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59" r:id="rId3"/>
    <p:sldId id="260" r:id="rId4"/>
    <p:sldId id="269" r:id="rId5"/>
    <p:sldId id="261" r:id="rId6"/>
    <p:sldId id="266" r:id="rId7"/>
    <p:sldId id="267" r:id="rId8"/>
    <p:sldId id="268" r:id="rId9"/>
    <p:sldId id="257" r:id="rId10"/>
    <p:sldId id="270" r:id="rId11"/>
    <p:sldId id="265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00" autoAdjust="0"/>
  </p:normalViewPr>
  <p:slideViewPr>
    <p:cSldViewPr>
      <p:cViewPr varScale="1">
        <p:scale>
          <a:sx n="95" d="100"/>
          <a:sy n="95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7E6E1-E8D6-4459-8F0F-BB7FDC8CAC0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29000B-A394-484E-974A-988868B5B6DE}">
      <dgm:prSet/>
      <dgm:spPr/>
      <dgm:t>
        <a:bodyPr/>
        <a:lstStyle/>
        <a:p>
          <a:pPr rtl="0"/>
          <a:r>
            <a:rPr lang="ru-RU" b="1" dirty="0" smtClean="0"/>
            <a:t>Цель: </a:t>
          </a:r>
          <a:r>
            <a:rPr lang="ru-RU" dirty="0" smtClean="0"/>
            <a:t>Содействовать непрерывному профессиональному росту учителей физики  при  формировании естественнонаучной грамотности</a:t>
          </a:r>
          <a:r>
            <a:rPr lang="ru-RU" b="1" dirty="0" smtClean="0"/>
            <a:t>.</a:t>
          </a:r>
          <a:endParaRPr lang="ru-RU" dirty="0"/>
        </a:p>
      </dgm:t>
    </dgm:pt>
    <dgm:pt modelId="{E4572FD0-6366-4D2D-B329-B38133E96BE0}" type="parTrans" cxnId="{4C88A188-BFAB-411A-A9D4-A3D592A56ECA}">
      <dgm:prSet/>
      <dgm:spPr/>
      <dgm:t>
        <a:bodyPr/>
        <a:lstStyle/>
        <a:p>
          <a:endParaRPr lang="ru-RU"/>
        </a:p>
      </dgm:t>
    </dgm:pt>
    <dgm:pt modelId="{6FF13E6B-0650-4DA2-BB56-9A44B7BDCC57}" type="sibTrans" cxnId="{4C88A188-BFAB-411A-A9D4-A3D592A56ECA}">
      <dgm:prSet/>
      <dgm:spPr/>
      <dgm:t>
        <a:bodyPr/>
        <a:lstStyle/>
        <a:p>
          <a:endParaRPr lang="ru-RU"/>
        </a:p>
      </dgm:t>
    </dgm:pt>
    <dgm:pt modelId="{E6A8FCFA-4CD3-40AC-A1AE-CDA11D3E9445}">
      <dgm:prSet/>
      <dgm:spPr/>
      <dgm:t>
        <a:bodyPr/>
        <a:lstStyle/>
        <a:p>
          <a:pPr rtl="0"/>
          <a:r>
            <a:rPr lang="ru-RU" b="1" dirty="0" smtClean="0"/>
            <a:t>Задача: </a:t>
          </a:r>
          <a:r>
            <a:rPr lang="ru-RU" dirty="0" smtClean="0"/>
            <a:t>Активизировать применение учителями физики педагогических технологий деятельностного типа, формирующих ФГ.</a:t>
          </a:r>
          <a:endParaRPr lang="ru-RU" dirty="0"/>
        </a:p>
      </dgm:t>
    </dgm:pt>
    <dgm:pt modelId="{671F9B5D-25C5-4679-8BBC-39D3CB26928D}" type="parTrans" cxnId="{ACFEADB7-D457-4527-9CBA-DB4859EB99E2}">
      <dgm:prSet/>
      <dgm:spPr/>
      <dgm:t>
        <a:bodyPr/>
        <a:lstStyle/>
        <a:p>
          <a:endParaRPr lang="ru-RU"/>
        </a:p>
      </dgm:t>
    </dgm:pt>
    <dgm:pt modelId="{0B643A67-FA4E-4A31-90C9-13D9A419BDD6}" type="sibTrans" cxnId="{ACFEADB7-D457-4527-9CBA-DB4859EB99E2}">
      <dgm:prSet/>
      <dgm:spPr/>
      <dgm:t>
        <a:bodyPr/>
        <a:lstStyle/>
        <a:p>
          <a:endParaRPr lang="ru-RU"/>
        </a:p>
      </dgm:t>
    </dgm:pt>
    <dgm:pt modelId="{2A4CBD91-0AAF-480E-B524-EBDA031C6AAE}" type="pres">
      <dgm:prSet presAssocID="{5FA7E6E1-E8D6-4459-8F0F-BB7FDC8CAC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4CE5E0-CA7D-4206-B29D-AB9C49B1A838}" type="pres">
      <dgm:prSet presAssocID="{5629000B-A394-484E-974A-988868B5B6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C0DEB-1317-4ADD-807C-E4ABEADBB1FF}" type="pres">
      <dgm:prSet presAssocID="{6FF13E6B-0650-4DA2-BB56-9A44B7BDCC57}" presName="spacer" presStyleCnt="0"/>
      <dgm:spPr/>
    </dgm:pt>
    <dgm:pt modelId="{545F82D1-50B5-4293-8E7C-C2718AE454EB}" type="pres">
      <dgm:prSet presAssocID="{E6A8FCFA-4CD3-40AC-A1AE-CDA11D3E94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8A188-BFAB-411A-A9D4-A3D592A56ECA}" srcId="{5FA7E6E1-E8D6-4459-8F0F-BB7FDC8CAC0A}" destId="{5629000B-A394-484E-974A-988868B5B6DE}" srcOrd="0" destOrd="0" parTransId="{E4572FD0-6366-4D2D-B329-B38133E96BE0}" sibTransId="{6FF13E6B-0650-4DA2-BB56-9A44B7BDCC57}"/>
    <dgm:cxn modelId="{ACFEADB7-D457-4527-9CBA-DB4859EB99E2}" srcId="{5FA7E6E1-E8D6-4459-8F0F-BB7FDC8CAC0A}" destId="{E6A8FCFA-4CD3-40AC-A1AE-CDA11D3E9445}" srcOrd="1" destOrd="0" parTransId="{671F9B5D-25C5-4679-8BBC-39D3CB26928D}" sibTransId="{0B643A67-FA4E-4A31-90C9-13D9A419BDD6}"/>
    <dgm:cxn modelId="{9B08763A-2486-4DE0-A3F2-2F73768EFDE6}" type="presOf" srcId="{5629000B-A394-484E-974A-988868B5B6DE}" destId="{C34CE5E0-CA7D-4206-B29D-AB9C49B1A838}" srcOrd="0" destOrd="0" presId="urn:microsoft.com/office/officeart/2005/8/layout/vList2"/>
    <dgm:cxn modelId="{014ECDBB-B656-4E34-81E4-DAEE1483E5D1}" type="presOf" srcId="{E6A8FCFA-4CD3-40AC-A1AE-CDA11D3E9445}" destId="{545F82D1-50B5-4293-8E7C-C2718AE454EB}" srcOrd="0" destOrd="0" presId="urn:microsoft.com/office/officeart/2005/8/layout/vList2"/>
    <dgm:cxn modelId="{34B88080-24CB-43A8-9AF7-92803BD58830}" type="presOf" srcId="{5FA7E6E1-E8D6-4459-8F0F-BB7FDC8CAC0A}" destId="{2A4CBD91-0AAF-480E-B524-EBDA031C6AAE}" srcOrd="0" destOrd="0" presId="urn:microsoft.com/office/officeart/2005/8/layout/vList2"/>
    <dgm:cxn modelId="{3D1139FD-2A3F-4E3B-BCCC-B81C2BB5E601}" type="presParOf" srcId="{2A4CBD91-0AAF-480E-B524-EBDA031C6AAE}" destId="{C34CE5E0-CA7D-4206-B29D-AB9C49B1A838}" srcOrd="0" destOrd="0" presId="urn:microsoft.com/office/officeart/2005/8/layout/vList2"/>
    <dgm:cxn modelId="{31F7EBD2-F5D8-4280-81EB-D1BD5275F728}" type="presParOf" srcId="{2A4CBD91-0AAF-480E-B524-EBDA031C6AAE}" destId="{AFCC0DEB-1317-4ADD-807C-E4ABEADBB1FF}" srcOrd="1" destOrd="0" presId="urn:microsoft.com/office/officeart/2005/8/layout/vList2"/>
    <dgm:cxn modelId="{634A4268-CD8D-4DF1-A4AE-016A83027D34}" type="presParOf" srcId="{2A4CBD91-0AAF-480E-B524-EBDA031C6AAE}" destId="{545F82D1-50B5-4293-8E7C-C2718AE454E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CE5E0-CA7D-4206-B29D-AB9C49B1A838}">
      <dsp:nvSpPr>
        <dsp:cNvPr id="0" name=""/>
        <dsp:cNvSpPr/>
      </dsp:nvSpPr>
      <dsp:spPr>
        <a:xfrm>
          <a:off x="0" y="9599"/>
          <a:ext cx="7696200" cy="19679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Цель: </a:t>
          </a:r>
          <a:r>
            <a:rPr lang="ru-RU" sz="2900" kern="1200" dirty="0" smtClean="0"/>
            <a:t>Содействовать непрерывному профессиональному росту учителей физики  при  формировании естественнонаучной грамотности</a:t>
          </a:r>
          <a:r>
            <a:rPr lang="ru-RU" sz="2900" b="1" kern="1200" dirty="0" smtClean="0"/>
            <a:t>.</a:t>
          </a:r>
          <a:endParaRPr lang="ru-RU" sz="2900" kern="1200" dirty="0"/>
        </a:p>
      </dsp:txBody>
      <dsp:txXfrm>
        <a:off x="96067" y="105666"/>
        <a:ext cx="7504066" cy="1775806"/>
      </dsp:txXfrm>
    </dsp:sp>
    <dsp:sp modelId="{545F82D1-50B5-4293-8E7C-C2718AE454EB}">
      <dsp:nvSpPr>
        <dsp:cNvPr id="0" name=""/>
        <dsp:cNvSpPr/>
      </dsp:nvSpPr>
      <dsp:spPr>
        <a:xfrm>
          <a:off x="0" y="2061060"/>
          <a:ext cx="7696200" cy="19679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Задача: </a:t>
          </a:r>
          <a:r>
            <a:rPr lang="ru-RU" sz="2900" kern="1200" dirty="0" smtClean="0"/>
            <a:t>Активизировать применение учителями физики педагогических технологий деятельностного типа, формирующих ФГ.</a:t>
          </a:r>
          <a:endParaRPr lang="ru-RU" sz="2900" kern="1200" dirty="0"/>
        </a:p>
      </dsp:txBody>
      <dsp:txXfrm>
        <a:off x="96067" y="2157127"/>
        <a:ext cx="7504066" cy="1775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E5FC74-E897-4B6D-8EED-6F4206D964EC}" type="datetimeFigureOut">
              <a:rPr lang="ru-RU"/>
              <a:pPr>
                <a:defRPr/>
              </a:pPr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180D0A-5181-49DE-8600-A2EA29B27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29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7C72BB-D2BF-4E26-9E22-7219A170AC4D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D897-8E65-463A-83AF-DD4D2834C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1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6B4F-2BD5-430E-B43C-43DB2DF9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5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B5230-DB66-4917-A7DF-6860A9571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7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37FB-7FC1-401D-B468-DE2D40D59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51CC-3A14-4166-B2C8-BB934B93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8D6-8A9B-4887-A630-30B417410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6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E97E-32CD-4899-9831-6FDAC6753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8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EE98-103A-47E5-99A3-0E50ED2DD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2BCC-975B-4C25-9644-5684469E3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0A7B-CAC2-49FD-A32C-9F039E28B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3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20E6-24C4-43E7-80FF-12D2875C7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5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E4736-5314-4AC2-9C9D-8D0C2E424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0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EC1CEDA4-1C61-45C2-B941-B79DAA5CA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rmuo.ru/" TargetMode="External"/><Relationship Id="rId2" Type="http://schemas.openxmlformats.org/officeDocument/2006/relationships/hyperlink" Target="https://zoom.us/ru-ru/resource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4web.zoom.us/j/78623277542?pwd=OEVSRVBMdGVYZHBibzZxdmJqRXNyZ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700" b="1" smtClean="0"/>
              <a:t> Формирование естественнонаучной грамотности на уроках физики</a:t>
            </a:r>
            <a:endParaRPr lang="ru-RU" altLang="ru-RU" sz="3700" b="1" i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5410200" cy="1585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Артёмова И.Н.,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руководитель РМО физиков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96200" cy="457200"/>
          </a:xfrm>
        </p:spPr>
        <p:txBody>
          <a:bodyPr/>
          <a:lstStyle/>
          <a:p>
            <a:r>
              <a:rPr lang="ru-RU" altLang="ru-RU" sz="2800" smtClean="0"/>
              <a:t>План работы на 2020-2021 уч.год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762999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456913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Задача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исполнения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Место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профессиональных компетенций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Семинар «Формирование функциональной грамотности на уроках физики»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онлайн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Интеграция предметных знаний учащихся в другие предметные области 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Активизировать применение учителями физики педагогических технологий деятельностного типа, обеспечивающих высокое качество образовательных результатов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18.12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течении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u="sng" kern="1200" dirty="0" smtClean="0">
                          <a:solidFill>
                            <a:srgbClr val="095197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2"/>
                        </a:rPr>
                        <a:t>Zoom</a:t>
                      </a:r>
                      <a:endParaRPr lang="ru-RU" sz="1000" b="1" u="sng" kern="1200" dirty="0" smtClean="0">
                        <a:solidFill>
                          <a:srgbClr val="095197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u="sng" kern="1200" dirty="0" smtClean="0">
                        <a:solidFill>
                          <a:srgbClr val="09519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000" u="sng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endParaRPr kumimoji="0" lang="ru-RU" sz="1000" u="sng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endParaRPr kumimoji="0" lang="ru-RU" sz="1000" u="sng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r>
                        <a:rPr kumimoji="0" lang="ru-RU" sz="10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http://ermuo.ru/</a:t>
                      </a: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стр. РМО учителей физики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Артемова И.Н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 учителя физики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0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Экспертно-аналитическое сопровождение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Мониторинг и анализ результатов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КДР по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физике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Организация экспертно-аналитической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плану ЦОКО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http://ermuo.ru/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Артемова И.Н.</a:t>
                      </a:r>
                    </a:p>
                  </a:txBody>
                  <a:tcPr marL="68580" marR="68580" marT="0" marB="0"/>
                </a:tc>
              </a:tr>
              <a:tr h="439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ВсОШ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физике и астрономии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плану  УО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стр. РМО учителей физики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Учителя физики</a:t>
                      </a:r>
                    </a:p>
                  </a:txBody>
                  <a:tcPr marL="68580" marR="68580" marT="0" marB="0"/>
                </a:tc>
              </a:tr>
              <a:tr h="1038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Конкурс исследовательских и проектных работ обучающихся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плану  УО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http://ermuo.ru/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Учителя физики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2286000"/>
            <a:ext cx="5486400" cy="266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300" b="1" smtClean="0"/>
              <a:t>Спасибо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4300" b="1" smtClean="0"/>
              <a:t>за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4300" b="1" smtClean="0"/>
              <a:t>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Приоритетные направления работы на 2020-2021 учебный год: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1. Информационная деятельность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2. Деятельность по развитию профессионального роста педагогов</a:t>
            </a:r>
            <a:endParaRPr lang="ru-RU" altLang="ru-RU" smtClean="0"/>
          </a:p>
          <a:p>
            <a:pPr eaLnBrk="1" hangingPunct="1"/>
            <a:r>
              <a:rPr lang="ru-RU" altLang="ru-RU" b="1" smtClean="0"/>
              <a:t>3. Экспертная и аналитическая деятельность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62000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/>
              <a:t>Тема на учебный год: «</a:t>
            </a:r>
            <a:r>
              <a:rPr lang="ru-RU" altLang="ru-RU" sz="2000" smtClean="0"/>
              <a:t>Формирование у учителя физики навыков развития у обучающихся естественнонаучной грамотности»</a:t>
            </a:r>
            <a:endParaRPr lang="ru-RU" altLang="ru-RU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62000" y="19050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План работы на 2020-2021 уч.год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2400" y="1905000"/>
          <a:ext cx="8991602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505"/>
                <a:gridCol w="1329193"/>
                <a:gridCol w="1898844"/>
                <a:gridCol w="1284515"/>
                <a:gridCol w="1284515"/>
                <a:gridCol w="1284515"/>
                <a:gridCol w="1284515"/>
              </a:tblGrid>
              <a:tr h="50482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Задача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исполнения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Место проведения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Информационно- методическое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сопровождение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Информационно-методический семинар учителей физики «Анализ результатов ГИА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,ЕГЭ  и др. способов внешнего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оценивания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2019-2020 учебный год»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онлайн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Обеспечить методическое сопровождение согласно выстроенному индивидуальному маршруту на основании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30.10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Подключиться к конференции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Zoom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https://us04web.zoom.us/j/78623277542?pwd=OEVSRVBMdGVYZHBibzZxdmJqRXNyZz09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Идентификатор конференции: 786 2327 7542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доступа: uBpf37</a:t>
                      </a:r>
                      <a:endParaRPr lang="ru-RU" sz="1000" b="1" u="sng" kern="1200" dirty="0" smtClean="0">
                        <a:solidFill>
                          <a:srgbClr val="095197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Артемова И.Н.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chemeClr val="tx1"/>
                </a:solidFill>
              </a:rPr>
              <a:t>Средний балл единого государственного экзамена за 2018 – 2020  учебные годы</a:t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> в Ермаковском районе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90600" y="2057400"/>
          <a:ext cx="7277100" cy="4011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1292791"/>
                <a:gridCol w="1472979"/>
                <a:gridCol w="1768130"/>
              </a:tblGrid>
              <a:tr h="668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2020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37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Ермаковский район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46.37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42.06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54.50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37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Красноярский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край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50.99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51.54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51.69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8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Россия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effectLst/>
                        </a:rPr>
                        <a:t>54.02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54.18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effectLst/>
                        </a:rPr>
                        <a:t>54.50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04800"/>
          <a:ext cx="76200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400"/>
                <a:gridCol w="1968630"/>
                <a:gridCol w="1688970"/>
              </a:tblGrid>
              <a:tr h="1447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Основные результаты выполнения краевой диагностической работы по естественнонаучной грамотности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Среднее значение по муниципальному образованию (%)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Среднее значение по краю (%)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2000" y="1981200"/>
          <a:ext cx="7448550" cy="4722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4408"/>
                <a:gridCol w="3190829"/>
                <a:gridCol w="1405015"/>
                <a:gridCol w="1408298"/>
              </a:tblGrid>
              <a:tr h="49726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Вся работа (общий балл</a:t>
                      </a:r>
                      <a:r>
                        <a:rPr lang="ru-RU" sz="1600" b="1" u="none" strike="noStrike" dirty="0" smtClean="0">
                          <a:effectLst/>
                        </a:rPr>
                        <a:t>) (% от максимального балла)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43.83%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40.45%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  <a:tr h="98499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Задания по группам умений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171450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Описание и объяснение естественнонаучных явлений на основе имеющихся научных знаний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50.18%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49.82%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  <a:tr h="984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Распознавание научных вопросов и применение методов естественнонаучного исследования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42.26%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36.88%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  <a:tr h="984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Интерпретация данных и использование научных доказательств для получения выводов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41.49%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38.38%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  <a:tr h="3793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Уровни достижений (% учащихся)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26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Достигли базового уровня (включая повышенный)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76.41%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69.84%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  <a:tr h="39395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Достигли повышенного уровня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12.31%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8.60%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676400"/>
          <a:ext cx="8077201" cy="3840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925"/>
                <a:gridCol w="1074475"/>
                <a:gridCol w="1828800"/>
                <a:gridCol w="1371600"/>
                <a:gridCol w="2057401"/>
              </a:tblGrid>
              <a:tr h="92391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Уровни достижений (% учащихся, результаты которых соответствуют данному уровню достижений)</a:t>
                      </a:r>
                      <a:endParaRPr lang="ru-RU" sz="20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4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Ниже базового</a:t>
                      </a:r>
                      <a:endParaRPr lang="ru-RU" sz="20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Базовый</a:t>
                      </a:r>
                      <a:endParaRPr lang="ru-RU" sz="20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Повышенный</a:t>
                      </a:r>
                      <a:endParaRPr lang="ru-RU" sz="2000" b="0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</a:tr>
              <a:tr h="11297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Муниципальное образование (%)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23.59%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64.10%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12.31%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</a:tr>
              <a:tr h="7093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Красноярский край (%)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30.16%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61.24%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8.60%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4" marB="0" anchor="ctr"/>
                </a:tc>
              </a:tr>
              <a:tr h="5517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838200" y="1981200"/>
            <a:ext cx="7696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/>
              <a:t>PISA - Международная программа по оценке образовательных достижений учащихся (Programme for International Student Assessment и анализа физических величин. </a:t>
            </a:r>
            <a:endParaRPr lang="ru-RU" altLang="ru-RU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2192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/>
              <a:t/>
            </a:r>
            <a:br>
              <a:rPr lang="ru-RU" altLang="ru-RU" sz="2000" b="1" smtClean="0"/>
            </a:br>
            <a:r>
              <a:rPr lang="ru-RU" altLang="ru-RU" sz="2000" b="1" smtClean="0">
                <a:solidFill>
                  <a:schemeClr val="tx1"/>
                </a:solidFill>
              </a:rPr>
              <a:t>Умения и виды деятельности, несформированные у большинства учащихся  школ Ермаковского района</a:t>
            </a:r>
            <a:r>
              <a:rPr lang="ru-RU" altLang="ru-RU" sz="2000" smtClean="0">
                <a:solidFill>
                  <a:schemeClr val="tx1"/>
                </a:solidFill>
              </a:rPr>
              <a:t/>
            </a:r>
            <a:br>
              <a:rPr lang="ru-RU" altLang="ru-RU" sz="2000" smtClean="0">
                <a:solidFill>
                  <a:schemeClr val="tx1"/>
                </a:solidFill>
              </a:rPr>
            </a:br>
            <a:endParaRPr lang="ru-RU" altLang="ru-RU" sz="200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/>
            <a:r>
              <a:rPr lang="ru-RU" altLang="ru-RU" smtClean="0"/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219200"/>
          <a:ext cx="8458200" cy="5032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8297"/>
                <a:gridCol w="2534079"/>
                <a:gridCol w="3025824"/>
              </a:tblGrid>
              <a:tr h="105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результатам ВПР, КДР,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, 8 классы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результатам ОГЭ,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 класс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результатам ВПР, ЕГЭ, 11 класс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</a:tr>
              <a:tr h="47517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Интерпретация графиков зависимости физических величин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2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кинематические зависимости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зависимости для механических колебаний в колебательной системе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зависимости для электромагнитных колебаний 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колебательном контуре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</a:tr>
              <a:tr h="35055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Анализ явлений, процессов и  применение законов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элементы статики и гидростатики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законы сохранения энергии и импульса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закон электромагнитной индукции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00" marR="5810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204</TotalTime>
  <Words>519</Words>
  <Application>Microsoft Office PowerPoint</Application>
  <PresentationFormat>Экран (4:3)</PresentationFormat>
  <Paragraphs>159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Wingdings</vt:lpstr>
      <vt:lpstr>Calibri</vt:lpstr>
      <vt:lpstr>Times New Roman</vt:lpstr>
      <vt:lpstr>Arial Narrow</vt:lpstr>
      <vt:lpstr>Студия</vt:lpstr>
      <vt:lpstr> Формирование естественнонаучной грамотности на уроках физики</vt:lpstr>
      <vt:lpstr> Приоритетные направления работы на 2020-2021 учебный год:</vt:lpstr>
      <vt:lpstr>Тема на учебный год: «Формирование у учителя физики навыков развития у обучающихся естественнонаучной грамотности»</vt:lpstr>
      <vt:lpstr>План работы на 2020-2021 уч.год</vt:lpstr>
      <vt:lpstr>Средний балл единого государственного экзамена за 2018 – 2020  учебные годы  в Ермаковском районе</vt:lpstr>
      <vt:lpstr>Презентация PowerPoint</vt:lpstr>
      <vt:lpstr>Презентация PowerPoint</vt:lpstr>
      <vt:lpstr>Презентация PowerPoint</vt:lpstr>
      <vt:lpstr>   Умения и виды деятельности, несформированные у большинства учащихся  школ Ермаковского района </vt:lpstr>
      <vt:lpstr>План работы на 2020-2021 уч.год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34</cp:revision>
  <cp:lastPrinted>2020-10-30T02:25:55Z</cp:lastPrinted>
  <dcterms:created xsi:type="dcterms:W3CDTF">1601-01-01T00:00:00Z</dcterms:created>
  <dcterms:modified xsi:type="dcterms:W3CDTF">2020-11-03T08:11:07Z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