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  <p:sldId id="262" r:id="rId7"/>
    <p:sldId id="268" r:id="rId8"/>
    <p:sldId id="269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89" autoAdjust="0"/>
  </p:normalViewPr>
  <p:slideViewPr>
    <p:cSldViewPr>
      <p:cViewPr>
        <p:scale>
          <a:sx n="90" d="100"/>
          <a:sy n="90" d="100"/>
        </p:scale>
        <p:origin x="-216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s.webinar.ru/526131/673592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muo.ru/" TargetMode="External"/><Relationship Id="rId2" Type="http://schemas.openxmlformats.org/officeDocument/2006/relationships/hyperlink" Target="https://zoom.us/ru-ru/resources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Районное методическое объединение учителей математики</a:t>
            </a:r>
          </a:p>
          <a:p>
            <a:pPr marL="0" indent="0" algn="r"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03.11.2020г.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051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7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Трансляция эффективных педагогических практик ОО с наиболее высокими результатами ЕГЭ 2020 г.</a:t>
            </a:r>
            <a:r>
              <a:rPr lang="ru-RU" sz="2700" b="1" dirty="0">
                <a:solidFill>
                  <a:srgbClr val="FF0000"/>
                </a:solidFill>
                <a:ea typeface="Times New Roman"/>
                <a:cs typeface="Times New Roman"/>
              </a:rPr>
              <a:t/>
            </a:r>
            <a:br>
              <a:rPr lang="ru-RU" sz="2700" b="1" dirty="0">
                <a:solidFill>
                  <a:srgbClr val="FF0000"/>
                </a:solidFill>
                <a:ea typeface="Times New Roman"/>
                <a:cs typeface="Times New Roman"/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448164"/>
              </p:ext>
            </p:extLst>
          </p:nvPr>
        </p:nvGraphicFramePr>
        <p:xfrm>
          <a:off x="539552" y="1268761"/>
          <a:ext cx="8208912" cy="5328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978"/>
                <a:gridCol w="1190586"/>
                <a:gridCol w="6639348"/>
              </a:tblGrid>
              <a:tr h="997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(указать формат, тему и организацию, которая планирует проведение мероприятия)</a:t>
                      </a:r>
                    </a:p>
                  </a:txBody>
                  <a:tcPr marL="68580" marR="68580" marT="0" marB="0"/>
                </a:tc>
              </a:tr>
              <a:tr h="655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 2020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Краевой форум учителей математики и информатики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5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2021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Форум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97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рамках деятельности сетевого методического объединения учителей математики</a:t>
                      </a:r>
                    </a:p>
                  </a:txBody>
                  <a:tcPr marL="68580" marR="68580" marT="0" marB="0"/>
                </a:tc>
              </a:tr>
              <a:tr h="2022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четверг месяца в течение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рамках серия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вебинаров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«Методический четверг» по вопросам подготовки обучающихся к ГИА, КК ИПК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7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VI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Красноярский Педагогический марафон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Формирование функциональной грамотности: что необходимо и можно сделать в ближайшей перспективе»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7133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03 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ноября в 15.00</a:t>
            </a:r>
            <a:r>
              <a:rPr lang="ru-RU" sz="96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состоится </a:t>
            </a:r>
            <a:r>
              <a:rPr lang="ru-RU" sz="9600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вебинар</a:t>
            </a:r>
            <a:r>
              <a:rPr lang="ru-RU" sz="96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по теме</a:t>
            </a:r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«Подходы к формированию математической грамотности»</a:t>
            </a:r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96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</a:t>
            </a:r>
            <a:r>
              <a:rPr lang="ru-RU" sz="96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вебинаре</a:t>
            </a:r>
            <a:r>
              <a:rPr lang="ru-RU" sz="9600" b="1" dirty="0">
                <a:latin typeface="Times New Roman" pitchFamily="18" charset="0"/>
                <a:ea typeface="Times New Roman"/>
                <a:cs typeface="Times New Roman" pitchFamily="18" charset="0"/>
              </a:rPr>
              <a:t> будут рассмотрены особенности работы с заданиями, направленными на формирование математической грамотности: </a:t>
            </a:r>
          </a:p>
          <a:p>
            <a:pPr marL="0" indent="0">
              <a:buNone/>
            </a:pPr>
            <a:r>
              <a:rPr lang="ru-RU" sz="96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что такое математическая грамотность и каковы этапы решения проблем посредством использования математики;</a:t>
            </a:r>
            <a:br>
              <a:rPr lang="ru-RU" sz="96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96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в чем отличие заданий, направленных на формирование математической грамотности, от традиционных текстовых задач по математике; </a:t>
            </a:r>
            <a:endParaRPr lang="ru-RU" sz="9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некоторые практические подходы включения заданий, направленных на формирование математической грамотности в учебное занятие;</a:t>
            </a:r>
            <a:endParaRPr lang="ru-RU" sz="9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-ресурсы, которые можно использовать в своей работе;</a:t>
            </a:r>
            <a:endParaRPr lang="ru-RU" sz="9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пути решения преемственности данного вопроса.</a:t>
            </a:r>
            <a:endParaRPr lang="ru-RU" sz="9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Зарегистрироваться на </a:t>
            </a:r>
            <a:r>
              <a:rPr lang="ru-RU" sz="96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вебинар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можно по ссылке:</a:t>
            </a:r>
            <a:r>
              <a:rPr lang="ru-RU" sz="96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9600" b="1" u="sng" dirty="0">
                <a:solidFill>
                  <a:srgbClr val="005BD1"/>
                </a:solidFill>
                <a:latin typeface="Arial"/>
                <a:ea typeface="Times New Roman"/>
                <a:hlinkClick r:id="rId2"/>
              </a:rPr>
              <a:t>https://events.webinar.ru/526131/6735923</a:t>
            </a:r>
            <a:endParaRPr lang="ru-RU" sz="9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98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Расписание ГИА на 2021 год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31 мая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— ЕГЭ по математике базового уровня, ‎ЕГЭ по математике профильного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уровня;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июня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—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ОГЭ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математике.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200" b="1" dirty="0" smtClean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2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+mn-cs"/>
              </a:rPr>
              <a:t>Тема :    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</a:br>
            <a:r>
              <a:rPr lang="ru-RU" sz="27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 «Формирование  </a:t>
            </a:r>
            <a:r>
              <a:rPr lang="ru-RU" sz="2700" kern="18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27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педагогических  навыков </a:t>
            </a:r>
            <a:r>
              <a:rPr lang="ru-RU" sz="2700" kern="18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развития у обучающихся  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математической грамотности    в условиях   реализации ФГОС  ООО </a:t>
            </a:r>
            <a:r>
              <a:rPr lang="ru-RU" sz="2700" dirty="0" smtClean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и СОО»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Направления </a:t>
            </a:r>
            <a:r>
              <a:rPr lang="ru-RU" sz="4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работы на 2020-2021 учебный год:</a:t>
            </a:r>
            <a:endParaRPr lang="ru-RU" sz="4200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Calibri"/>
                <a:cs typeface="Times New Roman"/>
              </a:rPr>
              <a:t>Информационная деятельность.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Calibri"/>
                <a:cs typeface="Times New Roman"/>
              </a:rPr>
              <a:t>Деятельность по развитию профессионального роста педагогов.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Calibri"/>
                <a:cs typeface="Times New Roman"/>
              </a:rPr>
              <a:t>Экспертная и аналитическая деятельность.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ru-RU" sz="28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6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+mn-cs"/>
              </a:rPr>
              <a:t>Цель  работы: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Развитие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профессиональных  компетенций  учителей математики для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формирования и оценивания </a:t>
            </a:r>
            <a:r>
              <a:rPr lang="ru-RU" kern="1800" dirty="0">
                <a:solidFill>
                  <a:srgbClr val="000000"/>
                </a:solidFill>
                <a:latin typeface="Times New Roman"/>
                <a:ea typeface="Times New Roman"/>
              </a:rPr>
              <a:t>математической  грамотности обучающихся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     в условиях   реализации ФГОС  ООО и  СОО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»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0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575123"/>
              </p:ext>
            </p:extLst>
          </p:nvPr>
        </p:nvGraphicFramePr>
        <p:xfrm>
          <a:off x="179511" y="260648"/>
          <a:ext cx="8856985" cy="6562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4"/>
                <a:gridCol w="885698"/>
                <a:gridCol w="2657095"/>
                <a:gridCol w="2282654"/>
                <a:gridCol w="648072"/>
                <a:gridCol w="1008112"/>
                <a:gridCol w="1080120"/>
              </a:tblGrid>
              <a:tr h="31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исполнения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проведения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</a:tr>
              <a:tr h="172279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деятельность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 «</a:t>
                      </a:r>
                      <a:r>
                        <a:rPr lang="ru-RU" sz="1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качества подготовки обучающихся к государственной итоговой аттестации по математике в 2019-2020 учебном году»: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Методические рекомендации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учителей, подготовленные ФИПИ  на основе анализа типичных ошибок участников ЕГЭ 2020 года;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 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в КИМ  ОГЭ и ЕГЭ по математике в 2020-2021</a:t>
                      </a:r>
                      <a:r>
                        <a:rPr lang="ru-RU" sz="1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учебном году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1.Анализ результатов внешней оценки качества образования. 2.Информирование учителей о содержании КИМ.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 ноября 2020 в 10.00ч.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kern="1200"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Zoom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Афанасьева Н.Е.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</a:tr>
              <a:tr h="626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2.Круглый стол: «Формирование  функциональной грамотности на уроках математики»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педагогов с опытом инновационной деятельности учителей математики района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2020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kern="1200"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Zoom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Афанасьева Н.Е., учителя математики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</a:tr>
              <a:tr h="62646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профессионального роста педагогов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Разработка учебных заданий, направленных на формирование математической грамотности обучающихся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методического сопровождения по  применению учителями математики  педагогических технологий деятельностного типа, обеспечивающих высокое качество образовательных результатов по ФГ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математики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</a:tr>
              <a:tr h="783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Практические методы, способы  и приёмы решений   задач      ЕГЭ (профиль, задания 13-19)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3035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2021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Махова С.Ю., Тоомсалу К.В.,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Жукова Т.С., Ламанская Т.Н.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</a:tr>
              <a:tr h="46985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Экспертная и аналитическая деятельность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 Мониторинг и анализ результатов ВПР в ОУ района по математике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экспертно-аналитической деятельности  результатов ВПР в ОУ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плану ЦОКО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http://ermuo.ru/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Афанасьева Н.Е.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</a:tr>
              <a:tr h="469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Заседание жюри муниципального этапа ВсОШ по предмету «Математика»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работ школьников 7-11 классов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2020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 РМО учителей математики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Члены жюри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</a:tr>
              <a:tr h="783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исследовательских и проектных работ обучающихся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экспертно-аналитической деятельности исследовательских и проектных работ обучающихся ОУ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плану УО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http://ermuo.ru/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математики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</a:tr>
              <a:tr h="469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Аналитический отчет педагогов по развитию профессиональной компетентности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Аналитика представленных материалов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Апрель-2021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Аттестующиеся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педагоги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96" marR="368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2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7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Результаты сдачи ЕГЭ по математике (профиль) за </a:t>
            </a:r>
            <a:r>
              <a:rPr lang="ru-RU" sz="27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3 </a:t>
            </a:r>
            <a:r>
              <a:rPr lang="ru-RU" sz="27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года</a:t>
            </a:r>
            <a:r>
              <a:rPr lang="ru-RU" sz="4000" dirty="0">
                <a:ea typeface="Times New Roman"/>
                <a:cs typeface="Times New Roman"/>
              </a:rPr>
              <a:t/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917033"/>
              </p:ext>
            </p:extLst>
          </p:nvPr>
        </p:nvGraphicFramePr>
        <p:xfrm>
          <a:off x="611560" y="836712"/>
          <a:ext cx="7992887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2041786"/>
                <a:gridCol w="2097681"/>
                <a:gridCol w="2097681"/>
                <a:gridCol w="1755739"/>
              </a:tblGrid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2018г.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2019г.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2020г.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Россия</a:t>
                      </a:r>
                      <a:endParaRPr lang="ru-RU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49,26</a:t>
                      </a:r>
                      <a:endParaRPr lang="ru-RU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55,91</a:t>
                      </a:r>
                      <a:endParaRPr lang="ru-RU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53,94</a:t>
                      </a:r>
                      <a:endParaRPr lang="ru-RU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47,31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54,65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52,90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2400" dirty="0">
                        <a:solidFill>
                          <a:srgbClr val="92D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39,84</a:t>
                      </a:r>
                      <a:endParaRPr lang="ru-RU" sz="2400" dirty="0">
                        <a:solidFill>
                          <a:srgbClr val="92D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45,63</a:t>
                      </a:r>
                      <a:endParaRPr lang="ru-RU" sz="2400" dirty="0">
                        <a:solidFill>
                          <a:srgbClr val="92D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42,00</a:t>
                      </a:r>
                      <a:endParaRPr lang="ru-RU" sz="2400" dirty="0">
                        <a:solidFill>
                          <a:srgbClr val="92D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8208912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7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Количество участников ЕГЭ по предмету математика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(профиль)</a:t>
            </a:r>
            <a:r>
              <a:rPr lang="ru-RU" sz="3200" dirty="0">
                <a:solidFill>
                  <a:srgbClr val="FF0000"/>
                </a:solidFill>
                <a:ea typeface="Times New Roman"/>
                <a:cs typeface="Times New Roman"/>
              </a:rPr>
              <a:t/>
            </a:r>
            <a:br>
              <a:rPr lang="ru-RU" sz="3200" dirty="0">
                <a:solidFill>
                  <a:srgbClr val="FF0000"/>
                </a:solidFill>
                <a:ea typeface="Times New Roman"/>
                <a:cs typeface="Times New Roman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С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амые высокие баллы: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3708"/>
              </p:ext>
            </p:extLst>
          </p:nvPr>
        </p:nvGraphicFramePr>
        <p:xfrm>
          <a:off x="683568" y="1196752"/>
          <a:ext cx="8229600" cy="1892808"/>
        </p:xfrm>
        <a:graphic>
          <a:graphicData uri="http://schemas.openxmlformats.org/drawingml/2006/table">
            <a:tbl>
              <a:tblPr firstRow="1" firstCol="1" lastRow="1" lastCol="1"/>
              <a:tblGrid>
                <a:gridCol w="3168352"/>
                <a:gridCol w="2651621"/>
                <a:gridCol w="240962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Количество участников ЕГЭ по учебному предмету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 от общего числа участников в муниципалитете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Количество/доля участников </a:t>
                      </a:r>
                      <a:endParaRPr lang="ru-RU" sz="1800" i="1" dirty="0" smtClean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в </a:t>
                      </a:r>
                      <a:r>
                        <a:rPr lang="ru-RU" sz="18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целом по краю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7557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58,44%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Ермаковский район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30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47,54%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 rotWithShape="1">
          <a:blip r:embed="rId2"/>
          <a:srcRect l="12928" t="52104" r="29349" b="39653"/>
          <a:stretch/>
        </p:blipFill>
        <p:spPr bwMode="auto">
          <a:xfrm>
            <a:off x="467544" y="3861048"/>
            <a:ext cx="8280919" cy="2160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2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Развитие когнитивной гибкости на уроках </a:t>
            </a:r>
            <a:r>
              <a:rPr lang="ru-RU" sz="3600" b="1" dirty="0" smtClean="0">
                <a:solidFill>
                  <a:srgbClr val="FF0000"/>
                </a:solidFill>
              </a:rPr>
              <a:t>математики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Э</a:t>
            </a:r>
            <a:r>
              <a:rPr lang="ru-RU" b="1" dirty="0" smtClean="0"/>
              <a:t>ффективны методические </a:t>
            </a:r>
            <a:r>
              <a:rPr lang="ru-RU" b="1" dirty="0"/>
              <a:t>приемы</a:t>
            </a:r>
            <a:r>
              <a:rPr lang="ru-RU" dirty="0"/>
              <a:t>:</a:t>
            </a:r>
          </a:p>
          <a:p>
            <a:r>
              <a:rPr lang="ru-RU" sz="2800" dirty="0"/>
              <a:t>проблемные, творческие задания;</a:t>
            </a:r>
          </a:p>
          <a:p>
            <a:r>
              <a:rPr lang="ru-RU" sz="2800" dirty="0" smtClean="0"/>
              <a:t>метод проектов и эвристического исследования</a:t>
            </a:r>
          </a:p>
          <a:p>
            <a:r>
              <a:rPr lang="ru-RU" sz="2800" dirty="0" smtClean="0"/>
              <a:t>задания, связанные с жизнью</a:t>
            </a:r>
          </a:p>
          <a:p>
            <a:r>
              <a:rPr lang="ru-RU" sz="2800" dirty="0" smtClean="0"/>
              <a:t>мнемотехника</a:t>
            </a:r>
            <a:r>
              <a:rPr lang="ru-RU" sz="2800" dirty="0"/>
              <a:t>;</a:t>
            </a:r>
          </a:p>
          <a:p>
            <a:r>
              <a:rPr lang="ru-RU" sz="2800" dirty="0"/>
              <a:t>морфологический анализ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Решение заданий </a:t>
            </a:r>
            <a:r>
              <a:rPr lang="en-US" sz="2800" dirty="0" smtClean="0"/>
              <a:t>PISA</a:t>
            </a: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332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огнитивные методы на уроках математик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52" y="0"/>
            <a:ext cx="9166452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0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31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1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1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Планируемые </a:t>
            </a:r>
            <a:r>
              <a:rPr lang="ru-RU" sz="27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меры методической поддержки изучения учебных предметов в 2020-2021 </a:t>
            </a:r>
            <a:r>
              <a:rPr lang="ru-RU" sz="27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уч.г</a:t>
            </a:r>
            <a:r>
              <a:rPr lang="ru-RU" sz="27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sz="27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7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на региональном уровне</a:t>
            </a:r>
            <a:r>
              <a:rPr lang="ru-RU" sz="2700" b="1" dirty="0">
                <a:solidFill>
                  <a:srgbClr val="FF0000"/>
                </a:solidFill>
                <a:ea typeface="Times New Roman"/>
                <a:cs typeface="Times New Roman"/>
              </a:rPr>
              <a:t/>
            </a:r>
            <a:br>
              <a:rPr lang="ru-RU" sz="2700" b="1" dirty="0">
                <a:solidFill>
                  <a:srgbClr val="FF0000"/>
                </a:solidFill>
                <a:ea typeface="Times New Roman"/>
                <a:cs typeface="Times New Roman"/>
              </a:rPr>
            </a:br>
            <a:r>
              <a:rPr lang="ru-RU" sz="2700" i="1" dirty="0">
                <a:latin typeface="Times New Roman"/>
                <a:ea typeface="Cambria"/>
                <a:cs typeface="Times New Roman"/>
              </a:rPr>
              <a:t> </a:t>
            </a:r>
            <a:r>
              <a:rPr lang="ru-RU" sz="2700" dirty="0">
                <a:ea typeface="Times New Roman"/>
                <a:cs typeface="Times New Roman"/>
              </a:rPr>
              <a:t/>
            </a:r>
            <a:br>
              <a:rPr lang="ru-RU" sz="2700" dirty="0">
                <a:ea typeface="Times New Roman"/>
                <a:cs typeface="Times New Roman"/>
              </a:rPr>
            </a:b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207935"/>
              </p:ext>
            </p:extLst>
          </p:nvPr>
        </p:nvGraphicFramePr>
        <p:xfrm>
          <a:off x="251520" y="1556793"/>
          <a:ext cx="8568951" cy="5143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1220409"/>
                <a:gridCol w="6988502"/>
              </a:tblGrid>
              <a:tr h="554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(указать тему и организацию, которая планирует проведение мероприятия)</a:t>
                      </a:r>
                    </a:p>
                  </a:txBody>
                  <a:tcPr marL="54661" marR="54661" marT="0" marB="0"/>
                </a:tc>
              </a:tr>
              <a:tr h="739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четверг месяца в течении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Серия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вебинаров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«Методический четверг» по вопросам подготовки обучающихся к ГИА, КК ИПК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</a:tr>
              <a:tr h="554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Сентябрь, декабрь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руководителей районных и городских (муниципальных) методических объединений учителей математики в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 вопросам организации работы с обучающимися для подготовки к ГИА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</a:tr>
              <a:tr h="36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– март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Серия семинаров «Фактор педагогического успеха» для учителей математики»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</a:tr>
              <a:tr h="38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2021г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Курсы повышения квалификации «Методы и приемы решения заданий с развернутым ответом в ЕГЭ по математике», КК ИПК РО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</a:tr>
              <a:tr h="38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2021 г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Курсы повышения квалификации «Система подготовки обучающихся к ЕГЭ по математике.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Модуль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преодолеть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минимальный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порог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</a:tr>
              <a:tr h="554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2021 г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Курсы повышения квалификации «Система подготовки обучающихся к ЕГЭ по математике.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Модуль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подготовить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высокомотивированных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школьников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</a:tr>
              <a:tr h="554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– апрель 2021г 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Серия окружных семинаров для учителей математики по вопросам организации работы с обучающимися для подготовки к ГИА 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</a:tr>
              <a:tr h="38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трека по математической грамотности в рамках деятельности Центра непрерывного повышения профессионального мастерства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</a:tr>
              <a:tr h="554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Сентябрь, февраль, апрель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Курсы повышения квалификации «Формирование читательской грамотности на разных предметах»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61" marR="546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2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772</Words>
  <Application>Microsoft Office PowerPoint</Application>
  <PresentationFormat>Экран (4:3)</PresentationFormat>
  <Paragraphs>181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  Тема :       «Формирование   педагогических  навыков развития у обучающихся  математической грамотности    в условиях   реализации ФГОС  ООО и СОО» </vt:lpstr>
      <vt:lpstr>Цель  работы:</vt:lpstr>
      <vt:lpstr>Презентация PowerPoint</vt:lpstr>
      <vt:lpstr>Результаты сдачи ЕГЭ по математике (профиль) за 3 года </vt:lpstr>
      <vt:lpstr>Количество участников ЕГЭ по предмету математика (профиль) </vt:lpstr>
      <vt:lpstr>Развитие когнитивной гибкости на уроках математики</vt:lpstr>
      <vt:lpstr>Презентация PowerPoint</vt:lpstr>
      <vt:lpstr>  Планируемые меры методической поддержки изучения учебных предметов в 2020-2021 уч.г.  на региональном уровне   </vt:lpstr>
      <vt:lpstr> Трансляция эффективных педагогических практик ОО с наиболее высокими результатами ЕГЭ 2020 г. </vt:lpstr>
      <vt:lpstr>VI Красноярский Педагогический марафон «Формирование функциональной грамотности: что необходимо и можно сделать в ближайшей перспективе» </vt:lpstr>
      <vt:lpstr>Расписание ГИА на 2021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</dc:title>
  <dc:creator>наталья</dc:creator>
  <cp:lastModifiedBy>1</cp:lastModifiedBy>
  <cp:revision>18</cp:revision>
  <dcterms:created xsi:type="dcterms:W3CDTF">2020-10-29T01:23:24Z</dcterms:created>
  <dcterms:modified xsi:type="dcterms:W3CDTF">2020-11-05T01:37:55Z</dcterms:modified>
</cp:coreProperties>
</file>