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Мероприятия по совершенствованию муниципальных механизмов</a:t>
            </a:r>
            <a:br>
              <a:rPr lang="ru-RU" sz="2400" dirty="0"/>
            </a:br>
            <a:r>
              <a:rPr lang="ru-RU" sz="2400" dirty="0"/>
              <a:t>управления качеством образования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667375"/>
              </p:ext>
            </p:extLst>
          </p:nvPr>
        </p:nvGraphicFramePr>
        <p:xfrm>
          <a:off x="755576" y="3501008"/>
          <a:ext cx="7543800" cy="736092"/>
        </p:xfrm>
        <a:graphic>
          <a:graphicData uri="http://schemas.openxmlformats.org/drawingml/2006/table">
            <a:tbl>
              <a:tblPr firstRow="1" firstCol="1" bandRow="1"/>
              <a:tblGrid>
                <a:gridCol w="1003907"/>
                <a:gridCol w="1528219"/>
                <a:gridCol w="1705119"/>
                <a:gridCol w="1545909"/>
                <a:gridCol w="1760646"/>
              </a:tblGrid>
              <a:tr h="135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Региональные цели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Механизмы управления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Школьный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50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712284"/>
              </p:ext>
            </p:extLst>
          </p:nvPr>
        </p:nvGraphicFramePr>
        <p:xfrm>
          <a:off x="683568" y="764704"/>
          <a:ext cx="8058472" cy="5503164"/>
        </p:xfrm>
        <a:graphic>
          <a:graphicData uri="http://schemas.openxmlformats.org/drawingml/2006/table">
            <a:tbl>
              <a:tblPr firstRow="1" firstCol="1" bandRow="1"/>
              <a:tblGrid>
                <a:gridCol w="1072398"/>
                <a:gridCol w="1632481"/>
                <a:gridCol w="1821450"/>
                <a:gridCol w="1651378"/>
                <a:gridCol w="1880765"/>
              </a:tblGrid>
              <a:tr h="18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реализации программ воспитания и социализации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6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1. Проект краевой концепции развития воспитания.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2. Проект Комплекса мер по реализации стратегии развития воспитания в РФ до 2025 года и краевой концепции развития воспитания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 Региональный проект «Патриотическое воспитание граждан РФ».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к апрелю 2021 г Доля школ, разработавших проект рабочей программы воспитания (далее РПВ) в крае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к 1.09 – Доля школ, утвердивших РПВ в крае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к 1.09 – Доля школ, проведших экспертизу РПВ в крае.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к апрелю 2021 г Количество школ муниципалитета, разработавших проекты РПВ в муниципалитете.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к 1.09 – Количество школ муниципалитета, утвердивших РПВ.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к 1.09 – количество школ муниципалитета, проведших экспертизу РПВ.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Наличие РПВ, (включая: определение целей и задач с учетом региональных документов,  набор вариативных и инвариантных модулей),  самоанализа реализации РПВ (инструмент оценки эффективности реализации),календарный план реализации РПВ).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Действия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Разработка рабочей программы воспитания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Экспертиза рабочих программ воспитания.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Муниципальный уровень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приказ о проведении экспертизы РПВ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протоколы и экспертные заключения по итогам экспертизы РПВ.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Школьный уровень: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приказ о создании рабочей группы по разработке РПВ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приказ об утверждении РПВ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экспертное заключение.</a:t>
                      </a:r>
                    </a:p>
                  </a:txBody>
                  <a:tcPr marL="53070" marR="5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42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091194"/>
              </p:ext>
            </p:extLst>
          </p:nvPr>
        </p:nvGraphicFramePr>
        <p:xfrm>
          <a:off x="755576" y="980728"/>
          <a:ext cx="7543799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1762808"/>
                <a:gridCol w="1966863"/>
                <a:gridCol w="1783214"/>
                <a:gridCol w="2030914"/>
              </a:tblGrid>
              <a:tr h="15644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2.3.2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развитию </a:t>
                      </a:r>
                      <a:r>
                        <a:rPr lang="ru-RU" sz="12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добровольничества</a:t>
                      </a: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2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волонтерства</a:t>
                      </a: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3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1.Доля образовательных организаций, имеющих добровольческие (волонтерские) объединения в общем числе ОО.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Доля школьников, участвующих в деятельности </a:t>
                      </a:r>
                      <a:r>
                        <a:rPr lang="ru-RU" sz="12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добровольнических</a:t>
                      </a: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(волонтерских) объединений по направлениям.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Количество </a:t>
                      </a: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добровольнических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волонтерских объединений, действующих вне ОО в крае.</a:t>
                      </a: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1.Доля образовательных организаций, имеющих добровольческие (волонтерские) объединения в общем числе ОО муниципалитета.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Доля школьников, участвующих в деятельности </a:t>
                      </a:r>
                      <a:r>
                        <a:rPr lang="ru-RU" sz="12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добровольнических</a:t>
                      </a: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(волонтерских) объединений по направлениям.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Количество </a:t>
                      </a: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добровольнических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волонтерских объединений, действующих вне ОО в муниципалитете.</a:t>
                      </a: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Количество школьников, участвующих в деятельности </a:t>
                      </a:r>
                      <a:r>
                        <a:rPr lang="ru-RU" sz="12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добровольнических</a:t>
                      </a: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(волонтерских объединений).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2.Количество добровольческих (волонтерских) акций.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Деятельность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Организация деятельности </a:t>
                      </a: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добровольнических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объединений.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Документы на всех уровнях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Положения о </a:t>
                      </a: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добровольнических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объединениях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Планы работы </a:t>
                      </a: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добровольнических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объединений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Приказы (положения) о проведении акций.</a:t>
                      </a: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63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99056"/>
              </p:ext>
            </p:extLst>
          </p:nvPr>
        </p:nvGraphicFramePr>
        <p:xfrm>
          <a:off x="683568" y="692696"/>
          <a:ext cx="7543799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1762808"/>
                <a:gridCol w="1966863"/>
                <a:gridCol w="1783214"/>
                <a:gridCol w="2030914"/>
              </a:tblGrid>
              <a:tr h="15644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развитию детских общественных объединений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2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1.Количество детских общественных объединений, действующих на региональном уровне.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Доля муниципалитетов, в которых действуют детские общественные объединения краевого и муниципального уровней.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Количество школ, имеющих органы ученического самоуправления.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 Количество обучающихся включенных в деятельность органов ученического самоуправления.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1.Количество детских общественных объединений на муниципальном, включая органы ученического самоуправления.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Доля детей в муниципалитете, вовлеченных в деятельность общественных объединений, включая органы ученического самоуправления.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Наличие соответствующих модулей в РПВ,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Количество обучающихся, вовлеченных в деятельность муниципальных и краевых общественных объединений.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Организация деятельности детских общественных объединений вне школы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Организация взаимодействия школы и детских общественных объединений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Реализация рабочих программ воспитания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Документы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Муниципальный уровень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 положения (другие документы), определяющие деятельность детских общественных объединений на территории муниципалитета, утвержденные планы работы.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Школьный уровень</a:t>
                      </a: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Утвержденная РПВ /проект.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58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71939"/>
              </p:ext>
            </p:extLst>
          </p:nvPr>
        </p:nvGraphicFramePr>
        <p:xfrm>
          <a:off x="1187534" y="665988"/>
          <a:ext cx="7344906" cy="4907280"/>
        </p:xfrm>
        <a:graphic>
          <a:graphicData uri="http://schemas.openxmlformats.org/drawingml/2006/table">
            <a:tbl>
              <a:tblPr firstRow="1" firstCol="1" bandRow="1"/>
              <a:tblGrid>
                <a:gridCol w="1563934"/>
                <a:gridCol w="2108564"/>
                <a:gridCol w="1656184"/>
                <a:gridCol w="2016224"/>
              </a:tblGrid>
              <a:tr h="1387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профилактике безнадзорности и правонарушений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7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Динамика «доли правонарушений», совершенных несовершеннолетними в общем числе правонарушений (данные предоставляет МВД) в том числе по отдельным видам правонарушений.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Доля школ, участвующих в социально-психологическом тестировании.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Количество учащихся, прошедших социально-психологическое тестирование.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Количество несовершеннолетних, состоящих на всех видах учета (КДН, ОПДН, </a:t>
                      </a:r>
                      <a:r>
                        <a:rPr lang="ru-RU" sz="10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внутришкольный</a:t>
                      </a: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Количество несовершеннолетних, состоящих на всех видах учета, совершивших правонарушения в период реализации комплексной индивидуальной программы реабилитации (КИПР), в том числе в каникулярное время.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Количество несовершеннолетних, повторно попавших на учет (все виды учета).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 Доля несовершеннолетних, состоящих на (всех видах учетах) учета, охваченных дополнительным образованием.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 Доля несовершеннолетних, охваченных дополнительным образованием.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 Количество учащихся, прошедших социально-психологическое тестирование.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 Количество обучающихся, систематически (более 30%) пропускающих занятия без уважительной причины.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Количество учащихся состоящих на внутреннем профилактическом учете.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Количество состоящих на учете, охваченных дополнительным образованием, волонтерской деятельностью.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Количество обучающихся, прошедших социально-психологическое тестирование.</a:t>
                      </a: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Разработка и реализация комплексных программ реабилитации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Разработка и реализация в рамках дополнительного образования образовательных программ, направленных на просвещение в области права, безопасного поведения и т.п..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07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198982"/>
              </p:ext>
            </p:extLst>
          </p:nvPr>
        </p:nvGraphicFramePr>
        <p:xfrm>
          <a:off x="755576" y="980728"/>
          <a:ext cx="7543799" cy="3995928"/>
        </p:xfrm>
        <a:graphic>
          <a:graphicData uri="http://schemas.openxmlformats.org/drawingml/2006/table">
            <a:tbl>
              <a:tblPr firstRow="1" firstCol="1" bandRow="1"/>
              <a:tblGrid>
                <a:gridCol w="1762808"/>
                <a:gridCol w="1966863"/>
                <a:gridCol w="1783214"/>
                <a:gridCol w="2030914"/>
              </a:tblGrid>
              <a:tr h="15644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учету обучающихся, для которых русский язык не является родным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7" marR="61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0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Доля обучающихся с неродным русским языком.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7" marR="61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Количество обучающихся с неродным русским языком (в разрезе распределения по школам).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7" marR="61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Количество обучающихся с неродным русским языком.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Доля обучающихся с неродным русским языком, для которых выстроены ИОМ, консультационное, психолого-педагогическое сопровождение.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Доля обучающихся с неродным русским языком, с семьями которых выстроено конструктивное взаимодействие.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7" marR="61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Документы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Муниципальный уровень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Школьный уровень</a:t>
                      </a: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: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217" marR="61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05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807953"/>
              </p:ext>
            </p:extLst>
          </p:nvPr>
        </p:nvGraphicFramePr>
        <p:xfrm>
          <a:off x="899592" y="1340768"/>
          <a:ext cx="7543799" cy="2453640"/>
        </p:xfrm>
        <a:graphic>
          <a:graphicData uri="http://schemas.openxmlformats.org/drawingml/2006/table">
            <a:tbl>
              <a:tblPr firstRow="1" firstCol="1" bandRow="1"/>
              <a:tblGrid>
                <a:gridCol w="1762808"/>
                <a:gridCol w="1966863"/>
                <a:gridCol w="1783214"/>
                <a:gridCol w="2030914"/>
              </a:tblGrid>
              <a:tr h="15644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учету несовершеннолетних обучающихся, охваченных различными формами деятельности в период каникулярного отдыха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Доля обучающихся, вовлеченных в различные формы деятельности в каникулярный период.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Доля обучающихся вовлеченных в различные формы деятельности в каникулярный период (в разрезе распределения по школам).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Доля обучающихся вовлеченных в различные формы деятельности в каникулярный период.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организация различных форм деятельности для обучающихся в каникулярный период на муниципальном,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школьном уровнях.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6" marR="6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534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95712"/>
              </p:ext>
            </p:extLst>
          </p:nvPr>
        </p:nvGraphicFramePr>
        <p:xfrm>
          <a:off x="762000" y="1209294"/>
          <a:ext cx="7543799" cy="3995928"/>
        </p:xfrm>
        <a:graphic>
          <a:graphicData uri="http://schemas.openxmlformats.org/drawingml/2006/table">
            <a:tbl>
              <a:tblPr firstRow="1" firstCol="1" bandRow="1"/>
              <a:tblGrid>
                <a:gridCol w="1762808"/>
                <a:gridCol w="1966863"/>
                <a:gridCol w="1783214"/>
                <a:gridCol w="2030914"/>
              </a:tblGrid>
              <a:tr h="15644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подготовке кадров по приоритетным направлениям воспитания и социализации обучающихся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7" marR="61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9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Приоритетные направления определены в комплексе мер.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Количество педагогов, прошедших повышение квалификации (в разрезе направлений).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7" marR="61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Количество педагогов муниципалитета, прошедших повышение квалификации в соответствии с приоритетными направлениями, обозначенными в комплексе мер.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7" marR="61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217" marR="61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Деятельность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Реализация программ повышения квалификации.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Документы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Региональный уровень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Комплекс мер по реализации стратегии развития воспитания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Соглашения КК ИПК с муниципалитетами о ПК (муниципальный заказ)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Отчеты о ПК.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Муниципальный уровень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Соглашения КК ИПК с муниципалитетами о 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 ПК специалистов (муниципальный уровень).</a:t>
                      </a:r>
                    </a:p>
                  </a:txBody>
                  <a:tcPr marL="61217" marR="61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618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100</TotalTime>
  <Words>905</Words>
  <Application>Microsoft Office PowerPoint</Application>
  <PresentationFormat>Экран (4:3)</PresentationFormat>
  <Paragraphs>126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Мероприятия по совершенствованию муниципальных механизмов управления качеством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Баженова</dc:creator>
  <cp:lastModifiedBy>Баженова</cp:lastModifiedBy>
  <cp:revision>9</cp:revision>
  <dcterms:created xsi:type="dcterms:W3CDTF">2021-04-27T09:14:05Z</dcterms:created>
  <dcterms:modified xsi:type="dcterms:W3CDTF">2021-04-29T02:02:19Z</dcterms:modified>
</cp:coreProperties>
</file>