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sldIdLst>
    <p:sldId id="256" r:id="rId2"/>
    <p:sldId id="262" r:id="rId3"/>
    <p:sldId id="263" r:id="rId4"/>
    <p:sldId id="267" r:id="rId5"/>
    <p:sldId id="268" r:id="rId6"/>
    <p:sldId id="270" r:id="rId7"/>
    <p:sldId id="258" r:id="rId8"/>
    <p:sldId id="260" r:id="rId9"/>
    <p:sldId id="261" r:id="rId10"/>
    <p:sldId id="257" r:id="rId11"/>
    <p:sldId id="259" r:id="rId12"/>
    <p:sldId id="271" r:id="rId13"/>
    <p:sldId id="272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0" d="100"/>
          <a:sy n="70" d="100"/>
        </p:scale>
        <p:origin x="-2730" y="-89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891821" y="5617774"/>
            <a:ext cx="7382935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989952" y="1016990"/>
            <a:ext cx="7179733" cy="4831643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990600" y="1009650"/>
            <a:ext cx="7179733" cy="4831643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1435684">
            <a:off x="769521" y="702069"/>
            <a:ext cx="567831" cy="567830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4096196">
            <a:off x="7855433" y="749720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27201" y="1794935"/>
            <a:ext cx="5723468" cy="1828090"/>
          </a:xfrm>
        </p:spPr>
        <p:txBody>
          <a:bodyPr anchor="b">
            <a:normAutofit/>
          </a:bodyPr>
          <a:lstStyle>
            <a:lvl1pPr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27200" y="3736622"/>
            <a:ext cx="5712179" cy="15240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770676" y="5357592"/>
            <a:ext cx="1213821" cy="365125"/>
          </a:xfrm>
        </p:spPr>
        <p:txBody>
          <a:bodyPr/>
          <a:lstStyle/>
          <a:p>
            <a:fld id="{B4C71EC6-210F-42DE-9C53-41977AD35B3D}" type="datetimeFigureOut">
              <a:rPr lang="ru-RU" smtClean="0"/>
              <a:t>30.04.2021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174044" y="5357592"/>
            <a:ext cx="5034845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213930" y="5357592"/>
            <a:ext cx="554023" cy="365125"/>
          </a:xfrm>
        </p:spPr>
        <p:txBody>
          <a:bodyPr/>
          <a:lstStyle>
            <a:lvl1pPr algn="ctr">
              <a:defRPr/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30.04.2021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1" y="925690"/>
            <a:ext cx="1430867" cy="476391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8221" y="1106312"/>
            <a:ext cx="5178779" cy="440266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30.04.2021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30.04.2021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979" y="2239430"/>
            <a:ext cx="6254044" cy="1362075"/>
          </a:xfrm>
        </p:spPr>
        <p:txBody>
          <a:bodyPr anchor="b"/>
          <a:lstStyle>
            <a:lvl1pPr algn="ctr">
              <a:defRPr sz="4000" b="0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6267" y="3725334"/>
            <a:ext cx="6231467" cy="1309511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30.04.2021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30.04.2021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298448" y="2121407"/>
            <a:ext cx="3200400" cy="360273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63440" y="2119313"/>
            <a:ext cx="3200400" cy="360521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57869" y="2122312"/>
            <a:ext cx="2939521" cy="820208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10669" y="2122311"/>
            <a:ext cx="2944368" cy="822960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30.04.2021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1298448" y="2944368"/>
            <a:ext cx="3227832" cy="277977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45151" y="2944813"/>
            <a:ext cx="3227832" cy="277977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30.04.2021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30.04.2021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1" name="Freeform 10"/>
          <p:cNvSpPr/>
          <p:nvPr/>
        </p:nvSpPr>
        <p:spPr>
          <a:xfrm rot="10800000">
            <a:off x="632177" y="6058038"/>
            <a:ext cx="772160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 rot="60000">
            <a:off x="4468872" y="605163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 rot="60000">
            <a:off x="4471416" y="603504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 rot="21540000">
            <a:off x="749204" y="576868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 rot="21540000">
            <a:off x="749808" y="576072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1435684">
            <a:off x="2371106" y="293953"/>
            <a:ext cx="567831" cy="567830"/>
          </a:xfrm>
          <a:prstGeom prst="rect">
            <a:avLst/>
          </a:prstGeom>
          <a:noFill/>
        </p:spPr>
      </p:pic>
      <p:pic>
        <p:nvPicPr>
          <p:cNvPr id="19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4096196">
            <a:off x="6279647" y="333163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08976" y="2020042"/>
            <a:ext cx="3064827" cy="1503037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 rot="60000">
            <a:off x="4854291" y="1150993"/>
            <a:ext cx="3020792" cy="4625489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148125" y="3623748"/>
            <a:ext cx="3048891" cy="2100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341698" y="5885672"/>
            <a:ext cx="1213821" cy="365125"/>
          </a:xfrm>
        </p:spPr>
        <p:txBody>
          <a:bodyPr/>
          <a:lstStyle/>
          <a:p>
            <a:fld id="{B4C71EC6-210F-42DE-9C53-41977AD35B3D}" type="datetimeFigureOut">
              <a:rPr lang="ru-RU" smtClean="0"/>
              <a:t>30.04.2021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60000">
            <a:off x="914554" y="5829261"/>
            <a:ext cx="3522607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7557313" y="5896961"/>
            <a:ext cx="554023" cy="365125"/>
          </a:xfr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1" name="Freeform 30"/>
          <p:cNvSpPr/>
          <p:nvPr/>
        </p:nvSpPr>
        <p:spPr>
          <a:xfrm rot="10800000">
            <a:off x="632177" y="6058038"/>
            <a:ext cx="772160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 rot="21540000">
            <a:off x="749204" y="576868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 rot="21540000">
            <a:off x="745058" y="575769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/>
          <p:cNvSpPr/>
          <p:nvPr/>
        </p:nvSpPr>
        <p:spPr>
          <a:xfrm rot="60000">
            <a:off x="4468872" y="605163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/>
          <p:cNvSpPr/>
          <p:nvPr/>
        </p:nvSpPr>
        <p:spPr>
          <a:xfrm rot="60000">
            <a:off x="4464768" y="603920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1435684">
            <a:off x="2371106" y="293953"/>
            <a:ext cx="567831" cy="567830"/>
          </a:xfrm>
          <a:prstGeom prst="rect">
            <a:avLst/>
          </a:prstGeom>
          <a:noFill/>
        </p:spPr>
      </p:pic>
      <p:pic>
        <p:nvPicPr>
          <p:cNvPr id="15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4096196">
            <a:off x="6279647" y="333163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06424" y="2020824"/>
            <a:ext cx="3063240" cy="1499616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60000">
            <a:off x="4898615" y="1207272"/>
            <a:ext cx="2913863" cy="4539412"/>
          </a:xfrm>
          <a:ln w="101600" cap="rnd">
            <a:solidFill>
              <a:srgbClr val="FFFFFF"/>
            </a:solidFill>
          </a:ln>
          <a:effectLst>
            <a:outerShdw blurRad="889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152144" y="3621024"/>
            <a:ext cx="3044952" cy="210312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345936" y="5888737"/>
            <a:ext cx="1213821" cy="365125"/>
          </a:xfrm>
        </p:spPr>
        <p:txBody>
          <a:bodyPr/>
          <a:lstStyle/>
          <a:p>
            <a:fld id="{B4C71EC6-210F-42DE-9C53-41977AD35B3D}" type="datetimeFigureOut">
              <a:rPr lang="ru-RU" smtClean="0"/>
              <a:t>30.04.2021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60000">
            <a:off x="914569" y="5831037"/>
            <a:ext cx="3319043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7562089" y="5900026"/>
            <a:ext cx="554023" cy="365125"/>
          </a:xfr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5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4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628650" y="6069330"/>
            <a:ext cx="792099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731520" y="575310"/>
            <a:ext cx="7696200" cy="5715000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31520" y="576072"/>
            <a:ext cx="7696200" cy="5715000"/>
          </a:xfrm>
          <a:prstGeom prst="rect">
            <a:avLst/>
          </a:prstGeom>
          <a:blipFill dpi="0" rotWithShape="1">
            <a:blip r:embed="rId13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1435684">
            <a:off x="543741" y="273091"/>
            <a:ext cx="567831" cy="567830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4096196">
            <a:off x="8115079" y="298163"/>
            <a:ext cx="566928" cy="566928"/>
          </a:xfrm>
          <a:prstGeom prst="rect">
            <a:avLst/>
          </a:prstGeom>
          <a:noFill/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5023" y="817582"/>
            <a:ext cx="6965245" cy="120248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63040" y="2119257"/>
            <a:ext cx="6196405" cy="360381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54588" y="5809152"/>
            <a:ext cx="12138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fld id="{B4C71EC6-210F-42DE-9C53-41977AD35B3D}" type="datetimeFigureOut">
              <a:rPr lang="ru-RU" smtClean="0"/>
              <a:t>30.04.2021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4401" y="5809152"/>
            <a:ext cx="55401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70202" y="5809152"/>
            <a:ext cx="55402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64592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1168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74320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detsad5.ermuo.ru/wp-content/uploads/2020/08/NOD-5555.docx" TargetMode="External"/><Relationship Id="rId2" Type="http://schemas.openxmlformats.org/officeDocument/2006/relationships/hyperlink" Target="http://ermuo.ru/data/metodika_and_detsady/konf/chernova.docx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691680" y="3861048"/>
            <a:ext cx="6048672" cy="1440160"/>
          </a:xfrm>
        </p:spPr>
        <p:txBody>
          <a:bodyPr>
            <a:noAutofit/>
          </a:bodyPr>
          <a:lstStyle/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Механизмы эффективного развития дошкольного образования Ермаковского района в рамках 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b="1" dirty="0"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 реализации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ФГОС и </a:t>
            </a:r>
            <a:br>
              <a:rPr lang="ru-RU" sz="24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национального проекта </a:t>
            </a:r>
            <a:br>
              <a:rPr lang="ru-RU" sz="24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Образование» 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339752" y="1268760"/>
            <a:ext cx="4752528" cy="1224136"/>
          </a:xfrm>
        </p:spPr>
        <p:txBody>
          <a:bodyPr>
            <a:normAutofit/>
          </a:bodyPr>
          <a:lstStyle/>
          <a:p>
            <a:r>
              <a:rPr lang="en-US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VI </a:t>
            </a:r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районная  конференция 2021</a:t>
            </a:r>
            <a:endParaRPr lang="ru-RU" sz="2000" b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115109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835696" y="980728"/>
            <a:ext cx="604867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2000" b="1" dirty="0" smtClean="0"/>
              <a:t>ДАВАЛИ </a:t>
            </a:r>
            <a:r>
              <a:rPr lang="ru-RU" sz="2000" b="1" dirty="0"/>
              <a:t>ВОЗМОЖНОСТЬ ЗАНИМАТЬСЯ ТЕМ, ЧТО НРАВИТСЯ</a:t>
            </a:r>
            <a:endParaRPr lang="ru-RU" sz="2000" b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691680" y="2708920"/>
            <a:ext cx="376372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ru-RU" b="1" dirty="0"/>
              <a:t>КАК МОЖНО БОЛЬШЕ ИГРАТЬ 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3322247" y="3717032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lvl="0"/>
            <a:r>
              <a:rPr lang="ru-RU" b="1" dirty="0" smtClean="0"/>
              <a:t>МОЖНО </a:t>
            </a:r>
            <a:r>
              <a:rPr lang="ru-RU" b="1" dirty="0"/>
              <a:t>БЫЛО ПОБЫТЬ ИНОГДА ОДНОМУ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1929058" y="5266262"/>
            <a:ext cx="288290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ru-RU" b="1" dirty="0" smtClean="0"/>
              <a:t>БЫЛО </a:t>
            </a:r>
            <a:r>
              <a:rPr lang="ru-RU" b="1" dirty="0"/>
              <a:t>МНОГО ДРУЗЕЙ </a:t>
            </a:r>
          </a:p>
        </p:txBody>
      </p:sp>
    </p:spTree>
    <p:extLst>
      <p:ext uri="{BB962C8B-B14F-4D97-AF65-F5344CB8AC3E}">
        <p14:creationId xmlns:p14="http://schemas.microsoft.com/office/powerpoint/2010/main" val="2954176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475656" y="2653038"/>
            <a:ext cx="6183789" cy="1872208"/>
          </a:xfrm>
        </p:spPr>
        <p:txBody>
          <a:bodyPr>
            <a:normAutofit fontScale="92500" lnSpcReduction="20000"/>
          </a:bodyPr>
          <a:lstStyle/>
          <a:p>
            <a:pPr marL="0" indent="0" algn="ctr">
              <a:buNone/>
            </a:pPr>
            <a:r>
              <a:rPr lang="ru-RU" sz="2000" b="1" dirty="0" smtClean="0"/>
              <a:t>ЧТОБЫ </a:t>
            </a:r>
            <a:r>
              <a:rPr lang="ru-RU" sz="2000" b="1" dirty="0"/>
              <a:t>НЕ </a:t>
            </a:r>
            <a:r>
              <a:rPr lang="ru-RU" sz="2000" b="1" dirty="0" smtClean="0"/>
              <a:t>ОБИЖАЛИ</a:t>
            </a:r>
          </a:p>
          <a:p>
            <a:pPr marL="0" indent="0" algn="just">
              <a:buNone/>
            </a:pPr>
            <a:endParaRPr lang="ru-RU" sz="2000" b="1" dirty="0"/>
          </a:p>
          <a:p>
            <a:pPr algn="just">
              <a:buFontTx/>
              <a:buChar char="-"/>
            </a:pPr>
            <a:r>
              <a:rPr lang="ru-RU" sz="2000" b="1" dirty="0" smtClean="0"/>
              <a:t>7 групп для детей с ОВЗ;</a:t>
            </a:r>
          </a:p>
          <a:p>
            <a:pPr algn="just">
              <a:buFontTx/>
              <a:buChar char="-"/>
            </a:pPr>
            <a:r>
              <a:rPr lang="ru-RU" sz="2000" b="1" dirty="0" smtClean="0"/>
              <a:t>Специалисты: педагоги-психологи, учителя-логопеды, учителя-дефектологи;</a:t>
            </a:r>
          </a:p>
          <a:p>
            <a:pPr algn="just">
              <a:buFontTx/>
              <a:buChar char="-"/>
            </a:pPr>
            <a:r>
              <a:rPr lang="ru-RU" sz="2000" b="1" dirty="0" smtClean="0"/>
              <a:t>Консультационные пункты  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71600" y="764704"/>
            <a:ext cx="1655333" cy="187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2771800" y="774348"/>
            <a:ext cx="558011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20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Федеральный </a:t>
            </a:r>
            <a:r>
              <a:rPr lang="ru-RU" sz="20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проект </a:t>
            </a:r>
            <a:r>
              <a:rPr lang="ru-RU" sz="20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20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«Поддержка семей, имеющих детей»</a:t>
            </a:r>
            <a:endParaRPr lang="ru-RU" sz="2000" b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868643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https://ds04.infourok.ru/uploads/ex/02fc/00098c63-4b4bc3f7/img8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43608" y="764704"/>
            <a:ext cx="7199999" cy="54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444434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475656" y="1844824"/>
            <a:ext cx="6196405" cy="3603812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4800" b="1" dirty="0">
                <a:solidFill>
                  <a:srgbClr val="A50021"/>
                </a:solidFill>
                <a:latin typeface="Times New Roman" pitchFamily="18" charset="0"/>
                <a:cs typeface="Times New Roman" pitchFamily="18" charset="0"/>
              </a:rPr>
              <a:t>Всем успешной и результативной работы!</a:t>
            </a:r>
            <a:endParaRPr lang="ru-RU" sz="4800" dirty="0"/>
          </a:p>
        </p:txBody>
      </p:sp>
    </p:spTree>
    <p:extLst>
      <p:ext uri="{BB962C8B-B14F-4D97-AF65-F5344CB8AC3E}">
        <p14:creationId xmlns:p14="http://schemas.microsoft.com/office/powerpoint/2010/main" val="38392520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lvl="0">
              <a:spcBef>
                <a:spcPts val="0"/>
              </a:spcBef>
              <a:defRPr/>
            </a:pPr>
            <a:r>
              <a:rPr lang="ru-RU" b="1" dirty="0">
                <a:solidFill>
                  <a:srgbClr val="4472C4">
                    <a:lumMod val="50000"/>
                  </a:srgb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НАПРАВЛЕНИЯ РАЗВИТИЯ</a:t>
            </a:r>
            <a:r>
              <a:rPr lang="ru-RU" sz="4800" dirty="0">
                <a:solidFill>
                  <a:srgbClr val="4472C4">
                    <a:lumMod val="50000"/>
                  </a:srgbClr>
                </a:solidFill>
                <a:latin typeface="Calibri"/>
                <a:ea typeface="+mn-ea"/>
                <a:cs typeface="Arial" pitchFamily="34" charset="0"/>
              </a:rPr>
              <a:t/>
            </a:r>
            <a:br>
              <a:rPr lang="ru-RU" sz="4800" dirty="0">
                <a:solidFill>
                  <a:srgbClr val="4472C4">
                    <a:lumMod val="50000"/>
                  </a:srgbClr>
                </a:solidFill>
                <a:latin typeface="Calibri"/>
                <a:ea typeface="+mn-ea"/>
                <a:cs typeface="Arial" pitchFamily="34" charset="0"/>
              </a:rPr>
            </a:br>
            <a:endParaRPr lang="ru-RU" dirty="0"/>
          </a:p>
        </p:txBody>
      </p:sp>
      <p:sp>
        <p:nvSpPr>
          <p:cNvPr id="4" name="Text Box 74"/>
          <p:cNvSpPr txBox="1">
            <a:spLocks noChangeArrowheads="1"/>
          </p:cNvSpPr>
          <p:nvPr/>
        </p:nvSpPr>
        <p:spPr bwMode="auto">
          <a:xfrm>
            <a:off x="1403648" y="1571387"/>
            <a:ext cx="6000750" cy="708025"/>
          </a:xfrm>
          <a:prstGeom prst="rect">
            <a:avLst/>
          </a:prstGeom>
          <a:gradFill rotWithShape="1">
            <a:gsLst>
              <a:gs pos="0">
                <a:srgbClr val="FFC000">
                  <a:lumMod val="110000"/>
                  <a:satMod val="105000"/>
                  <a:tint val="67000"/>
                </a:srgbClr>
              </a:gs>
              <a:gs pos="50000">
                <a:srgbClr val="FFC000">
                  <a:lumMod val="105000"/>
                  <a:satMod val="103000"/>
                  <a:tint val="73000"/>
                </a:srgbClr>
              </a:gs>
              <a:gs pos="100000">
                <a:srgbClr val="FFC000">
                  <a:lumMod val="105000"/>
                  <a:satMod val="109000"/>
                  <a:tint val="81000"/>
                </a:srgbClr>
              </a:gs>
            </a:gsLst>
            <a:lin ang="5400000" scaled="0"/>
          </a:gradFill>
          <a:ln w="6350" cap="flat" cmpd="sng" algn="ctr">
            <a:solidFill>
              <a:srgbClr val="FFC000"/>
            </a:solidFill>
            <a:prstDash val="solid"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0" i="1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Обеспечение качества достижения новых образовательных результатов</a:t>
            </a:r>
            <a:endParaRPr kumimoji="0" lang="ru-RU" altLang="ru-RU" sz="2000" b="1" i="0" u="none" strike="noStrike" kern="0" cap="none" spc="0" normalizeH="0" baseline="0" noProof="0" dirty="0">
              <a:ln>
                <a:noFill/>
              </a:ln>
              <a:solidFill>
                <a:srgbClr val="8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763688" y="2670910"/>
            <a:ext cx="6072188" cy="708025"/>
          </a:xfrm>
          <a:prstGeom prst="rect">
            <a:avLst/>
          </a:prstGeom>
          <a:gradFill rotWithShape="1">
            <a:gsLst>
              <a:gs pos="0">
                <a:srgbClr val="70AD47">
                  <a:lumMod val="110000"/>
                  <a:satMod val="105000"/>
                  <a:tint val="67000"/>
                </a:srgbClr>
              </a:gs>
              <a:gs pos="50000">
                <a:srgbClr val="70AD47">
                  <a:lumMod val="105000"/>
                  <a:satMod val="103000"/>
                  <a:tint val="73000"/>
                </a:srgbClr>
              </a:gs>
              <a:gs pos="100000">
                <a:srgbClr val="70AD47">
                  <a:lumMod val="105000"/>
                  <a:satMod val="109000"/>
                  <a:tint val="81000"/>
                </a:srgbClr>
              </a:gs>
            </a:gsLst>
            <a:lin ang="5400000" scaled="0"/>
          </a:gradFill>
          <a:ln w="6350" cap="flat" cmpd="sng" algn="ctr">
            <a:solidFill>
              <a:srgbClr val="70AD47"/>
            </a:solidFill>
            <a:prstDash val="solid"/>
            <a:miter lim="800000"/>
          </a:ln>
          <a:effectLst/>
        </p:spPr>
        <p:txBody>
          <a:bodyPr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0" i="1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Обеспечение доступности дошкольного образования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000" b="0" i="0" u="none" strike="noStrike" kern="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6" name="Rectangle 53"/>
          <p:cNvSpPr>
            <a:spLocks noChangeArrowheads="1"/>
          </p:cNvSpPr>
          <p:nvPr/>
        </p:nvSpPr>
        <p:spPr bwMode="auto">
          <a:xfrm>
            <a:off x="1764992" y="3717032"/>
            <a:ext cx="6072188" cy="719138"/>
          </a:xfrm>
          <a:prstGeom prst="rect">
            <a:avLst/>
          </a:prstGeom>
          <a:solidFill>
            <a:srgbClr val="9966FF"/>
          </a:solidFill>
          <a:ln w="9525">
            <a:solidFill>
              <a:sysClr val="windowText" lastClr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0" i="1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Повышение качества профессиональной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0" i="1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деятельности педагогов</a:t>
            </a:r>
            <a:endParaRPr kumimoji="0" lang="ru-RU" sz="2000" b="0" i="0" u="none" strike="noStrike" kern="0" cap="none" spc="0" normalizeH="0" baseline="0" noProof="0" dirty="0" smtClean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398574" y="4941168"/>
            <a:ext cx="6143625" cy="1016000"/>
          </a:xfrm>
          <a:prstGeom prst="rect">
            <a:avLst/>
          </a:prstGeom>
          <a:gradFill rotWithShape="1">
            <a:gsLst>
              <a:gs pos="0">
                <a:srgbClr val="ED7D31">
                  <a:lumMod val="110000"/>
                  <a:satMod val="105000"/>
                  <a:tint val="67000"/>
                </a:srgbClr>
              </a:gs>
              <a:gs pos="50000">
                <a:srgbClr val="ED7D31">
                  <a:lumMod val="105000"/>
                  <a:satMod val="103000"/>
                  <a:tint val="73000"/>
                </a:srgbClr>
              </a:gs>
              <a:gs pos="100000">
                <a:srgbClr val="ED7D31">
                  <a:lumMod val="105000"/>
                  <a:satMod val="109000"/>
                  <a:tint val="81000"/>
                </a:srgbClr>
              </a:gs>
            </a:gsLst>
            <a:lin ang="5400000" scaled="0"/>
          </a:gradFill>
          <a:ln w="6350" cap="flat" cmpd="sng" algn="ctr">
            <a:solidFill>
              <a:srgbClr val="ED7D31"/>
            </a:solidFill>
            <a:prstDash val="solid"/>
            <a:miter lim="800000"/>
          </a:ln>
          <a:effectLst/>
        </p:spPr>
        <p:txBody>
          <a:bodyPr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0" i="1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Повышение эффективности системы выявления, поддержки и развития способностей и талантов у детей</a:t>
            </a:r>
            <a:endParaRPr kumimoji="0" lang="ru-RU" sz="2000" b="0" i="0" u="none" strike="noStrike" kern="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477153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Группа 9"/>
          <p:cNvGrpSpPr>
            <a:grpSpLocks/>
          </p:cNvGrpSpPr>
          <p:nvPr/>
        </p:nvGrpSpPr>
        <p:grpSpPr bwMode="auto">
          <a:xfrm>
            <a:off x="1402219" y="2908506"/>
            <a:ext cx="6480720" cy="2088232"/>
            <a:chOff x="42835" y="0"/>
            <a:chExt cx="8143929" cy="1077218"/>
          </a:xfrm>
        </p:grpSpPr>
        <p:sp>
          <p:nvSpPr>
            <p:cNvPr id="5" name="Овал 4"/>
            <p:cNvSpPr/>
            <p:nvPr/>
          </p:nvSpPr>
          <p:spPr>
            <a:xfrm>
              <a:off x="42835" y="0"/>
              <a:ext cx="8143929" cy="1077218"/>
            </a:xfrm>
            <a:prstGeom prst="ellipse">
              <a:avLst/>
            </a:prstGeom>
            <a:gradFill rotWithShape="1">
              <a:gsLst>
                <a:gs pos="0">
                  <a:srgbClr val="FFC000">
                    <a:lumMod val="110000"/>
                    <a:satMod val="105000"/>
                    <a:tint val="67000"/>
                  </a:srgbClr>
                </a:gs>
                <a:gs pos="50000">
                  <a:srgbClr val="FFC000">
                    <a:lumMod val="105000"/>
                    <a:satMod val="103000"/>
                    <a:tint val="73000"/>
                  </a:srgbClr>
                </a:gs>
                <a:gs pos="100000">
                  <a:srgbClr val="FFC000">
                    <a:lumMod val="105000"/>
                    <a:satMod val="109000"/>
                    <a:tint val="81000"/>
                  </a:srgbClr>
                </a:gs>
              </a:gsLst>
              <a:lin ang="5400000" scaled="0"/>
            </a:gradFill>
            <a:ln w="6350" cap="flat" cmpd="sng" algn="ctr">
              <a:solidFill>
                <a:srgbClr val="FFC000"/>
              </a:solidFill>
              <a:prstDash val="solid"/>
              <a:miter lim="800000"/>
            </a:ln>
            <a:effectLst/>
          </p:spPr>
        </p:sp>
        <p:sp>
          <p:nvSpPr>
            <p:cNvPr id="6" name="Овал 4"/>
            <p:cNvSpPr/>
            <p:nvPr/>
          </p:nvSpPr>
          <p:spPr>
            <a:xfrm>
              <a:off x="1235056" y="157062"/>
              <a:ext cx="5759488" cy="763095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 lIns="0" tIns="0" rIns="0" bIns="0" spcCol="1270" anchor="ctr"/>
            <a:lstStyle/>
            <a:p>
              <a:pPr marL="0" marR="0" lvl="0" indent="0" algn="ctr" defTabSz="124460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2800" b="0" i="1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Обеспечение качества достижения новых образовательных результатов</a:t>
              </a:r>
              <a:endParaRPr kumimoji="0" lang="ru-RU" sz="28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endParaRPr>
            </a:p>
          </p:txBody>
        </p:sp>
      </p:grp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15616" y="1152588"/>
            <a:ext cx="1872208" cy="17559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0" name="Picture 2" descr="https://s3.eu-north-1.amazonaws.com/edu-sites.ru/kindetsad36_545/fm/%D0%9B%D0%BE%D0%B3%D0%BE%D1%82%D0%B8%D0%BF%D0%A4%D0%93%D0%9E%D0%A1%20%D0%94%D0%9E.pn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355976" y="908720"/>
            <a:ext cx="3189231" cy="18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693465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Площадка №3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ru-RU" dirty="0">
                <a:latin typeface="Times New Roman"/>
                <a:ea typeface="Times New Roman"/>
              </a:rPr>
              <a:t>«Совершенствование механизмов управления дошкольной образовательной организацией в условиях реализации Национального проекта «</a:t>
            </a:r>
            <a:r>
              <a:rPr lang="ru-RU" dirty="0" smtClean="0">
                <a:latin typeface="Times New Roman"/>
                <a:ea typeface="Times New Roman"/>
              </a:rPr>
              <a:t>Образование</a:t>
            </a:r>
            <a:r>
              <a:rPr lang="ru-RU" dirty="0">
                <a:latin typeface="Times New Roman"/>
                <a:ea typeface="Times New Roman"/>
              </a:rPr>
              <a:t>»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910704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https://ds03.infourok.ru/uploads/ex/0cea/0001e1a9-8113e2cb/img5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267744" y="1484784"/>
            <a:ext cx="4799999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515776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51920" y="1050268"/>
            <a:ext cx="4280356" cy="1202485"/>
          </a:xfrm>
        </p:spPr>
        <p:txBody>
          <a:bodyPr>
            <a:normAutofit/>
          </a:bodyPr>
          <a:lstStyle/>
          <a:p>
            <a:r>
              <a:rPr lang="ru-RU" sz="2000" dirty="0">
                <a:latin typeface="Times New Roman"/>
                <a:ea typeface="Calibri"/>
              </a:rPr>
              <a:t>ЧТОБЫ  ЛЮБИЛИ, ПОНИМАЛИ, ЧУВСТВОВАЛИ</a:t>
            </a:r>
            <a:endParaRPr lang="ru-RU" sz="20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63688" y="2587511"/>
            <a:ext cx="6196405" cy="3603812"/>
          </a:xfrm>
        </p:spPr>
        <p:txBody>
          <a:bodyPr>
            <a:normAutofit fontScale="85000" lnSpcReduction="20000"/>
          </a:bodyPr>
          <a:lstStyle/>
          <a:p>
            <a:pPr indent="0" algn="just">
              <a:lnSpc>
                <a:spcPct val="115000"/>
              </a:lnSpc>
              <a:spcAft>
                <a:spcPts val="0"/>
              </a:spcAft>
              <a:buNone/>
            </a:pPr>
            <a:r>
              <a:rPr lang="ru-RU" dirty="0">
                <a:latin typeface="Times New Roman"/>
                <a:ea typeface="Calibri"/>
                <a:cs typeface="Times New Roman"/>
              </a:rPr>
              <a:t>1) поддержка разнообразия детства; сохранение уникальности и </a:t>
            </a:r>
            <a:r>
              <a:rPr lang="ru-RU" dirty="0" err="1">
                <a:latin typeface="Times New Roman"/>
                <a:ea typeface="Calibri"/>
                <a:cs typeface="Times New Roman"/>
              </a:rPr>
              <a:t>самоценности</a:t>
            </a:r>
            <a:r>
              <a:rPr lang="ru-RU" dirty="0">
                <a:latin typeface="Times New Roman"/>
                <a:ea typeface="Calibri"/>
                <a:cs typeface="Times New Roman"/>
              </a:rPr>
              <a:t> детства; </a:t>
            </a:r>
            <a:endParaRPr lang="ru-RU" sz="1800" dirty="0">
              <a:latin typeface="Calibri"/>
              <a:ea typeface="Calibri"/>
              <a:cs typeface="Times New Roman"/>
            </a:endParaRPr>
          </a:p>
          <a:p>
            <a:pPr indent="0" algn="just">
              <a:lnSpc>
                <a:spcPct val="115000"/>
              </a:lnSpc>
              <a:spcAft>
                <a:spcPts val="0"/>
              </a:spcAft>
              <a:buNone/>
            </a:pPr>
            <a:r>
              <a:rPr lang="ru-RU" dirty="0">
                <a:latin typeface="Times New Roman"/>
                <a:ea typeface="Calibri"/>
                <a:cs typeface="Times New Roman"/>
              </a:rPr>
              <a:t>2) личностно-развивающий и гуманистический характер взаимодействия взрослых (родителей (законных представителей), педагогических и иных работников Организации) и детей; </a:t>
            </a:r>
            <a:endParaRPr lang="ru-RU" sz="1800" dirty="0">
              <a:latin typeface="Calibri"/>
              <a:ea typeface="Calibri"/>
              <a:cs typeface="Times New Roman"/>
            </a:endParaRPr>
          </a:p>
          <a:p>
            <a:pPr indent="0" algn="just">
              <a:lnSpc>
                <a:spcPct val="115000"/>
              </a:lnSpc>
              <a:spcAft>
                <a:spcPts val="0"/>
              </a:spcAft>
              <a:buNone/>
            </a:pPr>
            <a:r>
              <a:rPr lang="ru-RU" dirty="0">
                <a:latin typeface="Times New Roman"/>
                <a:ea typeface="Calibri"/>
                <a:cs typeface="Times New Roman"/>
              </a:rPr>
              <a:t>3) уважение личности ребенка; </a:t>
            </a:r>
            <a:endParaRPr lang="ru-RU" sz="1800" dirty="0">
              <a:latin typeface="Calibri"/>
              <a:ea typeface="Calibri"/>
              <a:cs typeface="Times New Roman"/>
            </a:endParaRPr>
          </a:p>
          <a:p>
            <a:pPr indent="0" algn="just">
              <a:lnSpc>
                <a:spcPct val="115000"/>
              </a:lnSpc>
              <a:spcAft>
                <a:spcPts val="0"/>
              </a:spcAft>
              <a:buNone/>
            </a:pPr>
            <a:r>
              <a:rPr lang="ru-RU" dirty="0">
                <a:latin typeface="Times New Roman"/>
                <a:ea typeface="Calibri"/>
                <a:cs typeface="Times New Roman"/>
              </a:rPr>
              <a:t>4) реализация </a:t>
            </a:r>
            <a:r>
              <a:rPr lang="ru-RU" dirty="0" smtClean="0">
                <a:latin typeface="Times New Roman"/>
                <a:ea typeface="Calibri"/>
                <a:cs typeface="Times New Roman"/>
              </a:rPr>
              <a:t>Программы в </a:t>
            </a:r>
            <a:r>
              <a:rPr lang="ru-RU" dirty="0">
                <a:latin typeface="Times New Roman"/>
                <a:ea typeface="Calibri"/>
                <a:cs typeface="Times New Roman"/>
              </a:rPr>
              <a:t>форме игры, познавательной и исследовательской деятельности, в форме творческой активности, обеспечивающей художественно-эстетическое развитие ребенка. </a:t>
            </a:r>
            <a:endParaRPr lang="ru-RU" sz="1800" dirty="0">
              <a:latin typeface="Calibri"/>
              <a:ea typeface="Calibri"/>
              <a:cs typeface="Times New Roman"/>
            </a:endParaRPr>
          </a:p>
          <a:p>
            <a:endParaRPr lang="ru-RU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29951" y="715511"/>
            <a:ext cx="2650789" cy="187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431332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15617" y="3717032"/>
            <a:ext cx="6965245" cy="1800200"/>
          </a:xfrm>
        </p:spPr>
        <p:txBody>
          <a:bodyPr>
            <a:normAutofit fontScale="90000"/>
          </a:bodyPr>
          <a:lstStyle/>
          <a:p>
            <a:pPr indent="228600" algn="just">
              <a:lnSpc>
                <a:spcPct val="115000"/>
              </a:lnSpc>
              <a:spcAft>
                <a:spcPts val="0"/>
              </a:spcAft>
            </a:pPr>
            <a:r>
              <a:rPr lang="ru-RU" sz="1800" dirty="0" smtClean="0">
                <a:solidFill>
                  <a:schemeClr val="tx2">
                    <a:lumMod val="75000"/>
                  </a:schemeClr>
                </a:solidFill>
              </a:rPr>
              <a:t>	</a:t>
            </a:r>
            <a:br>
              <a:rPr lang="ru-RU" sz="1800" dirty="0" smtClean="0">
                <a:solidFill>
                  <a:schemeClr val="tx2">
                    <a:lumMod val="75000"/>
                  </a:schemeClr>
                </a:solidFill>
              </a:rPr>
            </a:br>
            <a:r>
              <a:rPr lang="ru-RU" sz="1800" dirty="0">
                <a:solidFill>
                  <a:schemeClr val="tx2">
                    <a:lumMod val="75000"/>
                  </a:schemeClr>
                </a:solidFill>
              </a:rPr>
              <a:t/>
            </a:r>
            <a:br>
              <a:rPr lang="ru-RU" sz="1800" dirty="0">
                <a:solidFill>
                  <a:schemeClr val="tx2">
                    <a:lumMod val="75000"/>
                  </a:schemeClr>
                </a:solidFill>
              </a:rPr>
            </a:br>
            <a:r>
              <a:rPr lang="ru-RU" sz="1600" dirty="0" smtClean="0"/>
              <a:t>	</a:t>
            </a:r>
            <a:r>
              <a:rPr lang="ru-RU" sz="1800" dirty="0" smtClean="0">
                <a:solidFill>
                  <a:schemeClr val="tx2">
                    <a:lumMod val="75000"/>
                  </a:schemeClr>
                </a:solidFill>
              </a:rPr>
              <a:t/>
            </a:r>
            <a:br>
              <a:rPr lang="ru-RU" sz="1800" dirty="0" smtClean="0">
                <a:solidFill>
                  <a:schemeClr val="tx2">
                    <a:lumMod val="75000"/>
                  </a:schemeClr>
                </a:solidFill>
              </a:rPr>
            </a:br>
            <a:r>
              <a:rPr lang="ru-RU" sz="1800" dirty="0">
                <a:latin typeface="Times New Roman"/>
                <a:ea typeface="Calibri"/>
                <a:cs typeface="Times New Roman"/>
                <a:sym typeface="Symbol"/>
              </a:rPr>
              <a:t></a:t>
            </a:r>
            <a:r>
              <a:rPr lang="ru-RU" sz="1800" dirty="0">
                <a:latin typeface="Times New Roman"/>
                <a:ea typeface="Calibri"/>
                <a:cs typeface="Times New Roman"/>
              </a:rPr>
              <a:t> </a:t>
            </a:r>
            <a:r>
              <a:rPr lang="ru-RU" sz="2000" dirty="0">
                <a:latin typeface="Times New Roman" pitchFamily="18" charset="0"/>
                <a:ea typeface="Calibri"/>
                <a:cs typeface="Times New Roman" pitchFamily="18" charset="0"/>
              </a:rPr>
              <a:t>создание условий для развития маленького человека;</a:t>
            </a:r>
            <a:br>
              <a:rPr lang="ru-RU" sz="2000" dirty="0">
                <a:latin typeface="Times New Roman" pitchFamily="18" charset="0"/>
                <a:ea typeface="Calibri"/>
                <a:cs typeface="Times New Roman" pitchFamily="18" charset="0"/>
              </a:rPr>
            </a:br>
            <a:r>
              <a:rPr lang="ru-RU" sz="2000" dirty="0">
                <a:latin typeface="Times New Roman" pitchFamily="18" charset="0"/>
                <a:ea typeface="Calibri"/>
                <a:cs typeface="Times New Roman" pitchFamily="18" charset="0"/>
                <a:sym typeface="Symbol"/>
              </a:rPr>
              <a:t></a:t>
            </a:r>
            <a:r>
              <a:rPr lang="ru-RU" sz="2000" dirty="0">
                <a:latin typeface="Times New Roman" pitchFamily="18" charset="0"/>
                <a:ea typeface="Calibri"/>
                <a:cs typeface="Times New Roman" pitchFamily="18" charset="0"/>
              </a:rPr>
              <a:t> понимать детей, вставать на их позицию, быть снисходительным во всем;</a:t>
            </a:r>
            <a:br>
              <a:rPr lang="ru-RU" sz="2000" dirty="0">
                <a:latin typeface="Times New Roman" pitchFamily="18" charset="0"/>
                <a:ea typeface="Calibri"/>
                <a:cs typeface="Times New Roman" pitchFamily="18" charset="0"/>
              </a:rPr>
            </a:br>
            <a:r>
              <a:rPr lang="ru-RU" sz="2000" dirty="0">
                <a:latin typeface="Times New Roman" pitchFamily="18" charset="0"/>
                <a:ea typeface="Calibri"/>
                <a:cs typeface="Times New Roman" pitchFamily="18" charset="0"/>
                <a:sym typeface="Symbol"/>
              </a:rPr>
              <a:t></a:t>
            </a:r>
            <a:r>
              <a:rPr lang="ru-RU" sz="2000" dirty="0">
                <a:latin typeface="Times New Roman" pitchFamily="18" charset="0"/>
                <a:ea typeface="Calibri"/>
                <a:cs typeface="Times New Roman" pitchFamily="18" charset="0"/>
              </a:rPr>
              <a:t> быть деятельным оптимистом, верить в результат; </a:t>
            </a:r>
            <a:br>
              <a:rPr lang="ru-RU" sz="2000" dirty="0">
                <a:latin typeface="Times New Roman" pitchFamily="18" charset="0"/>
                <a:ea typeface="Calibri"/>
                <a:cs typeface="Times New Roman" pitchFamily="18" charset="0"/>
              </a:rPr>
            </a:br>
            <a:r>
              <a:rPr lang="ru-RU" sz="2000" dirty="0">
                <a:latin typeface="Times New Roman" pitchFamily="18" charset="0"/>
                <a:ea typeface="Calibri"/>
                <a:cs typeface="Times New Roman" pitchFamily="18" charset="0"/>
                <a:sym typeface="Symbol"/>
              </a:rPr>
              <a:t></a:t>
            </a:r>
            <a:r>
              <a:rPr lang="ru-RU" sz="2000" dirty="0">
                <a:latin typeface="Times New Roman" pitchFamily="18" charset="0"/>
                <a:ea typeface="Calibri"/>
                <a:cs typeface="Times New Roman" pitchFamily="18" charset="0"/>
              </a:rPr>
              <a:t> обладать лучшими человеческими качествами: улыбчивостью, строгостью, сдержанностью, любовью к жизни, быть интеллигентным. </a:t>
            </a:r>
            <a:r>
              <a:rPr lang="ru-RU" sz="1400" dirty="0">
                <a:latin typeface="Calibri"/>
                <a:ea typeface="Calibri"/>
                <a:cs typeface="Times New Roman"/>
              </a:rPr>
              <a:t/>
            </a:r>
            <a:br>
              <a:rPr lang="ru-RU" sz="1400" dirty="0">
                <a:latin typeface="Calibri"/>
                <a:ea typeface="Calibri"/>
                <a:cs typeface="Times New Roman"/>
              </a:rPr>
            </a:br>
            <a:r>
              <a:rPr lang="ru-RU" sz="1800" dirty="0" smtClean="0">
                <a:solidFill>
                  <a:schemeClr val="tx2">
                    <a:lumMod val="75000"/>
                  </a:schemeClr>
                </a:solidFill>
              </a:rPr>
              <a:t/>
            </a:r>
            <a:br>
              <a:rPr lang="ru-RU" sz="1800" dirty="0" smtClean="0">
                <a:solidFill>
                  <a:schemeClr val="tx2">
                    <a:lumMod val="75000"/>
                  </a:schemeClr>
                </a:solidFill>
              </a:rPr>
            </a:br>
            <a:r>
              <a:rPr lang="ru-RU" sz="1400" dirty="0"/>
              <a:t/>
            </a:r>
            <a:br>
              <a:rPr lang="ru-RU" sz="1400" dirty="0"/>
            </a:br>
            <a:endParaRPr lang="ru-RU" sz="14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3995936" y="1374513"/>
            <a:ext cx="4572000" cy="400110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20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Функции педагога</a:t>
            </a:r>
            <a:endParaRPr lang="ru-RU" sz="2000" b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195" name="Picture 3" descr="C:\Users\1\Desktop\Uh_bud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15617" y="755946"/>
            <a:ext cx="3816424" cy="2549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616010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800" b="1" i="1" dirty="0"/>
              <a:t>Апробация модели аттестации. Проекты руководителей ОО</a:t>
            </a:r>
            <a:endParaRPr lang="ru-RU" sz="28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2020 г. Ибрагимова Л.И. </a:t>
            </a:r>
          </a:p>
          <a:p>
            <a:pPr marL="0" indent="0">
              <a:buNone/>
            </a:pPr>
            <a:r>
              <a:rPr lang="ru-RU" dirty="0" smtClean="0"/>
              <a:t>Тема </a:t>
            </a:r>
            <a:r>
              <a:rPr lang="ru-RU" dirty="0"/>
              <a:t>управленческого проекта: </a:t>
            </a:r>
            <a:r>
              <a:rPr lang="ru-RU" dirty="0" smtClean="0"/>
              <a:t>Программа вовлечения </a:t>
            </a:r>
            <a:r>
              <a:rPr lang="ru-RU" dirty="0"/>
              <a:t>родителей в </a:t>
            </a:r>
            <a:r>
              <a:rPr lang="ru-RU" dirty="0" smtClean="0"/>
              <a:t>управление образовательной организации</a:t>
            </a:r>
          </a:p>
          <a:p>
            <a:pPr marL="0" indent="0">
              <a:buNone/>
            </a:pPr>
            <a:r>
              <a:rPr lang="ru-RU" dirty="0" smtClean="0"/>
              <a:t>2021 г. Абрамова Е.В.</a:t>
            </a:r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427327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584320" y="1340768"/>
            <a:ext cx="6336704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i="1" dirty="0"/>
              <a:t>Практики  РАОП высшего и продвинутого уровня</a:t>
            </a:r>
            <a:endParaRPr lang="ru-RU" dirty="0"/>
          </a:p>
          <a:p>
            <a:r>
              <a:rPr lang="ru-RU" dirty="0" smtClean="0">
                <a:hlinkClick r:id="rId2"/>
              </a:rPr>
              <a:t>Чернова </a:t>
            </a:r>
            <a:r>
              <a:rPr lang="ru-RU" dirty="0">
                <a:hlinkClick r:id="rId2"/>
              </a:rPr>
              <a:t>Олеся Игоревна</a:t>
            </a:r>
            <a:endParaRPr lang="ru-RU" dirty="0"/>
          </a:p>
          <a:p>
            <a:endParaRPr lang="ru-RU" b="1" i="1" dirty="0" smtClean="0"/>
          </a:p>
          <a:p>
            <a:r>
              <a:rPr lang="ru-RU" b="1" i="1" dirty="0" smtClean="0"/>
              <a:t>Лучшие </a:t>
            </a:r>
            <a:r>
              <a:rPr lang="ru-RU" b="1" i="1" dirty="0"/>
              <a:t>практики конкурсантов</a:t>
            </a:r>
            <a:endParaRPr lang="ru-RU" dirty="0"/>
          </a:p>
          <a:p>
            <a:r>
              <a:rPr lang="ru-RU" b="1" dirty="0" err="1" smtClean="0"/>
              <a:t>Карявка</a:t>
            </a:r>
            <a:r>
              <a:rPr lang="ru-RU" b="1" dirty="0" smtClean="0"/>
              <a:t> </a:t>
            </a:r>
            <a:r>
              <a:rPr lang="ru-RU" b="1" dirty="0"/>
              <a:t>Анастасия Александровна</a:t>
            </a:r>
            <a:r>
              <a:rPr lang="ru-RU" dirty="0"/>
              <a:t>, победитель муниципального конкурса «Воспитатель года-2020», </a:t>
            </a:r>
            <a:r>
              <a:rPr lang="ru-RU" dirty="0" smtClean="0">
                <a:hlinkClick r:id="rId3"/>
              </a:rPr>
              <a:t>непосредственно образовательная деятельность «Геометрические </a:t>
            </a:r>
            <a:r>
              <a:rPr lang="ru-RU" dirty="0">
                <a:hlinkClick r:id="rId3"/>
              </a:rPr>
              <a:t>фигуры»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51980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Кнопка">
  <a:themeElements>
    <a:clrScheme name="Кнопка">
      <a:dk1>
        <a:sysClr val="windowText" lastClr="000000"/>
      </a:dk1>
      <a:lt1>
        <a:sysClr val="window" lastClr="FFFFFF"/>
      </a:lt1>
      <a:dk2>
        <a:srgbClr val="465E9C"/>
      </a:dk2>
      <a:lt2>
        <a:srgbClr val="CCDDEA"/>
      </a:lt2>
      <a:accent1>
        <a:srgbClr val="FDA023"/>
      </a:accent1>
      <a:accent2>
        <a:srgbClr val="AA2B1E"/>
      </a:accent2>
      <a:accent3>
        <a:srgbClr val="71685C"/>
      </a:accent3>
      <a:accent4>
        <a:srgbClr val="64A73B"/>
      </a:accent4>
      <a:accent5>
        <a:srgbClr val="EB5605"/>
      </a:accent5>
      <a:accent6>
        <a:srgbClr val="B9CA1A"/>
      </a:accent6>
      <a:hlink>
        <a:srgbClr val="D83E2C"/>
      </a:hlink>
      <a:folHlink>
        <a:srgbClr val="ED7D27"/>
      </a:folHlink>
    </a:clrScheme>
    <a:fontScheme name="Кнопка">
      <a:majorFont>
        <a:latin typeface="Constantia"/>
        <a:ea typeface=""/>
        <a:cs typeface=""/>
        <a:font script="Jpan" typeface="HGS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Grek" typeface="Arial"/>
        <a:font script="Cyrl" typeface="Arial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Кнопка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  <a:lumMod val="100000"/>
              </a:schemeClr>
            </a:gs>
            <a:gs pos="40000">
              <a:schemeClr val="phClr">
                <a:tint val="60000"/>
                <a:satMod val="130000"/>
                <a:lumMod val="100000"/>
              </a:schemeClr>
            </a:gs>
            <a:gs pos="100000">
              <a:schemeClr val="phClr">
                <a:tint val="96000"/>
                <a:lumMod val="108000"/>
              </a:schemeClr>
            </a:gs>
          </a:gsLst>
          <a:lin ang="5400000" scaled="0"/>
        </a:gradFill>
        <a:gradFill rotWithShape="1">
          <a:gsLst>
            <a:gs pos="0">
              <a:schemeClr val="phClr"/>
            </a:gs>
            <a:gs pos="100000">
              <a:schemeClr val="phClr">
                <a:shade val="76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80000"/>
              <a:lumMod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38100" dir="4800000" sx="98000" sy="98000" rotWithShape="0">
              <a:srgbClr val="000000">
                <a:alpha val="32000"/>
              </a:srgbClr>
            </a:outerShdw>
          </a:effectLst>
        </a:effectStyle>
        <a:effectStyle>
          <a:effectLst>
            <a:outerShdw blurRad="38100" dist="38100" dir="4800000" sx="96000" sy="96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3240000"/>
            </a:lightRig>
          </a:scene3d>
          <a:sp3d>
            <a:bevelT w="28575" h="28575"/>
          </a:sp3d>
        </a:effectStyle>
      </a:effectStyleLst>
      <a:bgFillStyleLst>
        <a:solidFill>
          <a:schemeClr val="phClr">
            <a:tint val="93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shade val="80000"/>
                <a:satMod val="140000"/>
                <a:lumMod val="50000"/>
              </a:schemeClr>
              <a:schemeClr val="phClr">
                <a:tint val="95000"/>
                <a:satMod val="180000"/>
                <a:lumMod val="160000"/>
              </a:schemeClr>
            </a:duotone>
          </a:blip>
          <a:stretch/>
        </a:blipFill>
        <a:blipFill rotWithShape="1">
          <a:blip xmlns:r="http://schemas.openxmlformats.org/officeDocument/2006/relationships" r:embed="rId2">
            <a:duotone>
              <a:schemeClr val="phClr">
                <a:tint val="98000"/>
                <a:shade val="90000"/>
                <a:satMod val="120000"/>
                <a:lumMod val="54000"/>
              </a:schemeClr>
              <a:schemeClr val="phClr">
                <a:tint val="80000"/>
                <a:satMod val="160000"/>
                <a:lumMod val="14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Pushpin</Template>
  <TotalTime>160</TotalTime>
  <Words>215</Words>
  <Application>Microsoft Office PowerPoint</Application>
  <PresentationFormat>Экран (4:3)</PresentationFormat>
  <Paragraphs>39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Кнопка</vt:lpstr>
      <vt:lpstr>Механизмы эффективного развития дошкольного образования Ермаковского района в рамках   реализации ФГОС и  национального проекта  «Образование» </vt:lpstr>
      <vt:lpstr>НАПРАВЛЕНИЯ РАЗВИТИЯ </vt:lpstr>
      <vt:lpstr>Презентация PowerPoint</vt:lpstr>
      <vt:lpstr>Площадка №3</vt:lpstr>
      <vt:lpstr>Презентация PowerPoint</vt:lpstr>
      <vt:lpstr>ЧТОБЫ  ЛЮБИЛИ, ПОНИМАЛИ, ЧУВСТВОВАЛИ</vt:lpstr>
      <vt:lpstr>      создание условий для развития маленького человека;  понимать детей, вставать на их позицию, быть снисходительным во всем;  быть деятельным оптимистом, верить в результат;   обладать лучшими человеческими качествами: улыбчивостью, строгостью, сдержанностью, любовью к жизни, быть интеллигентным.    </vt:lpstr>
      <vt:lpstr>Апробация модели аттестации. Проекты руководителей ОО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ИСПОЛЬЗОВАНИЕ МУЛЬТИМЕДИЙНЫХ ПРЕЗЕНТАЦИЙ В ПРОЦЕССЕ ПОВЫШЕНИЯ ПРОФЕССИОНАЛЬНОГО УРОВНЯ ПЕДАГОГОВ ДОУ</dc:title>
  <dc:creator>Lora</dc:creator>
  <cp:lastModifiedBy>1</cp:lastModifiedBy>
  <cp:revision>22</cp:revision>
  <dcterms:created xsi:type="dcterms:W3CDTF">2013-01-27T12:24:09Z</dcterms:created>
  <dcterms:modified xsi:type="dcterms:W3CDTF">2021-04-30T07:21:22Z</dcterms:modified>
</cp:coreProperties>
</file>