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65" r:id="rId4"/>
    <p:sldId id="266" r:id="rId5"/>
    <p:sldId id="267" r:id="rId6"/>
    <p:sldId id="268" r:id="rId7"/>
    <p:sldId id="269" r:id="rId8"/>
    <p:sldId id="270" r:id="rId9"/>
    <p:sldId id="264" r:id="rId10"/>
    <p:sldId id="272" r:id="rId11"/>
    <p:sldId id="274" r:id="rId12"/>
    <p:sldId id="275" r:id="rId13"/>
    <p:sldId id="282" r:id="rId14"/>
    <p:sldId id="257" r:id="rId15"/>
    <p:sldId id="273" r:id="rId16"/>
    <p:sldId id="276" r:id="rId17"/>
    <p:sldId id="277" r:id="rId18"/>
    <p:sldId id="280" r:id="rId19"/>
    <p:sldId id="278" r:id="rId20"/>
    <p:sldId id="281" r:id="rId21"/>
    <p:sldId id="258" r:id="rId22"/>
    <p:sldId id="260" r:id="rId23"/>
    <p:sldId id="261" r:id="rId24"/>
    <p:sldId id="26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0D3D7-7966-46C5-8728-2420E047AB0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17496B-5FD4-4B09-97F5-7C999B782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ege.ru/materials/ov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kola-tanzebey.ru/page/st-chulochnikova.html" TargetMode="External"/><Relationship Id="rId2" Type="http://schemas.openxmlformats.org/officeDocument/2006/relationships/hyperlink" Target="https://atlas-edu.kipk.ru/?MmsId=10866&amp;Page=0&amp;ViewType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437112"/>
            <a:ext cx="4335016" cy="91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30 октября 2020 г.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РМО учителей химии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8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Информационная деятельность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5986895"/>
              </p:ext>
            </p:extLst>
          </p:nvPr>
        </p:nvGraphicFramePr>
        <p:xfrm>
          <a:off x="191668" y="1067731"/>
          <a:ext cx="8964489" cy="5480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8233"/>
                <a:gridCol w="3156195"/>
                <a:gridCol w="1020269"/>
                <a:gridCol w="1323715"/>
                <a:gridCol w="1376077"/>
              </a:tblGrid>
              <a:tr h="7200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Задача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Сроки исполнения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2034631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Консультация «Разработка рабочей программы по химии на уровень среднего общего образования»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0" lvl="0" indent="2651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Составить рабочую программу по химии на уровень среднего общего образования в соответствии с ООП </a:t>
                      </a:r>
                      <a:r>
                        <a:rPr lang="ru-RU" sz="1800" dirty="0" smtClean="0">
                          <a:effectLst/>
                        </a:rPr>
                        <a:t>СОО.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</a:rPr>
                        <a:t>октябрь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Дистанционно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Бабич Е. И.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</a:tr>
              <a:tr h="24305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Семинар «Изменения в </a:t>
                      </a:r>
                      <a:r>
                        <a:rPr lang="ru-RU" sz="1800" dirty="0" err="1">
                          <a:effectLst/>
                        </a:rPr>
                        <a:t>КИМах</a:t>
                      </a:r>
                      <a:r>
                        <a:rPr lang="ru-RU" sz="1800" dirty="0">
                          <a:effectLst/>
                        </a:rPr>
                        <a:t> ОГЭ и ЕГЭ по химии»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88900" lvl="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Проанализировать содержание в КИМАХ ЕГЭ и ОГЭ по химии на 2020/21 учебный год.</a:t>
                      </a:r>
                    </a:p>
                    <a:p>
                      <a:pPr marL="88900" lvl="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Определить </a:t>
                      </a:r>
                      <a:r>
                        <a:rPr lang="ru-RU" sz="1800" dirty="0" smtClean="0">
                          <a:effectLst/>
                        </a:rPr>
                        <a:t>затруднения </a:t>
                      </a:r>
                      <a:r>
                        <a:rPr lang="ru-RU" sz="1800" dirty="0">
                          <a:effectLst/>
                        </a:rPr>
                        <a:t>обучающихся при сдаче ГИА по химии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ноябрь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Режим онлайн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Чулочникова</a:t>
                      </a:r>
                      <a:r>
                        <a:rPr lang="ru-RU" sz="1800" dirty="0">
                          <a:effectLst/>
                        </a:rPr>
                        <a:t> О. В.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7" marR="565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Развитие профессионального роста педагогов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3224456"/>
              </p:ext>
            </p:extLst>
          </p:nvPr>
        </p:nvGraphicFramePr>
        <p:xfrm>
          <a:off x="191668" y="1067731"/>
          <a:ext cx="8964489" cy="5888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8233"/>
                <a:gridCol w="3240360"/>
                <a:gridCol w="936104"/>
                <a:gridCol w="1323715"/>
                <a:gridCol w="1376077"/>
              </a:tblGrid>
              <a:tr h="7200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Задача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Сроки исполнения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2034631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Семинар «Технология активной оценки как способ организации самостоятельной деятельности учащихся».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Использовать</a:t>
                      </a:r>
                      <a:r>
                        <a:rPr lang="ru-RU" sz="1800" baseline="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продуктивные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технологии</a:t>
                      </a:r>
                      <a:r>
                        <a:rPr lang="ru-RU" sz="1800" baseline="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дистанционного обучения в образовательном процессе.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дистанционно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Зыкова М. Е.</a:t>
                      </a:r>
                    </a:p>
                  </a:txBody>
                  <a:tcPr marL="68580" marR="68580" marT="0" marB="0"/>
                </a:tc>
              </a:tr>
              <a:tr h="24305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Круглый стол «Методы и приёмы формирования функциональной грамотности школьников»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1. Определить способы активизации учебно-познавательной деятельности обучающихся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8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2. Расширить представление о применение интерактивных методов обучения на уроках химии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январь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ИМЦ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Учителя химии.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6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Развитие профессионального роста педагогов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2409763"/>
              </p:ext>
            </p:extLst>
          </p:nvPr>
        </p:nvGraphicFramePr>
        <p:xfrm>
          <a:off x="191668" y="1067731"/>
          <a:ext cx="8844828" cy="54001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8233"/>
                <a:gridCol w="3240360"/>
                <a:gridCol w="995955"/>
                <a:gridCol w="1263864"/>
                <a:gridCol w="1256416"/>
              </a:tblGrid>
              <a:tr h="63307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Задача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2034631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Представление педагогических практик реализации  ФГОС ООО, ФГОС СОО при обучении химии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Выявить педагогические и образовательные практики начального и продвинутого уровня.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8900" lvl="0" indent="-88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Представление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педагогических</a:t>
                      </a:r>
                      <a:r>
                        <a:rPr lang="ru-RU" sz="1700" baseline="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образовательных практик </a:t>
                      </a: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РАОП. 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январь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ИМЦ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Учителя химии</a:t>
                      </a:r>
                    </a:p>
                  </a:txBody>
                  <a:tcPr marL="68580" marR="68580" marT="0" marB="0"/>
                </a:tc>
              </a:tr>
              <a:tr h="243056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Семинар-практикум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самостоятельной проектной деятельности учащихся на уроке и во внеурочной деятельности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1. Определить проектные </a:t>
                      </a: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задания и их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специфику.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Выявить особенности </a:t>
                      </a: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организации самостоятельной проектной деятельности на уроке и во внеурочной деятельности.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Согласовать</a:t>
                      </a:r>
                      <a:r>
                        <a:rPr lang="ru-RU" sz="1700" baseline="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 к</a:t>
                      </a:r>
                      <a:r>
                        <a:rPr lang="ru-RU" sz="17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ритерии </a:t>
                      </a:r>
                      <a:r>
                        <a:rPr lang="ru-RU" sz="17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 проектных работ.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	ИМЦ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3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Богатова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53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. 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Экспертная и аналитическая деятельность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2754641"/>
              </p:ext>
            </p:extLst>
          </p:nvPr>
        </p:nvGraphicFramePr>
        <p:xfrm>
          <a:off x="191668" y="1067731"/>
          <a:ext cx="8844828" cy="5640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88233"/>
                <a:gridCol w="3240360"/>
                <a:gridCol w="995955"/>
                <a:gridCol w="1263864"/>
                <a:gridCol w="1256416"/>
              </a:tblGrid>
              <a:tr h="61143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Задача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26427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</a:rPr>
                        <a:t>1. Анализ работы РМО учителей химии за 2019/20 учебный год. Анализ результатов ЕГЭ.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2.Обсуждение и утверждение плана работы на 2020-2021 уч. год</a:t>
                      </a:r>
                      <a:r>
                        <a:rPr lang="ru-RU" sz="17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Проанализировать работу РМО учителей химии за 2020/21 учебный год.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Представить результаты ГИА выпускников 11 класса.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Утвердить план работы РМО учителей химии на следующий учебный год.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Дистанционно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Чулочникова О. В.,</a:t>
                      </a:r>
                    </a:p>
                  </a:txBody>
                  <a:tcPr marL="68580" marR="68580" marT="0" marB="0"/>
                </a:tc>
              </a:tr>
              <a:tr h="234745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2. Представление аттестационных материалов аттестующихся педагогов в 2021/22 учебном году.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1. Проанализировать профессиональную деятельность аттестующихся учителей химии.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2. Составить рекомендации по изменению профессиональной деятельности аттестующихся педагогов.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</a:rPr>
                        <a:t>Заседание РМО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3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Times New Roman"/>
                          <a:ea typeface="Times New Roman"/>
                        </a:rPr>
                        <a:t>аттестующиеся</a:t>
                      </a: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 учителя химии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Изменения по химии ОГЭ 2021: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4162"/>
            <a:ext cx="8740080" cy="504319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экзаменационную работу 2021 г. по сравнению с работой 2020 г. внесены изменения в формат следующих заданий:</a:t>
            </a:r>
            <a:endParaRPr lang="ru-RU" dirty="0"/>
          </a:p>
          <a:p>
            <a:r>
              <a:rPr lang="ru-RU" b="1" dirty="0"/>
              <a:t>в заданиях 2 (определение строения атома химического элемента и характеристика его положения в Периодической системе) и 3 (построение последовательности элементов с учётом закономерностей изменения свойств элементов по группам и периодам) требуется вписать в поле ответа цифровые значения, соответствующие условию задания;</a:t>
            </a:r>
            <a:endParaRPr lang="ru-RU" dirty="0"/>
          </a:p>
          <a:p>
            <a:r>
              <a:rPr lang="ru-RU" b="1" dirty="0"/>
              <a:t>в заданиях 5 (виды химической связи), 8 (химические свойства простых веществ и оксидов) и 16 (чистые вещества, смеси, правила работы с веществами в лаборатории и в быту) требуется осуществить выбор двух ответов из предложенных в перечне 5 вариантов (множественный выбор ответа);</a:t>
            </a:r>
            <a:endParaRPr lang="ru-RU" dirty="0"/>
          </a:p>
          <a:p>
            <a:r>
              <a:rPr lang="ru-RU" b="1" dirty="0"/>
              <a:t>в заданиях 4 (валентность, степень окисления) и 12 (признаки химических реакций) требуется установить соответствия между позициями двух множеств.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62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 (характеристика атомов на основе его положения в ПСХЭ)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29" y="1265923"/>
            <a:ext cx="6729677" cy="237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8641" y="3645024"/>
            <a:ext cx="7683970" cy="29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44" y="116632"/>
            <a:ext cx="8518150" cy="998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 </a:t>
            </a:r>
            <a:r>
              <a:rPr lang="ru-RU" b="1" dirty="0" smtClean="0"/>
              <a:t> </a:t>
            </a:r>
            <a:r>
              <a:rPr lang="ru-RU" sz="2200" b="1" dirty="0" smtClean="0"/>
              <a:t>(построение </a:t>
            </a:r>
            <a:r>
              <a:rPr lang="ru-RU" sz="2200" b="1" dirty="0"/>
              <a:t>последовательности элементов с учётом закономерностей изменения свойств элементов по группам и периодам)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98160" cy="195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21143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Теперь </a:t>
            </a:r>
            <a:r>
              <a:rPr lang="ru-RU" b="1" i="1" dirty="0"/>
              <a:t>в задании 3 требуется вписать в поле ответа цифровые значения, соответствующие условию задания, а не выбрать подходящий вариант из четырех предложенных.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17379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Расположите </a:t>
            </a:r>
            <a:r>
              <a:rPr lang="ru-RU" dirty="0"/>
              <a:t>химические </a:t>
            </a:r>
            <a:r>
              <a:rPr lang="ru-RU" dirty="0" smtClean="0"/>
              <a:t>элементы</a:t>
            </a:r>
          </a:p>
          <a:p>
            <a:r>
              <a:rPr lang="ru-RU" dirty="0" smtClean="0"/>
              <a:t> </a:t>
            </a:r>
            <a:r>
              <a:rPr lang="ru-RU" dirty="0"/>
              <a:t>– 1) сера 2) хлор 3) фосфор </a:t>
            </a:r>
            <a:r>
              <a:rPr lang="ru-RU" dirty="0" smtClean="0"/>
              <a:t>в</a:t>
            </a:r>
          </a:p>
          <a:p>
            <a:r>
              <a:rPr lang="ru-RU" dirty="0" smtClean="0"/>
              <a:t> </a:t>
            </a:r>
            <a:r>
              <a:rPr lang="ru-RU" dirty="0"/>
              <a:t>порядке увеличения их </a:t>
            </a:r>
            <a:r>
              <a:rPr lang="ru-RU" dirty="0" err="1"/>
              <a:t>электроотрицательности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Запишите </a:t>
            </a:r>
            <a:r>
              <a:rPr lang="ru-RU" dirty="0"/>
              <a:t>номера выбранных элементов в соответствующем </a:t>
            </a:r>
            <a:r>
              <a:rPr lang="ru-RU" dirty="0" smtClean="0"/>
              <a:t>порядке.</a:t>
            </a:r>
          </a:p>
          <a:p>
            <a:endParaRPr lang="ru-RU" dirty="0"/>
          </a:p>
          <a:p>
            <a:r>
              <a:rPr lang="ru-RU" dirty="0" smtClean="0"/>
              <a:t>Ответ: 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02082" y="5805264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0412" y="5805264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44448" y="5809210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заданиях 5 (виды химической связи)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2810" y="3635916"/>
            <a:ext cx="6969968" cy="301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 предложенного перечня выберите два вещества с ионной связью.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err="1" smtClean="0"/>
              <a:t>СаО</a:t>
            </a:r>
            <a:r>
              <a:rPr lang="ru-RU" dirty="0" smtClean="0"/>
              <a:t>   2</a:t>
            </a:r>
            <a:r>
              <a:rPr lang="ru-RU" dirty="0"/>
              <a:t>) РCl3 </a:t>
            </a:r>
            <a:r>
              <a:rPr lang="ru-RU" dirty="0" smtClean="0"/>
              <a:t>  3</a:t>
            </a:r>
            <a:r>
              <a:rPr lang="ru-RU" dirty="0"/>
              <a:t>) Br2 </a:t>
            </a:r>
            <a:r>
              <a:rPr lang="ru-RU" dirty="0" smtClean="0"/>
              <a:t>   4</a:t>
            </a:r>
            <a:r>
              <a:rPr lang="ru-RU" dirty="0"/>
              <a:t>) Li3N </a:t>
            </a:r>
            <a:r>
              <a:rPr lang="ru-RU" dirty="0" smtClean="0"/>
              <a:t>   5</a:t>
            </a:r>
            <a:r>
              <a:rPr lang="ru-RU" dirty="0"/>
              <a:t>) H2S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Запишите </a:t>
            </a:r>
            <a:r>
              <a:rPr lang="ru-RU" dirty="0"/>
              <a:t>номера выбранных ответов.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8256565" cy="20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002456"/>
            <a:ext cx="8424936" cy="5705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Изменения в выборе ответа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4092" y="5710887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07126" y="5710887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3" y="40466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заданиях 4 </a:t>
            </a:r>
            <a:r>
              <a:rPr lang="ru-RU" sz="2700" b="1" dirty="0"/>
              <a:t>(валентность, степень окисления) </a:t>
            </a:r>
            <a:r>
              <a:rPr lang="ru-RU" b="1" dirty="0"/>
              <a:t>и 12 </a:t>
            </a:r>
            <a:r>
              <a:rPr lang="ru-RU" sz="2700" b="1" dirty="0"/>
              <a:t>(признаки химических реакций) требуется установить соответствия между позициями двух множеств.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964285"/>
            <a:ext cx="3168352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В каком </a:t>
            </a:r>
            <a:r>
              <a:rPr lang="ru-RU" dirty="0"/>
              <a:t>соединении степень окисления азота равна +3?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Na3N </a:t>
            </a:r>
          </a:p>
          <a:p>
            <a:pPr marL="514350" indent="-514350">
              <a:buAutoNum type="arabicParenR"/>
            </a:pPr>
            <a:r>
              <a:rPr lang="ru-RU" dirty="0" smtClean="0"/>
              <a:t>NH3</a:t>
            </a:r>
          </a:p>
          <a:p>
            <a:pPr marL="514350" indent="-514350">
              <a:buAutoNum type="arabicParenR"/>
            </a:pPr>
            <a:r>
              <a:rPr lang="ru-RU" dirty="0" smtClean="0"/>
              <a:t>NH4Cl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HNO2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ru-RU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5" y="1916832"/>
            <a:ext cx="56859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7664" y="6021288"/>
            <a:ext cx="3240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7772400" cy="782960"/>
          </a:xfrm>
        </p:spPr>
        <p:txBody>
          <a:bodyPr/>
          <a:lstStyle/>
          <a:p>
            <a:r>
              <a:rPr lang="ru-RU" dirty="0" smtClean="0"/>
              <a:t>Задание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7990" y="4208512"/>
            <a:ext cx="3749040" cy="2374776"/>
          </a:xfrm>
        </p:spPr>
        <p:txBody>
          <a:bodyPr/>
          <a:lstStyle/>
          <a:p>
            <a:r>
              <a:rPr lang="ru-RU" dirty="0"/>
              <a:t>В 2021 году мы получаем </a:t>
            </a:r>
            <a:r>
              <a:rPr lang="ru-RU" dirty="0" smtClean="0"/>
              <a:t>целых </a:t>
            </a:r>
            <a:r>
              <a:rPr lang="ru-RU" dirty="0"/>
              <a:t>два задания, еще и с "историей":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40" y="1124744"/>
            <a:ext cx="40099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158" y="1124744"/>
            <a:ext cx="4800192" cy="55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600200"/>
          </a:xfrm>
        </p:spPr>
        <p:txBody>
          <a:bodyPr/>
          <a:lstStyle/>
          <a:p>
            <a:r>
              <a:rPr lang="ru-RU" dirty="0" smtClean="0"/>
              <a:t>Информационно- аналитический семинар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</a:t>
            </a:r>
            <a:r>
              <a:rPr lang="ru-RU" dirty="0"/>
              <a:t>естественнонаучной грамотности обучающихся при изучении химии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86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</a:t>
            </a:r>
            <a:r>
              <a:rPr lang="ru-RU" b="1" dirty="0" smtClean="0"/>
              <a:t>нализ </a:t>
            </a:r>
            <a:r>
              <a:rPr lang="ru-RU" b="1" dirty="0"/>
              <a:t>результатов ЕГЭ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химии в 2020 году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79512" y="1241376"/>
            <a:ext cx="8431470" cy="56166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31730"/>
              </p:ext>
            </p:extLst>
          </p:nvPr>
        </p:nvGraphicFramePr>
        <p:xfrm>
          <a:off x="467544" y="1196752"/>
          <a:ext cx="8496944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7322"/>
                <a:gridCol w="1839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Показатель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Выпускники общеобразовательных школ Красноярского края, сдавшие ЕГЭ по химии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1602</a:t>
                      </a:r>
                      <a:endParaRPr lang="ru-RU" dirty="0"/>
                    </a:p>
                  </a:txBody>
                  <a:tcPr/>
                </a:tc>
              </a:tr>
              <a:tr h="44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Выпускники общеобразовательных школ Ермаковского района, сдавшие ЕГЭ по химии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ЕГЭ</a:t>
                      </a:r>
                      <a:r>
                        <a:rPr lang="ru-RU" baseline="0" dirty="0" smtClean="0"/>
                        <a:t> по химии по России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по Красноярскому краю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преодолели минимального балла по Красноярскому краю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309 (19.29%)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Получили 100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(1,5%)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4583759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Выводы: </a:t>
            </a:r>
            <a:r>
              <a:rPr lang="ru-RU" dirty="0" smtClean="0"/>
              <a:t>в 2020 </a:t>
            </a:r>
            <a:r>
              <a:rPr lang="ru-RU" dirty="0"/>
              <a:t>году участники единого государственного экзамена продемонстрировали результаты ниже, чем в 2019 и в 2018 </a:t>
            </a:r>
            <a:r>
              <a:rPr lang="ru-RU" dirty="0" smtClean="0"/>
              <a:t>годах. </a:t>
            </a:r>
            <a:r>
              <a:rPr lang="ru-RU" dirty="0"/>
              <a:t>Процент участников, не преодолевших границу минимального балла в 2020</a:t>
            </a:r>
            <a:r>
              <a:rPr lang="en-US" dirty="0"/>
              <a:t> </a:t>
            </a:r>
            <a:r>
              <a:rPr lang="ru-RU" dirty="0"/>
              <a:t>году, составил 19,29%, что выше на 3,23</a:t>
            </a:r>
            <a:r>
              <a:rPr lang="en-US" dirty="0"/>
              <a:t> </a:t>
            </a:r>
            <a:r>
              <a:rPr lang="ru-RU" dirty="0"/>
              <a:t>%, по сравнению с 2019</a:t>
            </a:r>
            <a:r>
              <a:rPr lang="en-US" dirty="0"/>
              <a:t> </a:t>
            </a:r>
            <a:r>
              <a:rPr lang="ru-RU" dirty="0"/>
              <a:t>(16,06</a:t>
            </a:r>
            <a:r>
              <a:rPr lang="en-US" dirty="0"/>
              <a:t> </a:t>
            </a:r>
            <a:r>
              <a:rPr lang="ru-RU" dirty="0"/>
              <a:t>%) и на 1,87% по сравнению с 2018 годами (17,42</a:t>
            </a:r>
            <a:r>
              <a:rPr lang="ru-RU" dirty="0" smtClean="0"/>
              <a:t>%).</a:t>
            </a:r>
          </a:p>
          <a:p>
            <a:pPr fontAlgn="base"/>
            <a:r>
              <a:rPr lang="ru-RU" dirty="0"/>
              <a:t>В нынешнем году гораздо больше стало 100-балльников по химии</a:t>
            </a:r>
            <a:r>
              <a:rPr lang="ru-RU" dirty="0" smtClean="0"/>
              <a:t>., причем  </a:t>
            </a:r>
            <a:r>
              <a:rPr lang="ru-RU" dirty="0"/>
              <a:t>восемь из них – выпускники </a:t>
            </a:r>
            <a:r>
              <a:rPr lang="ru-RU" dirty="0" err="1"/>
              <a:t>спецкласса</a:t>
            </a:r>
            <a:r>
              <a:rPr lang="ru-RU" dirty="0"/>
              <a:t> красноярской школы №144.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3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043"/>
            <a:ext cx="7772400" cy="868958"/>
          </a:xfrm>
        </p:spPr>
        <p:txBody>
          <a:bodyPr/>
          <a:lstStyle/>
          <a:p>
            <a:r>
              <a:rPr lang="ru-RU" dirty="0" smtClean="0"/>
              <a:t>Задание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28362" cy="50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Как видите, задачи такого типа требуют глубокого понимания процессов, происходящих в растворе и при протекании химической реакции. С этой темой очень часто возникали проблемы и недопонимание даже у студентов химического ВУЗа, где я работал преподавателем. И, конечно, это совсем не шаблонный вопрос для тех, кто " в теме". К сожалению, в рамках курса подготовки к ЕГЭ многие просто "натаскивают" учеников на такие задания, не давая понимания сути происходящих процессов.</a:t>
            </a:r>
          </a:p>
          <a:p>
            <a:r>
              <a:rPr lang="ru-RU" dirty="0" smtClean="0"/>
              <a:t>Задание </a:t>
            </a:r>
            <a:r>
              <a:rPr lang="ru-RU" dirty="0"/>
              <a:t>на равновесие </a:t>
            </a:r>
            <a:r>
              <a:rPr lang="ru-RU" dirty="0" smtClean="0"/>
              <a:t>стало </a:t>
            </a:r>
            <a:r>
              <a:rPr lang="ru-RU" dirty="0"/>
              <a:t>одним из самых "завальных"  заданий ЕГЭ по химии в 2020 году.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Например, для простой задачи на расчеты по уравнению реакции, задачи 29 из первой части экзамена, составители в этом году взяли чуть более сложные, чем в экзаменах прошлых лет, химические реакции. Например, в реальном КИМ ЕГЭ по </a:t>
            </a:r>
            <a:r>
              <a:rPr lang="ru-RU" dirty="0" smtClean="0"/>
              <a:t>химии 2020 года задача </a:t>
            </a:r>
            <a:r>
              <a:rPr lang="ru-RU" dirty="0"/>
              <a:t>29 звучит так:</a:t>
            </a:r>
          </a:p>
          <a:p>
            <a:pPr marL="0" indent="0">
              <a:buNone/>
            </a:pPr>
            <a:r>
              <a:rPr lang="ru-RU" dirty="0"/>
              <a:t>29. Вычислите массу оксида кремния (IV), который вступит в реакцию со фтором, если в ходе реакции выделилось 11,2 л кислорода (при </a:t>
            </a:r>
            <a:r>
              <a:rPr lang="ru-RU" dirty="0" err="1"/>
              <a:t>н.у</a:t>
            </a:r>
            <a:r>
              <a:rPr lang="ru-RU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5552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5005536"/>
          </a:xfrm>
        </p:spPr>
        <p:txBody>
          <a:bodyPr/>
          <a:lstStyle/>
          <a:p>
            <a:r>
              <a:rPr lang="ru-RU" dirty="0"/>
              <a:t>Сами по себе расчеты простые, но для ученика со средней или стандартной школьной подготовкой  задача может стать нерешаемой, поскольку зачастую на первом этапе, при </a:t>
            </a:r>
            <a:r>
              <a:rPr lang="ru-RU" dirty="0">
                <a:hlinkClick r:id="rId2"/>
              </a:rPr>
              <a:t>составлении уравнения химической реакции необходимо хорошее понимание </a:t>
            </a:r>
            <a:r>
              <a:rPr lang="ru-RU" dirty="0" err="1">
                <a:hlinkClick r:id="rId2"/>
              </a:rPr>
              <a:t>окислительно</a:t>
            </a:r>
            <a:r>
              <a:rPr lang="ru-RU" dirty="0">
                <a:hlinkClick r:id="rId2"/>
              </a:rPr>
              <a:t>-восстановительных реакций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3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796950"/>
          </a:xfrm>
        </p:spPr>
        <p:txBody>
          <a:bodyPr/>
          <a:lstStyle/>
          <a:p>
            <a:r>
              <a:rPr lang="ru-RU" dirty="0" smtClean="0"/>
              <a:t>Задание 35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Вещество </a:t>
            </a:r>
            <a:r>
              <a:rPr lang="ru-RU" dirty="0"/>
              <a:t>А содержит 9,3% углерода, 10,85% азота, 24,8% серы, 49,6% кислорода по массе. Известно, что вещество А получают восстановлением вещества В цинком в присутствии серной кислоты.</a:t>
            </a:r>
          </a:p>
          <a:p>
            <a:pPr marL="0" indent="0">
              <a:buNone/>
            </a:pPr>
            <a:r>
              <a:rPr lang="ru-RU" b="1" dirty="0"/>
              <a:t>На основании данных условия задания:</a:t>
            </a:r>
          </a:p>
          <a:p>
            <a:r>
              <a:rPr lang="ru-RU" dirty="0"/>
              <a:t>проведите необходимые вычисления (указывайте единицы измерения искомых физических величин) и установите молекулярную формулу органического вещества А;</a:t>
            </a:r>
          </a:p>
          <a:p>
            <a:r>
              <a:rPr lang="ru-RU" dirty="0"/>
              <a:t>составьте структурную формулу этого вещества, которая однозначно отражает порядок связи атомов в его молекуле;</a:t>
            </a:r>
          </a:p>
          <a:p>
            <a:r>
              <a:rPr lang="ru-RU" dirty="0"/>
              <a:t>напишите уравнение реакции получения вещества А восстановлением вещества В (используйте структурные формулы органических веществ)</a:t>
            </a:r>
          </a:p>
          <a:p>
            <a:pPr marL="0" indent="0">
              <a:buNone/>
            </a:pPr>
            <a:r>
              <a:rPr lang="ru-RU" b="1" dirty="0" smtClean="0"/>
              <a:t>Ответ:</a:t>
            </a:r>
          </a:p>
          <a:p>
            <a:r>
              <a:rPr lang="ru-RU" dirty="0"/>
              <a:t>Данной формуле и условию задачи соответствует гидросульфат </a:t>
            </a:r>
            <a:r>
              <a:rPr lang="ru-RU" dirty="0" err="1"/>
              <a:t>метиламмония</a:t>
            </a:r>
            <a:r>
              <a:rPr lang="ru-RU" dirty="0"/>
              <a:t>:</a:t>
            </a:r>
          </a:p>
          <a:p>
            <a:r>
              <a:rPr lang="ru-RU" dirty="0"/>
              <a:t>[CH</a:t>
            </a:r>
            <a:r>
              <a:rPr lang="ru-RU" baseline="-25000" dirty="0"/>
              <a:t>3</a:t>
            </a:r>
            <a:r>
              <a:rPr lang="ru-RU" dirty="0"/>
              <a:t>-NH</a:t>
            </a:r>
            <a:r>
              <a:rPr lang="ru-RU" baseline="-25000" dirty="0"/>
              <a:t>3</a:t>
            </a:r>
            <a:r>
              <a:rPr lang="ru-RU" dirty="0"/>
              <a:t>]HSO</a:t>
            </a:r>
            <a:r>
              <a:rPr lang="ru-RU" baseline="-25000" dirty="0"/>
              <a:t>4</a:t>
            </a:r>
            <a:endParaRPr lang="ru-RU" dirty="0"/>
          </a:p>
          <a:p>
            <a:r>
              <a:rPr lang="ru-RU" dirty="0"/>
              <a:t>Вещество В — </a:t>
            </a:r>
            <a:r>
              <a:rPr lang="ru-RU" dirty="0" err="1"/>
              <a:t>нитрометан</a:t>
            </a:r>
            <a:endParaRPr lang="ru-RU" dirty="0"/>
          </a:p>
          <a:p>
            <a:r>
              <a:rPr lang="ru-RU" dirty="0"/>
              <a:t>Реакция получения вещества А из вещества В:</a:t>
            </a:r>
          </a:p>
          <a:p>
            <a:r>
              <a:rPr lang="ru-RU" dirty="0"/>
              <a:t>CH</a:t>
            </a:r>
            <a:r>
              <a:rPr lang="ru-RU" baseline="-25000" dirty="0"/>
              <a:t>3</a:t>
            </a:r>
            <a:r>
              <a:rPr lang="ru-RU" dirty="0"/>
              <a:t>-NO</a:t>
            </a:r>
            <a:r>
              <a:rPr lang="ru-RU" baseline="-25000" dirty="0"/>
              <a:t>2</a:t>
            </a:r>
            <a:r>
              <a:rPr lang="ru-RU" dirty="0"/>
              <a:t> + 3Zn + 4H</a:t>
            </a:r>
            <a:r>
              <a:rPr lang="ru-RU" baseline="-25000" dirty="0"/>
              <a:t>2</a:t>
            </a:r>
            <a:r>
              <a:rPr lang="ru-RU" dirty="0"/>
              <a:t>SO</a:t>
            </a:r>
            <a:r>
              <a:rPr lang="ru-RU" baseline="-25000" dirty="0"/>
              <a:t>4</a:t>
            </a:r>
            <a:r>
              <a:rPr lang="ru-RU" dirty="0"/>
              <a:t> → [CH</a:t>
            </a:r>
            <a:r>
              <a:rPr lang="ru-RU" baseline="-25000" dirty="0"/>
              <a:t>3</a:t>
            </a:r>
            <a:r>
              <a:rPr lang="ru-RU" dirty="0"/>
              <a:t>-NH</a:t>
            </a:r>
            <a:r>
              <a:rPr lang="ru-RU" baseline="-25000" dirty="0"/>
              <a:t>3</a:t>
            </a:r>
            <a:r>
              <a:rPr lang="ru-RU" dirty="0"/>
              <a:t>]HSO</a:t>
            </a:r>
            <a:r>
              <a:rPr lang="ru-RU" baseline="-25000" dirty="0"/>
              <a:t>4</a:t>
            </a:r>
            <a:r>
              <a:rPr lang="ru-RU" dirty="0"/>
              <a:t> + 3ZnSO</a:t>
            </a:r>
            <a:r>
              <a:rPr lang="ru-RU" baseline="-25000" dirty="0"/>
              <a:t>4</a:t>
            </a:r>
            <a:r>
              <a:rPr lang="ru-RU" dirty="0"/>
              <a:t> + 2H</a:t>
            </a:r>
            <a:r>
              <a:rPr lang="ru-RU" baseline="-25000" dirty="0"/>
              <a:t>2</a:t>
            </a:r>
            <a:r>
              <a:rPr lang="ru-RU" dirty="0"/>
              <a:t>O</a:t>
            </a:r>
          </a:p>
          <a:p>
            <a:r>
              <a:rPr lang="ru-RU" dirty="0"/>
              <a:t>Ответ: [CH</a:t>
            </a:r>
            <a:r>
              <a:rPr lang="ru-RU" baseline="-25000" dirty="0"/>
              <a:t>3</a:t>
            </a:r>
            <a:r>
              <a:rPr lang="ru-RU" dirty="0"/>
              <a:t>-NH</a:t>
            </a:r>
            <a:r>
              <a:rPr lang="ru-RU" baseline="-25000" dirty="0"/>
              <a:t>3</a:t>
            </a:r>
            <a:r>
              <a:rPr lang="ru-RU" dirty="0"/>
              <a:t>]HSO</a:t>
            </a:r>
            <a:r>
              <a:rPr lang="ru-RU" baseline="-25000" dirty="0"/>
              <a:t>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1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мнению экспертов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892480" cy="4933528"/>
          </a:xfrm>
        </p:spPr>
        <p:txBody>
          <a:bodyPr>
            <a:normAutofit fontScale="92500" lnSpcReduction="10000"/>
          </a:bodyPr>
          <a:lstStyle/>
          <a:p>
            <a:pPr marL="355600" indent="258763"/>
            <a:r>
              <a:rPr lang="ru-RU" dirty="0"/>
              <a:t>Готовясь к любому ЕГЭ, выпускники тренируются решать задания демоверсии, официальных и неофициальных тренировочных </a:t>
            </a:r>
            <a:r>
              <a:rPr lang="ru-RU" dirty="0" err="1"/>
              <a:t>КИМов</a:t>
            </a:r>
            <a:r>
              <a:rPr lang="ru-RU" dirty="0"/>
              <a:t>. Для каждого из 35 номеров есть алгоритм решения, которого нужно </a:t>
            </a:r>
            <a:r>
              <a:rPr lang="ru-RU" dirty="0" smtClean="0"/>
              <a:t>придерживаться, но </a:t>
            </a:r>
            <a:r>
              <a:rPr lang="ru-RU" dirty="0"/>
              <a:t>задания 2020 года отличались от </a:t>
            </a:r>
            <a:r>
              <a:rPr lang="ru-RU" dirty="0" smtClean="0"/>
              <a:t>демоверсии:</a:t>
            </a:r>
          </a:p>
          <a:p>
            <a:pPr marL="177800" indent="177800">
              <a:buNone/>
            </a:pPr>
            <a:r>
              <a:rPr lang="ru-RU" dirty="0" smtClean="0"/>
              <a:t>1. Большое количество тривиальных названий (реактив </a:t>
            </a:r>
            <a:r>
              <a:rPr lang="ru-RU" dirty="0" err="1"/>
              <a:t>Толленса</a:t>
            </a:r>
            <a:r>
              <a:rPr lang="ru-RU" dirty="0"/>
              <a:t> — то есть аммиачный раствор оксида </a:t>
            </a:r>
            <a:r>
              <a:rPr lang="ru-RU" dirty="0" smtClean="0"/>
              <a:t>серебра и другие).</a:t>
            </a:r>
          </a:p>
          <a:p>
            <a:pPr marL="177800" indent="177800">
              <a:buNone/>
            </a:pPr>
            <a:r>
              <a:rPr lang="ru-RU" dirty="0" smtClean="0"/>
              <a:t>2. Большая доля заданий были нестандартными, которые решались не по алгоритму.</a:t>
            </a:r>
          </a:p>
          <a:p>
            <a:pPr marL="177800" indent="177800">
              <a:buNone/>
            </a:pPr>
            <a:r>
              <a:rPr lang="ru-RU" dirty="0" smtClean="0"/>
              <a:t>3.  «…в </a:t>
            </a:r>
            <a:r>
              <a:rPr lang="ru-RU" dirty="0"/>
              <a:t>каждом номере необходимо было продемонстрировать логическое мышление, анализ, а также математические способности».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16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86895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43000"/>
            <a:ext cx="885698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 </a:t>
            </a:r>
            <a:r>
              <a:rPr lang="ru-RU" dirty="0" smtClean="0"/>
              <a:t>Важно </a:t>
            </a:r>
            <a:r>
              <a:rPr lang="ru-RU" dirty="0"/>
              <a:t>не только заучивать алгоритмы, но </a:t>
            </a:r>
            <a:r>
              <a:rPr lang="ru-RU" dirty="0" smtClean="0"/>
              <a:t>учить применять </a:t>
            </a:r>
            <a:r>
              <a:rPr lang="ru-RU" dirty="0"/>
              <a:t>реальные </a:t>
            </a:r>
            <a:r>
              <a:rPr lang="ru-RU" dirty="0" smtClean="0"/>
              <a:t>знания в нестандартных ситуациях. </a:t>
            </a:r>
          </a:p>
          <a:p>
            <a:pPr marL="0" indent="0">
              <a:buNone/>
            </a:pPr>
            <a:r>
              <a:rPr lang="ru-RU" dirty="0" smtClean="0"/>
              <a:t>2. Разработка школьных программ по формированию функциональной грамотности школьников будет способствовать повышению качества образования.</a:t>
            </a:r>
          </a:p>
          <a:p>
            <a:pPr marL="0" indent="0">
              <a:buNone/>
            </a:pPr>
            <a:r>
              <a:rPr lang="ru-RU" dirty="0" smtClean="0"/>
              <a:t>3. Реализация </a:t>
            </a:r>
            <a:r>
              <a:rPr lang="ru-RU" dirty="0" err="1"/>
              <a:t>компетентностного</a:t>
            </a:r>
            <a:r>
              <a:rPr lang="ru-RU" dirty="0"/>
              <a:t> </a:t>
            </a:r>
            <a:r>
              <a:rPr lang="ru-RU" dirty="0" smtClean="0"/>
              <a:t>подхода при обучении химии возможна через применение </a:t>
            </a:r>
            <a:r>
              <a:rPr lang="ru-RU" dirty="0"/>
              <a:t>ситуационных задач, практико-ориентированных </a:t>
            </a:r>
            <a:r>
              <a:rPr lang="ru-RU" dirty="0" smtClean="0"/>
              <a:t>заданий, </a:t>
            </a:r>
          </a:p>
          <a:p>
            <a:pPr marL="0" indent="0">
              <a:buNone/>
            </a:pPr>
            <a:r>
              <a:rPr lang="ru-RU" dirty="0" smtClean="0"/>
              <a:t>задач открытого типа.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437112"/>
            <a:ext cx="2722618" cy="216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Анализ работы РМО учителей химии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за </a:t>
            </a:r>
            <a:r>
              <a:rPr lang="ru-RU" b="1" dirty="0">
                <a:effectLst/>
              </a:rPr>
              <a:t>2019 - 2020 учебный </a:t>
            </a:r>
            <a:r>
              <a:rPr lang="ru-RU" b="1" dirty="0" smtClean="0">
                <a:effectLst/>
              </a:rPr>
              <a:t>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32859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Цель</a:t>
            </a:r>
            <a:r>
              <a:rPr lang="ru-RU" dirty="0"/>
              <a:t>: Формирование естественнонаучной грамотности обучающихся при изучении химии  как важное условие повышения качества образования. 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Повышать профессиональные компетенции учителей химии по формированию естественнонаучной грамотности учащихся в соответствии с ФГОС. </a:t>
            </a:r>
          </a:p>
          <a:p>
            <a:pPr lvl="0"/>
            <a:r>
              <a:rPr lang="ru-RU" dirty="0" smtClean="0"/>
              <a:t>Организовать мониторинг </a:t>
            </a:r>
            <a:r>
              <a:rPr lang="ru-RU" dirty="0"/>
              <a:t>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учащихся по </a:t>
            </a:r>
            <a:r>
              <a:rPr lang="ru-RU" dirty="0" smtClean="0"/>
              <a:t>химии. </a:t>
            </a:r>
            <a:endParaRPr lang="ru-RU" dirty="0"/>
          </a:p>
          <a:p>
            <a:pPr lvl="0"/>
            <a:r>
              <a:rPr lang="ru-RU" dirty="0"/>
              <a:t>Способствовать профессиональному росту педагогов, повышению их педагогического мастерства через разработку индивидуальных образовательных планов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b="1" dirty="0">
                <a:effectLst/>
              </a:rPr>
              <a:t>Д</a:t>
            </a:r>
            <a:r>
              <a:rPr lang="ru-RU" sz="2800" b="1" dirty="0" smtClean="0">
                <a:effectLst/>
              </a:rPr>
              <a:t>еятельность учителей химии в </a:t>
            </a:r>
            <a:r>
              <a:rPr lang="ru-RU" sz="2800" b="1" dirty="0">
                <a:effectLst/>
              </a:rPr>
              <a:t>соответствии с показателями </a:t>
            </a:r>
            <a:r>
              <a:rPr lang="ru-RU" sz="2800" b="1" dirty="0" smtClean="0">
                <a:effectLst/>
              </a:rPr>
              <a:t>нацпроекта «Образование»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4621357"/>
              </p:ext>
            </p:extLst>
          </p:nvPr>
        </p:nvGraphicFramePr>
        <p:xfrm>
          <a:off x="179512" y="1124745"/>
          <a:ext cx="8964488" cy="4584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8232"/>
                <a:gridCol w="3949806"/>
                <a:gridCol w="1463225"/>
                <a:gridCol w="1463225"/>
              </a:tblGrid>
              <a:tr h="518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 проблемы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255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методической компетентности учителей химии в области разработки и применения заданий по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формированию и развитию естественнонаучной грамотности обучающихся.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«Современные международные системы оценки качества образования».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Зыкова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Е.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50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«Формирование естественнонаучной грамотности обучающихся посредством решения заданий PISA и ТIMS».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Чулочникова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 В.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1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«Анализ результатов и выявление затруднений обучающихся при выполнении ККР8 по естествознанию».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Бабич Е. И.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69112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Выводы: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химии познакомились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с современными системами  оценки качества, получили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представление о способах подготовки обучающихся решению заданий практической направленности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естествознанию.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Тиражирование лучших практик по приоритетным направлениям развития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3649438"/>
              </p:ext>
            </p:extLst>
          </p:nvPr>
        </p:nvGraphicFramePr>
        <p:xfrm>
          <a:off x="290170" y="1340768"/>
          <a:ext cx="8784976" cy="42412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6813"/>
                <a:gridCol w="2417443"/>
                <a:gridCol w="1481982"/>
                <a:gridCol w="2448738"/>
              </a:tblGrid>
              <a:tr h="694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</a:rPr>
                        <a:t>Актуальные проблемы</a:t>
                      </a:r>
                      <a:endParaRPr lang="ru-RU" sz="2200" b="1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</a:rPr>
                        <a:t>ФИО учителя</a:t>
                      </a:r>
                      <a:endParaRPr lang="ru-RU" sz="2200" b="1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</a:rPr>
                        <a:t>Уровень</a:t>
                      </a:r>
                      <a:endParaRPr lang="ru-RU" sz="2200" b="1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</a:rPr>
                        <a:t>Источник информации</a:t>
                      </a:r>
                      <a:endParaRPr lang="ru-RU" sz="2200" b="1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</a:rPr>
                        <a:t>«Практика </a:t>
                      </a:r>
                      <a:r>
                        <a:rPr lang="ru-RU" sz="2200" baseline="0" dirty="0" err="1">
                          <a:effectLst/>
                        </a:rPr>
                        <a:t>внутриклассного</a:t>
                      </a:r>
                      <a:r>
                        <a:rPr lang="ru-RU" sz="2200" baseline="0" dirty="0">
                          <a:effectLst/>
                        </a:rPr>
                        <a:t> оценивания на уроках биологии»</a:t>
                      </a:r>
                      <a:endParaRPr lang="ru-RU" sz="22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</a:rPr>
                        <a:t>Бабич Е. И.</a:t>
                      </a:r>
                      <a:endParaRPr lang="ru-RU" sz="22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>
                          <a:effectLst/>
                        </a:rPr>
                        <a:t>продвинутый</a:t>
                      </a:r>
                      <a:endParaRPr lang="ru-RU" sz="22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baseline="0" dirty="0">
                          <a:effectLst/>
                          <a:hlinkClick r:id="rId2"/>
                        </a:rPr>
                        <a:t>https://atlas-edu.kipk.ru/?MmsId=10866&amp;Page=0&amp;ViewType=0</a:t>
                      </a:r>
                      <a:endParaRPr lang="ru-RU" sz="20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2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>
                          <a:effectLst/>
                        </a:rPr>
                        <a:t>«Моделирование уроков химии с применением заданий в формате  </a:t>
                      </a:r>
                      <a:r>
                        <a:rPr lang="en-US" sz="2200" baseline="0">
                          <a:effectLst/>
                        </a:rPr>
                        <a:t>TIMS</a:t>
                      </a:r>
                      <a:r>
                        <a:rPr lang="ru-RU" sz="2200" baseline="0">
                          <a:effectLst/>
                        </a:rPr>
                        <a:t>»</a:t>
                      </a:r>
                      <a:endParaRPr lang="ru-RU" sz="22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 err="1">
                          <a:effectLst/>
                        </a:rPr>
                        <a:t>Чулочникова</a:t>
                      </a:r>
                      <a:r>
                        <a:rPr lang="ru-RU" sz="2200" baseline="0" dirty="0">
                          <a:effectLst/>
                        </a:rPr>
                        <a:t> О. В.</a:t>
                      </a:r>
                      <a:endParaRPr lang="ru-RU" sz="22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aseline="0" dirty="0" smtClean="0">
                          <a:effectLst/>
                        </a:rPr>
                        <a:t>начальный</a:t>
                      </a:r>
                      <a:endParaRPr lang="ru-RU" sz="22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baseline="0" dirty="0">
                          <a:effectLst/>
                          <a:hlinkClick r:id="rId3"/>
                        </a:rPr>
                        <a:t>http://www.shkola-tanzebey.ru/page/st-chulochnikova.html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endParaRPr lang="ru-RU" sz="20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2267" y="5877272"/>
            <a:ext cx="8568952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Выводы: учителя химии проявляют недостаточное активность в обобщении и представлении собственного педагогического опыта, образовательных практик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757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Повышение квалификации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2104834"/>
              </p:ext>
            </p:extLst>
          </p:nvPr>
        </p:nvGraphicFramePr>
        <p:xfrm>
          <a:off x="179512" y="836712"/>
          <a:ext cx="8640960" cy="5801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3976"/>
                <a:gridCol w="4048638"/>
                <a:gridCol w="2005458"/>
                <a:gridCol w="78288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ФИО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Место 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</a:rPr>
                        <a:t>Кол. Час.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</a:tr>
              <a:tr h="12615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Бабич Е. И.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«Методика использования ситуационных задач по предметам естественно-научного цикла в образовательном процессе».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ИПК г. Красноярск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36 ч.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</a:tr>
              <a:tr h="87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«Практические приёмы проведения современного урока в соответствии с ФГОС»,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ЧОУ ДПО ИПК и ПП г. Санкт-Петербург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72 ч.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</a:tr>
              <a:tr h="65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Варик Е. И.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«Учитель химии»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ЧОО ИПКПРО Санкт-Петербург.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580 ч.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</a:tr>
              <a:tr h="2308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Калинина Л. Н.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«Формирование функциональной грамотности через решение заданий Пиза», «Формирование метапредметных УУД обучающмихся при преподавании естественных наук»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КК ИПКРО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72 </a:t>
                      </a:r>
                      <a:r>
                        <a:rPr lang="ru-RU" sz="1800" dirty="0" smtClean="0">
                          <a:effectLst/>
                        </a:rPr>
                        <a:t>ч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5056" marR="650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исследовательской </a:t>
            </a:r>
            <a:r>
              <a:rPr lang="ru-RU" dirty="0"/>
              <a:t>и проектной работы с учащимися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1362091"/>
              </p:ext>
            </p:extLst>
          </p:nvPr>
        </p:nvGraphicFramePr>
        <p:xfrm>
          <a:off x="179512" y="1196752"/>
          <a:ext cx="8784976" cy="5430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/>
                <a:gridCol w="792088"/>
                <a:gridCol w="3528392"/>
                <a:gridCol w="1656184"/>
                <a:gridCol w="1584176"/>
              </a:tblGrid>
              <a:tr h="610907">
                <a:tc>
                  <a:txBody>
                    <a:bodyPr/>
                    <a:lstStyle/>
                    <a:p>
                      <a:pPr marL="88900" indent="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 педагога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176213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исследовательской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представления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езультат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</a:tr>
              <a:tr h="661392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Варик</a:t>
                      </a:r>
                      <a:r>
                        <a:rPr lang="ru-RU" sz="1600" dirty="0">
                          <a:effectLst/>
                        </a:rPr>
                        <a:t> Л. 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3175" indent="-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Жеблахтинская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17621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«Натуральные красители</a:t>
                      </a:r>
                      <a:r>
                        <a:rPr lang="ru-RU" sz="1500" baseline="0" dirty="0" smtClean="0">
                          <a:effectLst/>
                        </a:rPr>
                        <a:t>»</a:t>
                      </a:r>
                      <a:endParaRPr lang="ru-RU" sz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Районный конкурс «Неделя наук»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</a:tr>
              <a:tr h="886944">
                <a:tc>
                  <a:txBody>
                    <a:bodyPr/>
                    <a:lstStyle/>
                    <a:p>
                      <a:pPr marL="457200" indent="-368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Калинина Л. 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Ермаковская СШ №2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baseline="0" dirty="0">
                          <a:effectLst/>
                        </a:rPr>
                        <a:t>«Химические краски в руках художника</a:t>
                      </a:r>
                      <a:r>
                        <a:rPr lang="ru-RU" sz="1500" baseline="0" dirty="0" smtClean="0">
                          <a:effectLst/>
                        </a:rPr>
                        <a:t>»</a:t>
                      </a:r>
                      <a:endParaRPr lang="ru-RU" sz="1500" baseline="0" dirty="0">
                        <a:effectLst/>
                      </a:endParaRPr>
                    </a:p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«Влияние сахара на развитие кариеса зубов»</a:t>
                      </a:r>
                      <a:endParaRPr lang="ru-RU" sz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88900" indent="873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Школьная конференция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Призер, участник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/>
                </a:tc>
              </a:tr>
              <a:tr h="15054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Бабич Е. 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Солбинская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Исследовательский проект «Влияние синтетического моющего средства на биологические объекты»</a:t>
                      </a:r>
                    </a:p>
                    <a:p>
                      <a:pPr marL="0" indent="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Исследовательский проект «Влияние синтетического моющего средства на биологические объекты»</a:t>
                      </a:r>
                      <a:endParaRPr lang="ru-RU" sz="15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Районный конкурс «Неделя наук»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 участника</a:t>
                      </a:r>
                      <a:r>
                        <a:rPr lang="ru-RU" sz="1600" dirty="0">
                          <a:effectLst/>
                        </a:rPr>
                        <a:t>, 1 победитель, 2 призера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9456"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Чулочникова</a:t>
                      </a:r>
                      <a:r>
                        <a:rPr lang="ru-RU" sz="1600" dirty="0">
                          <a:effectLst/>
                        </a:rPr>
                        <a:t> О.В.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Танзыбейская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«Как сохранить новогоднюю елку живой?»,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«Секреты </a:t>
                      </a:r>
                      <a:r>
                        <a:rPr lang="ru-RU" sz="1500" baseline="0" dirty="0" err="1">
                          <a:effectLst/>
                        </a:rPr>
                        <a:t>слайма</a:t>
                      </a:r>
                      <a:r>
                        <a:rPr lang="ru-RU" sz="1500" baseline="0" dirty="0">
                          <a:effectLst/>
                        </a:rPr>
                        <a:t>: назначение, свойства, </a:t>
                      </a:r>
                      <a:r>
                        <a:rPr lang="ru-RU" sz="1500" baseline="0" dirty="0" smtClean="0">
                          <a:effectLst/>
                        </a:rPr>
                        <a:t> рецепты </a:t>
                      </a:r>
                      <a:r>
                        <a:rPr lang="ru-RU" sz="1500" baseline="0" dirty="0">
                          <a:effectLst/>
                        </a:rPr>
                        <a:t>самостоятельного изготовления» </a:t>
                      </a:r>
                      <a:endParaRPr lang="ru-RU" sz="1500" baseline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Районный конкурс «Неделя наук»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Победитель, призер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5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50775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Основной целью педагогической </a:t>
            </a:r>
            <a:r>
              <a:rPr lang="ru-RU" dirty="0" smtClean="0"/>
              <a:t>деятельности учителей химии </a:t>
            </a:r>
            <a:r>
              <a:rPr lang="ru-RU" dirty="0"/>
              <a:t>является повышение качества </a:t>
            </a:r>
            <a:r>
              <a:rPr lang="ru-RU" dirty="0" smtClean="0"/>
              <a:t>образования через внедрение </a:t>
            </a:r>
            <a:r>
              <a:rPr lang="ru-RU" dirty="0"/>
              <a:t>инновационных педагогических технологий, разработки уроков химии в соответствии с требованиями к современному уроку, </a:t>
            </a:r>
            <a:r>
              <a:rPr lang="ru-RU" dirty="0" smtClean="0"/>
              <a:t>мониторинг </a:t>
            </a:r>
            <a:r>
              <a:rPr lang="ru-RU" dirty="0"/>
              <a:t>достижений учащихся.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заседаниях РМО этого года акцент был сделан на приёмах, методах по  формированию </a:t>
            </a:r>
            <a:r>
              <a:rPr lang="ru-RU" dirty="0" smtClean="0"/>
              <a:t>естественнонаучной </a:t>
            </a:r>
            <a:r>
              <a:rPr lang="ru-RU" dirty="0"/>
              <a:t>грамотности школьников на основе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</a:t>
            </a:r>
            <a:r>
              <a:rPr lang="ru-RU" dirty="0" smtClean="0"/>
              <a:t>.</a:t>
            </a:r>
          </a:p>
          <a:p>
            <a:r>
              <a:rPr lang="ru-RU" dirty="0"/>
              <a:t>Все члены РМО имеют хороший потенциал своего профессионального развития: организуют работу по теме самообразования, повышают свою квалификацию, участвуют в работе РМО учителей химии. Большинство учителей химии уделяют внимание формированию функциональной грамотности школьников при обучении химии и организуют деятельность по составлению индивидуальных проектов с обучающимися 9 класса в соответствии с ФГОС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effectLst/>
              </a:rPr>
              <a:t>План </a:t>
            </a:r>
            <a:r>
              <a:rPr lang="ru-RU" b="1" dirty="0">
                <a:effectLst/>
              </a:rPr>
              <a:t>работы РМО учителей химии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на 2020/21 учебный </a:t>
            </a:r>
            <a:r>
              <a:rPr lang="ru-RU" b="1" dirty="0" smtClean="0">
                <a:effectLst/>
              </a:rPr>
              <a:t>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Методическая тема:</a:t>
            </a:r>
            <a:r>
              <a:rPr lang="ru-RU" dirty="0"/>
              <a:t>  «Развитие профессиональной компетентности и педагогического мастерства учителей естественнонаучного цикла как условие обеспечения качества знаний учащихся по  химии  в условиях введения ФГОС ООО, ФГОС СОО». </a:t>
            </a:r>
          </a:p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повышение профессионального уровня и педагогического мастерства учителей химии в соответствии с реальными потребностями современной системы образования, оказание методической поддержки педагогам. 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Организовать изучение методических материалов по вопросам обновления содержания образования в контексте федеральных государственных образовательных стандартов;</a:t>
            </a:r>
          </a:p>
          <a:p>
            <a:pPr lvl="0"/>
            <a:r>
              <a:rPr lang="ru-RU" dirty="0" smtClean="0"/>
              <a:t>Обеспечить </a:t>
            </a:r>
            <a:r>
              <a:rPr lang="ru-RU" dirty="0"/>
              <a:t>оперативное информирование педагогов о новом содержании образования, инновационных образовательных и воспитательных технологиях;</a:t>
            </a:r>
          </a:p>
          <a:p>
            <a:pPr lvl="0"/>
            <a:r>
              <a:rPr lang="ru-RU" dirty="0"/>
              <a:t>Повышать профессиональные компетенции учителей химии по формированию естественнонаучной грамотности учащихся в соответствии с ФГОС. </a:t>
            </a:r>
          </a:p>
          <a:p>
            <a:pPr lvl="0"/>
            <a:r>
              <a:rPr lang="ru-RU" dirty="0"/>
              <a:t>Организовать системную подготовку обучающихся к государственной итоговой аттестации;</a:t>
            </a:r>
          </a:p>
          <a:p>
            <a:pPr lvl="0"/>
            <a:r>
              <a:rPr lang="ru-RU" dirty="0"/>
              <a:t>Совершенствовать профессиональное мастерство учителей химии через  самообразование,  обобщение  и распространение передового педагогического опыта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1852</TotalTime>
  <Words>1879</Words>
  <Application>Microsoft Office PowerPoint</Application>
  <PresentationFormat>Экран (4:3)</PresentationFormat>
  <Paragraphs>267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РМО учителей химии</vt:lpstr>
      <vt:lpstr> Формирование естественнонаучной грамотности обучающихся при изучении химии </vt:lpstr>
      <vt:lpstr>Анализ работы РМО учителей химии  за 2019 - 2020 учебный год</vt:lpstr>
      <vt:lpstr>Деятельность учителей химии в соответствии с показателями нацпроекта «Образование»</vt:lpstr>
      <vt:lpstr>Тиражирование лучших практик по приоритетным направлениям развития </vt:lpstr>
      <vt:lpstr>Повышение квалификации</vt:lpstr>
      <vt:lpstr>Организация исследовательской и проектной работы с учащимися</vt:lpstr>
      <vt:lpstr>Выводы</vt:lpstr>
      <vt:lpstr>  План работы РМО учителей химии  на 2020/21 учебный год</vt:lpstr>
      <vt:lpstr>Информационная деятельность</vt:lpstr>
      <vt:lpstr>Развитие профессионального роста педагогов</vt:lpstr>
      <vt:lpstr>Развитие профессионального роста педагогов</vt:lpstr>
      <vt:lpstr>Экспертная и аналитическая деятельность</vt:lpstr>
      <vt:lpstr>Изменения по химии ОГЭ 2021: </vt:lpstr>
      <vt:lpstr>Задание 2 (характеристика атомов на основе его положения в ПСХЭ)</vt:lpstr>
      <vt:lpstr>Задание 3  (построение последовательности элементов с учётом закономерностей изменения свойств элементов по группам и периодам)</vt:lpstr>
      <vt:lpstr>В заданиях 5 (виды химической связи)</vt:lpstr>
      <vt:lpstr>В заданиях 4 (валентность, степень окисления) и 12 (признаки химических реакций) требуется установить соответствия между позициями двух множеств.</vt:lpstr>
      <vt:lpstr>Задание 19</vt:lpstr>
      <vt:lpstr>Анализ результатов ЕГЭ  по химии в 2020 году</vt:lpstr>
      <vt:lpstr>Задание 24</vt:lpstr>
      <vt:lpstr>Комментарий</vt:lpstr>
      <vt:lpstr>Задание 29</vt:lpstr>
      <vt:lpstr>Комментарий</vt:lpstr>
      <vt:lpstr>Задание 35</vt:lpstr>
      <vt:lpstr>По мнению экспертов</vt:lpstr>
      <vt:lpstr>Выводы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учителей химии</dc:title>
  <dc:creator>Oksana</dc:creator>
  <cp:lastModifiedBy>1</cp:lastModifiedBy>
  <cp:revision>48</cp:revision>
  <dcterms:created xsi:type="dcterms:W3CDTF">2020-10-26T03:10:22Z</dcterms:created>
  <dcterms:modified xsi:type="dcterms:W3CDTF">2020-11-03T08:08:13Z</dcterms:modified>
</cp:coreProperties>
</file>