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503"/>
            <a:ext cx="7772400" cy="89396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МБДОУ Ермаковский детский сад №2 комбинированного вида «Родничок»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844824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Тема управленческого проекта: Программа вовлечения родителей в управление образовательной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63119" y="4293096"/>
            <a:ext cx="6912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Автор, проектная команда:</a:t>
            </a:r>
          </a:p>
          <a:p>
            <a:r>
              <a:rPr lang="ru-RU" dirty="0"/>
              <a:t>Ибрагимова Лариса Михайловна – </a:t>
            </a:r>
            <a:r>
              <a:rPr lang="ru-RU" dirty="0" smtClean="0"/>
              <a:t>руководитель</a:t>
            </a:r>
            <a:endParaRPr lang="ru-RU" dirty="0"/>
          </a:p>
          <a:p>
            <a:r>
              <a:rPr lang="ru-RU" dirty="0"/>
              <a:t>Храпунова Людмила Александровна – </a:t>
            </a:r>
            <a:r>
              <a:rPr lang="ru-RU" dirty="0" smtClean="0"/>
              <a:t>заместитель</a:t>
            </a:r>
            <a:endParaRPr lang="ru-RU" dirty="0"/>
          </a:p>
          <a:p>
            <a:r>
              <a:rPr lang="ru-RU" dirty="0"/>
              <a:t>Берзина  Елена Васильевна - родитель, член родительского комитета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207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3600" dirty="0"/>
              <a:t>Анализ условий реализации, ресурсов, пути преодоления рисков.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Использование механизма управления основано на принципах демократизации и участия в нем коллектива сотрудников, родителей и социума. Суть данного механизма заключается в активизации работы общего собрания трудового коллектива, попечительского совета, совета </a:t>
            </a:r>
            <a:r>
              <a:rPr lang="ru-RU" dirty="0" smtClean="0"/>
              <a:t>ОУ</a:t>
            </a:r>
            <a:r>
              <a:rPr lang="ru-RU" dirty="0"/>
              <a:t>, педагогического </a:t>
            </a:r>
            <a:r>
              <a:rPr lang="ru-RU" dirty="0" smtClean="0"/>
              <a:t>совета.</a:t>
            </a:r>
            <a:endParaRPr lang="ru-RU" dirty="0"/>
          </a:p>
          <a:p>
            <a:r>
              <a:rPr lang="ru-RU" dirty="0"/>
              <a:t>Для управления </a:t>
            </a:r>
            <a:r>
              <a:rPr lang="ru-RU" dirty="0" smtClean="0"/>
              <a:t>ОУ </a:t>
            </a:r>
            <a:r>
              <a:rPr lang="ru-RU" dirty="0"/>
              <a:t>создаются </a:t>
            </a:r>
            <a:r>
              <a:rPr lang="ru-RU" b="1" u="sng" dirty="0" smtClean="0"/>
              <a:t>(модернизируются) </a:t>
            </a:r>
            <a:r>
              <a:rPr lang="ru-RU" dirty="0" smtClean="0"/>
              <a:t>такие </a:t>
            </a:r>
            <a:r>
              <a:rPr lang="ru-RU" dirty="0"/>
              <a:t>коллегиальные органы как: попечительский совет и родительский комитет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Попечительский совет – это государственно-общественный орган управления образованием, обладающий правом распорядителя фонда развития дошкольной образовательной организации, одна из форм самоуправления образовательного учреждения.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Родительский комитет – это орган самоуправления, который решает вопросы разного уровня с администрацией дошкольной образовательной организации, а также департаментом и другими структурами, отвечающими за организацию работы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316409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905" y="116632"/>
            <a:ext cx="885698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Требуется </a:t>
            </a:r>
            <a:r>
              <a:rPr lang="ru-RU" sz="2000" dirty="0"/>
              <a:t>большее вовлечение членов попечительского совета в реализацию основных целей и задач учреждения, повышение мотивации родителей. </a:t>
            </a:r>
          </a:p>
          <a:p>
            <a:pPr marL="0" indent="0">
              <a:buNone/>
            </a:pPr>
            <a:r>
              <a:rPr lang="ru-RU" sz="2000" dirty="0"/>
              <a:t>Для этого в ДОУ используются различные формы работы с родителями, с привлечением общественного управления</a:t>
            </a:r>
            <a:r>
              <a:rPr lang="ru-RU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Участие </a:t>
            </a:r>
            <a:r>
              <a:rPr lang="ru-RU" sz="2000" dirty="0"/>
              <a:t>в конкурсах образовательного учреждения, муниципальных, областных, всероссийских, международных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Проведение </a:t>
            </a:r>
            <a:r>
              <a:rPr lang="ru-RU" sz="2000" dirty="0"/>
              <a:t>родительских собраний в разных формах и по запросу родителей.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Тематические </a:t>
            </a:r>
            <a:r>
              <a:rPr lang="ru-RU" sz="2000" dirty="0"/>
              <a:t>акции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сообществ родителей </a:t>
            </a:r>
            <a:r>
              <a:rPr lang="ru-RU" sz="2000" dirty="0" smtClean="0"/>
              <a:t>ОУ </a:t>
            </a:r>
            <a:r>
              <a:rPr lang="ru-RU" sz="2000" dirty="0"/>
              <a:t>в социальных сетях.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работы сайта. Регулярное его обновление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Дней открытых дверей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открытости педагогического процесса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Совместные </a:t>
            </a:r>
            <a:r>
              <a:rPr lang="ru-RU" sz="2000" dirty="0"/>
              <a:t>праздники и развлечения с детьми и родителями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рейдов безопасности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ремонта помещений учреждения и благоустройство территории.</a:t>
            </a: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62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075240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На заключительном этапе проводится анкетирование родителей.</a:t>
            </a:r>
          </a:p>
          <a:p>
            <a:pPr marL="0" indent="0">
              <a:buNone/>
            </a:pPr>
            <a:r>
              <a:rPr lang="ru-RU" b="1" dirty="0"/>
              <a:t>Цель анкетирования – </a:t>
            </a:r>
            <a:r>
              <a:rPr lang="ru-RU" dirty="0"/>
              <a:t>оценка уровня информированности о формах самоуправления, изучение субъективного мнения о влиянии форм на процесс управления в </a:t>
            </a:r>
            <a:r>
              <a:rPr lang="ru-RU" dirty="0" smtClean="0"/>
              <a:t>ОУ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 Результатами  реализации проекта является: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Созданы все </a:t>
            </a:r>
            <a:r>
              <a:rPr lang="ru-RU" b="1" dirty="0">
                <a:solidFill>
                  <a:srgbClr val="FF0000"/>
                </a:solidFill>
              </a:rPr>
              <a:t>условия </a:t>
            </a:r>
            <a:r>
              <a:rPr lang="ru-RU" b="1" dirty="0" smtClean="0">
                <a:solidFill>
                  <a:srgbClr val="FF0000"/>
                </a:solidFill>
              </a:rPr>
              <a:t>для активного и продуктивного вовлечения </a:t>
            </a:r>
            <a:r>
              <a:rPr lang="ru-RU" b="1" dirty="0">
                <a:solidFill>
                  <a:srgbClr val="FF0000"/>
                </a:solidFill>
              </a:rPr>
              <a:t>родителей в систему управления ОУ для повышения качества предоставляемых услуг.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smtClean="0"/>
              <a:t>высокая </a:t>
            </a:r>
            <a:r>
              <a:rPr lang="ru-RU" dirty="0"/>
              <a:t>активность попечительского совета в работе по укреплению материально-технической базы дошкольного учреждения;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и проведение ремонтных работ на группах;</a:t>
            </a:r>
          </a:p>
          <a:p>
            <a:r>
              <a:rPr lang="ru-RU" dirty="0" smtClean="0"/>
              <a:t> </a:t>
            </a:r>
            <a:r>
              <a:rPr lang="ru-RU" dirty="0"/>
              <a:t>наличие призовых мест в конкурсах федерального, регионального, муниципального уровней;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субботников попечительским советом на территории детского сада;</a:t>
            </a:r>
          </a:p>
          <a:p>
            <a:r>
              <a:rPr lang="ru-RU" dirty="0" smtClean="0"/>
              <a:t>высокая </a:t>
            </a:r>
            <a:r>
              <a:rPr lang="ru-RU" dirty="0"/>
              <a:t>активность родителей при проведении совместных праздников, фестивалей;</a:t>
            </a:r>
          </a:p>
          <a:p>
            <a:r>
              <a:rPr lang="ru-RU" dirty="0" smtClean="0"/>
              <a:t> </a:t>
            </a:r>
            <a:r>
              <a:rPr lang="ru-RU" dirty="0"/>
              <a:t>работа родителей с населением в организации акций;</a:t>
            </a:r>
          </a:p>
          <a:p>
            <a:r>
              <a:rPr lang="ru-RU" dirty="0" smtClean="0"/>
              <a:t> </a:t>
            </a:r>
            <a:r>
              <a:rPr lang="ru-RU" dirty="0"/>
              <a:t>активность представителей попечительского совета в конференциях муниципального уровня;</a:t>
            </a:r>
          </a:p>
          <a:p>
            <a:r>
              <a:rPr lang="ru-RU" dirty="0" smtClean="0"/>
              <a:t>обмен </a:t>
            </a:r>
            <a:r>
              <a:rPr lang="ru-RU" dirty="0"/>
              <a:t>опытом воспитания детей среди родителей;</a:t>
            </a:r>
          </a:p>
          <a:p>
            <a:r>
              <a:rPr lang="ru-RU" dirty="0" smtClean="0"/>
              <a:t> </a:t>
            </a:r>
            <a:r>
              <a:rPr lang="ru-RU" dirty="0"/>
              <a:t>повышение результатов мониторинга обследования детей;</a:t>
            </a:r>
          </a:p>
          <a:p>
            <a:r>
              <a:rPr lang="ru-RU" dirty="0" smtClean="0"/>
              <a:t> </a:t>
            </a:r>
            <a:r>
              <a:rPr lang="ru-RU" dirty="0"/>
              <a:t>улучшение качества образовательных услуг;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дополнительных образовательных услуг для детей;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38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239000" cy="1143000"/>
          </a:xfrm>
        </p:spPr>
        <p:txBody>
          <a:bodyPr/>
          <a:lstStyle/>
          <a:p>
            <a:r>
              <a:rPr lang="ru-RU" sz="4400" dirty="0" smtClean="0"/>
              <a:t>При наличии положительных результатов рассматриваем перспективу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3691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err="1" smtClean="0">
                <a:solidFill>
                  <a:schemeClr val="accent6"/>
                </a:solidFill>
              </a:rPr>
              <a:t>Трансформациию</a:t>
            </a:r>
            <a:r>
              <a:rPr lang="ru-RU" sz="3600" dirty="0" smtClean="0">
                <a:solidFill>
                  <a:schemeClr val="accent6"/>
                </a:solidFill>
              </a:rPr>
              <a:t> данного </a:t>
            </a:r>
            <a:r>
              <a:rPr lang="ru-RU" sz="3600" dirty="0">
                <a:solidFill>
                  <a:schemeClr val="accent6"/>
                </a:solidFill>
              </a:rPr>
              <a:t>проекта в проект по созданию базовой площадки по социальному партнёрству семьи и ОУ.</a:t>
            </a:r>
          </a:p>
        </p:txBody>
      </p:sp>
    </p:spTree>
    <p:extLst>
      <p:ext uri="{BB962C8B-B14F-4D97-AF65-F5344CB8AC3E}">
        <p14:creationId xmlns:p14="http://schemas.microsoft.com/office/powerpoint/2010/main" val="217157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467600" cy="4419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Список используемой литературы</a:t>
            </a:r>
          </a:p>
          <a:p>
            <a:r>
              <a:rPr lang="ru-RU" dirty="0"/>
              <a:t>1. Словарь- синонимов В.Н. Тришина. [Электронный ресурс]- режим доступа: http://trishin.net/</a:t>
            </a:r>
          </a:p>
          <a:p>
            <a:endParaRPr lang="ru-RU" dirty="0"/>
          </a:p>
          <a:p>
            <a:r>
              <a:rPr lang="ru-RU" dirty="0"/>
              <a:t>2. Толковый словарь русского языка С.И. Ожегова. [Электронный ресурс]- режим доступа: http://www.ozhegov.org/</a:t>
            </a:r>
          </a:p>
          <a:p>
            <a:endParaRPr lang="ru-RU" dirty="0"/>
          </a:p>
          <a:p>
            <a:r>
              <a:rPr lang="ru-RU" dirty="0"/>
              <a:t>3. Толковый словарь Ушакова. [Электронный ресурс]- режим доступа: https://ushakovdictionary.ru/</a:t>
            </a:r>
          </a:p>
          <a:p>
            <a:endParaRPr lang="ru-RU" dirty="0"/>
          </a:p>
          <a:p>
            <a:r>
              <a:rPr lang="ru-RU" dirty="0"/>
              <a:t>4. Федеральный государственный стандарт дошкольного образования. [Электронный ресурс]- режим доступа: http://www.firo.ru/</a:t>
            </a:r>
          </a:p>
          <a:p>
            <a:endParaRPr lang="ru-RU" dirty="0"/>
          </a:p>
          <a:p>
            <a:r>
              <a:rPr lang="ru-RU" dirty="0"/>
              <a:t>5.Данилина, Т.А. Интеграция работы ДОУ с семьей [Текст] / Т.А. Данилина //Управление дошкольным образовательным учреждением.- 2002.-№4- 123-128с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21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4896544" cy="710952"/>
          </a:xfrm>
        </p:spPr>
        <p:txBody>
          <a:bodyPr/>
          <a:lstStyle/>
          <a:p>
            <a:r>
              <a:rPr lang="ru-RU" sz="3600" dirty="0" smtClean="0"/>
              <a:t>Актуальность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149080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Привлечение родителей в управление  образовательной организации можно рассматривать с разных </a:t>
            </a:r>
            <a:r>
              <a:rPr lang="ru-RU" dirty="0" smtClean="0"/>
              <a:t>позиций: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Первая </a:t>
            </a:r>
            <a:r>
              <a:rPr lang="ru-RU" dirty="0"/>
              <a:t>из которых - это привлечение родителей в образовательный процесс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Вторая сторона вопроса - это привлечение родителей в управление дошкольной образовательной организации через создание коллегиальных органов управления.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56490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Задачи, стоящие сегодня перед системой образования, повышают ответственность родителей за результативность учебно-воспитательного процесса, так как именно </a:t>
            </a:r>
            <a:r>
              <a:rPr lang="ru-RU" b="1" dirty="0"/>
              <a:t>родительская общественность непосредственно заинтересована в повышении качества образования и развития своих детей.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9024" y="1124744"/>
            <a:ext cx="8389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Федеральный государственный образовательный стандарт  образования говорит нам о том, что родители являются равноправными участниками образовательного процесса. Именно поэтому на данном этапе развития образования необходимо привлекать родителей в управление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образовательной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415853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48464" cy="638944"/>
          </a:xfrm>
        </p:spPr>
        <p:txBody>
          <a:bodyPr/>
          <a:lstStyle/>
          <a:p>
            <a:r>
              <a:rPr lang="ru-RU" sz="3600" dirty="0" err="1" smtClean="0"/>
              <a:t>Предпроектное</a:t>
            </a:r>
            <a:r>
              <a:rPr lang="ru-RU" sz="3600" dirty="0" smtClean="0"/>
              <a:t> исследование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2994" y="76470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предпроектном</a:t>
            </a:r>
            <a:r>
              <a:rPr lang="ru-RU" dirty="0"/>
              <a:t> исследовании был </a:t>
            </a:r>
            <a:r>
              <a:rPr lang="ru-RU" b="1" dirty="0"/>
              <a:t>проведен анализ потребностей родителей  по вопросам участия  в управлении детским садом.</a:t>
            </a:r>
          </a:p>
          <a:p>
            <a:r>
              <a:rPr lang="ru-RU" dirty="0"/>
              <a:t>В  результате проведённого мониторинга, можно отметить следующее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    первая </a:t>
            </a:r>
            <a:r>
              <a:rPr lang="ru-RU" dirty="0"/>
              <a:t>группа родителей (47%) проявляют желание принимать участие в управлении учреждением, проявляя активность и инициативу. 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вторая </a:t>
            </a:r>
            <a:r>
              <a:rPr lang="ru-RU" dirty="0"/>
              <a:t>группа родителей (32%), хотели бы участвовать, но не понимают свою роль в процессе  </a:t>
            </a:r>
            <a:r>
              <a:rPr lang="ru-RU" dirty="0" smtClean="0"/>
              <a:t>управления;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еще </a:t>
            </a:r>
            <a:r>
              <a:rPr lang="ru-RU" dirty="0"/>
              <a:t>одна «пассивная» группа родителей (21%) совсем не хотят вникать в жизнь учреждения и  не желают принимать участие в управлении </a:t>
            </a:r>
            <a:r>
              <a:rPr lang="ru-RU" dirty="0" smtClean="0"/>
              <a:t>ОУ</a:t>
            </a:r>
            <a:r>
              <a:rPr lang="ru-RU" dirty="0"/>
              <a:t>, ссылаясь на занятость, либо другие причины.  </a:t>
            </a: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/>
              <a:t> 	В итоге, мы видим, что большинство родителей считают себя активными, заинтересованными в участии управления </a:t>
            </a:r>
            <a:r>
              <a:rPr lang="ru-RU" dirty="0" smtClean="0"/>
              <a:t>ОУ</a:t>
            </a:r>
            <a:r>
              <a:rPr lang="ru-RU" dirty="0"/>
              <a:t>, но не готовы принимать участие  в управленческой жизни. 	</a:t>
            </a:r>
            <a:endParaRPr lang="ru-RU" dirty="0" smtClean="0"/>
          </a:p>
          <a:p>
            <a:r>
              <a:rPr lang="ru-RU" b="1" dirty="0" smtClean="0"/>
              <a:t>На практике </a:t>
            </a:r>
            <a:r>
              <a:rPr lang="ru-RU" b="1" dirty="0"/>
              <a:t>у</a:t>
            </a:r>
            <a:r>
              <a:rPr lang="ru-RU" b="1" dirty="0" smtClean="0"/>
              <a:t>частие </a:t>
            </a:r>
            <a:r>
              <a:rPr lang="ru-RU" b="1" dirty="0"/>
              <a:t>родителей </a:t>
            </a:r>
            <a:r>
              <a:rPr lang="ru-RU" dirty="0"/>
              <a:t>в управлении в большинстве  случаев носит несистематический выборочный характер и зависит от конкретной ситуации. </a:t>
            </a:r>
          </a:p>
        </p:txBody>
      </p:sp>
    </p:spTree>
    <p:extLst>
      <p:ext uri="{BB962C8B-B14F-4D97-AF65-F5344CB8AC3E}">
        <p14:creationId xmlns:p14="http://schemas.microsoft.com/office/powerpoint/2010/main" val="340261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494928"/>
          </a:xfrm>
        </p:spPr>
        <p:txBody>
          <a:bodyPr/>
          <a:lstStyle/>
          <a:p>
            <a:r>
              <a:rPr lang="ru-RU" sz="3600" dirty="0" smtClean="0"/>
              <a:t>Постановка проблемы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 </a:t>
            </a:r>
            <a:r>
              <a:rPr lang="ru-RU" dirty="0"/>
              <a:t>Можно выделить основные проблемы вовлечения родителей  в управление ДОУ:</a:t>
            </a:r>
          </a:p>
          <a:p>
            <a:pPr marL="0" indent="0">
              <a:buNone/>
            </a:pPr>
            <a:r>
              <a:rPr lang="ru-RU" dirty="0" smtClean="0"/>
              <a:t>	1</a:t>
            </a:r>
            <a:r>
              <a:rPr lang="ru-RU" dirty="0"/>
              <a:t>. Отстраненность семьи от проблем </a:t>
            </a:r>
            <a:r>
              <a:rPr lang="ru-RU" dirty="0" smtClean="0"/>
              <a:t>ОУ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	2</a:t>
            </a:r>
            <a:r>
              <a:rPr lang="ru-RU" dirty="0"/>
              <a:t>. Сложность собрать неравнодушных родителей,  которые не только хотят, но и могут участвовать в управлении.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3. Пассивность родительского комитета и попечительского совета.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Родители массово участвуют в решении частных, «мелких» вопросов, которые не оказывают  значительного или существенного влияния  на жизнь  учреждения.</a:t>
            </a:r>
          </a:p>
          <a:p>
            <a:r>
              <a:rPr lang="ru-RU" dirty="0" smtClean="0"/>
              <a:t>В </a:t>
            </a:r>
            <a:r>
              <a:rPr lang="ru-RU" dirty="0"/>
              <a:t>настоящее время родители в незначительной мере принимают участие в независимой оценке качества образования. В основном - это  участие в анкетировании относительно удовлетворенности различных видов услуг детского сада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Часто </a:t>
            </a:r>
            <a:r>
              <a:rPr lang="ru-RU" dirty="0"/>
              <a:t>родители оказываются недостаточно проинформированными о целях, задачах, полномочиях органов управления. Вопросы удовлетворённости, </a:t>
            </a:r>
            <a:r>
              <a:rPr lang="ru-RU" dirty="0" err="1"/>
              <a:t>вовлечённости</a:t>
            </a:r>
            <a:r>
              <a:rPr lang="ru-RU" dirty="0"/>
              <a:t> и мотивации родителей как участников удовлетворённости,   находятся в прямой зависимости от понимания членами управления     своих прав и обязанностей. </a:t>
            </a:r>
            <a:endParaRPr lang="ru-RU" dirty="0" smtClean="0"/>
          </a:p>
          <a:p>
            <a:endParaRPr lang="ru-RU" b="1" dirty="0"/>
          </a:p>
          <a:p>
            <a:r>
              <a:rPr lang="ru-RU" b="1" dirty="0"/>
              <a:t>	Таким образом,  важнейшим результатом развития общественного участия в управлении образованием является </a:t>
            </a:r>
            <a:r>
              <a:rPr lang="ru-RU" b="1" u="sng" dirty="0" err="1"/>
              <a:t>вовлечённость</a:t>
            </a:r>
            <a:r>
              <a:rPr lang="ru-RU" b="1" dirty="0"/>
              <a:t> родителей в жизнь </a:t>
            </a:r>
            <a:r>
              <a:rPr lang="ru-RU" b="1" dirty="0" smtClean="0"/>
              <a:t>ОУ.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3326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i="1" dirty="0">
                <a:solidFill>
                  <a:schemeClr val="tx2"/>
                </a:solidFill>
              </a:rPr>
              <a:t>Вовлечение родителей – это «открытость во внутрь» (</a:t>
            </a:r>
            <a:r>
              <a:rPr lang="ru-RU" i="1" dirty="0" err="1">
                <a:solidFill>
                  <a:schemeClr val="tx2"/>
                </a:solidFill>
              </a:rPr>
              <a:t>О.Л.Зверева</a:t>
            </a:r>
            <a:r>
              <a:rPr lang="ru-RU" i="1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9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23900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Цель:  создание условий, способствующих  вовлечению родителей в систему управления </a:t>
            </a:r>
            <a:r>
              <a:rPr lang="ru-RU" sz="2400" dirty="0" smtClean="0">
                <a:solidFill>
                  <a:schemeClr val="tx2"/>
                </a:solidFill>
              </a:rPr>
              <a:t>ОУ </a:t>
            </a:r>
            <a:r>
              <a:rPr lang="ru-RU" sz="2400" dirty="0">
                <a:solidFill>
                  <a:schemeClr val="tx2"/>
                </a:solidFill>
              </a:rPr>
              <a:t>для повышения качества предоставляемых услуг.</a:t>
            </a:r>
            <a:br>
              <a:rPr lang="ru-RU" sz="2400" dirty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467600" cy="441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Задачи</a:t>
            </a:r>
            <a:r>
              <a:rPr lang="ru-RU" dirty="0"/>
              <a:t>: </a:t>
            </a:r>
          </a:p>
          <a:p>
            <a:r>
              <a:rPr lang="ru-RU" dirty="0"/>
              <a:t>1.	Создать модель организационной структуры и нормативно-правовой базы учреждения государственно-общественного управления в </a:t>
            </a:r>
            <a:r>
              <a:rPr lang="ru-RU" dirty="0" smtClean="0"/>
              <a:t>ОУ;</a:t>
            </a:r>
            <a:endParaRPr lang="ru-RU" dirty="0"/>
          </a:p>
          <a:p>
            <a:r>
              <a:rPr lang="ru-RU" dirty="0"/>
              <a:t>2.	Повысить интерес и степень информированности родителей (законных представителей) о жизни образовательной организации;</a:t>
            </a:r>
          </a:p>
          <a:p>
            <a:r>
              <a:rPr lang="ru-RU" dirty="0"/>
              <a:t>3.	Мотивировать родителей к участию в управлении образовательной организацией.</a:t>
            </a:r>
          </a:p>
          <a:p>
            <a:r>
              <a:rPr lang="ru-RU" dirty="0"/>
              <a:t>4.	Расширить демократизацию управленческой деятельности.</a:t>
            </a:r>
          </a:p>
          <a:p>
            <a:r>
              <a:rPr lang="ru-RU" dirty="0"/>
              <a:t>5.	Повысить конкурентоспособность и качество предоставляемых услуг </a:t>
            </a:r>
            <a:r>
              <a:rPr lang="ru-RU" dirty="0" smtClean="0"/>
              <a:t>ОУ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50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67544"/>
          </a:xfrm>
        </p:spPr>
        <p:txBody>
          <a:bodyPr/>
          <a:lstStyle/>
          <a:p>
            <a:r>
              <a:rPr lang="ru-RU" sz="4000" dirty="0" smtClean="0"/>
              <a:t>Ожидаемые результаты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Наличие </a:t>
            </a:r>
            <a:r>
              <a:rPr lang="ru-RU" dirty="0"/>
              <a:t>нормативно-правовой базы, регулирующей работу государственно-общественного управления в </a:t>
            </a:r>
            <a:r>
              <a:rPr lang="ru-RU" dirty="0" smtClean="0"/>
              <a:t>ОУ;</a:t>
            </a:r>
          </a:p>
          <a:p>
            <a:endParaRPr lang="ru-RU" dirty="0"/>
          </a:p>
          <a:p>
            <a:pPr marL="342900" indent="-342900">
              <a:buAutoNum type="arabicPeriod" startAt="2"/>
            </a:pPr>
            <a:r>
              <a:rPr lang="ru-RU" dirty="0" smtClean="0"/>
              <a:t>Проявление </a:t>
            </a:r>
            <a:r>
              <a:rPr lang="ru-RU" dirty="0"/>
              <a:t>интереса и осведомленность родителей о проблемах и жизни детского сада.  Родители будут убеждены, что их участие в жизни детского сада важно не потому, что так хочет педагог, а потому, что это важно для развития их ребёнка;  </a:t>
            </a:r>
            <a:endParaRPr lang="ru-RU" dirty="0" smtClean="0"/>
          </a:p>
          <a:p>
            <a:endParaRPr lang="ru-RU" dirty="0"/>
          </a:p>
          <a:p>
            <a:pPr marL="342900" indent="-342900">
              <a:buAutoNum type="arabicPeriod" startAt="3"/>
            </a:pPr>
            <a:r>
              <a:rPr lang="ru-RU" dirty="0" smtClean="0"/>
              <a:t>Созданы </a:t>
            </a:r>
            <a:r>
              <a:rPr lang="ru-RU" dirty="0"/>
              <a:t>возможности родителей  участвовать в образовательном и управленческом процессах детского сада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pPr marL="342900" indent="-342900">
              <a:buAutoNum type="arabicPeriod" startAt="4"/>
            </a:pPr>
            <a:r>
              <a:rPr lang="ru-RU" dirty="0" smtClean="0"/>
              <a:t>Большая </a:t>
            </a:r>
            <a:r>
              <a:rPr lang="ru-RU" dirty="0"/>
              <a:t>часть родительского сообщества участвует в управлении образовательной организацией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 smtClean="0"/>
              <a:t>5.  Высокая </a:t>
            </a:r>
            <a:r>
              <a:rPr lang="ru-RU" dirty="0"/>
              <a:t>конкурентоспособность учреждения, в том числе  в предоставлении качественных услуг, внедрение и совершенствование новых технологий,  доступных и вариативных форм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352996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648072"/>
          </a:xfrm>
        </p:spPr>
        <p:txBody>
          <a:bodyPr>
            <a:normAutofit/>
          </a:bodyPr>
          <a:lstStyle/>
          <a:p>
            <a:r>
              <a:rPr lang="ru-RU" sz="3600" dirty="0"/>
              <a:t>Описание основных этапов проекта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4823048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	</a:t>
            </a:r>
            <a:r>
              <a:rPr lang="ru-RU" sz="4400" dirty="0"/>
              <a:t> 1 этап  - подготовительный (01.08.2020 – 30.09.2021)</a:t>
            </a:r>
          </a:p>
          <a:p>
            <a:r>
              <a:rPr lang="ru-RU" sz="4400" dirty="0"/>
              <a:t>На подготовительном этапе предполагается сформировать группу  по реализации проекта, провести предварительный мониторинг и также разработать основные механизмы реализации проекта. Способствовать повышению мотивации   и заинтересованности к жизни </a:t>
            </a:r>
            <a:r>
              <a:rPr lang="ru-RU" sz="4400" dirty="0" smtClean="0"/>
              <a:t>ОУ.</a:t>
            </a:r>
          </a:p>
          <a:p>
            <a:pPr marL="0" indent="0">
              <a:buNone/>
            </a:pPr>
            <a:endParaRPr lang="ru-RU" sz="4400" dirty="0"/>
          </a:p>
          <a:p>
            <a:r>
              <a:rPr lang="ru-RU" sz="4400" dirty="0"/>
              <a:t>	2  этап  - основной (30.09.2021 – 01.04.2023) включает в себя проведение мероприятий по реализации проекта. Суть заключается в активизации работы общего собрания коллектива, педагогического совета, попечительского совета с участием родительской общественности. Во время реализации данного этапа планируется  использовать различные формы работы с родителями</a:t>
            </a:r>
            <a:r>
              <a:rPr lang="ru-RU" sz="4400" dirty="0" smtClean="0"/>
              <a:t>.</a:t>
            </a:r>
          </a:p>
          <a:p>
            <a:pPr marL="0" indent="0">
              <a:buNone/>
            </a:pPr>
            <a:endParaRPr lang="ru-RU" sz="4400" dirty="0"/>
          </a:p>
          <a:p>
            <a:r>
              <a:rPr lang="ru-RU" sz="4400" dirty="0"/>
              <a:t>	3 этап – результативный (01.04.2023 – 01.09.2023). На данном этапе проводится мониторинг с целью изучения включенности родительской общественности в образовательный  процесс и управление  </a:t>
            </a:r>
            <a:r>
              <a:rPr lang="ru-RU" sz="4400" dirty="0" smtClean="0"/>
              <a:t>ОУ</a:t>
            </a:r>
            <a:r>
              <a:rPr lang="ru-RU" sz="4400" dirty="0"/>
              <a:t>. Вносятся необходимые корректировки. В ходе анализа результатов  реализации проекта рассматривается возможность трансформации данного проекта в проект по созданию базовой площадки по социальному партнёрству семьи и </a:t>
            </a:r>
            <a:r>
              <a:rPr lang="ru-RU" sz="4400" dirty="0" smtClean="0"/>
              <a:t>ОУ</a:t>
            </a:r>
            <a:r>
              <a:rPr lang="ru-RU" sz="4400" dirty="0"/>
              <a:t>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6077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143000"/>
          </a:xfrm>
        </p:spPr>
        <p:txBody>
          <a:bodyPr/>
          <a:lstStyle/>
          <a:p>
            <a:pPr algn="ctr"/>
            <a:r>
              <a:rPr lang="ru-RU" sz="3600" dirty="0"/>
              <a:t>Дорожная карта проекта (с 01.08.2020 г. по 01.09.2023г.)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4"/>
          <a:stretch/>
        </p:blipFill>
        <p:spPr bwMode="auto">
          <a:xfrm>
            <a:off x="395536" y="1196752"/>
            <a:ext cx="3888432" cy="550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36652"/>
            <a:ext cx="3764727" cy="558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62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4330353" cy="64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193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75</TotalTime>
  <Words>789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Thermal</vt:lpstr>
      <vt:lpstr>МБДОУ Ермаковский детский сад №2 комбинированного вида «Родничок»</vt:lpstr>
      <vt:lpstr>Актуальность</vt:lpstr>
      <vt:lpstr>Предпроектное исследование</vt:lpstr>
      <vt:lpstr>Постановка проблемы</vt:lpstr>
      <vt:lpstr>Цель:  создание условий, способствующих  вовлечению родителей в систему управления ОУ для повышения качества предоставляемых услуг. </vt:lpstr>
      <vt:lpstr>Ожидаемые результаты</vt:lpstr>
      <vt:lpstr>Описание основных этапов проекта.</vt:lpstr>
      <vt:lpstr>Дорожная карта проекта (с 01.08.2020 г. по 01.09.2023г.)</vt:lpstr>
      <vt:lpstr>Презентация PowerPoint</vt:lpstr>
      <vt:lpstr> Анализ условий реализации, ресурсов, пути преодоления рисков.</vt:lpstr>
      <vt:lpstr>Презентация PowerPoint</vt:lpstr>
      <vt:lpstr>Презентация PowerPoint</vt:lpstr>
      <vt:lpstr>При наличии положительных результатов рассматриваем перспективу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Ермаковский детский сад №2 комбинированного вида «Родничок»</dc:title>
  <dc:creator>Детский сад 2</dc:creator>
  <cp:lastModifiedBy>Татьяна  Петровна</cp:lastModifiedBy>
  <cp:revision>19</cp:revision>
  <dcterms:created xsi:type="dcterms:W3CDTF">2020-04-28T02:35:32Z</dcterms:created>
  <dcterms:modified xsi:type="dcterms:W3CDTF">2020-08-24T03:32:20Z</dcterms:modified>
</cp:coreProperties>
</file>