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65" r:id="rId12"/>
    <p:sldId id="259" r:id="rId13"/>
    <p:sldId id="261" r:id="rId14"/>
    <p:sldId id="260" r:id="rId15"/>
    <p:sldId id="262" r:id="rId16"/>
    <p:sldId id="264" r:id="rId17"/>
    <p:sldId id="263" r:id="rId18"/>
    <p:sldId id="267" r:id="rId19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Поступили в педагогические заведения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Молодые специалисты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752448"/>
        <c:axId val="61753984"/>
      </c:barChart>
      <c:catAx>
        <c:axId val="6175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753984"/>
        <c:crosses val="autoZero"/>
        <c:auto val="1"/>
        <c:lblAlgn val="ctr"/>
        <c:lblOffset val="100"/>
        <c:noMultiLvlLbl val="0"/>
      </c:catAx>
      <c:valAx>
        <c:axId val="6175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52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педагогов: 57 человек.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</c:v>
                </c:pt>
                <c:pt idx="1">
                  <c:v>Первая </c:v>
                </c:pt>
                <c:pt idx="2">
                  <c:v>Соответствие </c:v>
                </c:pt>
                <c:pt idx="3">
                  <c:v>Не  имеют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CF3CA4-8332-4D21-91E0-004F74FB1D9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7081BE-A8BD-482B-A29C-82836019A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4932040" cy="3816424"/>
          </a:xfrm>
        </p:spPr>
        <p:txBody>
          <a:bodyPr>
            <a:normAutofit/>
          </a:bodyPr>
          <a:lstStyle/>
          <a:p>
            <a:pPr algn="ctr"/>
            <a:r>
              <a:rPr lang="ru-RU" sz="5000" b="1" i="1" dirty="0" smtClean="0">
                <a:solidFill>
                  <a:srgbClr val="C00000"/>
                </a:solidFill>
              </a:rPr>
              <a:t>Эффективное управление школой</a:t>
            </a:r>
            <a:r>
              <a:rPr lang="ru-RU" sz="5000" i="1" dirty="0" smtClean="0">
                <a:solidFill>
                  <a:srgbClr val="C00000"/>
                </a:solidFill>
              </a:rPr>
              <a:t>.</a:t>
            </a:r>
            <a:endParaRPr lang="ru-RU" sz="5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  <a:r>
              <a:rPr lang="ru-RU" sz="2800" dirty="0" smtClean="0">
                <a:solidFill>
                  <a:srgbClr val="002060"/>
                </a:solidFill>
              </a:rPr>
              <a:t>«Ермаковская средняя школа № 1»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\\server\Обменный диск\аня\школа\Школ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726140" cy="49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6165304"/>
            <a:ext cx="6984776" cy="5474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Колесникова Валентина Ивановна,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директор школы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417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«К книге и чтению через досуг и общение».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USER\Desktop\Новая папка (2)\Захаров фото\конкурс стихов\rod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\DSC012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744" y="938440"/>
            <a:ext cx="32403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\DSC0216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968550" cy="19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\DSC0244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771800" cy="20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\DSC0238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240360" cy="23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\DSC0233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174504" cy="216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Новая папка (2)\Захаров фото\конкурс стихов\bibJPG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880320" cy="214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«Развитие физической культуры и спорта через систему работы школьного </a:t>
            </a:r>
            <a:r>
              <a:rPr lang="ru-RU" sz="2800" dirty="0" err="1" smtClean="0">
                <a:solidFill>
                  <a:srgbClr val="C00000"/>
                </a:solidFill>
              </a:rPr>
              <a:t>физкультурно</a:t>
            </a:r>
            <a:r>
              <a:rPr lang="ru-RU" sz="2800" dirty="0" smtClean="0">
                <a:solidFill>
                  <a:srgbClr val="C00000"/>
                </a:solidFill>
              </a:rPr>
              <a:t> - спортивного клуба «Олимпиец»».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xn---1-mlc0bo7b.xn--p1ai/images/2017-2018/Dokum-Zima/%D0%A0%D1%8B%D0%B1%D0%B0%D0%BA%D0%BE%D0%B2/IMG_19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34" y="2100262"/>
            <a:ext cx="3557531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-1-mlc0bo7b.xn--p1ai/images/2014/%D0%A0%D1%8B%D0%B1%D0%B0%D0%BA%D0%BE%D0%B2/SAM_32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35471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-1-mlc0bo7b.xn--p1ai/images/2014/%D0%A0%D1%8B%D0%B1%D0%B0%D0%BA%D0%BE%D0%B2/2018-01-04_12-56-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915816" cy="23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1-mlc0bo7b.xn--p1ai/images/2014/%D0%A0%D1%8B%D0%B1%D0%B0%D0%BA%D0%BE%D0%B2/SAM_010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168352" cy="23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xn---1-mlc0bo7b.xn--p1ai/images/2017-2018/Dokum-Zima/%D0%A0%D1%8B%D0%B1%D0%B0%D0%BA%D0%BE%D0%B2/5mtJSotCjL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31059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0610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достижения.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USER\Desktop\img4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190583"/>
            <a:ext cx="2592288" cy="3667417"/>
          </a:xfrm>
          <a:prstGeom prst="rect">
            <a:avLst/>
          </a:prstGeom>
          <a:noFill/>
        </p:spPr>
      </p:pic>
      <p:pic>
        <p:nvPicPr>
          <p:cNvPr id="16389" name="Picture 5" descr="C:\Users\USER\Desktop\200x283-images-2017-2018-Dokum-Zima-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95586"/>
            <a:ext cx="2376264" cy="3362414"/>
          </a:xfrm>
          <a:prstGeom prst="rect">
            <a:avLst/>
          </a:prstGeom>
          <a:noFill/>
        </p:spPr>
      </p:pic>
      <p:pic>
        <p:nvPicPr>
          <p:cNvPr id="16390" name="Picture 6" descr="C:\Users\USER\Desktop\img4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2213581" cy="3131646"/>
          </a:xfrm>
          <a:prstGeom prst="rect">
            <a:avLst/>
          </a:prstGeom>
          <a:noFill/>
        </p:spPr>
      </p:pic>
      <p:pic>
        <p:nvPicPr>
          <p:cNvPr id="9" name="Picture 5" descr="C:\Users\USER\Desktop\img4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38907" cy="3026000"/>
          </a:xfrm>
          <a:prstGeom prst="rect">
            <a:avLst/>
          </a:prstGeom>
          <a:noFill/>
        </p:spPr>
      </p:pic>
      <p:pic>
        <p:nvPicPr>
          <p:cNvPr id="10" name="Picture 6" descr="C:\Users\USER\Desktop\img4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85516"/>
            <a:ext cx="2411760" cy="3412017"/>
          </a:xfrm>
          <a:prstGeom prst="rect">
            <a:avLst/>
          </a:prstGeom>
          <a:noFill/>
        </p:spPr>
      </p:pic>
      <p:pic>
        <p:nvPicPr>
          <p:cNvPr id="16387" name="Picture 3" descr="C:\Users\USER\Desktop\img4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520280" cy="356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img4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592288" cy="3469234"/>
          </a:xfrm>
          <a:prstGeom prst="rect">
            <a:avLst/>
          </a:prstGeom>
          <a:noFill/>
        </p:spPr>
      </p:pic>
      <p:pic>
        <p:nvPicPr>
          <p:cNvPr id="18437" name="Picture 5" descr="C:\Users\USER\Desktop\img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664296" cy="3769291"/>
          </a:xfrm>
          <a:prstGeom prst="rect">
            <a:avLst/>
          </a:prstGeom>
          <a:noFill/>
        </p:spPr>
      </p:pic>
      <p:pic>
        <p:nvPicPr>
          <p:cNvPr id="18438" name="Picture 6" descr="C:\Users\USER\Desktop\img4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664296" cy="3565545"/>
          </a:xfrm>
          <a:prstGeom prst="rect">
            <a:avLst/>
          </a:prstGeom>
          <a:noFill/>
        </p:spPr>
      </p:pic>
      <p:pic>
        <p:nvPicPr>
          <p:cNvPr id="18436" name="Picture 4" descr="C:\Users\USER\Desktop\img4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2737833" cy="3501008"/>
          </a:xfrm>
          <a:prstGeom prst="rect">
            <a:avLst/>
          </a:prstGeom>
          <a:noFill/>
        </p:spPr>
      </p:pic>
      <p:pic>
        <p:nvPicPr>
          <p:cNvPr id="18434" name="Picture 2" descr="C:\Users\USER\Desktop\img4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47432"/>
            <a:ext cx="2448732" cy="3510568"/>
          </a:xfrm>
          <a:prstGeom prst="rect">
            <a:avLst/>
          </a:prstGeom>
          <a:noFill/>
        </p:spPr>
      </p:pic>
      <p:pic>
        <p:nvPicPr>
          <p:cNvPr id="10" name="Picture 4" descr="C:\Users\USER\Desktop\zeleno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92602"/>
            <a:ext cx="2520280" cy="3565398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30590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достижения.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Поступление выпускников.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71600" y="1447800"/>
          <a:ext cx="7962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06104" cy="9509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Аттестация педагогических работников.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077072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Аттестовано в 2019 -2020 учебном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оду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    чел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категория - 1.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категория -    4.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99592" y="836712"/>
          <a:ext cx="785939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115616" y="5589240"/>
          <a:ext cx="7632847" cy="1035550"/>
        </p:xfrm>
        <a:graphic>
          <a:graphicData uri="http://schemas.openxmlformats.org/drawingml/2006/table">
            <a:tbl>
              <a:tblPr/>
              <a:tblGrid>
                <a:gridCol w="2359134"/>
                <a:gridCol w="1398005"/>
                <a:gridCol w="1275290"/>
                <a:gridCol w="1300209"/>
                <a:gridCol w="1300209"/>
              </a:tblGrid>
              <a:tr h="2880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Курсы ПК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Количество, 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1"/>
                    </a:solidFill>
                  </a:tcPr>
                </a:tc>
              </a:tr>
              <a:tr h="38228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14/ 24%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16/</a:t>
                      </a:r>
                      <a:r>
                        <a:rPr lang="ru-RU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27%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15/25%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18/30%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Z:\Аня\фото для Ани\родительский совет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617768" cy="271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801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Участие родителей в жизни школы.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IMG_05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09766"/>
            <a:ext cx="4536504" cy="302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Z:\Аня\фото для Ани\совет отцов (2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9634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USER\Desktop\DSC_0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286176" cy="28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User\Desktop\домрачевы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5172744" cy="3302451"/>
          </a:xfrm>
          <a:prstGeom prst="rect">
            <a:avLst/>
          </a:prstGeom>
          <a:noFill/>
        </p:spPr>
      </p:pic>
      <p:pic>
        <p:nvPicPr>
          <p:cNvPr id="6" name="Picture 2" descr="C:\Users\Наталья\Desktop\совет чести выборы\DSCN1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DSC_02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58605" cy="297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1b254228668007668992a536ae980f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6826825" cy="4628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Циклограмма работы школы.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980728"/>
          <a:ext cx="7416824" cy="5544616"/>
        </p:xfrm>
        <a:graphic>
          <a:graphicData uri="http://schemas.openxmlformats.org/drawingml/2006/table">
            <a:tbl>
              <a:tblPr/>
              <a:tblGrid>
                <a:gridCol w="2160240"/>
                <a:gridCol w="5256584"/>
              </a:tblGrid>
              <a:tr h="739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Понедельник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Линейки по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параллелям.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Минутки безопасности.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Вторник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Общие собрания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коллектива.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Сборы детской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организации.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Среда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Заседания Совета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профилактики.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Заседания Совета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отцов.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Заседания родительского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Совета.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Работа школьных методических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объединений.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Четверг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Педагогические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советы.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Родительские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собрания.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День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совещаний.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Заседания Совета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Чести.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Пятница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Административные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планерки.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Воскресенье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Работа клуба выходного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дня.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384673" y="-800496"/>
            <a:ext cx="6381323" cy="8935658"/>
          </a:xfrm>
          <a:ln w="38100">
            <a:solidFill>
              <a:srgbClr val="00B0F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2560" y="0"/>
            <a:ext cx="7406640" cy="90872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Организационная структура деятельности.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Проекты, реализуемые в школе: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5051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 «Педагогический дуэт: путь к мастерству».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«Школьный оазис».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 «Школа – территория здоровья».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4. «От компьютеризации к информатизации».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5. «Портфель школьной истории».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6. «К книге и чтению через досуг и общение».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 «Развитие физической культуры и спорта через систему работы школьного </a:t>
            </a:r>
            <a:r>
              <a:rPr lang="ru-RU" dirty="0" err="1" smtClean="0">
                <a:solidFill>
                  <a:srgbClr val="002060"/>
                </a:solidFill>
              </a:rPr>
              <a:t>физкультурно</a:t>
            </a:r>
            <a:r>
              <a:rPr lang="ru-RU" dirty="0" smtClean="0">
                <a:solidFill>
                  <a:srgbClr val="002060"/>
                </a:solidFill>
              </a:rPr>
              <a:t> - спортивного клуба «Олимпиец»».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«Педагогический дуэт: путь к мастерству».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esktop\учитель года 2020\DSC_02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182723" cy="24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учитель года 2020\Учитель года 19-20\IMG_20191216_1346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275356" cy="30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учитель года 2020\Учитель года 19-20\IMG_20191216_10304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646058" cy="35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учитель года 2020\DSC_019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184868" cy="21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«Школьный оазис».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8" descr="IMG_0683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293031" cy="24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_14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735759" cy="20514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s://sun9-16.userapi.com/io2gJBGBwUtqwMcfUGfum-_HnfFyvD8dH7rc7w/FCbQ-lYSEtw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240360" cy="23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39.userapi.com/c854120/v854120888/9b3fb/HzrEkKaVRq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672408" cy="27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G_532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1052736"/>
            <a:ext cx="2735618" cy="30227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«Школа – территория здоровья».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sun9-62.userapi.com/AWuLc3HwhI04q9suGTuAbtKae96krKOVNqF_5w/2XcvM_M_MC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_20200826_1300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32667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00826_1252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98782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0200826_12535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781425" cy="28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«От компьютеризации к информатизации».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esktop\IMG_20200826_1311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0" y="3251840"/>
            <a:ext cx="4176464" cy="31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MG_20200826_1258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355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USER\Desktop\учитель года 2020\DSC_017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16115" y="1176776"/>
            <a:ext cx="356044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 Live Mail\WLMDSS.tmp\WLMD44C.tmp\20190321_1142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69512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«Портфель школьной истории».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esktop\учитель года 2020\DSC_01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 Live Mail\WLMDSS.tmp\WLMA3EC.tmp\20190409_1629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672408" cy="25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 Live Mail\WLMDSS.tmp\WLM63B3.tmp\20200313_14331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3843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611</TotalTime>
  <Words>215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Эффективное управление школой.</vt:lpstr>
      <vt:lpstr>Циклограмма работы школы. </vt:lpstr>
      <vt:lpstr>Презентация PowerPoint</vt:lpstr>
      <vt:lpstr>Проекты, реализуемые в школе:</vt:lpstr>
      <vt:lpstr>«Педагогический дуэт: путь к мастерству».</vt:lpstr>
      <vt:lpstr>«Школьный оазис».</vt:lpstr>
      <vt:lpstr>«Школа – территория здоровья».</vt:lpstr>
      <vt:lpstr>«От компьютеризации к информатизации».</vt:lpstr>
      <vt:lpstr>«Портфель школьной истории».</vt:lpstr>
      <vt:lpstr>«К книге и чтению через досуг и общение».</vt:lpstr>
      <vt:lpstr>«Развитие физической культуры и спорта через систему работы школьного физкультурно - спортивного клуба «Олимпиец»».</vt:lpstr>
      <vt:lpstr>Наши достижения.</vt:lpstr>
      <vt:lpstr>Наши достижения.</vt:lpstr>
      <vt:lpstr>Поступление выпускников.</vt:lpstr>
      <vt:lpstr>Аттестация педагогических работников.</vt:lpstr>
      <vt:lpstr>Участие родителей в жизни школы.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11</cp:revision>
  <cp:lastPrinted>2020-08-26T09:11:07Z</cp:lastPrinted>
  <dcterms:created xsi:type="dcterms:W3CDTF">2020-08-25T01:54:07Z</dcterms:created>
  <dcterms:modified xsi:type="dcterms:W3CDTF">2020-08-31T04:34:48Z</dcterms:modified>
</cp:coreProperties>
</file>