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1" r:id="rId1"/>
    <p:sldMasterId id="2147483762" r:id="rId2"/>
    <p:sldMasterId id="2147483764" r:id="rId3"/>
    <p:sldMasterId id="2147483765" r:id="rId4"/>
    <p:sldMasterId id="2147483767" r:id="rId5"/>
  </p:sldMasterIdLst>
  <p:notesMasterIdLst>
    <p:notesMasterId r:id="rId30"/>
  </p:notesMasterIdLst>
  <p:sldIdLst>
    <p:sldId id="256" r:id="rId6"/>
    <p:sldId id="258" r:id="rId7"/>
    <p:sldId id="292" r:id="rId8"/>
    <p:sldId id="285" r:id="rId9"/>
    <p:sldId id="262" r:id="rId10"/>
    <p:sldId id="294" r:id="rId11"/>
    <p:sldId id="268" r:id="rId12"/>
    <p:sldId id="269" r:id="rId13"/>
    <p:sldId id="288" r:id="rId14"/>
    <p:sldId id="289" r:id="rId15"/>
    <p:sldId id="270" r:id="rId16"/>
    <p:sldId id="271" r:id="rId17"/>
    <p:sldId id="295" r:id="rId18"/>
    <p:sldId id="296" r:id="rId19"/>
    <p:sldId id="274" r:id="rId20"/>
    <p:sldId id="275" r:id="rId21"/>
    <p:sldId id="276" r:id="rId22"/>
    <p:sldId id="277" r:id="rId23"/>
    <p:sldId id="278" r:id="rId24"/>
    <p:sldId id="286" r:id="rId25"/>
    <p:sldId id="287" r:id="rId26"/>
    <p:sldId id="265" r:id="rId27"/>
    <p:sldId id="284" r:id="rId28"/>
    <p:sldId id="282" r:id="rId29"/>
  </p:sldIdLst>
  <p:sldSz cx="12192000" cy="6858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Open Sans Light" charset="0"/>
      <p:regular r:id="rId35"/>
      <p:bold r:id="rId36"/>
      <p:italic r:id="rId37"/>
      <p:boldItalic r:id="rId38"/>
    </p:embeddedFont>
    <p:embeddedFont>
      <p:font typeface="Open Sans SemiBold" charset="0"/>
      <p:regular r:id="rId39"/>
      <p:bold r:id="rId40"/>
      <p:italic r:id="rId41"/>
      <p:boldItalic r:id="rId42"/>
    </p:embeddedFont>
    <p:embeddedFont>
      <p:font typeface="Open Sans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6" autoAdjust="0"/>
    <p:restoredTop sz="94976" autoAdjust="0"/>
  </p:normalViewPr>
  <p:slideViewPr>
    <p:cSldViewPr snapToGrid="0">
      <p:cViewPr varScale="1">
        <p:scale>
          <a:sx n="74" d="100"/>
          <a:sy n="74" d="100"/>
        </p:scale>
        <p:origin x="-5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1056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31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Shape 11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0" name="Shape 1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Shape 11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587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922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9" name="Shape 1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Shape 115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0" name="Shape 1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Shape 116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1" name="Shape 11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Shape 1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Shape 11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1" name="Shape 1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Shape 12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Shape 9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601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дней считаются с момента попадания в портфель ученика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 дней – это это 365 дней с запасом, мы даем 500 дней, чтобы не пропадали каникулы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657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Shape 104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Закупка и использование ЭФУ с точки зрения законодательства не отличается от закупки и использования бумажных учебников.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ЭФУ НЕ является бесплатным дополнением к бумаге, приобретается за бюджетные деньги, может быть использовано ВМЕСТО бумаги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977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" name="Shape 1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Shape 123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88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69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1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7" name="Shape 9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Shape 9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0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0" name="Shape 10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Shape 10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3" name="Shape 10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Shape 10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29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. текс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. загол. и текст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елый слайд с лого и заголовком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80960" y="6286520"/>
            <a:ext cx="4191029" cy="5000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914400" y="400370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39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C33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118" y="1619238"/>
            <a:ext cx="7905765" cy="186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с социальными сетями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605328"/>
            <a:ext cx="7524803" cy="17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3126277" y="5814517"/>
            <a:ext cx="6621024" cy="4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en-US" sz="21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ros.uchebnik	rosuchebnik	rosuchebnik</a:t>
            </a:r>
            <a:endParaRPr sz="21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 descr="C:\Users\zgonnik.m\Desktop\00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437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C:\Users\zgonnik.m\Desktop\002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9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C:\Users\zgonnik.m\Desktop\003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1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ctrTitle"/>
          </p:nvPr>
        </p:nvSpPr>
        <p:spPr>
          <a:xfrm>
            <a:off x="914400" y="2857497"/>
            <a:ext cx="10363200" cy="130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1828800" y="4260863"/>
            <a:ext cx="8534400" cy="10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Синий с лого РУ и заголовками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0" y="-24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914400" y="3549645"/>
            <a:ext cx="10363200" cy="130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1828800" y="4953011"/>
            <a:ext cx="8534400" cy="10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Shape 128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1196695"/>
            <a:ext cx="7524803" cy="179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с лого издательств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Shape 135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600" y="1196694"/>
            <a:ext cx="9659731" cy="23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36" y="5668464"/>
            <a:ext cx="4089441" cy="69520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Shape 139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600" y="1196694"/>
            <a:ext cx="9659731" cy="23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36" y="5668464"/>
            <a:ext cx="4089441" cy="695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с лого издательств и заголовком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27564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848748"/>
            <a:ext cx="7524803" cy="17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 descr="D:\Masha\черная пятница\!Фирменные стили и логотипы\!Российский учебник\презентация\для перезентации РУ\для-перезентации-РУ-логотипы-+-ДНШ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236" y="5668464"/>
            <a:ext cx="4089441" cy="695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ctrTitle"/>
          </p:nvPr>
        </p:nvSpPr>
        <p:spPr>
          <a:xfrm>
            <a:off x="914400" y="2952747"/>
            <a:ext cx="10363200" cy="130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ubTitle" idx="1"/>
          </p:nvPr>
        </p:nvSpPr>
        <p:spPr>
          <a:xfrm>
            <a:off x="1828800" y="4356114"/>
            <a:ext cx="8534400" cy="10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пустой с лого РУ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 descr="D:\Masha\черная пятница\!Фирменные стили и логотипы\!Российский учебник\презентация\для перезентации РУ\для-перезентации-РУ-01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1671" y="2163216"/>
            <a:ext cx="9808659" cy="2787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пустой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без лого с заголовками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 (три лого внизу)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 (РУ лого внизу)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380960" y="6286520"/>
            <a:ext cx="3333773" cy="5026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11" y="6269163"/>
            <a:ext cx="2095515" cy="49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 без лого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80960" y="6096019"/>
            <a:ext cx="4191029" cy="7143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елый слайд с лого и заголовком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380960" y="6286520"/>
            <a:ext cx="4191029" cy="5000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914400" y="400370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C3393"/>
              </a:buClr>
              <a:buSzPts val="3733"/>
              <a:buFont typeface="Calibri"/>
              <a:buNone/>
              <a:defRPr sz="3733" b="0" i="0" u="none" strike="noStrike" cap="none">
                <a:solidFill>
                  <a:srgbClr val="2C33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118" y="1619238"/>
            <a:ext cx="7905765" cy="186224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380960" y="6286520"/>
            <a:ext cx="4191029" cy="5000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118" y="1619238"/>
            <a:ext cx="7905765" cy="1862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елый пустой с объектом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285710" y="6262707"/>
            <a:ext cx="4191029" cy="5000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253920" y="215858"/>
            <a:ext cx="11684160" cy="597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»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колонки текста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09600" y="1857366"/>
            <a:ext cx="5200648" cy="42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6381752" y="1857366"/>
            <a:ext cx="5105397" cy="42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с подписями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09600" y="4508502"/>
            <a:ext cx="5295899" cy="161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2"/>
          </p:nvPr>
        </p:nvSpPr>
        <p:spPr>
          <a:xfrm>
            <a:off x="6381752" y="4508502"/>
            <a:ext cx="5238787" cy="161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pic" idx="3"/>
          </p:nvPr>
        </p:nvSpPr>
        <p:spPr>
          <a:xfrm>
            <a:off x="624418" y="1785927"/>
            <a:ext cx="5281081" cy="2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4"/>
          </p:nvPr>
        </p:nvSpPr>
        <p:spPr>
          <a:xfrm>
            <a:off x="6381752" y="1785927"/>
            <a:ext cx="5238787" cy="242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рисунков с подписями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761963" y="3071811"/>
            <a:ext cx="4953035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pic" idx="2"/>
          </p:nvPr>
        </p:nvSpPr>
        <p:spPr>
          <a:xfrm>
            <a:off x="761963" y="1785929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pic" idx="3"/>
          </p:nvPr>
        </p:nvSpPr>
        <p:spPr>
          <a:xfrm>
            <a:off x="3333731" y="1785929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4"/>
          </p:nvPr>
        </p:nvSpPr>
        <p:spPr>
          <a:xfrm>
            <a:off x="761963" y="5357826"/>
            <a:ext cx="4953035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pic" idx="5"/>
          </p:nvPr>
        </p:nvSpPr>
        <p:spPr>
          <a:xfrm>
            <a:off x="761963" y="4071944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pic" idx="6"/>
          </p:nvPr>
        </p:nvSpPr>
        <p:spPr>
          <a:xfrm>
            <a:off x="3333731" y="4071944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7"/>
          </p:nvPr>
        </p:nvSpPr>
        <p:spPr>
          <a:xfrm>
            <a:off x="6477003" y="3071811"/>
            <a:ext cx="4953035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8"/>
          </p:nvPr>
        </p:nvSpPr>
        <p:spPr>
          <a:xfrm>
            <a:off x="6477003" y="1785929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pic" idx="9"/>
          </p:nvPr>
        </p:nvSpPr>
        <p:spPr>
          <a:xfrm>
            <a:off x="9048771" y="1785929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3"/>
          </p:nvPr>
        </p:nvSpPr>
        <p:spPr>
          <a:xfrm>
            <a:off x="6477003" y="5357826"/>
            <a:ext cx="4953035" cy="714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pic" idx="14"/>
          </p:nvPr>
        </p:nvSpPr>
        <p:spPr>
          <a:xfrm>
            <a:off x="6477003" y="4071944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pic" idx="15"/>
          </p:nvPr>
        </p:nvSpPr>
        <p:spPr>
          <a:xfrm>
            <a:off x="9048771" y="4071944"/>
            <a:ext cx="2381267" cy="119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-ре блока с заголовками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24417" y="2071677"/>
            <a:ext cx="5429288" cy="16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2"/>
          </p:nvPr>
        </p:nvSpPr>
        <p:spPr>
          <a:xfrm>
            <a:off x="624417" y="1571612"/>
            <a:ext cx="5429288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3"/>
          </p:nvPr>
        </p:nvSpPr>
        <p:spPr>
          <a:xfrm>
            <a:off x="624417" y="4357693"/>
            <a:ext cx="5429288" cy="16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4"/>
          </p:nvPr>
        </p:nvSpPr>
        <p:spPr>
          <a:xfrm>
            <a:off x="624417" y="3857628"/>
            <a:ext cx="5429288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5"/>
          </p:nvPr>
        </p:nvSpPr>
        <p:spPr>
          <a:xfrm>
            <a:off x="6286501" y="2071677"/>
            <a:ext cx="5429288" cy="16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6"/>
          </p:nvPr>
        </p:nvSpPr>
        <p:spPr>
          <a:xfrm>
            <a:off x="6286501" y="1571612"/>
            <a:ext cx="5429288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7"/>
          </p:nvPr>
        </p:nvSpPr>
        <p:spPr>
          <a:xfrm>
            <a:off x="6286501" y="4357693"/>
            <a:ext cx="5429288" cy="16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8"/>
          </p:nvPr>
        </p:nvSpPr>
        <p:spPr>
          <a:xfrm>
            <a:off x="6286501" y="3857628"/>
            <a:ext cx="5429288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блока с заголовками и пояснениями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480000" y="1495116"/>
            <a:ext cx="3648000" cy="648000"/>
          </a:xfrm>
          <a:prstGeom prst="homePlate">
            <a:avLst>
              <a:gd name="adj" fmla="val 2051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>
            <a:spLocks noGrp="1"/>
          </p:cNvSpPr>
          <p:nvPr>
            <p:ph type="body" idx="2"/>
          </p:nvPr>
        </p:nvSpPr>
        <p:spPr>
          <a:xfrm>
            <a:off x="4344784" y="1495116"/>
            <a:ext cx="3648000" cy="648000"/>
          </a:xfrm>
          <a:prstGeom prst="homePlate">
            <a:avLst>
              <a:gd name="adj" fmla="val 2051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idx="3"/>
          </p:nvPr>
        </p:nvSpPr>
        <p:spPr>
          <a:xfrm>
            <a:off x="8209567" y="1495116"/>
            <a:ext cx="3648000" cy="648000"/>
          </a:xfrm>
          <a:prstGeom prst="homePlate">
            <a:avLst>
              <a:gd name="adj" fmla="val 20514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4"/>
          </p:nvPr>
        </p:nvSpPr>
        <p:spPr>
          <a:xfrm>
            <a:off x="480000" y="2000240"/>
            <a:ext cx="3648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5"/>
          </p:nvPr>
        </p:nvSpPr>
        <p:spPr>
          <a:xfrm>
            <a:off x="4344784" y="2000240"/>
            <a:ext cx="3648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6"/>
          </p:nvPr>
        </p:nvSpPr>
        <p:spPr>
          <a:xfrm>
            <a:off x="8209567" y="2000240"/>
            <a:ext cx="3648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7"/>
          </p:nvPr>
        </p:nvSpPr>
        <p:spPr>
          <a:xfrm>
            <a:off x="480000" y="5315644"/>
            <a:ext cx="36480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8"/>
          </p:nvPr>
        </p:nvSpPr>
        <p:spPr>
          <a:xfrm>
            <a:off x="4344784" y="5315644"/>
            <a:ext cx="36480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9"/>
          </p:nvPr>
        </p:nvSpPr>
        <p:spPr>
          <a:xfrm>
            <a:off x="8209567" y="5315644"/>
            <a:ext cx="36480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блока с заголовками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594710" y="1630368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2"/>
          </p:nvPr>
        </p:nvSpPr>
        <p:spPr>
          <a:xfrm>
            <a:off x="594708" y="2143118"/>
            <a:ext cx="5238787" cy="39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3"/>
          </p:nvPr>
        </p:nvSpPr>
        <p:spPr>
          <a:xfrm>
            <a:off x="6286503" y="1630368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4"/>
          </p:nvPr>
        </p:nvSpPr>
        <p:spPr>
          <a:xfrm>
            <a:off x="6286501" y="2143118"/>
            <a:ext cx="5238787" cy="39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(2+1) блока текста с заголовками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594710" y="1630368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body" idx="2"/>
          </p:nvPr>
        </p:nvSpPr>
        <p:spPr>
          <a:xfrm>
            <a:off x="594708" y="2143117"/>
            <a:ext cx="5238787" cy="16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3"/>
          </p:nvPr>
        </p:nvSpPr>
        <p:spPr>
          <a:xfrm>
            <a:off x="6286503" y="1630368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4"/>
          </p:nvPr>
        </p:nvSpPr>
        <p:spPr>
          <a:xfrm>
            <a:off x="6286501" y="2143118"/>
            <a:ext cx="5238787" cy="39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5"/>
          </p:nvPr>
        </p:nvSpPr>
        <p:spPr>
          <a:xfrm>
            <a:off x="594710" y="3925895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6"/>
          </p:nvPr>
        </p:nvSpPr>
        <p:spPr>
          <a:xfrm>
            <a:off x="594708" y="4429134"/>
            <a:ext cx="5238787" cy="17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(1+2) блока текста с заголовками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24419" y="1630368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624417" y="2143116"/>
            <a:ext cx="5238787" cy="40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3"/>
          </p:nvPr>
        </p:nvSpPr>
        <p:spPr>
          <a:xfrm>
            <a:off x="6286503" y="1630368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4"/>
          </p:nvPr>
        </p:nvSpPr>
        <p:spPr>
          <a:xfrm>
            <a:off x="6286501" y="2143117"/>
            <a:ext cx="5238787" cy="16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5"/>
          </p:nvPr>
        </p:nvSpPr>
        <p:spPr>
          <a:xfrm>
            <a:off x="6286503" y="3929067"/>
            <a:ext cx="5233095" cy="43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64045" algn="ctr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6"/>
          </p:nvPr>
        </p:nvSpPr>
        <p:spPr>
          <a:xfrm>
            <a:off x="6286501" y="4429134"/>
            <a:ext cx="5238787" cy="171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–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754" algn="l" rtl="0">
              <a:spcBef>
                <a:spcPts val="293"/>
              </a:spcBef>
              <a:spcAft>
                <a:spcPts val="0"/>
              </a:spcAft>
              <a:buClr>
                <a:schemeClr val="dk1"/>
              </a:buClr>
              <a:buSzPts val="1467"/>
              <a:buFont typeface="Arial"/>
              <a:buChar char="»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с подписью слева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766733" y="1857366"/>
            <a:ext cx="6815667" cy="42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2"/>
          </p:nvPr>
        </p:nvSpPr>
        <p:spPr>
          <a:xfrm>
            <a:off x="609602" y="1857366"/>
            <a:ext cx="4011084" cy="426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Calibri"/>
              <a:buNone/>
              <a:defRPr sz="266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pic" idx="2"/>
          </p:nvPr>
        </p:nvSpPr>
        <p:spPr>
          <a:xfrm>
            <a:off x="2389717" y="1643051"/>
            <a:ext cx="7315200" cy="308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</a:pPr>
            <a:r>
              <a:rPr lang="en-US"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Образец заголовка</a:t>
            </a:r>
            <a:endParaRPr sz="373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с социальными сетями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Shape 329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605328"/>
            <a:ext cx="7524803" cy="17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3126277" y="5814517"/>
            <a:ext cx="6621024" cy="4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en-US" sz="21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ros.uchebnik	rosuchebnik	rosuchebnik</a:t>
            </a:r>
            <a:endParaRPr sz="21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Shape 332" descr="C:\Users\zgonnik.m\Desktop\00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437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 descr="C:\Users\zgonnik.m\Desktop\002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9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 descr="C:\Users\zgonnik.m\Desktop\003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1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>
            <a:spLocks noGrp="1"/>
          </p:cNvSpPr>
          <p:nvPr>
            <p:ph type="ctrTitle"/>
          </p:nvPr>
        </p:nvSpPr>
        <p:spPr>
          <a:xfrm>
            <a:off x="914400" y="2857497"/>
            <a:ext cx="10363200" cy="130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ubTitle" idx="1"/>
          </p:nvPr>
        </p:nvSpPr>
        <p:spPr>
          <a:xfrm>
            <a:off x="1828800" y="4260863"/>
            <a:ext cx="8534400" cy="10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27"/>
              </a:spcBef>
              <a:spcAft>
                <a:spcPts val="0"/>
              </a:spcAft>
              <a:buClr>
                <a:srgbClr val="969696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533"/>
              </a:spcBef>
              <a:spcAft>
                <a:spcPts val="0"/>
              </a:spcAft>
              <a:buClr>
                <a:srgbClr val="969696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Shape 338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605328"/>
            <a:ext cx="7524803" cy="17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3126277" y="5814517"/>
            <a:ext cx="6621024" cy="4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None/>
            </a:pPr>
            <a:r>
              <a:rPr lang="en-US" sz="21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ros.uchebnik	rosuchebnik	rosuchebnik</a:t>
            </a:r>
            <a:endParaRPr sz="21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Shape 341" descr="C:\Users\zgonnik.m\Desktop\00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437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 descr="C:\Users\zgonnik.m\Desktop\002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9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 descr="C:\Users\zgonnik.m\Desktop\003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1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Белый слайд с лого и заголовком">
  <p:cSld name="1_Белый слайд с лого и заголовком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/>
          <p:nvPr/>
        </p:nvSpPr>
        <p:spPr>
          <a:xfrm>
            <a:off x="380960" y="6286520"/>
            <a:ext cx="4191029" cy="5000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914400" y="400370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39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C33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3065" y="1077383"/>
            <a:ext cx="6976533" cy="1643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049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4" name="Shape 5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5" name="Shape 5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Shape 5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2" name="Shape 5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Shape 59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9" name="Shape 5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4" name="Shape 60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5" name="Shape 60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6" name="Shape 6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8" name="Shape 6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1" name="Shape 6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2" name="Shape 6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7" name="Shape 6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8" name="Shape 6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0" name="Shape 6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23" name="Shape 6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6" name="Shape 6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7" name="Shape 6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. текст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2" name="Shape 6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3" name="Shape 6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. загол. и текст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8" name="Shape 6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Shape 6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0" name="Shape 6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1" name="Shape 6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с социальными сетями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Shape 654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605328"/>
            <a:ext cx="7524803" cy="179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иний с социальными сетями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Shape 6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8" name="Shape 6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9" name="Shape 6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Shape 660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605328"/>
            <a:ext cx="7524803" cy="17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Shape 662"/>
          <p:cNvSpPr txBox="1"/>
          <p:nvPr/>
        </p:nvSpPr>
        <p:spPr>
          <a:xfrm>
            <a:off x="3126277" y="5814517"/>
            <a:ext cx="6621024" cy="4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None/>
            </a:pPr>
            <a:r>
              <a:rPr lang="en-US" sz="21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ros.uchebnik	rosuchebnik	rosuchebnik</a:t>
            </a:r>
            <a:endParaRPr sz="21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Shape 663" descr="C:\Users\zgonnik.m\Desktop\00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437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Shape 664" descr="C:\Users\zgonnik.m\Desktop\002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9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Shape 665" descr="C:\Users\zgonnik.m\Desktop\003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1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Shape 666"/>
          <p:cNvSpPr txBox="1">
            <a:spLocks noGrp="1"/>
          </p:cNvSpPr>
          <p:nvPr>
            <p:ph type="ctrTitle"/>
          </p:nvPr>
        </p:nvSpPr>
        <p:spPr>
          <a:xfrm>
            <a:off x="914400" y="2857497"/>
            <a:ext cx="10363200" cy="130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subTitle" idx="1"/>
          </p:nvPr>
        </p:nvSpPr>
        <p:spPr>
          <a:xfrm>
            <a:off x="1828800" y="4260863"/>
            <a:ext cx="8534400" cy="10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Shape 6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2" name="Shape 6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3" name="Shape 6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Shape 6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8" name="Shape 6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9" name="Shape 6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Shape 68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Shape 6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Shape 6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6" name="Shape 6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0" name="Shape 69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1" name="Shape 69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Shape 69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Shape 6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4" name="Shape 6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5" name="Shape 6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8" name="Shape 6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9" name="Shape 6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0" name="Shape 7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4" name="Shape 7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Shape 70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Shape 7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0" name="Shape 7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Shape 7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4" name="Shape 7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Shape 7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6" name="Shape 7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7" name="Shape 7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8" name="Shape 7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. текст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Shape 7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3" name="Shape 7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4" name="Shape 7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. загол. и текст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Shape 7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9" name="Shape 7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Shape 7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елый слайд с лого и заголовком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3" name="Shape 7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4" name="Shape 7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Shape 735"/>
          <p:cNvSpPr/>
          <p:nvPr/>
        </p:nvSpPr>
        <p:spPr>
          <a:xfrm>
            <a:off x="380960" y="6286520"/>
            <a:ext cx="4191029" cy="5000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Shape 737"/>
          <p:cNvSpPr txBox="1">
            <a:spLocks noGrp="1"/>
          </p:cNvSpPr>
          <p:nvPr>
            <p:ph type="ctrTitle"/>
          </p:nvPr>
        </p:nvSpPr>
        <p:spPr>
          <a:xfrm>
            <a:off x="914400" y="400370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39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C33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3065" y="1077383"/>
            <a:ext cx="6976533" cy="164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6" name="Shape 8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Shape 8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8" name="Shape 8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9" name="Shape 8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ний с социальными сетями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2" name="Shape 852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605328"/>
            <a:ext cx="7524803" cy="179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иний с социальными сетями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Shape 8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6" name="Shape 8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7" name="Shape 8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8" name="Shape 858" descr="D:\Masha\черная пятница\!Фирменные стили и логотипы\!Российский учебник\презентация\для перезентации РУ\РУ-белый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599" y="605328"/>
            <a:ext cx="7524803" cy="1794149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Shape 859"/>
          <p:cNvSpPr/>
          <p:nvPr/>
        </p:nvSpPr>
        <p:spPr>
          <a:xfrm>
            <a:off x="0" y="5473728"/>
            <a:ext cx="12192000" cy="10985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Shape 860"/>
          <p:cNvSpPr txBox="1"/>
          <p:nvPr/>
        </p:nvSpPr>
        <p:spPr>
          <a:xfrm>
            <a:off x="3126277" y="5814517"/>
            <a:ext cx="6621024" cy="4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Calibri"/>
              <a:buNone/>
            </a:pPr>
            <a:r>
              <a:rPr lang="en-US" sz="21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ros.uchebnik	rosuchebnik	rosuchebnik</a:t>
            </a:r>
            <a:endParaRPr sz="21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Shape 861" descr="C:\Users\zgonnik.m\Desktop\00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437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Shape 862" descr="C:\Users\zgonnik.m\Desktop\002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49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Shape 863" descr="C:\Users\zgonnik.m\Desktop\003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153" y="5765833"/>
            <a:ext cx="535524" cy="5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Shape 864"/>
          <p:cNvSpPr txBox="1">
            <a:spLocks noGrp="1"/>
          </p:cNvSpPr>
          <p:nvPr>
            <p:ph type="ctrTitle"/>
          </p:nvPr>
        </p:nvSpPr>
        <p:spPr>
          <a:xfrm>
            <a:off x="914400" y="2857497"/>
            <a:ext cx="10363200" cy="1308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5" name="Shape 865"/>
          <p:cNvSpPr txBox="1">
            <a:spLocks noGrp="1"/>
          </p:cNvSpPr>
          <p:nvPr>
            <p:ph type="subTitle" idx="1"/>
          </p:nvPr>
        </p:nvSpPr>
        <p:spPr>
          <a:xfrm>
            <a:off x="1828800" y="4260863"/>
            <a:ext cx="8534400" cy="104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8" name="Shape 8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9" name="Shape 8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0" name="Shape 8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1" name="Shape 8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4" name="Shape 87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Shape 8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6" name="Shape 8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7" name="Shape 8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0" name="Shape 8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Shape 88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2" name="Shape 8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3" name="Shape 8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4" name="Shape 8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9" name="Shape 88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Shape 89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Shape 8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2" name="Shape 8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3" name="Shape 8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6" name="Shape 8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7" name="Shape 8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8" name="Shape 8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Shape 9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1" name="Shape 9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2" name="Shape 9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5" name="Shape 90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Shape 90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7" name="Shape 9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8" name="Shape 9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9" name="Shape 9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2" name="Shape 9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3" name="Shape 9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4" name="Shape 9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5" name="Shape 9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Shape 9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. текст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Shape 9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1" name="Shape 9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2" name="Shape 9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. загол. и текст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5" name="Shape 9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Shape 9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7" name="Shape 9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8" name="Shape 9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елый слайд с лого и заголовком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1" name="Shape 9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2" name="Shape 9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Shape 933"/>
          <p:cNvSpPr/>
          <p:nvPr/>
        </p:nvSpPr>
        <p:spPr>
          <a:xfrm>
            <a:off x="380960" y="6286520"/>
            <a:ext cx="4191029" cy="5000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Shape 934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Shape 935"/>
          <p:cNvSpPr txBox="1">
            <a:spLocks noGrp="1"/>
          </p:cNvSpPr>
          <p:nvPr>
            <p:ph type="ctrTitle"/>
          </p:nvPr>
        </p:nvSpPr>
        <p:spPr>
          <a:xfrm>
            <a:off x="914400" y="4003704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339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C339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936" name="Shape 93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3065" y="1077383"/>
            <a:ext cx="6976533" cy="164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Calibri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96969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9696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solidFill>
            <a:srgbClr val="2C33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Calibri"/>
              <a:buNone/>
              <a:defRPr sz="37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»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61" y="6286520"/>
            <a:ext cx="2952769" cy="4710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76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9" name="Shape 5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3" name="Shape 6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1" name="Shape 8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3" name="Shape 8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1.png"/><Relationship Id="rId4" Type="http://schemas.openxmlformats.org/officeDocument/2006/relationships/hyperlink" Target="mailto:sales@lecta.r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kopov@lecta.r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3.png"/><Relationship Id="rId4" Type="http://schemas.openxmlformats.org/officeDocument/2006/relationships/hyperlink" Target="http://www.lecta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ctrTitle"/>
          </p:nvPr>
        </p:nvSpPr>
        <p:spPr>
          <a:xfrm>
            <a:off x="1534048" y="2954596"/>
            <a:ext cx="9144000" cy="8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Open Sans SemiBold"/>
              <a:buNone/>
            </a:pPr>
            <a:r>
              <a:rPr lang="en-US" sz="6480" b="1" i="0" u="none" strike="noStrike" cap="none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LECTA</a:t>
            </a:r>
            <a:endParaRPr sz="6480" b="1" i="0" u="none" strike="noStrike" cap="none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42" name="Shape 942"/>
          <p:cNvSpPr txBox="1">
            <a:spLocks noGrp="1"/>
          </p:cNvSpPr>
          <p:nvPr>
            <p:ph type="subTitle" idx="1"/>
          </p:nvPr>
        </p:nvSpPr>
        <p:spPr>
          <a:xfrm>
            <a:off x="1524000" y="797076"/>
            <a:ext cx="91440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-US" sz="333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От электронных форм учебников к инновационной цифровой образовательной среде – помощника учителя и ученика</a:t>
            </a:r>
            <a:endParaRPr sz="3330" b="1" i="0" u="none" strike="noStrike" cap="non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943" name="Shape 943"/>
          <p:cNvSpPr txBox="1"/>
          <p:nvPr/>
        </p:nvSpPr>
        <p:spPr>
          <a:xfrm>
            <a:off x="5687711" y="6198432"/>
            <a:ext cx="946171" cy="45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590"/>
              <a:buFont typeface="Open Sans Light"/>
              <a:buNone/>
            </a:pPr>
            <a:r>
              <a:rPr lang="en-US" sz="2590" b="0" i="0" u="none" strike="noStrike" cap="none">
                <a:solidFill>
                  <a:srgbClr val="555555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2018</a:t>
            </a:r>
            <a:endParaRPr sz="2590" b="0" i="0" u="none" strike="noStrike" cap="none">
              <a:solidFill>
                <a:srgbClr val="555555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44" name="Shape 9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647" y="4988872"/>
            <a:ext cx="1800000" cy="5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Shape 9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859" y="5026587"/>
            <a:ext cx="2160000" cy="49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237600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География присутствия 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Shape 178"/>
          <p:cNvSpPr/>
          <p:nvPr/>
        </p:nvSpPr>
        <p:spPr>
          <a:xfrm rot="10800000" flipH="1">
            <a:off x="334961" y="830379"/>
            <a:ext cx="6510214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37600" y="1471253"/>
            <a:ext cx="9451884" cy="69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1910" y="-1"/>
            <a:ext cx="370983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08517"/>
            <a:ext cx="8887909" cy="454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829" y="4025345"/>
            <a:ext cx="2786488" cy="867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59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LECTA сегодня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9" name="Shape 1109"/>
          <p:cNvSpPr/>
          <p:nvPr/>
        </p:nvSpPr>
        <p:spPr>
          <a:xfrm>
            <a:off x="334961" y="859540"/>
            <a:ext cx="3898439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0" name="Shape 11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Shape 1111"/>
          <p:cNvSpPr txBox="1"/>
          <p:nvPr/>
        </p:nvSpPr>
        <p:spPr>
          <a:xfrm>
            <a:off x="236786" y="1011473"/>
            <a:ext cx="8217667" cy="91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Высокий образовательный результат и творческая самореализация учителя</a:t>
            </a:r>
            <a:endParaRPr sz="2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2" name="Shape 1112"/>
          <p:cNvSpPr/>
          <p:nvPr/>
        </p:nvSpPr>
        <p:spPr>
          <a:xfrm>
            <a:off x="3884151" y="5708650"/>
            <a:ext cx="952500" cy="12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Shape 1113"/>
          <p:cNvSpPr/>
          <p:nvPr/>
        </p:nvSpPr>
        <p:spPr>
          <a:xfrm>
            <a:off x="4233401" y="6064250"/>
            <a:ext cx="533400" cy="21173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Shape 1114"/>
          <p:cNvSpPr/>
          <p:nvPr/>
        </p:nvSpPr>
        <p:spPr>
          <a:xfrm>
            <a:off x="236786" y="1674714"/>
            <a:ext cx="6096000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Помощь при составлении рабочих программ и календарно-тематических планов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Качественные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Сохранение истории выполнения работ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Более высокая мотивация учеников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Повышение квалификации учителей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Соответствие требованиям современности, инновационность и технологичность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Shape 1115"/>
          <p:cNvSpPr/>
          <p:nvPr/>
        </p:nvSpPr>
        <p:spPr>
          <a:xfrm>
            <a:off x="6874933" y="5708650"/>
            <a:ext cx="939800" cy="12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Shape 1116"/>
          <p:cNvSpPr/>
          <p:nvPr/>
        </p:nvSpPr>
        <p:spPr>
          <a:xfrm>
            <a:off x="7222067" y="6064250"/>
            <a:ext cx="499533" cy="21173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7" name="Shape 1117" descr="980DDD75-0DDE-43F9-BCE1-AD7E7FCB75B9@inf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9480" y="1523654"/>
            <a:ext cx="4555302" cy="455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Shape 11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1845" y="-1"/>
            <a:ext cx="9110155" cy="6874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Shape 1124"/>
          <p:cNvSpPr txBox="1"/>
          <p:nvPr/>
        </p:nvSpPr>
        <p:spPr>
          <a:xfrm>
            <a:off x="236786" y="914404"/>
            <a:ext cx="6739747" cy="54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ПОДГОТОВКА К УРОКУ </a:t>
            </a:r>
            <a:br>
              <a:rPr lang="en-US" sz="3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И ПРОВЕРКА КОНТРОЛЬНЫХ – </a:t>
            </a:r>
            <a:br>
              <a:rPr lang="en-US" sz="3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6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В ДЕСЯТЬ РАЗ БЫСТРЕЕ?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LECTA </a:t>
            </a:r>
            <a:r>
              <a:rPr lang="en-US" sz="2400" b="1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Классная</a:t>
            </a:r>
            <a:r>
              <a:rPr lang="en-US" sz="24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работа</a:t>
            </a:r>
            <a:endParaRPr sz="24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Контрольная</a:t>
            </a:r>
            <a:r>
              <a:rPr lang="en-US" sz="2400" b="1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работа</a:t>
            </a:r>
            <a:endParaRPr sz="24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Сервисы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учителей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b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экономящие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время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на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подготовку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к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урокам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b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поиск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учебных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материалов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проверку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заданий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b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Мы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создаем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возможности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профессионального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развития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творчества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учителя</a:t>
            </a:r>
            <a:r>
              <a:rPr lang="en-US" sz="2000" b="0" i="0" u="none" strike="noStrike" cap="none" dirty="0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2000" b="0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5" name="Shape 1125"/>
          <p:cNvSpPr/>
          <p:nvPr/>
        </p:nvSpPr>
        <p:spPr>
          <a:xfrm rot="10800000" flipH="1">
            <a:off x="1537228" y="3488920"/>
            <a:ext cx="3949172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6" name="Shape 11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LECTA: Классная работа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34962" y="859540"/>
            <a:ext cx="6421438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287586" y="1570261"/>
            <a:ext cx="4549065" cy="505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Готовые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материалы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проведения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уроков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виде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презентаций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иллюстрациями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мультимедийным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контентом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и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интерактивными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заданиями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Методические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рекомендации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подготовка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к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календарно-тематическому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планированию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Все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программы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можно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редактировать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добавлять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свои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слайды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материалы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3884151" y="5708650"/>
            <a:ext cx="952500" cy="127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4233401" y="6064250"/>
            <a:ext cx="533400" cy="21173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231941" y="4448577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227378" y="1709507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20767" y="3405192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579" y="965181"/>
            <a:ext cx="7010881" cy="5892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27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LECTA: Контроль знаний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334962" y="859540"/>
            <a:ext cx="6421438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287586" y="1570261"/>
            <a:ext cx="4267481" cy="505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Готовые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контрольные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проверочные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тренировочные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задания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разного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уровня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сложности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ключами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учителя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Автоматическая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проверка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результатов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Входящий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текущий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тематический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итоговый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контроль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Сохранение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результатов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выполнения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заданий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учениками</a:t>
            </a: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Тренажеры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подготовки</a:t>
            </a:r>
            <a:r>
              <a:rPr lang="en-US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к ВПР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4233401" y="6064250"/>
            <a:ext cx="533400" cy="21173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231941" y="4132838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227378" y="1709507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220767" y="3392617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248877" y="4860461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500" y="989923"/>
            <a:ext cx="7214722" cy="5767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253239" y="5608876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968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>
            <a:spLocks noGrp="1"/>
          </p:cNvSpPr>
          <p:nvPr>
            <p:ph type="ctrTitle"/>
          </p:nvPr>
        </p:nvSpPr>
        <p:spPr>
          <a:xfrm>
            <a:off x="220982" y="-176089"/>
            <a:ext cx="10389868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АТЛАС+. ОНЛАЙН ПРИЛОЖЕНИЯ К БУМАЖНЫМ АТЛАСАМ ПО ИСТОРИИ И ГЕОГРАФИИ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3" name="Shape 1153"/>
          <p:cNvSpPr/>
          <p:nvPr/>
        </p:nvSpPr>
        <p:spPr>
          <a:xfrm>
            <a:off x="334961" y="1114642"/>
            <a:ext cx="8239196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4" name="Shape 11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80845"/>
            <a:ext cx="1386838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Shape 115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51" y="1436991"/>
            <a:ext cx="5759449" cy="3820809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Shape 1156"/>
          <p:cNvSpPr txBox="1"/>
          <p:nvPr/>
        </p:nvSpPr>
        <p:spPr>
          <a:xfrm>
            <a:off x="6858000" y="1296527"/>
            <a:ext cx="5103570" cy="5399548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Shape 1157"/>
          <p:cNvSpPr txBox="1"/>
          <p:nvPr/>
        </p:nvSpPr>
        <p:spPr>
          <a:xfrm>
            <a:off x="7210425" y="1410821"/>
            <a:ext cx="4473369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Расширение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возможностей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печатного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атласа</a:t>
            </a: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Удобно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использовать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уроке</a:t>
            </a: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Бесплатно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учеников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учителей</a:t>
            </a:r>
            <a:endParaRPr dirty="0"/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Количество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материалов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растет</a:t>
            </a: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 txBox="1">
            <a:spLocks noGrp="1"/>
          </p:cNvSpPr>
          <p:nvPr>
            <p:ph type="ctrTitle"/>
          </p:nvPr>
        </p:nvSpPr>
        <p:spPr>
          <a:xfrm>
            <a:off x="234234" y="261232"/>
            <a:ext cx="11114917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ОНЛАЙН КУРСЫ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ПОВЫШЕНИЯ КВАЛИФИКАЦИИ</a:t>
            </a:r>
            <a:b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4" name="Shape 1164"/>
          <p:cNvSpPr/>
          <p:nvPr/>
        </p:nvSpPr>
        <p:spPr>
          <a:xfrm rot="10800000" flipH="1">
            <a:off x="334961" y="1068923"/>
            <a:ext cx="6523039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5" name="Shape 11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80845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Shape 1166"/>
          <p:cNvSpPr/>
          <p:nvPr/>
        </p:nvSpPr>
        <p:spPr>
          <a:xfrm>
            <a:off x="234234" y="1296527"/>
            <a:ext cx="6011347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Конструирование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урока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использованием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электронной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формы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учебника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Финансовая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грамотность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Филологический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анализ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текста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—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основа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уроков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словесности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Формирование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элементарных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математических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представлений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у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дошкольников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Проектирование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индивидуального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образовательного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маршрута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ребенка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условие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обеспечения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качества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дошкольного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образования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Преподавание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астрономии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условиях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введения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ФГОС СОО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Развитие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речи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подготовка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обучению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грамоте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детей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дошкольного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возраста</a:t>
            </a:r>
            <a:endParaRPr sz="1600" dirty="0"/>
          </a:p>
        </p:txBody>
      </p:sp>
      <p:sp>
        <p:nvSpPr>
          <p:cNvPr id="1167" name="Shape 1167"/>
          <p:cNvSpPr txBox="1"/>
          <p:nvPr/>
        </p:nvSpPr>
        <p:spPr>
          <a:xfrm>
            <a:off x="6858000" y="1296527"/>
            <a:ext cx="5103570" cy="5399548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Shape 1168"/>
          <p:cNvSpPr txBox="1"/>
          <p:nvPr/>
        </p:nvSpPr>
        <p:spPr>
          <a:xfrm>
            <a:off x="7210425" y="1410821"/>
            <a:ext cx="4473369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Обучаетесь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где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когда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вам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удобно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Методические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рекомендации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Электронные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приложения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материалы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Тестовые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практические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задания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Тематические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издания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интернет-ресурсы</a:t>
            </a: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Консультации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преподавателя</a:t>
            </a:r>
            <a:endParaRPr dirty="0"/>
          </a:p>
          <a:p>
            <a:pPr marL="28575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Shape 1174"/>
          <p:cNvSpPr txBox="1">
            <a:spLocks noGrp="1"/>
          </p:cNvSpPr>
          <p:nvPr>
            <p:ph type="ctrTitle"/>
          </p:nvPr>
        </p:nvSpPr>
        <p:spPr>
          <a:xfrm>
            <a:off x="234234" y="261232"/>
            <a:ext cx="11114917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ОНЛАЙН КУРСЫ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ПОВЫШЕНИЯ КВАЛИФИКАЦИИ</a:t>
            </a:r>
            <a:b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5" name="Shape 1175"/>
          <p:cNvSpPr/>
          <p:nvPr/>
        </p:nvSpPr>
        <p:spPr>
          <a:xfrm rot="10800000" flipH="1">
            <a:off x="334961" y="1048135"/>
            <a:ext cx="6478434" cy="66508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6" name="Shape 11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80845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Shape 1177"/>
          <p:cNvSpPr txBox="1"/>
          <p:nvPr/>
        </p:nvSpPr>
        <p:spPr>
          <a:xfrm>
            <a:off x="302077" y="1315583"/>
            <a:ext cx="5103570" cy="517550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Shape 1178"/>
          <p:cNvSpPr txBox="1"/>
          <p:nvPr/>
        </p:nvSpPr>
        <p:spPr>
          <a:xfrm>
            <a:off x="392111" y="1516795"/>
            <a:ext cx="4548018" cy="41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Курс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включает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видеоматериалы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текстовые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графические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материалы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интерактивные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тестовые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практические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задания</a:t>
            </a:r>
            <a:endParaRPr sz="22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Обучение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получением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сертификата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LECTA – БЕСПЛАТНО</a:t>
            </a:r>
            <a:endParaRPr sz="22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667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endParaRPr sz="2200" b="0" i="0" u="none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Calibri"/>
              <a:buChar char="•"/>
            </a:pP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Платное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обучение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получением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удостоверения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установленного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образца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Корпорации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Российский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учебник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партнеров</a:t>
            </a:r>
            <a:endParaRPr sz="22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9" name="Shape 1179" descr="https://course.lecta.ru/courses_content/2/img/rosuchebnik-cer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5941" y="2540826"/>
            <a:ext cx="3591097" cy="270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Shape 1180" descr="https://course.lecta.ru/img/courses/Sertificat_modul_1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3489" y="2013771"/>
            <a:ext cx="2656767" cy="375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 txBox="1"/>
          <p:nvPr/>
        </p:nvSpPr>
        <p:spPr>
          <a:xfrm>
            <a:off x="302077" y="1304432"/>
            <a:ext cx="4704821" cy="517550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7" name="Shape 11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Shape 1188"/>
          <p:cNvSpPr txBox="1"/>
          <p:nvPr/>
        </p:nvSpPr>
        <p:spPr>
          <a:xfrm>
            <a:off x="637189" y="1844040"/>
            <a:ext cx="4182813" cy="274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Универсальная образовательная платформа, обслуживающая потребности: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учителей,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школы,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учеников,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органов управления образованием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и других участников образовательного процесса.</a:t>
            </a:r>
            <a:endParaRPr sz="22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Основа создания целостной цифровой прозрачной образовательной среды</a:t>
            </a:r>
            <a:endParaRPr sz="2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9" name="Shape 1189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LECTA завтра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0" name="Shape 1190"/>
          <p:cNvSpPr/>
          <p:nvPr/>
        </p:nvSpPr>
        <p:spPr>
          <a:xfrm>
            <a:off x="334962" y="871719"/>
            <a:ext cx="3549190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1" name="Shape 1191" descr="https://lh4.googleusercontent.com/iQw8LtMOQ9SIh-3wWMsIqvHw-J0ZxU7ZCMiJ7v6KfA5Ayg3GYjDwtLDuoXd8vtxGQxOMGNOFj1gaF6aUz1ZIBSgZtHAMYQlfgTd1a2u1C69DdaCkJgZQXqFVyr4BIJ4OjXJcjulhU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6808" y="1844040"/>
            <a:ext cx="3291840" cy="31699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Shape 1192"/>
          <p:cNvSpPr txBox="1"/>
          <p:nvPr/>
        </p:nvSpPr>
        <p:spPr>
          <a:xfrm>
            <a:off x="7874001" y="1270000"/>
            <a:ext cx="1354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757070"/>
                </a:solidFill>
                <a:latin typeface="Open Sans"/>
                <a:ea typeface="Open Sans"/>
                <a:cs typeface="Open Sans"/>
                <a:sym typeface="Open Sans"/>
              </a:rPr>
              <a:t>Ученик</a:t>
            </a:r>
            <a:endParaRPr sz="2400" b="0" i="0" u="none" strike="noStrike" cap="none">
              <a:solidFill>
                <a:srgbClr val="7570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3" name="Shape 1193"/>
          <p:cNvSpPr txBox="1"/>
          <p:nvPr/>
        </p:nvSpPr>
        <p:spPr>
          <a:xfrm>
            <a:off x="10279447" y="2573869"/>
            <a:ext cx="13546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767171"/>
                </a:solidFill>
                <a:latin typeface="Open Sans"/>
                <a:ea typeface="Open Sans"/>
                <a:cs typeface="Open Sans"/>
                <a:sym typeface="Open Sans"/>
              </a:rPr>
              <a:t>Школа</a:t>
            </a:r>
            <a:endParaRPr sz="2400" b="0" i="0" u="none" strike="noStrike" cap="none">
              <a:solidFill>
                <a:srgbClr val="7671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4" name="Shape 1194"/>
          <p:cNvSpPr txBox="1"/>
          <p:nvPr/>
        </p:nvSpPr>
        <p:spPr>
          <a:xfrm>
            <a:off x="9551314" y="5030893"/>
            <a:ext cx="2305724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767171"/>
                </a:solidFill>
                <a:latin typeface="Open Sans"/>
                <a:ea typeface="Open Sans"/>
                <a:cs typeface="Open Sans"/>
                <a:sym typeface="Open Sans"/>
              </a:rPr>
              <a:t>Органы управления образованием</a:t>
            </a:r>
            <a:endParaRPr sz="2400" b="0" i="0" u="none" strike="noStrike" cap="none">
              <a:solidFill>
                <a:srgbClr val="7671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5" name="Shape 1195"/>
          <p:cNvSpPr txBox="1"/>
          <p:nvPr/>
        </p:nvSpPr>
        <p:spPr>
          <a:xfrm>
            <a:off x="5520268" y="5151103"/>
            <a:ext cx="27093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400"/>
              <a:buFont typeface="Open Sans"/>
              <a:buNone/>
            </a:pPr>
            <a:r>
              <a:rPr lang="en-US" sz="2400" b="0" i="0" u="none" strike="noStrike" cap="none">
                <a:solidFill>
                  <a:srgbClr val="767171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Дополнительное образование</a:t>
            </a:r>
            <a:endParaRPr sz="2400" b="0" i="0" u="none" strike="noStrike" cap="none">
              <a:solidFill>
                <a:srgbClr val="7671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Shape 1196"/>
          <p:cNvSpPr txBox="1"/>
          <p:nvPr/>
        </p:nvSpPr>
        <p:spPr>
          <a:xfrm>
            <a:off x="5342010" y="2592391"/>
            <a:ext cx="15101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2400"/>
              <a:buFont typeface="Open Sans"/>
              <a:buNone/>
            </a:pPr>
            <a:r>
              <a:rPr lang="en-US" sz="2400" b="0" i="0" u="none" strike="noStrike" cap="none" dirty="0" err="1">
                <a:solidFill>
                  <a:srgbClr val="767171"/>
                </a:solidFill>
                <a:latin typeface="Open Sans"/>
                <a:ea typeface="Open Sans"/>
                <a:cs typeface="Open Sans"/>
                <a:sym typeface="Open Sans"/>
              </a:rPr>
              <a:t>Учитель</a:t>
            </a:r>
            <a:endParaRPr sz="2400" b="0" i="0" u="none" strike="noStrike" cap="none" dirty="0">
              <a:solidFill>
                <a:srgbClr val="7671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Shape 1197"/>
          <p:cNvSpPr/>
          <p:nvPr/>
        </p:nvSpPr>
        <p:spPr>
          <a:xfrm>
            <a:off x="231941" y="4198707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245253" y="2149765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 txBox="1">
            <a:spLocks noGrp="1"/>
          </p:cNvSpPr>
          <p:nvPr>
            <p:ph type="ctrTitle"/>
          </p:nvPr>
        </p:nvSpPr>
        <p:spPr>
          <a:xfrm>
            <a:off x="246699" y="112759"/>
            <a:ext cx="918305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Индивидуальные образовательные траектории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6" name="Shape 1206"/>
          <p:cNvSpPr/>
          <p:nvPr/>
        </p:nvSpPr>
        <p:spPr>
          <a:xfrm>
            <a:off x="334961" y="1401048"/>
            <a:ext cx="7843839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7" name="Shape 120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Shape 1208"/>
          <p:cNvSpPr txBox="1"/>
          <p:nvPr/>
        </p:nvSpPr>
        <p:spPr>
          <a:xfrm>
            <a:off x="387436" y="1858461"/>
            <a:ext cx="6530816" cy="70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Построение обучающего курса для конкретного ученика на основе его личного прогресса, возможность быстро корректировать программу</a:t>
            </a:r>
            <a:endParaRPr/>
          </a:p>
        </p:txBody>
      </p:sp>
      <p:sp>
        <p:nvSpPr>
          <p:cNvPr id="1209" name="Shape 1209"/>
          <p:cNvSpPr/>
          <p:nvPr/>
        </p:nvSpPr>
        <p:spPr>
          <a:xfrm>
            <a:off x="334963" y="2026341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Shape 1210"/>
          <p:cNvSpPr txBox="1"/>
          <p:nvPr/>
        </p:nvSpPr>
        <p:spPr>
          <a:xfrm>
            <a:off x="387435" y="3098622"/>
            <a:ext cx="6995221" cy="145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Анализ в реальном времени ответов/результатов учащегося с тем, чтобы сделать акценты на плохо усвоенных темах, повторить забытое, дать возможность ученику двигаться в том темпе, который  для него оптимален</a:t>
            </a:r>
            <a:endParaRPr/>
          </a:p>
        </p:txBody>
      </p:sp>
      <p:sp>
        <p:nvSpPr>
          <p:cNvPr id="1211" name="Shape 1211"/>
          <p:cNvSpPr/>
          <p:nvPr/>
        </p:nvSpPr>
        <p:spPr>
          <a:xfrm>
            <a:off x="334963" y="3266502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Shape 1212"/>
          <p:cNvSpPr txBox="1"/>
          <p:nvPr/>
        </p:nvSpPr>
        <p:spPr>
          <a:xfrm>
            <a:off x="387436" y="4950876"/>
            <a:ext cx="6995221" cy="219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Использование методических подходов, соответствующих особенностям восприятия конкретного ученика</a:t>
            </a:r>
            <a:endParaRPr/>
          </a:p>
        </p:txBody>
      </p:sp>
      <p:sp>
        <p:nvSpPr>
          <p:cNvPr id="1213" name="Shape 1213"/>
          <p:cNvSpPr/>
          <p:nvPr/>
        </p:nvSpPr>
        <p:spPr>
          <a:xfrm>
            <a:off x="334964" y="5097493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>
            <a:spLocks noGrp="1"/>
          </p:cNvSpPr>
          <p:nvPr>
            <p:ph type="ctrTitle"/>
          </p:nvPr>
        </p:nvSpPr>
        <p:spPr>
          <a:xfrm>
            <a:off x="914400" y="245532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Calibri"/>
              <a:buNone/>
            </a:pPr>
            <a:r>
              <a:rPr lang="en-US" sz="2667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МИССИЯ КОРПОРАЦИИ «РОССИЙСКИЙ УЧЕБНИК»</a:t>
            </a:r>
            <a:endParaRPr/>
          </a:p>
        </p:txBody>
      </p:sp>
      <p:sp>
        <p:nvSpPr>
          <p:cNvPr id="955" name="Shape 955"/>
          <p:cNvSpPr txBox="1">
            <a:spLocks noGrp="1"/>
          </p:cNvSpPr>
          <p:nvPr>
            <p:ph type="subTitle" idx="1"/>
          </p:nvPr>
        </p:nvSpPr>
        <p:spPr>
          <a:xfrm>
            <a:off x="952464" y="4115350"/>
            <a:ext cx="10382323" cy="218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УВЕРЕНЫ, ЧТО ОБРАЗОВАНИЕ — ОСНОВА УСПЕХА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КАЖДОГО ЧЕЛОВЕКА И ВЕЛИЧИЯ РОССИИ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 ПОМОГАЕМ ПЕДАГОГАМ ЗАКЛАДЫВАТЬ ФУНДАМЕНТ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УСПЕШНОГО БУДУЩЕГО РОССИЙСКИХ ДЕТЕЙ, 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СОЗДАВАЯ ДЛЯ НИХ ЛУЧШИЕ УЧЕБНИКИ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ОБРАЗОВАТЕЛЬНЫЕ РЕШЕНИЯ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Удобство использования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Shape 134"/>
          <p:cNvSpPr/>
          <p:nvPr/>
        </p:nvSpPr>
        <p:spPr>
          <a:xfrm rot="10800000" flipH="1">
            <a:off x="334961" y="830382"/>
            <a:ext cx="6319839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81085" y="2997784"/>
            <a:ext cx="5714915" cy="5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690" y="1351885"/>
            <a:ext cx="7096310" cy="507037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381085" y="1433674"/>
            <a:ext cx="4940560" cy="479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 200-250 ЭОР на каждый учебник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Интерактивное оглавление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по номеру страницы бумажного учебника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Закладки и заметки, их синхронизация между устройствами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Поиск по всему тексту учебника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Изменение размера шрифта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Работает на любых устройствах (пока кроме смартфонов) с любой популярной операционной системой, с подключением к интернет и без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63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Книговыдачи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Shape 145"/>
          <p:cNvSpPr/>
          <p:nvPr/>
        </p:nvSpPr>
        <p:spPr>
          <a:xfrm rot="10800000" flipH="1">
            <a:off x="334961" y="830381"/>
            <a:ext cx="3644372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34961" y="1033622"/>
            <a:ext cx="11380805" cy="202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Книговыдача – право использования любого учебника из каталога LECTA в течение 500 дней за 75 руб.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Позволяем укомплектовать школу за считанные минуты  –  школа получает сертификат в электронном виде, библиотекарь активирует его и выдает учебники школьникам. Учебники из каталога можно выбрать в момент выдачи.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То, что вам нужно, даже если вы пока не знаете, что именно вам нужно!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700" y="2966298"/>
            <a:ext cx="8999333" cy="4097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05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Заказать просто!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6" name="Shape 1046"/>
          <p:cNvSpPr/>
          <p:nvPr/>
        </p:nvSpPr>
        <p:spPr>
          <a:xfrm rot="10800000" flipH="1">
            <a:off x="334961" y="841530"/>
            <a:ext cx="4348552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7" name="Shape 10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Shape 1048"/>
          <p:cNvSpPr txBox="1"/>
          <p:nvPr/>
        </p:nvSpPr>
        <p:spPr>
          <a:xfrm>
            <a:off x="334962" y="1570261"/>
            <a:ext cx="5439306" cy="5052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Книговыдача – право использования любого учебника в течение 500 дней за 75 руб.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заказать школам: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Both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сайте </a:t>
            </a:r>
            <a:r>
              <a:rPr lang="en-US" sz="2000" b="0" i="0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lecta.ru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разделе Школам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Both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Написать нам письмо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sales@lecta.ru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Both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Через партнера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Розничный магазин на сайте </a:t>
            </a:r>
            <a:r>
              <a:rPr lang="en-US" sz="2000" b="0" i="0" u="none" strike="noStrike" cap="none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lecta.ru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9" name="Shape 10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350" y="1102772"/>
            <a:ext cx="100457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36786" y="482500"/>
            <a:ext cx="8277268" cy="94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Нормативно-правовая база</a:t>
            </a:r>
            <a:b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закупки и использования ЭФУ</a:t>
            </a:r>
            <a:endParaRPr sz="36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334961" y="1410821"/>
            <a:ext cx="6277505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83673" y="1825625"/>
            <a:ext cx="11115379" cy="273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ru-RU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Приказ Министерства образования и науки Российской Федерации </a:t>
            </a:r>
            <a:r>
              <a:rPr lang="ru-RU"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от 5 сентября 2013 г. № 1047</a:t>
            </a:r>
            <a:r>
              <a:rPr lang="ru-RU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Приказ № 870 от 18 июля 2016 </a:t>
            </a:r>
            <a:r>
              <a:rPr lang="ru-RU" sz="27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г.</a:t>
            </a: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федеральный перечень учебников включаются учебники</a:t>
            </a:r>
            <a:r>
              <a:rPr lang="ru-RU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…</a:t>
            </a: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представленные в печатной форме, полученной печатанием или тиснением, полиграфически самостоятельно оформленные, и электронной форме, соответствующей по структуре и содержанию печатной форме учебника, содержащей адаптированный под электронный формат иллюстрационный материал, мультимедийные элементы и интерактивные ссылки, расширяющие и дополняющие содержание учебника.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285710" y="4622941"/>
            <a:ext cx="11620581" cy="167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97"/>
              <a:buFont typeface="Arial"/>
              <a:buNone/>
            </a:pPr>
            <a:r>
              <a:rPr lang="ru-RU" sz="24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Соответствие N 44-ФЗ от 05.04.2013 «О контрактной системе в сфере закупок товаров, работ, услуг для обеспечения государственных и муниципальных нужд», заключается Госконтракт на поставку ЭФУ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None/>
            </a:pPr>
            <a:r>
              <a:rPr lang="ru-RU" sz="17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предусмотренных законом случаях – возможна закупка у единственного поставщика (ДРОФА, ВЕНТАНА-ГРАФ, Астрель)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None/>
            </a:pPr>
            <a:endParaRPr sz="17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None/>
            </a:pPr>
            <a:endParaRPr sz="17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None/>
            </a:pPr>
            <a:endParaRPr sz="1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2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ctrTitle"/>
          </p:nvPr>
        </p:nvSpPr>
        <p:spPr>
          <a:xfrm>
            <a:off x="197082" y="116051"/>
            <a:ext cx="9792847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чего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начать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44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3" name="Shape 1233"/>
          <p:cNvSpPr/>
          <p:nvPr/>
        </p:nvSpPr>
        <p:spPr>
          <a:xfrm>
            <a:off x="334962" y="1404340"/>
            <a:ext cx="3915305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Shape 1234"/>
          <p:cNvSpPr txBox="1"/>
          <p:nvPr/>
        </p:nvSpPr>
        <p:spPr>
          <a:xfrm>
            <a:off x="387435" y="2107670"/>
            <a:ext cx="10348297" cy="429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5books –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любые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5 ЭФУ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из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каталога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бесплатно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на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30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календарных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дней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Классные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Контрольные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работы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бесплатно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Учителей</a:t>
            </a:r>
            <a:endParaRPr lang="ru-RU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ru-RU" sz="2000" b="0" i="0" u="none" strike="noStrike" cap="none" dirty="0" smtClean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Венера Шарафиева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u="sng" dirty="0" smtClea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sharafieva</a:t>
            </a:r>
            <a:r>
              <a:rPr lang="en-US" sz="2000" b="0" i="0" u="sng" strike="noStrike" cap="none" dirty="0" smtClean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@lecta.ru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+7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37 285 02 58</a:t>
            </a: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www.lecta.ru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8 800 555-46-68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support@lecta.ru</a:t>
            </a: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5" name="Shape 1235"/>
          <p:cNvSpPr/>
          <p:nvPr/>
        </p:nvSpPr>
        <p:spPr>
          <a:xfrm>
            <a:off x="334963" y="2275552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387436" y="3047136"/>
            <a:ext cx="6622964" cy="123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Shape 1237"/>
          <p:cNvSpPr/>
          <p:nvPr/>
        </p:nvSpPr>
        <p:spPr>
          <a:xfrm>
            <a:off x="328614" y="2676642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Shape 1238"/>
          <p:cNvSpPr txBox="1"/>
          <p:nvPr/>
        </p:nvSpPr>
        <p:spPr>
          <a:xfrm>
            <a:off x="568966" y="3692323"/>
            <a:ext cx="6995221" cy="81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9" name="Shape 1239"/>
          <p:cNvSpPr txBox="1"/>
          <p:nvPr/>
        </p:nvSpPr>
        <p:spPr>
          <a:xfrm>
            <a:off x="667309" y="4041128"/>
            <a:ext cx="6995221" cy="811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0" name="Shape 1240"/>
          <p:cNvSpPr/>
          <p:nvPr/>
        </p:nvSpPr>
        <p:spPr>
          <a:xfrm>
            <a:off x="334967" y="3150769"/>
            <a:ext cx="84666" cy="84666"/>
          </a:xfrm>
          <a:prstGeom prst="ellipse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1" name="Shape 124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29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4294967295"/>
          </p:nvPr>
        </p:nvSpPr>
        <p:spPr>
          <a:xfrm>
            <a:off x="609600" y="3655241"/>
            <a:ext cx="10972800" cy="110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Компании, вошедшие в корпорацию</a:t>
            </a:r>
            <a:endParaRPr/>
          </a:p>
          <a:p>
            <a:pPr marL="2286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«Российский учебник»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495" y="5081040"/>
            <a:ext cx="5165757" cy="881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30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236785" y="482500"/>
            <a:ext cx="8430411" cy="94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LECTA – самая большая библиотека современных ЭФУ </a:t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334961" y="1410821"/>
            <a:ext cx="6277505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 descr="C:\Users\zgonnik.m\Desktop\17-05-23-Презентация-запуск-РУ-FIN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8457" y="2507653"/>
            <a:ext cx="7563667" cy="436855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236785" y="1692990"/>
            <a:ext cx="5429288" cy="477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Более 600 наименований электронных </a:t>
            </a: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форм учебников (не только корпорации «Российский учебник»), </a:t>
            </a:r>
            <a:r>
              <a:rPr lang="ru-RU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52% федерального перечня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ЭФУ = контент печатного учебника + большой объем электронных образовательных ресурсов (ЭОР) + дополнительные возможности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Инновационная модель обеспечения электронными учебниками, повышающая эффективность расходования государственных средств - </a:t>
            </a:r>
            <a:r>
              <a:rPr lang="ru-RU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Книговыдача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95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 txBox="1">
            <a:spLocks noGrp="1"/>
          </p:cNvSpPr>
          <p:nvPr>
            <p:ph type="ctrTitle"/>
          </p:nvPr>
        </p:nvSpPr>
        <p:spPr>
          <a:xfrm>
            <a:off x="236786" y="482500"/>
            <a:ext cx="6841347" cy="94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Технологии открывают новые возможности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1" name="Shape 1001"/>
          <p:cNvSpPr/>
          <p:nvPr/>
        </p:nvSpPr>
        <p:spPr>
          <a:xfrm>
            <a:off x="334961" y="1410821"/>
            <a:ext cx="5911223" cy="45991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Shape 1002"/>
          <p:cNvSpPr txBox="1"/>
          <p:nvPr/>
        </p:nvSpPr>
        <p:spPr>
          <a:xfrm>
            <a:off x="6451593" y="1456812"/>
            <a:ext cx="5486400" cy="502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Цифровые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технологии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умножают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пути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получения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знаний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диверсифицируют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подходы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к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обучению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Повышение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Построение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индивидуальных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образовательных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траекторий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Географический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охват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дети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ограниченными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возможностями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Повышение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мотивации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учащихся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Больший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охват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снижении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затрат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Новые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возможности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представления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информации</a:t>
            </a:r>
            <a:endParaRPr sz="20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3" name="Shape 100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Shape 100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333" y="4225522"/>
            <a:ext cx="797473" cy="797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Shape 100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4267" y="343657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Shape 100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995" y="5485476"/>
            <a:ext cx="742148" cy="74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Shape 100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7954" y="3074810"/>
            <a:ext cx="688231" cy="6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Shape 1008"/>
          <p:cNvSpPr txBox="1"/>
          <p:nvPr/>
        </p:nvSpPr>
        <p:spPr>
          <a:xfrm>
            <a:off x="430543" y="2472266"/>
            <a:ext cx="4513987" cy="3454401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«Мы должны сделать всё, чтобы сегодняшние школьники получили прекрасное образование, чтобы независимо от того, где они живут,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какой достаток у их родителей,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 самих ребят были бы равные возможности для успешного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жизненного старта»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Shape 1009"/>
          <p:cNvSpPr txBox="1"/>
          <p:nvPr/>
        </p:nvSpPr>
        <p:spPr>
          <a:xfrm>
            <a:off x="2976557" y="5439778"/>
            <a:ext cx="1726060" cy="41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В.В. Путин</a:t>
            </a:r>
            <a:endParaRPr sz="2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36786" y="855991"/>
            <a:ext cx="7484814" cy="94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LECTA –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проект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корпорации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«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Российский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учебник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»</a:t>
            </a:r>
            <a:endParaRPr sz="44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34961" y="1410821"/>
            <a:ext cx="6277505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300814" y="2179905"/>
            <a:ext cx="5182540" cy="420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961" y="1934639"/>
            <a:ext cx="64389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786" y="4347640"/>
            <a:ext cx="6781800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85959" y="5731937"/>
            <a:ext cx="401320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52093" y="3179253"/>
            <a:ext cx="35179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316" y="918636"/>
            <a:ext cx="5164144" cy="5939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93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Удобство использования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4" name="Shape 1084"/>
          <p:cNvSpPr/>
          <p:nvPr/>
        </p:nvSpPr>
        <p:spPr>
          <a:xfrm rot="10800000" flipH="1">
            <a:off x="334961" y="830382"/>
            <a:ext cx="6319839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5" name="Shape 108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Shape 1086"/>
          <p:cNvSpPr txBox="1"/>
          <p:nvPr/>
        </p:nvSpPr>
        <p:spPr>
          <a:xfrm>
            <a:off x="381085" y="2997784"/>
            <a:ext cx="5714915" cy="5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7" name="Shape 1087"/>
          <p:cNvSpPr txBox="1"/>
          <p:nvPr/>
        </p:nvSpPr>
        <p:spPr>
          <a:xfrm>
            <a:off x="387435" y="4928907"/>
            <a:ext cx="6076865" cy="5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8" name="Shape 108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5604" y="1440439"/>
            <a:ext cx="7386396" cy="5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Shape 1089"/>
          <p:cNvSpPr txBox="1"/>
          <p:nvPr/>
        </p:nvSpPr>
        <p:spPr>
          <a:xfrm>
            <a:off x="302770" y="2167450"/>
            <a:ext cx="4726431" cy="362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Интерактивное оглавление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Поиск страницы бумажного учебника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Закладки и заметки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Синхронизация между устройствами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Поиск по тексту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Изменение размера шрифта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В любой операционной системе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На любом устройстве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0" name="Shape 1090"/>
          <p:cNvSpPr txBox="1"/>
          <p:nvPr/>
        </p:nvSpPr>
        <p:spPr>
          <a:xfrm>
            <a:off x="236786" y="1299333"/>
            <a:ext cx="8217667" cy="715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Простая навигация</a:t>
            </a:r>
            <a:endParaRPr sz="2000" b="1" i="0" u="none" strike="noStrike" cap="none">
              <a:solidFill>
                <a:srgbClr val="000000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Дополнительные материалы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7" name="Shape 1097"/>
          <p:cNvSpPr/>
          <p:nvPr/>
        </p:nvSpPr>
        <p:spPr>
          <a:xfrm>
            <a:off x="334961" y="876101"/>
            <a:ext cx="7285039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8" name="Shape 10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Shape 1099"/>
          <p:cNvSpPr txBox="1"/>
          <p:nvPr/>
        </p:nvSpPr>
        <p:spPr>
          <a:xfrm>
            <a:off x="381085" y="2997784"/>
            <a:ext cx="5714915" cy="5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0" name="Shape 1100"/>
          <p:cNvSpPr txBox="1"/>
          <p:nvPr/>
        </p:nvSpPr>
        <p:spPr>
          <a:xfrm>
            <a:off x="387435" y="4928907"/>
            <a:ext cx="6076865" cy="5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1" name="Shape 110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35" y="1415669"/>
            <a:ext cx="3488484" cy="496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Shape 1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52159" y="1258607"/>
            <a:ext cx="8321308" cy="546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ctrTitle"/>
          </p:nvPr>
        </p:nvSpPr>
        <p:spPr>
          <a:xfrm>
            <a:off x="203834" y="-441871"/>
            <a:ext cx="10024814" cy="131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3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Взрывной рост использования</a:t>
            </a:r>
            <a:endParaRPr sz="44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Shape 166"/>
          <p:cNvSpPr/>
          <p:nvPr/>
        </p:nvSpPr>
        <p:spPr>
          <a:xfrm rot="10800000" flipH="1">
            <a:off x="334961" y="830380"/>
            <a:ext cx="6712386" cy="45719"/>
          </a:xfrm>
          <a:prstGeom prst="rect">
            <a:avLst/>
          </a:prstGeom>
          <a:solidFill>
            <a:srgbClr val="FF9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200" y="341088"/>
            <a:ext cx="1386838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38" y="1985622"/>
            <a:ext cx="6966537" cy="449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7456697" y="2471868"/>
            <a:ext cx="4736103" cy="15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данный момент активировано (используется) более 250 тысяч копий ЭФУ 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7456697" y="3716988"/>
            <a:ext cx="4769815" cy="29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 </a:t>
            </a:r>
            <a: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учителей не имеют сомнений в необходимости использования учебников в электронной форме в образовательном процессе*</a:t>
            </a:r>
            <a:br>
              <a:rPr lang="ru-RU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rPr>
              <a:t>*собственное исследование LECTA по итогам апробации 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34960" y="1114645"/>
            <a:ext cx="11076733" cy="87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Современные школы и учителя массово переходят на использование ЭФУ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1864775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презентации РУ 16х9 новый">
  <a:themeElements>
    <a:clrScheme name="Российский учебник">
      <a:dk1>
        <a:srgbClr val="515151"/>
      </a:dk1>
      <a:lt1>
        <a:srgbClr val="FFFFFF"/>
      </a:lt1>
      <a:dk2>
        <a:srgbClr val="7B7B7B"/>
      </a:dk2>
      <a:lt2>
        <a:srgbClr val="FFFFFF"/>
      </a:lt2>
      <a:accent1>
        <a:srgbClr val="969696"/>
      </a:accent1>
      <a:accent2>
        <a:srgbClr val="0063B5"/>
      </a:accent2>
      <a:accent3>
        <a:srgbClr val="3BA6FF"/>
      </a:accent3>
      <a:accent4>
        <a:srgbClr val="75C1FF"/>
      </a:accent4>
      <a:accent5>
        <a:srgbClr val="A5A5A5"/>
      </a:accent5>
      <a:accent6>
        <a:srgbClr val="D8D8D8"/>
      </a:accent6>
      <a:hlink>
        <a:srgbClr val="005CAB"/>
      </a:hlink>
      <a:folHlink>
        <a:srgbClr val="A6A6A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9419</TotalTime>
  <Words>946</Words>
  <Application>Microsoft Office PowerPoint</Application>
  <PresentationFormat>Произвольный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Open Sans Light</vt:lpstr>
      <vt:lpstr>Open Sans SemiBold</vt:lpstr>
      <vt:lpstr>Open Sans</vt:lpstr>
      <vt:lpstr>1_Тема Office</vt:lpstr>
      <vt:lpstr>1_Шаблон презентации РУ 16х9 новый</vt:lpstr>
      <vt:lpstr>Тема Office</vt:lpstr>
      <vt:lpstr>4_Тема Office</vt:lpstr>
      <vt:lpstr>6_Тема Office</vt:lpstr>
      <vt:lpstr>LECTA</vt:lpstr>
      <vt:lpstr>МИССИЯ КОРПОРАЦИИ «РОССИЙСКИЙ УЧЕБНИК»</vt:lpstr>
      <vt:lpstr>Презентация PowerPoint</vt:lpstr>
      <vt:lpstr>Презентация PowerPoint</vt:lpstr>
      <vt:lpstr>Технологии открывают новые возможности</vt:lpstr>
      <vt:lpstr>Презентация PowerPoint</vt:lpstr>
      <vt:lpstr>Удобство использования</vt:lpstr>
      <vt:lpstr>Дополнительные материалы</vt:lpstr>
      <vt:lpstr>Взрывной рост использования</vt:lpstr>
      <vt:lpstr>География присутствия </vt:lpstr>
      <vt:lpstr>LECTA сегодня</vt:lpstr>
      <vt:lpstr>Презентация PowerPoint</vt:lpstr>
      <vt:lpstr>LECTA: Классная работа</vt:lpstr>
      <vt:lpstr>LECTA: Контроль знаний</vt:lpstr>
      <vt:lpstr>АТЛАС+. ОНЛАЙН ПРИЛОЖЕНИЯ К БУМАЖНЫМ АТЛАСАМ ПО ИСТОРИИ И ГЕОГРАФИИ</vt:lpstr>
      <vt:lpstr>ОНЛАЙН КУРСЫ  ПОВЫШЕНИЯ КВАЛИФИКАЦИИ  </vt:lpstr>
      <vt:lpstr>ОНЛАЙН КУРСЫ  ПОВЫШЕНИЯ КВАЛИФИКАЦИИ  </vt:lpstr>
      <vt:lpstr>LECTA завтра</vt:lpstr>
      <vt:lpstr>Индивидуальные образовательные траектории</vt:lpstr>
      <vt:lpstr>Удобство использования</vt:lpstr>
      <vt:lpstr>Книговыдачи</vt:lpstr>
      <vt:lpstr>Заказать просто!</vt:lpstr>
      <vt:lpstr>Презентация PowerPoint</vt:lpstr>
      <vt:lpstr>С чего начать?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LECTA</dc:title>
  <dc:creator>Венера Шарафиева</dc:creator>
  <cp:lastModifiedBy>ДОМ</cp:lastModifiedBy>
  <cp:revision>31</cp:revision>
  <dcterms:modified xsi:type="dcterms:W3CDTF">2018-10-24T08:28:24Z</dcterms:modified>
</cp:coreProperties>
</file>