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426" r:id="rId3"/>
    <p:sldId id="325" r:id="rId4"/>
    <p:sldId id="326" r:id="rId5"/>
    <p:sldId id="383" r:id="rId6"/>
    <p:sldId id="410" r:id="rId7"/>
    <p:sldId id="411" r:id="rId8"/>
    <p:sldId id="384" r:id="rId9"/>
    <p:sldId id="385" r:id="rId10"/>
    <p:sldId id="386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387" r:id="rId21"/>
    <p:sldId id="389" r:id="rId22"/>
    <p:sldId id="390" r:id="rId23"/>
    <p:sldId id="391" r:id="rId24"/>
    <p:sldId id="392" r:id="rId25"/>
    <p:sldId id="393" r:id="rId26"/>
    <p:sldId id="394" r:id="rId27"/>
    <p:sldId id="396" r:id="rId28"/>
    <p:sldId id="423" r:id="rId29"/>
    <p:sldId id="424" r:id="rId30"/>
    <p:sldId id="397" r:id="rId31"/>
    <p:sldId id="398" r:id="rId32"/>
    <p:sldId id="399" r:id="rId33"/>
    <p:sldId id="395" r:id="rId34"/>
    <p:sldId id="400" r:id="rId35"/>
    <p:sldId id="402" r:id="rId36"/>
    <p:sldId id="403" r:id="rId37"/>
    <p:sldId id="405" r:id="rId38"/>
    <p:sldId id="406" r:id="rId39"/>
    <p:sldId id="407" r:id="rId40"/>
    <p:sldId id="408" r:id="rId41"/>
    <p:sldId id="425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4D2CD-C277-47BA-8EBF-6B91E97120B1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1E5EDA-7CEE-45DF-B508-29C632A66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8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0E0A-4558-4B6C-AD3A-846379AC72BF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362E-7858-4012-B525-C4FC2B9B8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0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B739-BF84-4A69-9369-D0DBA4C59B50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C93F-B2BB-4053-A083-A4DF0282E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1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65A0-333C-41DB-BB85-5B7FAEFDFB4C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E972-F336-4114-8FE4-7ED42A805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0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834325-CEDF-4A16-B4A5-249292B4AD2E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F5D4BF-F351-4BFC-8127-409024BA1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2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F146-D673-4CFB-AA8E-BAE0E1E515A5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6E14-5B20-4B9E-B011-F78D6F5C9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58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A1E8-7B30-480B-9785-4CD1E2FDF1F3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663D-C6C7-4403-B651-DD3AEC1D2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3DFB-5266-45F4-A1FE-28415DF1AF5A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12A33-44A0-46FA-A69F-185E0DD94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6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7BC752-A567-4F41-ABBC-01A061B3DC21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46167-F189-4FC7-AA4F-945E58F4B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F185-4C20-4905-84A5-F7EC3092E135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08C72-6CBD-47E8-A138-4B6822C2D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F6417-7BDF-4E93-8D10-FF0842A0C9D5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BBFA3-9A8D-471B-B99C-55291B3F9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43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042535-0388-4525-8CF8-04336532F4A3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C0C243-1ED3-4EE8-ABE0-A85573135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2" r:id="rId2"/>
    <p:sldLayoutId id="2147483860" r:id="rId3"/>
    <p:sldLayoutId id="2147483853" r:id="rId4"/>
    <p:sldLayoutId id="2147483854" r:id="rId5"/>
    <p:sldLayoutId id="2147483855" r:id="rId6"/>
    <p:sldLayoutId id="2147483861" r:id="rId7"/>
    <p:sldLayoutId id="2147483856" r:id="rId8"/>
    <p:sldLayoutId id="2147483862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189813/" TargetMode="External"/><Relationship Id="rId2" Type="http://schemas.openxmlformats.org/officeDocument/2006/relationships/hyperlink" Target="http://http/base.garant.ru/183048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98112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mix.ru/pprf/139232" TargetMode="External"/><Relationship Id="rId2" Type="http://schemas.openxmlformats.org/officeDocument/2006/relationships/hyperlink" Target="https://www.lawmix.ru/pprf/1392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wmix.ru/pprf/142850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0314724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mix.ru/pprf/71983" TargetMode="External"/><Relationship Id="rId2" Type="http://schemas.openxmlformats.org/officeDocument/2006/relationships/hyperlink" Target="https://www.lawmix.ru/pprf/1428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wmix.ru/pprf/52463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4188719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836613"/>
            <a:ext cx="7561262" cy="17287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Нормативно-правовые документы учителя - логопеда образовательного учреждения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3860800"/>
            <a:ext cx="36718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3600450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4. Федеральный закон "Об образовании лиц с ограниченными возможностями здоровья (специальном образовании)". Принят Государственной Думой 2 июня 1999 г. (Постановление ГД ФС РФ от 02.06.1999 №4019-II ГД).</a:t>
            </a: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5. Федеральный закон «Об образовании в Российской Федерации» от 29.12.2012 года № 273-ФЗ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(ст.2, 5, 12, 15, 23, 27, 42, 55, 58, 79,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с изменениями и дополнениями)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333375"/>
            <a:ext cx="8143875" cy="919163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500" y="1214438"/>
            <a:ext cx="8001000" cy="5072062"/>
          </a:xfrm>
        </p:spPr>
        <p:txBody>
          <a:bodyPr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гарантирует право каждого гражданина нашей страны на образование, а также указывает на запрет дискриминации в сфере образования (статья 3).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Законе даны определения понятиям: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(статья 2, п.27);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обучающийся с ограниченными возможностями здоровья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физическое лицо, имеющее недостатки в физическом и(или) психологическом развитии, подтвержденные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 (статья 2, п.16);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индивидуальный учебный план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(статья 2, п.23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 (статья 2, п.28);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44646"/>
              </a:buClr>
              <a:buFont typeface="Wingdings" pitchFamily="2" charset="2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404813"/>
            <a:ext cx="7818438" cy="869950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№273-ФЗ от 29 декабря 2012 г. 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285875"/>
            <a:ext cx="8534400" cy="528637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обучающимися с ограниченными возможностями здоровья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условия обучения, воспитания и развития таких обучающихся, включающие в себя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использование специальных образовательных программ и методов обучения и воспитания, 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специальных учебников, учебных пособий и дидактических материалов, 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специальных технических средств обучения коллективного и индивидуального пользования, 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помощь,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групповых и индивидуальных коррекционных занятий, 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деятельность, </a:t>
            </a:r>
          </a:p>
          <a:p>
            <a:pPr marL="0" indent="0" algn="just" eaLnBrk="1" hangingPunct="1">
              <a:spcBef>
                <a:spcPts val="0"/>
              </a:spcBef>
              <a:buClr>
                <a:srgbClr val="644646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другие условия, без которых невозможно или затруднено освоение образовательных программ обучающимися с ограниченными возможностями здоровья (статья 79, п.3).</a:t>
            </a:r>
          </a:p>
          <a:p>
            <a:pPr indent="-252413" eaLnBrk="1" hangingPunct="1">
              <a:lnSpc>
                <a:spcPct val="80000"/>
              </a:lnSpc>
              <a:defRPr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57188"/>
            <a:ext cx="8143875" cy="1143000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latin typeface="Cambr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500188"/>
            <a:ext cx="8424863" cy="50006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Статья 41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«Охрана здоровья обучающихся»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5. Для обучающихся, …нуждающихся в длительном лечении,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создаются санаторные образовательные организации,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в которых проводятся необходимые лечебные, реабилитационные и оздоровительные мероприятия.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Обучение детей…., которые по состоянию здоровья не могут посещать образовательные организации,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может быть также организовано образовательными организациями на дому или в медицинских организациях.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Основанием для организации обучения на дому или в медицинской организации являются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заключение медицинской организации и в письменной форме обращение родителей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(законных представителей). </a:t>
            </a:r>
          </a:p>
          <a:p>
            <a:pPr marL="0" indent="0" eaLnBrk="1" hangingPunct="1"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15312" cy="1143000"/>
          </a:xfrm>
        </p:spPr>
        <p:txBody>
          <a:bodyPr bIns="9144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600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38" y="1428750"/>
            <a:ext cx="8143875" cy="5195888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  <a:buFont typeface="Wingdings" pitchFamily="2" charset="2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Статья 79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«Организация получения образования обучающимися с ограниченными возможностями здоровья»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1. Содержание и условия организации обучения и воспитания лиц с ОВЗ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определяются адаптированной образовательной программой, а для инвалидов в соответствии с индивидуальной программой реабилитации инвалида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2. Общее образование обучающихся с ОВЗ осуществляется в организациях,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указанными обучающимися.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4. Образование обучающихся с  ОВЗ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может быть организовано как совместно с другими обучающимися, так и в</a:t>
            </a: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отдельных классах, группах или в отдельных организациях,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осуществляющих образовательную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86750" cy="1143000"/>
          </a:xfrm>
        </p:spPr>
        <p:txBody>
          <a:bodyPr bIns="9144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993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143875" cy="5111750"/>
          </a:xfrm>
        </p:spPr>
        <p:txBody>
          <a:bodyPr>
            <a:normAutofit fontScale="40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altLang="ru-RU" sz="4500" b="1" dirty="0">
                <a:latin typeface="Times New Roman" pitchFamily="18" charset="0"/>
                <a:cs typeface="Times New Roman" pitchFamily="18" charset="0"/>
              </a:rPr>
              <a:t>Статья 79</a:t>
            </a:r>
            <a:endParaRPr lang="ru-RU" alt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altLang="ru-RU" sz="45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4500" dirty="0">
                <a:latin typeface="Times New Roman" pitchFamily="18" charset="0"/>
                <a:cs typeface="Times New Roman" pitchFamily="18" charset="0"/>
              </a:rPr>
              <a:t>. Отдельные организации, осуществляющие образовательную деятельность, создаются для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</a:t>
            </a:r>
            <a:r>
              <a:rPr lang="ru-RU" altLang="ru-RU" sz="4500" dirty="0" err="1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altLang="ru-RU" sz="4500" dirty="0">
                <a:latin typeface="Times New Roman" pitchFamily="18" charset="0"/>
                <a:cs typeface="Times New Roman" pitchFamily="18" charset="0"/>
              </a:rPr>
              <a:t> спектра, со сложными дефектами и других обучающихся с </a:t>
            </a:r>
            <a:r>
              <a:rPr lang="ru-RU" altLang="ru-RU" sz="4500" dirty="0" smtClean="0">
                <a:latin typeface="Times New Roman" pitchFamily="18" charset="0"/>
                <a:cs typeface="Times New Roman" pitchFamily="18" charset="0"/>
              </a:rPr>
              <a:t>ОВЗ. </a:t>
            </a:r>
            <a:endParaRPr lang="ru-RU" alt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altLang="ru-RU" sz="4500" dirty="0" smtClean="0">
                <a:latin typeface="Times New Roman" pitchFamily="18" charset="0"/>
              </a:rPr>
              <a:t>11. При получении образования обучающимся с ОВЗ </a:t>
            </a:r>
            <a:r>
              <a:rPr lang="ru-RU" altLang="ru-RU" sz="4500" i="1" dirty="0" smtClean="0">
                <a:latin typeface="Times New Roman" pitchFamily="18" charset="0"/>
              </a:rPr>
              <a:t>предоставляются бесплатно специальные учебники и учебные пособия, иная учебная литература</a:t>
            </a:r>
            <a:r>
              <a:rPr lang="ru-RU" altLang="ru-RU" sz="4500" dirty="0" smtClean="0">
                <a:latin typeface="Times New Roman" pitchFamily="18" charset="0"/>
              </a:rPr>
              <a:t>, а также </a:t>
            </a:r>
            <a:r>
              <a:rPr lang="ru-RU" altLang="ru-RU" sz="4500" i="1" dirty="0" smtClean="0">
                <a:latin typeface="Times New Roman" pitchFamily="18" charset="0"/>
              </a:rPr>
              <a:t>услуги </a:t>
            </a:r>
            <a:r>
              <a:rPr lang="ru-RU" altLang="ru-RU" sz="4500" i="1" dirty="0" err="1" smtClean="0">
                <a:latin typeface="Times New Roman" pitchFamily="18" charset="0"/>
              </a:rPr>
              <a:t>сурдопереводчиков</a:t>
            </a:r>
            <a:r>
              <a:rPr lang="ru-RU" altLang="ru-RU" sz="4500" i="1" dirty="0" smtClean="0">
                <a:latin typeface="Times New Roman" pitchFamily="18" charset="0"/>
              </a:rPr>
              <a:t> и </a:t>
            </a:r>
            <a:r>
              <a:rPr lang="ru-RU" altLang="ru-RU" sz="4500" i="1" dirty="0" err="1" smtClean="0">
                <a:latin typeface="Times New Roman" pitchFamily="18" charset="0"/>
              </a:rPr>
              <a:t>тифлосурдопереводчиков</a:t>
            </a:r>
            <a:r>
              <a:rPr lang="ru-RU" altLang="ru-RU" sz="4500" i="1" dirty="0" smtClean="0">
                <a:latin typeface="Times New Roman" pitchFamily="18" charset="0"/>
              </a:rPr>
              <a:t>.</a:t>
            </a:r>
            <a:r>
              <a:rPr lang="ru-RU" altLang="ru-RU" sz="4500" dirty="0" smtClean="0">
                <a:latin typeface="Times New Roman" pitchFamily="18" charset="0"/>
              </a:rPr>
              <a:t> Указанная мера социальной поддержки является расходным обязательством субъекта Российской Федерации за счет бюджетных ассигнований федерального бюджета.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altLang="ru-RU" sz="4500" dirty="0" smtClean="0">
                <a:latin typeface="Times New Roman" pitchFamily="18" charset="0"/>
              </a:rPr>
              <a:t> 12. </a:t>
            </a:r>
            <a:r>
              <a:rPr lang="ru-RU" altLang="ru-RU" sz="4500" i="1" dirty="0" smtClean="0">
                <a:latin typeface="Times New Roman" pitchFamily="18" charset="0"/>
              </a:rPr>
              <a:t>Государство</a:t>
            </a:r>
            <a:r>
              <a:rPr lang="ru-RU" altLang="ru-RU" sz="4500" dirty="0" smtClean="0">
                <a:latin typeface="Times New Roman" pitchFamily="18" charset="0"/>
              </a:rPr>
              <a:t> …</a:t>
            </a:r>
            <a:r>
              <a:rPr lang="ru-RU" altLang="ru-RU" sz="4500" i="1" dirty="0" smtClean="0">
                <a:latin typeface="Times New Roman" pitchFamily="18" charset="0"/>
              </a:rPr>
              <a:t>обеспечивает подготовку педагогических работников, владеющих специальными педагогическими подходами и методами обучения и воспитания обучающихся с ограниченными возможностями здоровья,</a:t>
            </a:r>
            <a:r>
              <a:rPr lang="ru-RU" altLang="ru-RU" sz="4500" dirty="0" smtClean="0">
                <a:latin typeface="Times New Roman" pitchFamily="18" charset="0"/>
              </a:rPr>
              <a:t> и содействует привлечению таких работников в организации, осуществляющие образовательную деятельность.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None/>
              <a:defRPr/>
            </a:pPr>
            <a:endParaRPr lang="ru-RU" altLang="ru-RU" sz="2000" b="1" dirty="0" smtClean="0">
              <a:latin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None/>
              <a:defRPr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" pitchFamily="2" charset="2"/>
              <a:buNone/>
              <a:defRPr/>
            </a:pP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29600" cy="1139825"/>
          </a:xfrm>
        </p:spPr>
        <p:txBody>
          <a:bodyPr bIns="9144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altLang="ru-RU" sz="4000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4000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alt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196975"/>
            <a:ext cx="8320088" cy="511175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  <a:buFont typeface="Wingdings" pitchFamily="2" charset="2"/>
              <a:buNone/>
            </a:pPr>
            <a:r>
              <a:rPr lang="ru-RU" altLang="ru-RU" sz="2400" b="1" smtClean="0">
                <a:latin typeface="Times New Roman" pitchFamily="18" charset="0"/>
              </a:rPr>
              <a:t>Статья 34</a:t>
            </a:r>
            <a:r>
              <a:rPr lang="ru-RU" altLang="ru-RU" sz="2400" smtClean="0">
                <a:latin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</a:rPr>
              <a:t>«Основные права обучающихся и меры их социальной поддержки и стимулирования»</a:t>
            </a:r>
            <a:r>
              <a:rPr lang="ru-RU" altLang="ru-RU" sz="240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</a:rPr>
              <a:t>1. Обучающимся предоставляются академические права на: …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</a:pPr>
            <a:r>
              <a:rPr lang="ru-RU" altLang="ru-RU" sz="2400" smtClean="0">
                <a:latin typeface="Times New Roman" pitchFamily="18" charset="0"/>
              </a:rPr>
              <a:t> предоставление условий для обучения с учетом особенностей их психофизического развития и состояния здоровья,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</a:pPr>
            <a:r>
              <a:rPr lang="ru-RU" altLang="ru-RU" sz="2400" smtClean="0">
                <a:latin typeface="Times New Roman" pitchFamily="18" charset="0"/>
              </a:rPr>
              <a:t> получение социально-педагогической и психологической помощи, бесплатной психолого-медико-педагогической коррекции;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44646"/>
              </a:buClr>
            </a:pPr>
            <a:r>
              <a:rPr lang="ru-RU" altLang="ru-RU" sz="2400" smtClean="0">
                <a:latin typeface="Times New Roman" pitchFamily="18" charset="0"/>
              </a:rPr>
              <a:t>обучение по индивидуальному учебному плану, в том числе ускоренное обучение, в пределах осваиваемой образовательной программы в порядке, установленном локальными нормативными актами. </a:t>
            </a:r>
          </a:p>
          <a:p>
            <a:pPr marL="0" indent="0" algn="just" eaLnBrk="1" hangingPunct="1">
              <a:buClrTx/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marL="0" indent="0"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428625"/>
            <a:ext cx="8072437" cy="839788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63" y="1500188"/>
            <a:ext cx="8143875" cy="4910137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Статья </a:t>
            </a:r>
            <a:r>
              <a:rPr lang="ru-RU" sz="2000" b="1" dirty="0">
                <a:latin typeface="Times New Roman" pitchFamily="18" charset="0"/>
              </a:rPr>
              <a:t>42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«Психолого-педагогическая,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адаптации»</a:t>
            </a:r>
            <a:r>
              <a:rPr lang="ru-RU" sz="2000" dirty="0">
                <a:latin typeface="Times New Roman" pitchFamily="18" charset="0"/>
              </a:rPr>
              <a:t> </a:t>
            </a:r>
          </a:p>
          <a:p>
            <a:pPr mar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</a:rPr>
              <a:t>Психолого-педагогическая</a:t>
            </a:r>
            <a:r>
              <a:rPr lang="ru-RU" sz="2000" dirty="0">
                <a:latin typeface="Times New Roman" pitchFamily="18" charset="0"/>
              </a:rPr>
              <a:t>, медицинская и социальная помощь оказывается детям, </a:t>
            </a:r>
            <a:r>
              <a:rPr lang="ru-RU" sz="2000" i="1" dirty="0">
                <a:latin typeface="Times New Roman" pitchFamily="18" charset="0"/>
              </a:rPr>
              <a:t>испытывающим трудности в освоении основных общеобразовательных программ, развитии и социальной адаптации</a:t>
            </a:r>
            <a:r>
              <a:rPr lang="ru-RU" sz="2000" dirty="0">
                <a:latin typeface="Times New Roman" pitchFamily="18" charset="0"/>
              </a:rPr>
              <a:t>, в том числе несовершеннолетним обучающимся, признанным </a:t>
            </a:r>
            <a:r>
              <a:rPr lang="ru-RU" sz="2000" dirty="0" smtClean="0">
                <a:latin typeface="Times New Roman" pitchFamily="18" charset="0"/>
              </a:rPr>
              <a:t>…уголовно-процессуальным </a:t>
            </a:r>
            <a:r>
              <a:rPr lang="ru-RU" sz="2000" dirty="0">
                <a:latin typeface="Times New Roman" pitchFamily="18" charset="0"/>
              </a:rPr>
              <a:t>законодательством, подозреваемыми, обвиняемыми или подсудимыми по уголовному делу либо являющимся потерпевшими или свидетелями преступления, в центрах психолого-педагогической, медицинской и социальной помощи</a:t>
            </a:r>
            <a:r>
              <a:rPr lang="ru-RU" sz="2000" dirty="0" smtClean="0">
                <a:latin typeface="Times New Roman" pitchFamily="18" charset="0"/>
              </a:rPr>
              <a:t>,….а </a:t>
            </a:r>
            <a:r>
              <a:rPr lang="ru-RU" sz="2000" dirty="0">
                <a:latin typeface="Times New Roman" pitchFamily="18" charset="0"/>
              </a:rPr>
              <a:t>также психологами, педагогами-психологами организаций, осуществляющих образовательную деятельность, в которых такие дети обучаются. </a:t>
            </a:r>
            <a:endParaRPr lang="ru-RU" sz="2000" dirty="0" smtClean="0">
              <a:latin typeface="Times New Roman" pitchFamily="18" charset="0"/>
            </a:endParaRPr>
          </a:p>
          <a:p>
            <a:pPr mar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Органы </a:t>
            </a:r>
            <a:r>
              <a:rPr lang="ru-RU" sz="2000" dirty="0">
                <a:latin typeface="Times New Roman" pitchFamily="18" charset="0"/>
              </a:rPr>
              <a:t>местного самоуправления имеют право на создание центров психолого-педагогической, медицинской и социальной помощи.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643937" cy="882650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0825" y="1052513"/>
            <a:ext cx="8575675" cy="5143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1800" b="1" smtClean="0">
                <a:latin typeface="Times New Roman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1800" smtClean="0">
                <a:latin typeface="Times New Roman" pitchFamily="18" charset="0"/>
              </a:rPr>
              <a:t>«Органы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развития» (ст.44, п.2).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1800" smtClean="0">
                <a:latin typeface="Times New Roman" pitchFamily="18" charset="0"/>
              </a:rPr>
              <a:t>Родители (законные представители) имеют право «присутствовать при обследовании детей психолого-медико-педагогической комиссией,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детей» (ст.44, п.3, пп.8).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1800" smtClean="0">
                <a:latin typeface="Times New Roman" pitchFamily="18" charset="0"/>
              </a:rPr>
              <a:t>Также в статье 44 определены обязанности родителей в отношении обеспечения получения детьми общего образования, в отношении соблюдения правил и регламентов образовательной организации и уважении чести и достоинства обучающихся и работников организации, осуществляющей образовательную деятельность.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Char char=""/>
            </a:pPr>
            <a:endParaRPr lang="ru-RU" alt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85750"/>
            <a:ext cx="8715375" cy="1143000"/>
          </a:xfrm>
        </p:spPr>
        <p:txBody>
          <a:bodyPr bIns="9144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от 29 декабря 2012 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63" y="1357313"/>
            <a:ext cx="8143875" cy="51435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000" b="1" smtClean="0">
                <a:latin typeface="Times New Roman" pitchFamily="18" charset="0"/>
              </a:rPr>
              <a:t>Статья 48</a:t>
            </a:r>
            <a:r>
              <a:rPr lang="ru-RU" altLang="ru-RU" sz="200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000" i="1" smtClean="0">
                <a:latin typeface="Times New Roman" pitchFamily="18" charset="0"/>
              </a:rPr>
              <a:t>обязывает педагогических работников образовательных организаций</a:t>
            </a:r>
            <a:r>
              <a:rPr lang="ru-RU" altLang="ru-RU" sz="2000" smtClean="0">
                <a:latin typeface="Times New Roman" pitchFamily="18" charset="0"/>
              </a:rPr>
              <a:t> «…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организациями…» (п. 1, пп.6).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000" b="1" smtClean="0">
                <a:latin typeface="Times New Roman" pitchFamily="18" charset="0"/>
              </a:rPr>
              <a:t>Статья 55</a:t>
            </a:r>
            <a:r>
              <a:rPr lang="ru-RU" altLang="ru-RU" sz="200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обозначает особенности приема детей с ОВЗ и инвалидностью в образовательные организации </a:t>
            </a:r>
            <a:r>
              <a:rPr lang="ru-RU" altLang="ru-RU" sz="2000" smtClean="0">
                <a:latin typeface="Times New Roman" pitchFamily="18" charset="0"/>
              </a:rPr>
              <a:t>«..3. 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и на основании рекомендаций психолого-медико-педагогической комиссии»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183562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Признаки нормативно-правового акта</a:t>
            </a:r>
            <a:endParaRPr lang="ru-RU" altLang="ru-RU" sz="2800" smtClean="0">
              <a:solidFill>
                <a:schemeClr val="tx1"/>
              </a:solidFill>
              <a:effectLst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183563" cy="540067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имеет письменную форму;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имеет атрибуты, позволяющие выделить его из множества других нормативно-правовых актов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: наименование акта, название издавшего его органа, дату принятия, номер, подпись  должностного лица и т.д.;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обладает определенной юридической силой в зависимости от места акта в системе нормативно-правовых актов и уровня принявшего его органа;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имеет внутреннюю структуру: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разделы, главы, статьи и т.д.;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имеет определенный предмет регулирования,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т. е. соответствующую сферу общественных отношений;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действует в течение определенного срока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(указывается в самом акте, либо бессрочно до его отмены компетентным органом);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охватывает своим действием конкретную территорию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(всю страну, ее часть, отдельное учреждение и т.д.);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входит в единую иерархию нормативно-правовых актов, занимает в ней свое место, взаимосвязан с другими нормативно-правовыми актами;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– содержит правила поведения общего характера, общеобязателен для всех, кому он адресован.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Игнорирование правовых актов, их нарушения, воспрепятствование реализации актов являются нарушениями законности и недопустимы.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172450" cy="453548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Постановление Правительства РФ от 01.10.2002 №724 (в редакции от 23.06.2014 года)  «О продолжительности ежегодного основного удлиненного оплачиваемого отпуска, предоставляемого педагогическим работникам образовательных учреждений» устанавливает учителю–логопеду продолжительность ежегодного отпуска в объеме 56 дней.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Постановление Правительства РФ от 29 октября 2002 г. N 781 "О списках работ, профессий, должностей, специальностей и учреждений, с учетом которых досрочно назначается трудовая пенсия по старости в соответствии со статьей 27 Федерального закона "О трудовых пенсиях в Российской Федерации", и об утверждении правил исчисления периодов работы, дающей право на досрочное назначение трудовой пенсии по старости в соответствии со статьей 27 Федерального закона "О трудовых пенсиях в Российской Федерации" (с изменениями и дополнениями).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68313" y="908050"/>
            <a:ext cx="8183562" cy="4843463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300" smtClean="0">
                <a:latin typeface="Times New Roman" pitchFamily="18" charset="0"/>
                <a:cs typeface="Times New Roman" pitchFamily="18" charset="0"/>
              </a:rPr>
              <a:t>8. Постановление Правительства Российской Федерации «О продолжительности рабочего времени (норме часов педагогической работы за ставку заработной платы) педагогических работников образовательных учреждений» № 191 от 03.04.2003 года (в редакции от 01.02.2005 года).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300" smtClean="0">
                <a:latin typeface="Times New Roman" pitchFamily="18" charset="0"/>
                <a:cs typeface="Times New Roman" pitchFamily="18" charset="0"/>
              </a:rPr>
              <a:t>9. Приказ Минобразования РФ от 07.12.2000 №3570 "</a:t>
            </a:r>
            <a:r>
              <a:rPr lang="ru-RU" altLang="ru-RU" sz="2300" smtClean="0">
                <a:latin typeface="Times New Roman" pitchFamily="18" charset="0"/>
                <a:cs typeface="Times New Roman" pitchFamily="18" charset="0"/>
                <a:hlinkClick r:id="rId2"/>
              </a:rPr>
              <a:t>Об утверждении положения о порядке и условиях предоставления педагогическим работникам образовательных учреждений длительного отпуска сроком до одного года</a:t>
            </a:r>
            <a:endParaRPr lang="ru-RU" altLang="ru-RU" sz="23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ru-RU" altLang="ru-RU" sz="2300" smtClean="0">
                <a:latin typeface="Times New Roman" pitchFamily="18" charset="0"/>
                <a:cs typeface="Times New Roman" pitchFamily="18" charset="0"/>
              </a:rPr>
              <a:t>10. Приказ Министерства образования и науки РФ от 27 марта 2006 г. №69 "</a:t>
            </a:r>
            <a:r>
              <a:rPr lang="ru-RU" altLang="ru-RU" sz="2300" smtClean="0">
                <a:latin typeface="Times New Roman" pitchFamily="18" charset="0"/>
                <a:cs typeface="Times New Roman" pitchFamily="18" charset="0"/>
                <a:hlinkClick r:id="rId3"/>
              </a:rPr>
              <a:t>Об особенностях режима рабочего времени и времени отдыха педагогических и других работников образования"</a:t>
            </a:r>
            <a:r>
              <a:rPr lang="ru-RU" altLang="ru-RU" sz="2300" smtClean="0">
                <a:latin typeface="Times New Roman" pitchFamily="18" charset="0"/>
                <a:cs typeface="Times New Roman" pitchFamily="18" charset="0"/>
              </a:rPr>
              <a:t> (п. 2.2; 2.4; 3.2; 4.1; 4.2; 4.6; 5.1; 5.2);</a:t>
            </a:r>
          </a:p>
          <a:p>
            <a:pPr marL="0" indent="0">
              <a:spcBef>
                <a:spcPct val="0"/>
              </a:spcBef>
            </a:pPr>
            <a:endParaRPr lang="ru-RU" altLang="ru-RU" sz="23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620713"/>
            <a:ext cx="8183563" cy="5327650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11. Приказом Минздравсоцразвития России от 14.08.2009 г. №593 утверждены разработанные с участием специалистов аппарата ЦК Профсоюза квалификационные характеристики должностей работников образования, которые являются разделом Единого квалификационного справочника должностей руководителей, специалистов и служащих.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12. Приказ Министерства здравоохранения и социального развития Российской Федерации (Минздравсоцразвития России) от 26 августа 2010 г. N 761н г. Москва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Зарегистрирован в Минюсте РФ 6 октября 2010 г. Регистрационный N 18638.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51525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13. Приказ Министерства образования и науки РФ от 23.11.2009 г. №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образования». 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14. Приказ Министерства образования и науки РФ от 24 марта 2010 г. №209 "</a:t>
            </a:r>
            <a:r>
              <a:rPr lang="ru-RU" altLang="ru-RU" sz="2200" b="1" smtClean="0">
                <a:latin typeface="Times New Roman" pitchFamily="18" charset="0"/>
                <a:cs typeface="Times New Roman" pitchFamily="18" charset="0"/>
                <a:hlinkClick r:id="rId2"/>
              </a:rPr>
              <a:t>О порядке аттестации педагогических работников государственных и муниципальных образовательных учреждений</a:t>
            </a:r>
            <a:r>
              <a:rPr lang="ru-RU" altLang="ru-RU" sz="2200" b="1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altLang="ru-RU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15. Приказ Министерства образования и науки Российской Федерации (Минобрнауки России) от 24 декабря 2010 г. N 2075 г. Москва "О продолжительности рабочего времени (норме часов педагогической работы за ставку заработной платы) педагогических работников". Зарегистрирован в Минюсте РФ 4 февраля 2011 г. Регистрационный N 19709.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16. А.В.Ястребова, Т. П. Бессонова. Инструктивно-методическое письмо о работе учителя-логопеда при общеобразовательной школе.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17. Письмо Министерства общего и профессионального образования Российской Федерации от 22.01.98. № 20-58-07ин/20-4 «Об учителях-логопедах и педагогах психологах учреждений образования).</a:t>
            </a:r>
          </a:p>
          <a:p>
            <a:pPr marL="0" indent="0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18. Письмо Минобразования России от 25 августа 1998 г. №05-51-66/98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"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О вопросах нормирования и оплаты труда педагогических работников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"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19. Инструктивное письмо Министерства образования России от 02.07.1998 г. №89/34-16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"О реализации права дошкольных образовательных учреждений на выбор программ и педагогических технологий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0" indent="0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20. Инструктивно-методическое письмо Министерства образования РФ от 14.03.2000г. № 65 / 23-16 8. Должностные обязанности учителя-логопеда (учителя-дефектолога)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836613"/>
            <a:ext cx="8183563" cy="48434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21. 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РФ, Профсоюза работников народного образования и науки РФ от 18.08.2010 № 03-52/46 «О направлении Разъяснений по применению порядка аттестации педагогических работников государственных и муниципальных образовательных учреждений».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 Письмо Министерства образования и науки РФ от 07 февраля 2014г. № 01-52-22/05-382 «О недопустимости требования от организаций, осуществляющих образовательную деятельность по программам дошкольного образования, немедленного приведения уставных документов и образовательных программ в соответствие с ФГОС ДО».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183562" cy="10509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Документы, регламентирующие собственно профессиональную деятельность учителя - логопеда как сотрудника общеобразовательного учреждения.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539750" y="1844675"/>
            <a:ext cx="8183563" cy="4692650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1. Концепция содержания непрерывного образования (дошкольное и начальное звено), утверждённая Федеральным координационным советом по общему образованию Минобразования России 17.06.2003 г.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2. Федеральный закон "Об образовании лиц с ограниченными возможностями здоровья (специальном образовании)". Принят Государственной Думой 2 июня 1999 г. (Постановление ГД ФС РФ от 02.06.1999 №4019-II ГД).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3. Федеральный закон «Об образовании в Российской Федерации» от 29.12.2012 года № 273-ФЗ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(ст.2, 5, 12, 15, 23, 27, 42, 55, 58, 79,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с изменениями и дополнениями 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280400" cy="41878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4. Федеральный государственный образовательный стандарт основного общего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ФГОС ООО) Утвержден приказом Министерства образования и науки Российской Федерации от «17» декабря 2010 г. № 18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5. 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 от 17 октября 2013 г. N 1155 (Приказ министерства образования и науки РФ от 17.10.2013 г №1155 «Об утверждении федерального государственного образовательного стандарта дошкольного образования». (Зарегистрировано в Минюсте России 14.11.2013 N 30384)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6. Постановление Главного государственного санитарного врача РФ от 15 мая 2013 г. № 26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  <a:hlinkClick r:id="rId2"/>
              </a:rPr>
              <a:t>"Об утверждении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СанПиН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  <a:hlinkClick r:id="rId2"/>
              </a:rPr>
              <a:t> 2.4.1.3049-13 "Санитарно-эпидемиологические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(Пункт 1.1, 1.6, 4.2, 7.2.6, 10.1, 10.2, 10.6,10.8, 10.10, 10.11,10.12.)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501063" cy="1050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15 мая 2013 г. N 26 г. Москва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"Об утверждении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"Санитарно эпидемиологические требования к устройству, содержанию и организации режима работы дошкольных образовательных организаций"</a:t>
            </a:r>
            <a:endParaRPr lang="ru-RU" sz="1400" dirty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456112"/>
          </a:xfrm>
        </p:spPr>
        <p:txBody>
          <a:bodyPr/>
          <a:lstStyle/>
          <a:p>
            <a:pPr eaLnBrk="1" hangingPunct="1"/>
            <a:r>
              <a:rPr lang="ru-RU" altLang="ru-RU" sz="1400" smtClean="0">
                <a:latin typeface="Times New Roman" pitchFamily="18" charset="0"/>
              </a:rPr>
              <a:t>1.11. Рекомендуемое количество детей </a:t>
            </a:r>
            <a:r>
              <a:rPr lang="ru-RU" altLang="ru-RU" sz="1400" b="1" smtClean="0">
                <a:latin typeface="Times New Roman" pitchFamily="18" charset="0"/>
              </a:rPr>
              <a:t>в группах компенсирующей направленности </a:t>
            </a:r>
            <a:r>
              <a:rPr lang="ru-RU" altLang="ru-RU" sz="1400" smtClean="0">
                <a:latin typeface="Times New Roman" pitchFamily="18" charset="0"/>
              </a:rPr>
              <a:t>для детей до 3 лет и старше 3 лет, соответственно, не должно превышать:</a:t>
            </a:r>
          </a:p>
          <a:p>
            <a:pPr eaLnBrk="1" hangingPunct="1"/>
            <a:endParaRPr lang="ru-RU" altLang="ru-RU" sz="1400" smtClean="0">
              <a:latin typeface="Times New Roman" pitchFamily="18" charset="0"/>
            </a:endParaRPr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z="1200" smtClean="0"/>
          </a:p>
          <a:p>
            <a:pPr eaLnBrk="1" hangingPunct="1"/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857375"/>
          <a:ext cx="8391525" cy="4595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549"/>
                <a:gridCol w="1424976"/>
              </a:tblGrid>
              <a:tr h="64387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Категории детей ОВЗ</a:t>
                      </a:r>
                      <a:endParaRPr lang="ru-RU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Количество детей в группе</a:t>
                      </a:r>
                      <a:endParaRPr lang="ru-RU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тяжелыми нарушениями речи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\10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фонетико-фонематическими нарушениями речи в возрасте старше 3 лет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глухие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слабослышащие дети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6\8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слепые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слабовидящие дети, 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амблиопией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косоглазием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6\10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нарушениями опорно-двигательного аппарата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6\8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задержкой психического развития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6\10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умственной отсталостью легкой степени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6\10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умственной отсталостью умеренной, тяжелой (старше 3 лет)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2759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аутизмом только в возрасте старше 3 лет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4599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 сложным дефектом (имеющих сочетание 2 или более недостатков в физическом или психическом развитии)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  <a:tr h="4566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иными ограниченными возможностями здоровья 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10\15</a:t>
                      </a:r>
                      <a:endParaRPr lang="ru-RU" sz="1200" dirty="0"/>
                    </a:p>
                  </a:txBody>
                  <a:tcPr marL="91442" marR="91442"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8183563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15 мая 2013 г. N 26 г. Москва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"Об утверждении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 "Санитарно эпидемиологические требования к устройству, содержанию и организации режима работы дошкольных образовательных организаций"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357188" y="1857375"/>
            <a:ext cx="8183562" cy="4187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600" smtClean="0">
                <a:latin typeface="Times New Roman" pitchFamily="18" charset="0"/>
              </a:rPr>
              <a:t>1.9. Количество детей в группах дошкольной образовательной организации </a:t>
            </a:r>
            <a:r>
              <a:rPr lang="ru-RU" altLang="ru-RU" sz="1600" b="1" smtClean="0">
                <a:latin typeface="Times New Roman" pitchFamily="18" charset="0"/>
              </a:rPr>
              <a:t>общеразвивающей направленности </a:t>
            </a:r>
            <a:r>
              <a:rPr lang="ru-RU" altLang="ru-RU" sz="1600" smtClean="0">
                <a:latin typeface="Times New Roman" pitchFamily="18" charset="0"/>
              </a:rPr>
              <a:t>определяется исходя из расчета площади групповой (игровой) комнаты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</a:rPr>
              <a:t>для групп раннего возраста (до 3 лет) не менее 2,5 метра квадратного на 1 ребенка 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</a:rPr>
              <a:t>для дошкольного возраста (от 3 до 7 лет) - не менее 2,0 метра квадратного на одного ребенка, фактически находящегося в группе.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</a:rPr>
              <a:t>Допускается организовывать разновозрастные (смешанные) группы детей в дошкольных образовательных организациях </a:t>
            </a:r>
            <a:r>
              <a:rPr lang="ru-RU" altLang="ru-RU" sz="1600" b="1" smtClean="0">
                <a:latin typeface="Times New Roman" pitchFamily="18" charset="0"/>
              </a:rPr>
              <a:t>компенсирующей направленности </a:t>
            </a:r>
            <a:r>
              <a:rPr lang="ru-RU" altLang="ru-RU" sz="1600" smtClean="0">
                <a:latin typeface="Times New Roman" pitchFamily="18" charset="0"/>
              </a:rPr>
              <a:t>с учетом возможности организации в них режима дня, соответствующего анатомо-физиологическим особенностям каждой возрастной группы.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239000" cy="892175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Соподчиненность нормативно-правовых актов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268413"/>
            <a:ext cx="8286750" cy="488156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Нормативно-правовая база учителя-логопеда в образовательном учреждении - неотъемлемая часть его работы.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Нормативно-правовая база – это совокупность официальных письменных (изданных) документов, которые принимаются в определенной форме правотворческим органом.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Нормативно-правовая и документальная основа содержания коррекционной работы учителя – логопеда в образовательной организации представляет собой много уровневую систему нормативных актов: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международные;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федеральные (Конституция, законы, кодексы);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правительственные (постановления, распоряжения);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ведомственные (Министерства образования РФ);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региональные - на уровне субъекта РФ 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муниципальные, включая правовые акты конкретных организаций. 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404813"/>
            <a:ext cx="8183563" cy="63277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Приказ Министерства образования и науки Российской Федерации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России) от 24 марта 2009 г. N 95 "Об утверждении Положения 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комиссии".Зарегистрирован в Минюсте РФ 29 июня 2009 г.Регистрационный N 14145.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Приказ Министерства образования и науки РФ от 23.11.2009 г. №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образования». 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Приказ Министерства образования и науки Российской Федерации от 30 августа 2013 года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п. III);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Приказ Министерства образования и науки Российской Федерации от 30 августа 2013 года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8245475" cy="597693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11. Приказ Министерства образования и науки РФ от 20 сентября 2013 года № 1082 «Об утверждении положения 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комиссии»;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12. Инструктивное письмо Министерства образования России от 02.07.1998 г. №89/34-16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"О реализации права дошкольных образовательных учреждений на выбор программ и педагогических технологий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13. Письмо Минобразования РФ от 14.03.2000 №65/23-16 "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О гигиенических требованиях к максимальной нагрузке на детей дошкольного возраста в организованных формах обучения"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14. Инструктивное письмо Министерства образования РФ «Об организации работы логопедического пункта общеобразовательного учреждения» от 14.12.2000 № 2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15. Письмо Минобразования РФ от 16.01.2002 №03-51-5 ин/23-03 "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Об интегрированном воспитании и обучении детей с отклонениями в развитии в дошкольных образовательных учреждениях"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22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 Письмо Минобразования РФ от 3 апреля 2003г. № 27/2722-6 «Об организации работы с обучающимися, имеющими сложный дефект».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17. Письмо Министерства образования и науки от 18 апреля 2008г. N АФ-150/06 «О создании условий для получения образования детьми с ограниченными возможностями здоровья и детьми-инвалидами».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 Письмо Министерства образования и науки РФ от 27 января 2009 г. N 03-132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"О методических рекомендациях по процедуре и содержанию психолого-педагогического обследования детей старшего дошкольного возраста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(поручение Правительства Российской Федерации от 22 июня 2007 г. N ДМ-П44-3035)".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19. Письмо от 21.10.2010 №03-248 "О разработке основной общеобразовательной программы дошкольного образования".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22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20. 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 (утв. приказом Министерства образования и науки РФ от 30 августа 2013 г. № 1014)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21. Письмо Министерства образования и науки РФ от 20.08.2014 № ВК-1748/07 «О государственной аккредитации образовательной деятельности по образовательным программам, адаптированным для обучения лиц с умственной отсталостью».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22. Письмо Министерства образования и науки РФ от 07 февраля 2014г. № 01-52-22/05-382 «О недопустимости требования от организаций, осуществляющих образовательную деятельность по программам дошкольного образования, немедленного приведения уставных документов и образовательных программ в соответствие с ФГОС ДО».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8183562" cy="4187825"/>
          </a:xfrm>
        </p:spPr>
        <p:txBody>
          <a:bodyPr/>
          <a:lstStyle/>
          <a:p>
            <a:pPr algn="just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23. Распоряжение Министерства просвещения Российской Федерации от 09.09.2019г. № Р-93 «Об утверждении примерного Положения о психолого-педагогическом консилиуме образовательной организации»</a:t>
            </a:r>
          </a:p>
          <a:p>
            <a:pPr algn="just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24. Распоряжение Министерства просвещения Российской Федерации от 06.08.2020г. № Р-75 «Об утверждении примерного Положения об оказании логопедической помощи в организациях, осуществляющих образовательную деятельность»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8350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Муниципальный уровень: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525621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Закон Красноярского края от 02.11.2000 № 12-961 (ред. от 21.04.2016) «О защите прав ребенка».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Закон «Об образовании в Красноярском крае» от 26 июня 2014 года N 6-2519 (с изменениями на 5 июня 2020 года) (в ред. Законов Красноярского края от 12.02.2015 N 8-3112, от 25.06.2015 N 8-3558, от 02.12.2015 N 9-3957, от 08.12.2016 N 2-220, от 22.12.2016 N 2-301, от 29.06.2017 N 3-846, от 19.04.2018 N 5-1537, от 05.07.2018 N 5-1855, от 03.10.2019 N 8-3115, от 31.10.2019 N 8-3246, от 05.06.2020 N 9-3917,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внесенными Законом Красноярского края от 01.12.2014 N 7-2873)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Указ губернатора Красноярского края от 13.10.2017г. № 258-уг (ред. От 05.04.2018г.) «Об утверждении развития инклюзивного образования в Красноярском крае на 2017-2025годы»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Концепция развития инклюзивного образования в Красноярском крае на 2017-2025 годы (приложение к Указу губернатора Красноярского края от 13.10.2017г. № 258-уг)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30800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100" smtClean="0">
                <a:latin typeface="Times New Roman" pitchFamily="18" charset="0"/>
                <a:cs typeface="Times New Roman" pitchFamily="18" charset="0"/>
              </a:rPr>
              <a:t>5. Постановление Правительства Красноярского края от 30.09.2013 № 508-п (ред. от 19.04.2017) «Об утверждении государственной программы Красноярского края «Развитие образования».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100" smtClean="0">
                <a:latin typeface="Times New Roman" pitchFamily="18" charset="0"/>
                <a:cs typeface="Times New Roman" pitchFamily="18" charset="0"/>
              </a:rPr>
              <a:t>6. Постановление Правительства Красноярского края от 29.05.2014 № 217-п «Об утверждении Порядка расчета нормативов обеспечения реализации основных и дополнительных общеобразовательных программ в расчете на одного обучающегося …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100" smtClean="0">
                <a:latin typeface="Times New Roman" pitchFamily="18" charset="0"/>
                <a:cs typeface="Times New Roman" pitchFamily="18" charset="0"/>
              </a:rPr>
              <a:t>7. Постановление Правительства Красноярского края от 23.06.2014 № 244-п «Об утверждении Порядка расчета нормативов обеспечения реализации основных общеобразовательных программ дошкольного образования в муниципальных дошкольных образовательных организациях, расположенных на территории Красноярского края, общедоступного и бесплатного дошкольного образования в муниципальных общеобразовательных организациях…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911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Распоряжение Губернатора Красноярского края от 28.02.2013 № 60-рг (ред. от 27.03.2017) «Об утверждении плана мероприятий («дорожной карты») «Изменения в отраслях социальной сферы, направленные на повышение эффективности образования в Красноярском крае».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Распоряжение Правительства Красноярского края от 10.04.2013 № 242р (ред. от 10.02.2015) об утверждении комплекса мер по модернизации системы общего образования Красноярского края в 2013 году и на период до 2020 года.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Распоряжение Правительства Красноярского края от 06.05.2016 № 342р об утверждении плана мероприятий по обеспечению доступности дошкольного образования для детей в возрасте от 1,5 до 3 лет в Красноярском крае на период с 2016 по 2020 год.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Распоряжение Правительства Красноярского края от 31.01.2017 № 84-р об утверждении плана мероприятий («дорожной карты») «Повышение значений показателей доступности для инвалидов объектов и услуг в Красноярском крае.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6356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Приказ министерства образования и науки Красноярского края от 31.07.2014 № 32-04/1 «Об утверждении форм документов, используемых министерством образования Красноярского края в процессе лицензирования образовательной деятельности».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 Приказ министерства образования и науки Красноярского края от 16.12.2014 № 50-04/1 «Об утверждении Порядка работы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педагогической комиссии в Красноярском крае».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 Приказ министерства социальной политики Красноярского края от 17.10.2016 № 157-Н «Об утверждении Административного регламента предоставления органами местного самоуправления по переданным полномочиям государственной услуги по назначению родителям (законным представителям) детей-инвалидов, которые по состоянию здоровья не могут посещать образовательные организации, осуществляющие образовательную деятельность, компенсации затрат на организацию обучения детей-инвалидов по основным общеобразовательным программам на дому или в форме семейного образования»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438" y="404813"/>
            <a:ext cx="8183562" cy="5032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Локальный уровень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183562" cy="4752975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1. Трудовой договор между администрацией и работником;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2. Должностная инструкция учителя-логопеда.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3. Инструкция по технике безопасности учителя-логопеда 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4. Положение о логопедической группе (пункте) образовательного учреждения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5.Годовой план учителя-логопеда работы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6. Комплексно-тематическое планирование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7. График рабочего времени (циклограмма)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8. Речевые карты (протоколы), план коррекционной работы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9.Расписание занятий учителя – логопеда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8001000" cy="892175"/>
          </a:xfrm>
        </p:spPr>
        <p:txBody>
          <a:bodyPr>
            <a:no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Правила соподчинения нормативных правовых актов между собой</a:t>
            </a:r>
            <a:endParaRPr lang="ru-RU" sz="2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8115300" cy="4846638"/>
          </a:xfrm>
        </p:spPr>
        <p:txBody>
          <a:bodyPr/>
          <a:lstStyle/>
          <a:p>
            <a:pPr algn="just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Нормативно-правовой акт, обладающий меньшей юридической силой, не должен противоречить документу большей юридической силы.</a:t>
            </a:r>
          </a:p>
          <a:p>
            <a:pPr algn="just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Постановления, приказы, распоряжения, правила, инструкции, положения Министерства образовании и науки РФ являются обязательными к исполнению в субъектах РФ. </a:t>
            </a:r>
          </a:p>
          <a:p>
            <a:pPr algn="just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Письма Министерства образования и науки России, Рособрнадзора России или их структурных подразделений (департаментов, управлений, отделов) носят не общеобязательный (нормативный), а рекомендательный и информационный (разъясняющий) характер.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30225"/>
            <a:ext cx="8291512" cy="57070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10. Договор о сотрудничестве образовательного учреждения и родителей (законных представителей) ребенка с ОВЗ.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11. Журнал учета посещаемости занятий учителя-логопеда (циклограмма)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12. Тетради-дневники детей, посещающих коррекционные логопедические занятия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13. Журнал (листы) взаимодействия учителя-логопеда с родителями детей, имеющих нарушения речи»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14. Журнал (листы) взаимодействия учителя-логопеда со специалистами дошкольного образовательного учреждения»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15. Программы логопедической работы (рабочие программы, планы)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16. Конспекты занятий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17. Журнал учета детей, нуждающихся в логопедической помощи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18Паспорт логопедического кабинета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19. Аналитические отчеты о деятельности учителя-логопеда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700213"/>
            <a:ext cx="8183563" cy="3313112"/>
          </a:xfrm>
        </p:spPr>
        <p:txBody>
          <a:bodyPr/>
          <a:lstStyle/>
          <a:p>
            <a:pPr algn="ctr">
              <a:defRPr/>
            </a:pPr>
            <a:r>
              <a:rPr lang="ru-RU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справки: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перечни носят рекомендательный характер, их можно корректировать. При необходимости ежегодно вносятся изменения и дополнения, в соответствии с изменением законодательства.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549275"/>
            <a:ext cx="6816725" cy="10509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Международные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акты: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95288" y="2133600"/>
            <a:ext cx="8256587" cy="4103688"/>
          </a:xfrm>
        </p:spPr>
        <p:txBody>
          <a:bodyPr/>
          <a:lstStyle/>
          <a:p>
            <a:pPr algn="just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Декларация прав ребенка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, принята резолюцией Генеральной Ассамблеи ООН от 20.11.1959 года;</a:t>
            </a:r>
          </a:p>
          <a:p>
            <a:pPr algn="just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Конвенция о правах ребёнка,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принята резолюцией 44/25 Генеральной Ассамблеи ООН от 20.11.1989 г., ратифицированная третьей сессией Верховного Совета СССР 13.06.1990 г.</a:t>
            </a:r>
          </a:p>
        </p:txBody>
      </p:sp>
      <p:pic>
        <p:nvPicPr>
          <p:cNvPr id="10244" name="Picture 3" descr="C:\Users\ирина\Desktop\2d6cf364452073.Y3JvcCwxNTM5LDEyMDQsMzQ2Miww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208915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38100" y="0"/>
            <a:ext cx="9182100" cy="1631950"/>
          </a:xfrm>
        </p:spPr>
        <p:txBody>
          <a:bodyPr bIns="91440"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«Декларация прав ребенка» 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Принята резолюцией Генеральной Ассамблеи ООН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от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20 ноября 1959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года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288" y="1571625"/>
            <a:ext cx="8248650" cy="4857750"/>
          </a:xfrm>
        </p:spPr>
        <p:txBody>
          <a:bodyPr/>
          <a:lstStyle/>
          <a:p>
            <a:pPr marL="0" indent="0" algn="just"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Декларация гласит: «Ребенок, ввиду его физической и умственной незрелости, нуждается в специальной охране и заботе, включая надлежащую правовую защиту, как до, так и после рождения».</a:t>
            </a:r>
            <a:endParaRPr lang="en-US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Основной смысл Декларации сводится к обозначению социальных и правовых принципов, касающихся защиты и благополучия детей. Но в ней не обозначены механизмы защиты прав детей. </a:t>
            </a:r>
          </a:p>
          <a:p>
            <a:pPr marL="0" indent="0" eaLnBrk="1" hangingPunct="1"/>
            <a:endParaRPr lang="ru-RU" alt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333375"/>
            <a:ext cx="8215313" cy="1298575"/>
          </a:xfrm>
        </p:spPr>
        <p:txBody>
          <a:bodyPr bIns="91440">
            <a:no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cs typeface="Arial" charset="0"/>
              </a:rPr>
              <a:t>«Конвенция о правах ребенка» </a:t>
            </a:r>
            <a:br>
              <a:rPr lang="ru-RU" sz="2800" dirty="0">
                <a:solidFill>
                  <a:schemeClr val="tx1"/>
                </a:solidFill>
                <a:cs typeface="Arial" charset="0"/>
              </a:rPr>
            </a:br>
            <a:r>
              <a:rPr lang="ru-RU" altLang="ru-RU" sz="2800" dirty="0">
                <a:solidFill>
                  <a:schemeClr val="tx1"/>
                </a:solidFill>
                <a:cs typeface="Arial" charset="0"/>
              </a:rPr>
              <a:t>принята Генеральной Ассамблеи ООН от 20 ноября 1989 </a:t>
            </a:r>
            <a:r>
              <a:rPr lang="ru-RU" altLang="ru-RU" sz="2800" dirty="0" smtClean="0">
                <a:solidFill>
                  <a:schemeClr val="tx1"/>
                </a:solidFill>
                <a:cs typeface="Arial" charset="0"/>
              </a:rPr>
              <a:t>года</a:t>
            </a:r>
            <a:endParaRPr lang="ru-RU" sz="28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388" y="1714500"/>
            <a:ext cx="8607425" cy="32988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«Конвенции о правах ребенка»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провозглашает приоритетность интересов детей перед потребностями государства, общества, религии, семьи.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Конвенция фиксирует право всех детей</a:t>
            </a:r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получать образование без дискриминации по какому-либо признаку (расовому, половому и пр.), </a:t>
            </a:r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уважение их достоинства,</a:t>
            </a:r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проживание в семье, </a:t>
            </a:r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детей с инвалидностью на социальную интеграцию.</a:t>
            </a:r>
          </a:p>
          <a:p>
            <a:pPr indent="-74613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183562" cy="1555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Федеральный уровень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Законодательно-правовые акты Российской Федерации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2708275"/>
            <a:ext cx="8183562" cy="2952750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Документы, регулирующие деятельность учителя-логопеда как педагогического работника</a:t>
            </a:r>
          </a:p>
          <a:p>
            <a:pPr marL="0" indent="0">
              <a:spcBef>
                <a:spcPct val="0"/>
              </a:spcBef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Документы, регламентирующие собственно профессиональную деятельность учителя - логопеда как сотрудника общеобразовательного учреждения.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183562" cy="10509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Документы, регулирующие деятельность учителя-логопеда как педагогического работника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608512"/>
          </a:xfrm>
        </p:spPr>
        <p:txBody>
          <a:bodyPr/>
          <a:lstStyle/>
          <a:p>
            <a:pPr algn="just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. "Семейный кодекс Российской Федерации" от 29.12.1995 N 223-ФЗ Принят Государственной Думой (ред. от 06.02.2020)</a:t>
            </a:r>
          </a:p>
          <a:p>
            <a:pPr algn="just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2. Конституция Российской Федерации Принята всенародным голосованием 12 декабря 1993 года с изменениями, одобренными в ходе общероссийского голосования 1 июля 2020 года</a:t>
            </a:r>
          </a:p>
          <a:p>
            <a:pPr algn="just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3. Трудовой Кодекс РФ от 30 декабря 2001 г. № 197-ФЗ (в редакции Федерального закона от 30 июня 2006 г. № 90-ФЗ) (Извлечение).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1406</TotalTime>
  <Words>3682</Words>
  <Application>Microsoft Office PowerPoint</Application>
  <PresentationFormat>Экран (4:3)</PresentationFormat>
  <Paragraphs>228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Times New Roman</vt:lpstr>
      <vt:lpstr>Arial</vt:lpstr>
      <vt:lpstr>Verdana</vt:lpstr>
      <vt:lpstr>Wingdings 2</vt:lpstr>
      <vt:lpstr>Calibri</vt:lpstr>
      <vt:lpstr>Wingdings</vt:lpstr>
      <vt:lpstr>Cambria</vt:lpstr>
      <vt:lpstr>Аспект</vt:lpstr>
      <vt:lpstr>Нормативно-правовые документы учителя - логопеда образовательного учреждения</vt:lpstr>
      <vt:lpstr>Признаки нормативно-правового акта</vt:lpstr>
      <vt:lpstr>Соподчиненность нормативно-правовых актов</vt:lpstr>
      <vt:lpstr>Правила соподчинения нормативных правовых актов между собой</vt:lpstr>
      <vt:lpstr>Международные  нормативно-правовые акты:</vt:lpstr>
      <vt:lpstr>«Декларация прав ребенка»  Принята резолюцией Генеральной Ассамблеи ООН  от 20 ноября 1959 года</vt:lpstr>
      <vt:lpstr>«Конвенция о правах ребенка»  принята Генеральной Ассамблеи ООН от 20 ноября 1989 года</vt:lpstr>
      <vt:lpstr>Федеральный уровень Законодательно-правовые акты Российской Федерации</vt:lpstr>
      <vt:lpstr>Документы, регулирующие деятельность учителя-логопеда как педагогического работника</vt:lpstr>
      <vt:lpstr>Презентация PowerPoint</vt:lpstr>
      <vt:lpstr>Закон «Об образовании в Российской Федерации»  №273-ФЗ от 29 декабря 2012 г.</vt:lpstr>
      <vt:lpstr> Закон «Об образовании в Российской Федерации» №273-ФЗ от 29 декабря 2012 г. </vt:lpstr>
      <vt:lpstr> Закон «Об образовании в Российской Федерации»  №273-ФЗ от 29 декабря 2012 г.</vt:lpstr>
      <vt:lpstr> Закон «Об образовании в Российской Федерации»  №273-ФЗ от 29 декабря 2012 г.</vt:lpstr>
      <vt:lpstr>Закон «Об образовании в Российской Федерации»  №273-ФЗ от 29 декабря 2012 г.</vt:lpstr>
      <vt:lpstr>   Закон «Об образовании в Российской Федерации»  №273-ФЗ от 29 декабря 2012 г.</vt:lpstr>
      <vt:lpstr>Закон «Об образовании в Российской Федерации»  №273-ФЗ от 29 декабря 2012 г.</vt:lpstr>
      <vt:lpstr>Закон «Об образовании в Российской Федерации»  №273-ФЗ от 29 декабря 2012 г.</vt:lpstr>
      <vt:lpstr>Закон «Об образовании в Российской Федерации»  №273-ФЗ от 29 декабря 2012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Документы, регламентирующие собственно профессиональную деятельность учителя - логопеда как сотрудника общеобразовательного учреждения.</vt:lpstr>
      <vt:lpstr>Презентация PowerPoint</vt:lpstr>
      <vt:lpstr>Постановление Главного государственного санитарного врача Российской Федерации от 15 мая 2013 г. N 26 г. Москва  "Об утверждении СанПиН 2.4.1.3049-13  "Санитарно эпидемиологические требования к устройству, содержанию и организации режима работы дошкольных образовательных организаций"</vt:lpstr>
      <vt:lpstr>Постановление Главного государственного санитарного врача Российской Федерации от 15 мая 2013 г. N 26 г. Москва  "Об утверждении СанПиН 2.4.1.3049-13 "Санитарно эпидемиологические требования к устройству, содержанию и организации режима работы дошкольных образовательных организаций"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уровень:</vt:lpstr>
      <vt:lpstr>Презентация PowerPoint</vt:lpstr>
      <vt:lpstr>Презентация PowerPoint</vt:lpstr>
      <vt:lpstr>Презентация PowerPoint</vt:lpstr>
      <vt:lpstr>Локальный уровень</vt:lpstr>
      <vt:lpstr>Презентация PowerPoint</vt:lpstr>
      <vt:lpstr>Для справки: Данные перечни носят рекомендательный характер, их можно корректировать. При необходимости ежегодно вносятся изменения и дополнения, в соответствии с изменением законодательства.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Nadejda</dc:creator>
  <cp:lastModifiedBy>1</cp:lastModifiedBy>
  <cp:revision>152</cp:revision>
  <dcterms:created xsi:type="dcterms:W3CDTF">2015-11-12T05:12:59Z</dcterms:created>
  <dcterms:modified xsi:type="dcterms:W3CDTF">2020-10-27T08:09:33Z</dcterms:modified>
</cp:coreProperties>
</file>