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sldIdLst>
    <p:sldId id="256" r:id="rId3"/>
    <p:sldId id="259" r:id="rId4"/>
    <p:sldId id="258" r:id="rId5"/>
    <p:sldId id="257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BD937-59FA-4683-9050-6CB315B67B66}" type="doc">
      <dgm:prSet loTypeId="urn:microsoft.com/office/officeart/2005/8/layout/vList2" loCatId="list" qsTypeId="urn:microsoft.com/office/officeart/2005/8/quickstyle/3d3" qsCatId="3D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D7F4CCAF-0C45-41E3-9609-E623B9BBFDEE}">
      <dgm:prSet/>
      <dgm:spPr/>
      <dgm:t>
        <a:bodyPr/>
        <a:lstStyle/>
        <a:p>
          <a:pPr rtl="0"/>
          <a:r>
            <a:rPr lang="ru-RU" smtClean="0"/>
            <a:t>Запуск изменений в деятельности педагогов, педагогических коллективов, необходимых для формирования функциональной грамотности, являющейся одним из ключевых показателей качества общего образования в международном контексте.</a:t>
          </a:r>
          <a:endParaRPr lang="ru-RU"/>
        </a:p>
      </dgm:t>
    </dgm:pt>
    <dgm:pt modelId="{0BFE0857-8ED9-404E-8D7D-849B558680DD}" type="parTrans" cxnId="{B20B1EC4-007F-41AF-8A27-69CB39DBD7B4}">
      <dgm:prSet/>
      <dgm:spPr/>
      <dgm:t>
        <a:bodyPr/>
        <a:lstStyle/>
        <a:p>
          <a:endParaRPr lang="ru-RU"/>
        </a:p>
      </dgm:t>
    </dgm:pt>
    <dgm:pt modelId="{0F84F9A1-EBE3-428C-8768-5D6BE0B315F2}" type="sibTrans" cxnId="{B20B1EC4-007F-41AF-8A27-69CB39DBD7B4}">
      <dgm:prSet/>
      <dgm:spPr/>
      <dgm:t>
        <a:bodyPr/>
        <a:lstStyle/>
        <a:p>
          <a:endParaRPr lang="ru-RU"/>
        </a:p>
      </dgm:t>
    </dgm:pt>
    <dgm:pt modelId="{555A0B73-B663-4CCF-9DAC-A509D944531E}" type="pres">
      <dgm:prSet presAssocID="{98CBD937-59FA-4683-9050-6CB315B67B66}" presName="linear" presStyleCnt="0">
        <dgm:presLayoutVars>
          <dgm:animLvl val="lvl"/>
          <dgm:resizeHandles val="exact"/>
        </dgm:presLayoutVars>
      </dgm:prSet>
      <dgm:spPr/>
    </dgm:pt>
    <dgm:pt modelId="{9B8A7157-6AC2-418A-B26B-3A3B272C9C2E}" type="pres">
      <dgm:prSet presAssocID="{D7F4CCAF-0C45-41E3-9609-E623B9BBFDE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EB6163F-95D8-48D0-A753-DD5C3AF3181B}" type="presOf" srcId="{98CBD937-59FA-4683-9050-6CB315B67B66}" destId="{555A0B73-B663-4CCF-9DAC-A509D944531E}" srcOrd="0" destOrd="0" presId="urn:microsoft.com/office/officeart/2005/8/layout/vList2"/>
    <dgm:cxn modelId="{B20B1EC4-007F-41AF-8A27-69CB39DBD7B4}" srcId="{98CBD937-59FA-4683-9050-6CB315B67B66}" destId="{D7F4CCAF-0C45-41E3-9609-E623B9BBFDEE}" srcOrd="0" destOrd="0" parTransId="{0BFE0857-8ED9-404E-8D7D-849B558680DD}" sibTransId="{0F84F9A1-EBE3-428C-8768-5D6BE0B315F2}"/>
    <dgm:cxn modelId="{8A06C7C2-5D25-4BBB-9BB4-DC2DFACA7683}" type="presOf" srcId="{D7F4CCAF-0C45-41E3-9609-E623B9BBFDEE}" destId="{9B8A7157-6AC2-418A-B26B-3A3B272C9C2E}" srcOrd="0" destOrd="0" presId="urn:microsoft.com/office/officeart/2005/8/layout/vList2"/>
    <dgm:cxn modelId="{D3BC0AAF-348A-49D1-BC8E-869FFF4F8266}" type="presParOf" srcId="{555A0B73-B663-4CCF-9DAC-A509D944531E}" destId="{9B8A7157-6AC2-418A-B26B-3A3B272C9C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A7157-6AC2-418A-B26B-3A3B272C9C2E}">
      <dsp:nvSpPr>
        <dsp:cNvPr id="0" name=""/>
        <dsp:cNvSpPr/>
      </dsp:nvSpPr>
      <dsp:spPr>
        <a:xfrm>
          <a:off x="0" y="242611"/>
          <a:ext cx="8229600" cy="2251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Запуск изменений в деятельности педагогов, педагогических коллективов, необходимых для формирования функциональной грамотности, являющейся одним из ключевых показателей качества общего образования в международном контексте.</a:t>
          </a:r>
          <a:endParaRPr lang="ru-RU" sz="2600" kern="1200"/>
        </a:p>
      </dsp:txBody>
      <dsp:txXfrm>
        <a:off x="109889" y="352500"/>
        <a:ext cx="8009822" cy="2031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65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30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283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89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51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6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98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21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9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0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" y="3505076"/>
            <a:ext cx="8229600" cy="1537965"/>
          </a:xfrm>
        </p:spPr>
        <p:txBody>
          <a:bodyPr/>
          <a:lstStyle/>
          <a:p>
            <a:r>
              <a:rPr lang="ru-RU" i="1" dirty="0" smtClean="0"/>
              <a:t>Педагогический марафон в Ермаковском районе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Планерка  ИМЦ-ОО 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620688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функциональной грамотности: что необходимо и можно сделать в ближайшей перспективе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7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Цель марафона в 2020 году</a:t>
            </a:r>
            <a:r>
              <a:rPr lang="ru-RU" dirty="0"/>
              <a:t>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39747428"/>
              </p:ext>
            </p:extLst>
          </p:nvPr>
        </p:nvGraphicFramePr>
        <p:xfrm>
          <a:off x="467544" y="1556792"/>
          <a:ext cx="82296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27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346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700" b="1" dirty="0" smtClean="0">
                <a:solidFill>
                  <a:srgbClr val="002060"/>
                </a:solidFill>
              </a:rPr>
              <a:t>1 </a:t>
            </a:r>
            <a:r>
              <a:rPr lang="ru-RU" sz="2700" b="1" dirty="0">
                <a:solidFill>
                  <a:srgbClr val="002060"/>
                </a:solidFill>
              </a:rPr>
              <a:t>этап – </a:t>
            </a:r>
            <a:r>
              <a:rPr lang="ru-RU" sz="2700" b="1" dirty="0" smtClean="0">
                <a:solidFill>
                  <a:srgbClr val="002060"/>
                </a:solidFill>
              </a:rPr>
              <a:t>Теоретический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/>
              <a:t> </a:t>
            </a:r>
            <a:r>
              <a:rPr lang="ru-RU" sz="2700" dirty="0"/>
              <a:t>(</a:t>
            </a:r>
            <a:r>
              <a:rPr lang="ru-RU" sz="2700" b="1" dirty="0"/>
              <a:t>с 29 октября по 12 ноября</a:t>
            </a:r>
            <a:r>
              <a:rPr lang="ru-RU" sz="2700" dirty="0" smtClean="0"/>
              <a:t>).</a:t>
            </a:r>
            <a:r>
              <a:rPr lang="ru-RU" sz="2000" dirty="0"/>
              <a:t> в формате цикла </a:t>
            </a:r>
            <a:r>
              <a:rPr lang="ru-RU" sz="2000" dirty="0" smtClean="0"/>
              <a:t>вебинаров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algn="just"/>
            <a:r>
              <a:rPr lang="ru-RU" dirty="0" smtClean="0"/>
              <a:t>ММС обогащается </a:t>
            </a:r>
            <a:r>
              <a:rPr lang="ru-RU" dirty="0"/>
              <a:t>по теме теоретически и вовлекает в изучение материалов заместителей директора СОШ, руководителей </a:t>
            </a:r>
            <a:r>
              <a:rPr lang="ru-RU" b="1" dirty="0"/>
              <a:t>ШМО, РМО</a:t>
            </a:r>
            <a:r>
              <a:rPr lang="ru-RU" dirty="0"/>
              <a:t>, педагогические коллективы (для этого готовим и </a:t>
            </a:r>
            <a:r>
              <a:rPr lang="ru-RU" b="1" dirty="0"/>
              <a:t>выставляем </a:t>
            </a:r>
            <a:r>
              <a:rPr lang="ru-RU" dirty="0"/>
              <a:t>в </a:t>
            </a:r>
            <a:r>
              <a:rPr lang="ru-RU" b="1" dirty="0"/>
              <a:t>открытый доступ ресурсные карты</a:t>
            </a:r>
            <a:r>
              <a:rPr lang="ru-RU" dirty="0"/>
              <a:t>, </a:t>
            </a:r>
            <a:r>
              <a:rPr lang="ru-RU" b="1" dirty="0"/>
              <a:t>где накапливается </a:t>
            </a:r>
            <a:r>
              <a:rPr lang="ru-RU" dirty="0"/>
              <a:t>весь теоретический и практический материал, включая ссылки вебинаров и другие информационные источники</a:t>
            </a:r>
            <a:r>
              <a:rPr lang="ru-RU" dirty="0" smtClean="0"/>
              <a:t>).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 каждой ОО  на сайтах также появляются ссылки  на </a:t>
            </a:r>
            <a:r>
              <a:rPr lang="ru-RU" u="sng" dirty="0" smtClean="0">
                <a:solidFill>
                  <a:srgbClr val="C00000"/>
                </a:solidFill>
              </a:rPr>
              <a:t>ресурсную карту </a:t>
            </a:r>
            <a:endParaRPr lang="ru-RU" u="sng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92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346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>
                <a:solidFill>
                  <a:srgbClr val="002060"/>
                </a:solidFill>
              </a:rPr>
              <a:t>2 </a:t>
            </a:r>
            <a:r>
              <a:rPr lang="ru-RU" sz="2700" b="1" dirty="0">
                <a:solidFill>
                  <a:srgbClr val="002060"/>
                </a:solidFill>
              </a:rPr>
              <a:t>этап – Муниципальный</a:t>
            </a:r>
            <a:r>
              <a:rPr lang="ru-RU" sz="2700" dirty="0">
                <a:solidFill>
                  <a:srgbClr val="002060"/>
                </a:solidFill>
              </a:rPr>
              <a:t>  </a:t>
            </a:r>
            <a:r>
              <a:rPr lang="ru-RU" sz="2700" dirty="0" smtClean="0"/>
              <a:t>(</a:t>
            </a:r>
            <a:r>
              <a:rPr lang="ru-RU" sz="2700" dirty="0"/>
              <a:t>продлится до конца ноября). 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ходе второго этапа в каждом муниципалитете </a:t>
            </a:r>
            <a:r>
              <a:rPr lang="ru-RU" dirty="0" smtClean="0"/>
              <a:t>планируем </a:t>
            </a:r>
            <a:r>
              <a:rPr lang="ru-RU" dirty="0"/>
              <a:t>проведение </a:t>
            </a:r>
            <a:r>
              <a:rPr lang="ru-RU" dirty="0" smtClean="0"/>
              <a:t>одно </a:t>
            </a:r>
            <a:r>
              <a:rPr lang="ru-RU" b="1" dirty="0" smtClean="0"/>
              <a:t>методическое мероприятие </a:t>
            </a:r>
            <a:r>
              <a:rPr lang="ru-RU" b="1" dirty="0"/>
              <a:t>для педагогов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муниципальный </a:t>
            </a:r>
            <a:r>
              <a:rPr lang="ru-RU" b="1" dirty="0">
                <a:solidFill>
                  <a:srgbClr val="002060"/>
                </a:solidFill>
              </a:rPr>
              <a:t>Педагогический марафон</a:t>
            </a:r>
            <a:r>
              <a:rPr lang="ru-RU" dirty="0"/>
              <a:t> </a:t>
            </a:r>
            <a:r>
              <a:rPr lang="ru-RU" dirty="0" smtClean="0"/>
              <a:t>по </a:t>
            </a:r>
            <a:r>
              <a:rPr lang="ru-RU" dirty="0"/>
              <a:t>формированию функциональной грамотности </a:t>
            </a:r>
            <a:r>
              <a:rPr lang="ru-RU" dirty="0" smtClean="0"/>
              <a:t>обучающихся, который будет состоять из серии онлайн-семинаров, которые проведут  районные базовые и региональные инновационные площадки.</a:t>
            </a:r>
          </a:p>
          <a:p>
            <a:pPr algn="just"/>
            <a:r>
              <a:rPr lang="ru-RU" dirty="0" smtClean="0"/>
              <a:t>Форматы </a:t>
            </a:r>
            <a:r>
              <a:rPr lang="ru-RU" dirty="0"/>
              <a:t>мероприятий разрабатываем на основе деятельностного подхода, включаем современные техники освоения материала и кооперации педагогов (на сколько это возможно в </a:t>
            </a:r>
            <a:r>
              <a:rPr lang="ru-RU" dirty="0" err="1"/>
              <a:t>дистанте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Ваша задача включить  в семинары педагогов Ваших учреждений.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429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Требования  к содержанию  теоретической и практической части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Тематика должна вращаться вокруг </a:t>
            </a:r>
            <a:r>
              <a:rPr lang="ru-RU" dirty="0">
                <a:solidFill>
                  <a:srgbClr val="C00000"/>
                </a:solidFill>
              </a:rPr>
              <a:t>ФГ</a:t>
            </a:r>
            <a:r>
              <a:rPr lang="ru-RU" dirty="0"/>
              <a:t>, видов </a:t>
            </a:r>
            <a:r>
              <a:rPr lang="ru-RU" dirty="0">
                <a:solidFill>
                  <a:srgbClr val="C00000"/>
                </a:solidFill>
              </a:rPr>
              <a:t>ФГ</a:t>
            </a:r>
            <a:r>
              <a:rPr lang="ru-RU" dirty="0"/>
              <a:t>, </a:t>
            </a:r>
            <a:r>
              <a:rPr lang="ru-RU" dirty="0">
                <a:solidFill>
                  <a:srgbClr val="C00000"/>
                </a:solidFill>
              </a:rPr>
              <a:t>уроков 4К </a:t>
            </a:r>
            <a:r>
              <a:rPr lang="ru-RU" i="1" dirty="0"/>
              <a:t>и будет зависеть от того, на каком уровне освоения ФГ находятся сейчас педагоги вашей территории. </a:t>
            </a:r>
            <a:r>
              <a:rPr lang="ru-RU" i="1" dirty="0" smtClean="0"/>
              <a:t>( находим лучшее).</a:t>
            </a:r>
          </a:p>
          <a:p>
            <a:pPr algn="just"/>
            <a:r>
              <a:rPr lang="ru-RU" dirty="0" smtClean="0"/>
              <a:t>Задача </a:t>
            </a:r>
            <a:r>
              <a:rPr lang="ru-RU" dirty="0"/>
              <a:t>– продвинуться в теме дальше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Удерживаем  вопросы при подготовке: </a:t>
            </a:r>
            <a:r>
              <a:rPr lang="ru-RU" b="1" dirty="0">
                <a:solidFill>
                  <a:srgbClr val="002060"/>
                </a:solidFill>
              </a:rPr>
              <a:t>как должна измениться деятельность педагога по вопросам формирования ФГ?</a:t>
            </a:r>
            <a:r>
              <a:rPr lang="ru-RU" dirty="0"/>
              <a:t> Что после вашего методического мероприятия они смогу реально взять себе в практику преподавания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59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rgbClr val="002060"/>
                </a:solidFill>
              </a:rPr>
              <a:t>Школа завуча </a:t>
            </a:r>
            <a:r>
              <a:rPr lang="ru-RU" sz="2400" b="1" dirty="0" smtClean="0">
                <a:solidFill>
                  <a:srgbClr val="002060"/>
                </a:solidFill>
              </a:rPr>
              <a:t>и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Школа Старших воспитателей</a:t>
            </a:r>
            <a:r>
              <a:rPr lang="ru-RU" sz="2400" b="1" dirty="0" smtClean="0"/>
              <a:t> (</a:t>
            </a:r>
            <a:r>
              <a:rPr lang="ru-RU" sz="2400" dirty="0" smtClean="0"/>
              <a:t>внеочередная</a:t>
            </a:r>
            <a:r>
              <a:rPr lang="ru-RU" sz="2400" b="1" dirty="0" smtClean="0"/>
              <a:t>)</a:t>
            </a:r>
            <a:br>
              <a:rPr lang="ru-RU" sz="2400" b="1" dirty="0" smtClean="0"/>
            </a:br>
            <a:r>
              <a:rPr lang="ru-RU" sz="2400" b="1" dirty="0" smtClean="0"/>
              <a:t> (12 ноября)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29600" cy="4392488"/>
          </a:xfrm>
        </p:spPr>
        <p:txBody>
          <a:bodyPr/>
          <a:lstStyle/>
          <a:p>
            <a:pPr marL="0" indent="0">
              <a:buNone/>
            </a:pPr>
            <a:endParaRPr lang="ru-RU" b="1" u="sng" dirty="0" smtClean="0"/>
          </a:p>
          <a:p>
            <a:pPr marL="0" indent="0">
              <a:buNone/>
            </a:pPr>
            <a:r>
              <a:rPr lang="ru-RU" b="1" u="sng" dirty="0" smtClean="0"/>
              <a:t>Удерживаем  вопросы : </a:t>
            </a:r>
          </a:p>
          <a:p>
            <a:pPr algn="just"/>
            <a:r>
              <a:rPr lang="ru-RU" dirty="0" smtClean="0"/>
              <a:t>Что есть в ОО  ?  - </a:t>
            </a:r>
            <a:r>
              <a:rPr lang="ru-RU" u="sng" dirty="0" smtClean="0"/>
              <a:t>Составлена ресурсная карта – ссылка на нее представлена на сайте ОО. Выявлены дефициты</a:t>
            </a:r>
          </a:p>
          <a:p>
            <a:pPr algn="just"/>
            <a:r>
              <a:rPr lang="ru-RU" dirty="0" smtClean="0"/>
              <a:t>Как </a:t>
            </a:r>
            <a:r>
              <a:rPr lang="ru-RU" dirty="0"/>
              <a:t>должна измениться деятельность педагога по вопросам формирования ФГ</a:t>
            </a:r>
            <a:r>
              <a:rPr lang="ru-RU" dirty="0" smtClean="0"/>
              <a:t>?</a:t>
            </a:r>
          </a:p>
          <a:p>
            <a:pPr algn="just"/>
            <a:r>
              <a:rPr lang="ru-RU" dirty="0" smtClean="0"/>
              <a:t>Представление РБП  и РИП программы своего методического мероприятия.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297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3 этап – Краевой </a:t>
            </a:r>
            <a:r>
              <a:rPr lang="ru-RU" sz="2800" dirty="0"/>
              <a:t>(сроки проведения – декабрь).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80920" cy="3865984"/>
          </a:xfrm>
        </p:spPr>
        <p:txBody>
          <a:bodyPr/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ходе проведения третьего этапа мы познакомимся с примерами практик формирования функциональной грамотности, разработанных и опробованных выпускниками центра непрерывного повышения профессионального мастерства, прошедшими экспертизу и получившими позитивную оценку коллег (</a:t>
            </a:r>
            <a:r>
              <a:rPr lang="ru-RU" dirty="0">
                <a:solidFill>
                  <a:srgbClr val="002060"/>
                </a:solidFill>
              </a:rPr>
              <a:t>или желающими педагогами с интересной практикой по теме</a:t>
            </a:r>
            <a:r>
              <a:rPr lang="ru-RU" dirty="0"/>
              <a:t>, в том числе, демонстрацией практики супервизоров).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35897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ack of books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70</TotalTime>
  <Words>363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Stack of books design template</vt:lpstr>
      <vt:lpstr>Начальная</vt:lpstr>
      <vt:lpstr>Педагогический марафон в Ермаковском районе</vt:lpstr>
      <vt:lpstr>Цель марафона в 2020 году </vt:lpstr>
      <vt:lpstr>      1 этап – Теоретический  (с 29 октября по 12 ноября). в формате цикла вебинаров </vt:lpstr>
      <vt:lpstr> 2 этап – Муниципальный  (продлится до конца ноября).  </vt:lpstr>
      <vt:lpstr>Требования  к содержанию  теоретической и практической части</vt:lpstr>
      <vt:lpstr>      Школа завуча и  Школа Старших воспитателей (внеочередная)  (12 ноября) </vt:lpstr>
      <vt:lpstr>3 этап – Краевой (сроки проведения – декабрь).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марафон в Ермаковском районе</dc:title>
  <dc:creator>Татьяна  Петровна</dc:creator>
  <cp:lastModifiedBy>Татьяна  Петровна</cp:lastModifiedBy>
  <cp:revision>12</cp:revision>
  <dcterms:created xsi:type="dcterms:W3CDTF">2020-11-03T02:21:46Z</dcterms:created>
  <dcterms:modified xsi:type="dcterms:W3CDTF">2020-11-03T03:41:19Z</dcterms:modified>
</cp:coreProperties>
</file>