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64"/>
  </p:notesMasterIdLst>
  <p:sldIdLst>
    <p:sldId id="257" r:id="rId4"/>
    <p:sldId id="343" r:id="rId5"/>
    <p:sldId id="339" r:id="rId6"/>
    <p:sldId id="261" r:id="rId7"/>
    <p:sldId id="332" r:id="rId8"/>
    <p:sldId id="331" r:id="rId9"/>
    <p:sldId id="330" r:id="rId10"/>
    <p:sldId id="342" r:id="rId11"/>
    <p:sldId id="264" r:id="rId12"/>
    <p:sldId id="369" r:id="rId13"/>
    <p:sldId id="323" r:id="rId14"/>
    <p:sldId id="340" r:id="rId15"/>
    <p:sldId id="364" r:id="rId16"/>
    <p:sldId id="271" r:id="rId17"/>
    <p:sldId id="299" r:id="rId18"/>
    <p:sldId id="265" r:id="rId19"/>
    <p:sldId id="280" r:id="rId20"/>
    <p:sldId id="272" r:id="rId21"/>
    <p:sldId id="273" r:id="rId22"/>
    <p:sldId id="303" r:id="rId23"/>
    <p:sldId id="304" r:id="rId24"/>
    <p:sldId id="307" r:id="rId25"/>
    <p:sldId id="269" r:id="rId26"/>
    <p:sldId id="306" r:id="rId27"/>
    <p:sldId id="289" r:id="rId28"/>
    <p:sldId id="290" r:id="rId29"/>
    <p:sldId id="292" r:id="rId30"/>
    <p:sldId id="301" r:id="rId31"/>
    <p:sldId id="282" r:id="rId32"/>
    <p:sldId id="308" r:id="rId33"/>
    <p:sldId id="324" r:id="rId34"/>
    <p:sldId id="349" r:id="rId35"/>
    <p:sldId id="350" r:id="rId36"/>
    <p:sldId id="325" r:id="rId37"/>
    <p:sldId id="310" r:id="rId38"/>
    <p:sldId id="351" r:id="rId39"/>
    <p:sldId id="352" r:id="rId40"/>
    <p:sldId id="321" r:id="rId41"/>
    <p:sldId id="322" r:id="rId42"/>
    <p:sldId id="353" r:id="rId43"/>
    <p:sldId id="286" r:id="rId44"/>
    <p:sldId id="312" r:id="rId45"/>
    <p:sldId id="311" r:id="rId46"/>
    <p:sldId id="278" r:id="rId47"/>
    <p:sldId id="279" r:id="rId48"/>
    <p:sldId id="287" r:id="rId49"/>
    <p:sldId id="315" r:id="rId50"/>
    <p:sldId id="360" r:id="rId51"/>
    <p:sldId id="357" r:id="rId52"/>
    <p:sldId id="356" r:id="rId53"/>
    <p:sldId id="361" r:id="rId54"/>
    <p:sldId id="362" r:id="rId55"/>
    <p:sldId id="298" r:id="rId56"/>
    <p:sldId id="317" r:id="rId57"/>
    <p:sldId id="281" r:id="rId58"/>
    <p:sldId id="363" r:id="rId59"/>
    <p:sldId id="288" r:id="rId60"/>
    <p:sldId id="284" r:id="rId61"/>
    <p:sldId id="285" r:id="rId62"/>
    <p:sldId id="319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FF"/>
    <a:srgbClr val="0000FF"/>
    <a:srgbClr val="BA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7206" autoAdjust="0"/>
    <p:restoredTop sz="94629" autoAdjust="0"/>
  </p:normalViewPr>
  <p:slideViewPr>
    <p:cSldViewPr>
      <p:cViewPr>
        <p:scale>
          <a:sx n="100" d="100"/>
          <a:sy n="100" d="100"/>
        </p:scale>
        <p:origin x="-262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воспитанников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943</c:v>
                </c:pt>
                <c:pt idx="1">
                  <c:v>957</c:v>
                </c:pt>
                <c:pt idx="2">
                  <c:v>1005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963</c:v>
                </c:pt>
                <c:pt idx="1">
                  <c:v>937</c:v>
                </c:pt>
                <c:pt idx="2">
                  <c:v>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3712"/>
        <c:axId val="5172224"/>
      </c:barChart>
      <c:catAx>
        <c:axId val="356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72224"/>
        <c:crosses val="autoZero"/>
        <c:auto val="1"/>
        <c:lblAlgn val="ctr"/>
        <c:lblOffset val="100"/>
        <c:noMultiLvlLbl val="0"/>
      </c:catAx>
      <c:valAx>
        <c:axId val="517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83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воспитанников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65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77344"/>
        <c:axId val="38378880"/>
      </c:barChart>
      <c:catAx>
        <c:axId val="3837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378880"/>
        <c:crosses val="autoZero"/>
        <c:auto val="1"/>
        <c:lblAlgn val="ctr"/>
        <c:lblOffset val="100"/>
        <c:noMultiLvlLbl val="0"/>
      </c:catAx>
      <c:valAx>
        <c:axId val="3837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7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91610995599334E-2"/>
          <c:y val="2.7508344843939398E-2"/>
          <c:w val="0.60835880081729543"/>
          <c:h val="0.8575446426350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школьников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2578</c:v>
                </c:pt>
                <c:pt idx="1">
                  <c:v>2699</c:v>
                </c:pt>
                <c:pt idx="2">
                  <c:v>2669</c:v>
                </c:pt>
                <c:pt idx="3">
                  <c:v>2700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первоклассников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278</c:v>
                </c:pt>
                <c:pt idx="1">
                  <c:v>317</c:v>
                </c:pt>
                <c:pt idx="2">
                  <c:v>291</c:v>
                </c:pt>
                <c:pt idx="3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36288"/>
        <c:axId val="43127168"/>
      </c:barChart>
      <c:catAx>
        <c:axId val="398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127168"/>
        <c:crosses val="autoZero"/>
        <c:auto val="1"/>
        <c:lblAlgn val="ctr"/>
        <c:lblOffset val="100"/>
        <c:noMultiLvlLbl val="0"/>
      </c:catAx>
      <c:valAx>
        <c:axId val="43127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836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090404837790704E-2"/>
          <c:y val="3.9366390012856294E-2"/>
          <c:w val="0.8781218498658151"/>
          <c:h val="0.915364518546933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Подтвердили отметки за работу и в журнале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Понизили отметки по сравнению с журналом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54.43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Повысили отметки по сравнению с журналом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80669018427105E-2"/>
                  <c:y val="-5.0959728171982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484480"/>
        <c:axId val="44486016"/>
        <c:axId val="0"/>
      </c:bar3DChart>
      <c:catAx>
        <c:axId val="4448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86016"/>
        <c:crosses val="autoZero"/>
        <c:auto val="1"/>
        <c:lblAlgn val="ctr"/>
        <c:lblOffset val="100"/>
        <c:noMultiLvlLbl val="0"/>
      </c:catAx>
      <c:valAx>
        <c:axId val="4448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8448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072407856823244"/>
          <c:y val="0.17631283494986683"/>
          <c:w val="0.33633138621702585"/>
          <c:h val="0.708525803277794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купленных квартир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793664"/>
        <c:axId val="47795200"/>
        <c:axId val="0"/>
      </c:bar3DChart>
      <c:catAx>
        <c:axId val="477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795200"/>
        <c:crosses val="autoZero"/>
        <c:auto val="1"/>
        <c:lblAlgn val="ctr"/>
        <c:lblOffset val="100"/>
        <c:noMultiLvlLbl val="0"/>
      </c:catAx>
      <c:valAx>
        <c:axId val="4779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79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42122-18E2-47B0-84DA-C4B2612E79E3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12D5C89-9598-49DD-BAE1-89915A71209C}">
      <dgm:prSet/>
      <dgm:spPr/>
      <dgm:t>
        <a:bodyPr/>
        <a:lstStyle/>
        <a:p>
          <a:pPr rtl="0"/>
          <a:r>
            <a:rPr lang="x-none" smtClean="0"/>
            <a:t>1. СОЗДАНИЕ  условий для профессионального становления  и развития педагогов </a:t>
          </a:r>
          <a:endParaRPr lang="ru-RU" dirty="0"/>
        </a:p>
      </dgm:t>
    </dgm:pt>
    <dgm:pt modelId="{51DF5754-A94D-4C1A-8874-2E40A0CCCD3F}" type="parTrans" cxnId="{2BD5D62C-6934-4B94-9169-529D46DF2D02}">
      <dgm:prSet/>
      <dgm:spPr/>
      <dgm:t>
        <a:bodyPr/>
        <a:lstStyle/>
        <a:p>
          <a:endParaRPr lang="ru-RU"/>
        </a:p>
      </dgm:t>
    </dgm:pt>
    <dgm:pt modelId="{759A3FEA-9219-4359-9A5B-781E67BD4B27}" type="sibTrans" cxnId="{2BD5D62C-6934-4B94-9169-529D46DF2D02}">
      <dgm:prSet/>
      <dgm:spPr/>
      <dgm:t>
        <a:bodyPr/>
        <a:lstStyle/>
        <a:p>
          <a:endParaRPr lang="ru-RU"/>
        </a:p>
      </dgm:t>
    </dgm:pt>
    <dgm:pt modelId="{A05C001C-B3CC-4005-9499-7DFCA9B0030A}">
      <dgm:prSet/>
      <dgm:spPr/>
      <dgm:t>
        <a:bodyPr/>
        <a:lstStyle/>
        <a:p>
          <a:pPr rtl="0"/>
          <a:r>
            <a:rPr lang="x-none" smtClean="0"/>
            <a:t>2. СОЗДАНИЕ   современной образовательной среды и обновление практик образования </a:t>
          </a:r>
          <a:endParaRPr lang="ru-RU"/>
        </a:p>
      </dgm:t>
    </dgm:pt>
    <dgm:pt modelId="{4772F66C-4498-4F2A-9021-96721A6D9580}" type="parTrans" cxnId="{083B6580-4AB2-41AC-8CF7-D7DFF3083C67}">
      <dgm:prSet/>
      <dgm:spPr/>
      <dgm:t>
        <a:bodyPr/>
        <a:lstStyle/>
        <a:p>
          <a:endParaRPr lang="ru-RU"/>
        </a:p>
      </dgm:t>
    </dgm:pt>
    <dgm:pt modelId="{7E821B61-569E-4F8C-9D71-A26B29C1AD24}" type="sibTrans" cxnId="{083B6580-4AB2-41AC-8CF7-D7DFF3083C67}">
      <dgm:prSet/>
      <dgm:spPr/>
      <dgm:t>
        <a:bodyPr/>
        <a:lstStyle/>
        <a:p>
          <a:endParaRPr lang="ru-RU"/>
        </a:p>
      </dgm:t>
    </dgm:pt>
    <dgm:pt modelId="{BAD2C559-3C5E-4242-9F41-BF2468F1A21A}">
      <dgm:prSet/>
      <dgm:spPr/>
      <dgm:t>
        <a:bodyPr/>
        <a:lstStyle/>
        <a:p>
          <a:pPr rtl="0"/>
          <a:r>
            <a:rPr lang="ru-RU" dirty="0" smtClean="0"/>
            <a:t>3. СТАНОВЛЕНИЕ укладов жизни школ  и ОБНОВЛЕНИЕ практик воспитания</a:t>
          </a:r>
          <a:endParaRPr lang="ru-RU" dirty="0"/>
        </a:p>
      </dgm:t>
    </dgm:pt>
    <dgm:pt modelId="{ED1D80F4-682A-4D71-B9B7-6BB4FD899A38}" type="parTrans" cxnId="{8323DBE1-FB8D-4547-AF31-17D54C430608}">
      <dgm:prSet/>
      <dgm:spPr/>
      <dgm:t>
        <a:bodyPr/>
        <a:lstStyle/>
        <a:p>
          <a:endParaRPr lang="ru-RU"/>
        </a:p>
      </dgm:t>
    </dgm:pt>
    <dgm:pt modelId="{C605DB02-15BB-46EE-84E9-D6B84D72A504}" type="sibTrans" cxnId="{8323DBE1-FB8D-4547-AF31-17D54C430608}">
      <dgm:prSet/>
      <dgm:spPr/>
      <dgm:t>
        <a:bodyPr/>
        <a:lstStyle/>
        <a:p>
          <a:endParaRPr lang="ru-RU"/>
        </a:p>
      </dgm:t>
    </dgm:pt>
    <dgm:pt modelId="{3C934E73-337D-40AD-BD3D-32550DA716BB}">
      <dgm:prSet/>
      <dgm:spPr/>
      <dgm:t>
        <a:bodyPr/>
        <a:lstStyle/>
        <a:p>
          <a:pPr rtl="0"/>
          <a:r>
            <a:rPr lang="x-none" smtClean="0"/>
            <a:t>4. ВНЕДРЕНИЕ современных практик управления на основе данных</a:t>
          </a:r>
          <a:endParaRPr lang="ru-RU" dirty="0"/>
        </a:p>
      </dgm:t>
    </dgm:pt>
    <dgm:pt modelId="{3E300088-B578-4AB2-8A3F-06710441285C}" type="parTrans" cxnId="{E549EEF7-B7E7-4DB6-9D47-FF994EA9B0AD}">
      <dgm:prSet/>
      <dgm:spPr/>
      <dgm:t>
        <a:bodyPr/>
        <a:lstStyle/>
        <a:p>
          <a:endParaRPr lang="ru-RU"/>
        </a:p>
      </dgm:t>
    </dgm:pt>
    <dgm:pt modelId="{A040675C-DB42-4613-91D3-78182EC564C9}" type="sibTrans" cxnId="{E549EEF7-B7E7-4DB6-9D47-FF994EA9B0AD}">
      <dgm:prSet/>
      <dgm:spPr/>
      <dgm:t>
        <a:bodyPr/>
        <a:lstStyle/>
        <a:p>
          <a:endParaRPr lang="ru-RU"/>
        </a:p>
      </dgm:t>
    </dgm:pt>
    <dgm:pt modelId="{D53C0B6C-0CDD-428C-89E8-AB91230F1E58}" type="pres">
      <dgm:prSet presAssocID="{94E42122-18E2-47B0-84DA-C4B2612E7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11C3C-041E-40F9-9CA1-2B6513992707}" type="pres">
      <dgm:prSet presAssocID="{412D5C89-9598-49DD-BAE1-89915A71209C}" presName="composite" presStyleCnt="0"/>
      <dgm:spPr/>
    </dgm:pt>
    <dgm:pt modelId="{965B08DB-5FFF-44C4-8079-D9BEE995DB9F}" type="pres">
      <dgm:prSet presAssocID="{412D5C89-9598-49DD-BAE1-89915A71209C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F4AFB-B8B9-4A97-8B60-DC23DA9E9099}" type="pres">
      <dgm:prSet presAssocID="{412D5C89-9598-49DD-BAE1-89915A71209C}" presName="rect2" presStyleLbl="fgImgPlace1" presStyleIdx="0" presStyleCnt="4"/>
      <dgm:spPr/>
    </dgm:pt>
    <dgm:pt modelId="{96EE922E-D079-41A3-AA56-7E0CD116FC0C}" type="pres">
      <dgm:prSet presAssocID="{759A3FEA-9219-4359-9A5B-781E67BD4B27}" presName="sibTrans" presStyleCnt="0"/>
      <dgm:spPr/>
    </dgm:pt>
    <dgm:pt modelId="{45E00A2F-410B-48D1-A613-464FB071B5D7}" type="pres">
      <dgm:prSet presAssocID="{A05C001C-B3CC-4005-9499-7DFCA9B0030A}" presName="composite" presStyleCnt="0"/>
      <dgm:spPr/>
    </dgm:pt>
    <dgm:pt modelId="{E8169831-79AE-49EF-B5FA-875C525E5D77}" type="pres">
      <dgm:prSet presAssocID="{A05C001C-B3CC-4005-9499-7DFCA9B0030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90ABD-09E9-4D9C-B4BD-59C858F9C7B5}" type="pres">
      <dgm:prSet presAssocID="{A05C001C-B3CC-4005-9499-7DFCA9B0030A}" presName="rect2" presStyleLbl="fgImgPlace1" presStyleIdx="1" presStyleCnt="4"/>
      <dgm:spPr/>
    </dgm:pt>
    <dgm:pt modelId="{6C580BC1-C0B4-40A1-994D-D427C440963B}" type="pres">
      <dgm:prSet presAssocID="{7E821B61-569E-4F8C-9D71-A26B29C1AD24}" presName="sibTrans" presStyleCnt="0"/>
      <dgm:spPr/>
    </dgm:pt>
    <dgm:pt modelId="{F4FB8B7C-6712-4C2A-91C7-4D9F809F7DF2}" type="pres">
      <dgm:prSet presAssocID="{BAD2C559-3C5E-4242-9F41-BF2468F1A21A}" presName="composite" presStyleCnt="0"/>
      <dgm:spPr/>
    </dgm:pt>
    <dgm:pt modelId="{5587778F-E2EF-4C86-9432-81057DE101F4}" type="pres">
      <dgm:prSet presAssocID="{BAD2C559-3C5E-4242-9F41-BF2468F1A21A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233E1-DC42-4530-BBC5-7470735FCD60}" type="pres">
      <dgm:prSet presAssocID="{BAD2C559-3C5E-4242-9F41-BF2468F1A21A}" presName="rect2" presStyleLbl="fgImgPlace1" presStyleIdx="2" presStyleCnt="4"/>
      <dgm:spPr/>
    </dgm:pt>
    <dgm:pt modelId="{811FC193-6ED3-4EE4-9C48-52414B93DDC8}" type="pres">
      <dgm:prSet presAssocID="{C605DB02-15BB-46EE-84E9-D6B84D72A504}" presName="sibTrans" presStyleCnt="0"/>
      <dgm:spPr/>
    </dgm:pt>
    <dgm:pt modelId="{517ABE50-9A12-4598-82DC-B3DEEE6872CC}" type="pres">
      <dgm:prSet presAssocID="{3C934E73-337D-40AD-BD3D-32550DA716BB}" presName="composite" presStyleCnt="0"/>
      <dgm:spPr/>
    </dgm:pt>
    <dgm:pt modelId="{4B25B40E-E9EA-46B2-ACB9-7015C410515B}" type="pres">
      <dgm:prSet presAssocID="{3C934E73-337D-40AD-BD3D-32550DA716B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E9C7-5CB4-4D76-B2FA-DE5201584CF3}" type="pres">
      <dgm:prSet presAssocID="{3C934E73-337D-40AD-BD3D-32550DA716BB}" presName="rect2" presStyleLbl="fgImgPlace1" presStyleIdx="3" presStyleCnt="4"/>
      <dgm:spPr/>
    </dgm:pt>
  </dgm:ptLst>
  <dgm:cxnLst>
    <dgm:cxn modelId="{083B6580-4AB2-41AC-8CF7-D7DFF3083C67}" srcId="{94E42122-18E2-47B0-84DA-C4B2612E79E3}" destId="{A05C001C-B3CC-4005-9499-7DFCA9B0030A}" srcOrd="1" destOrd="0" parTransId="{4772F66C-4498-4F2A-9021-96721A6D9580}" sibTransId="{7E821B61-569E-4F8C-9D71-A26B29C1AD24}"/>
    <dgm:cxn modelId="{233EEC59-245E-45B4-80F0-3C44E0270B61}" type="presOf" srcId="{412D5C89-9598-49DD-BAE1-89915A71209C}" destId="{965B08DB-5FFF-44C4-8079-D9BEE995DB9F}" srcOrd="0" destOrd="0" presId="urn:microsoft.com/office/officeart/2008/layout/PictureStrips"/>
    <dgm:cxn modelId="{199BFA8C-05B4-49E8-8230-8CCE7DC087E2}" type="presOf" srcId="{94E42122-18E2-47B0-84DA-C4B2612E79E3}" destId="{D53C0B6C-0CDD-428C-89E8-AB91230F1E58}" srcOrd="0" destOrd="0" presId="urn:microsoft.com/office/officeart/2008/layout/PictureStrips"/>
    <dgm:cxn modelId="{B7F43DC5-1C5F-4550-B5E4-426DBA214DF6}" type="presOf" srcId="{A05C001C-B3CC-4005-9499-7DFCA9B0030A}" destId="{E8169831-79AE-49EF-B5FA-875C525E5D77}" srcOrd="0" destOrd="0" presId="urn:microsoft.com/office/officeart/2008/layout/PictureStrips"/>
    <dgm:cxn modelId="{E8E09D59-CCD7-485D-B9E3-BF52A571FF8F}" type="presOf" srcId="{3C934E73-337D-40AD-BD3D-32550DA716BB}" destId="{4B25B40E-E9EA-46B2-ACB9-7015C410515B}" srcOrd="0" destOrd="0" presId="urn:microsoft.com/office/officeart/2008/layout/PictureStrips"/>
    <dgm:cxn modelId="{7664C495-B645-4BB6-8D6F-F82CBBF8E4DC}" type="presOf" srcId="{BAD2C559-3C5E-4242-9F41-BF2468F1A21A}" destId="{5587778F-E2EF-4C86-9432-81057DE101F4}" srcOrd="0" destOrd="0" presId="urn:microsoft.com/office/officeart/2008/layout/PictureStrips"/>
    <dgm:cxn modelId="{E549EEF7-B7E7-4DB6-9D47-FF994EA9B0AD}" srcId="{94E42122-18E2-47B0-84DA-C4B2612E79E3}" destId="{3C934E73-337D-40AD-BD3D-32550DA716BB}" srcOrd="3" destOrd="0" parTransId="{3E300088-B578-4AB2-8A3F-06710441285C}" sibTransId="{A040675C-DB42-4613-91D3-78182EC564C9}"/>
    <dgm:cxn modelId="{2BD5D62C-6934-4B94-9169-529D46DF2D02}" srcId="{94E42122-18E2-47B0-84DA-C4B2612E79E3}" destId="{412D5C89-9598-49DD-BAE1-89915A71209C}" srcOrd="0" destOrd="0" parTransId="{51DF5754-A94D-4C1A-8874-2E40A0CCCD3F}" sibTransId="{759A3FEA-9219-4359-9A5B-781E67BD4B27}"/>
    <dgm:cxn modelId="{8323DBE1-FB8D-4547-AF31-17D54C430608}" srcId="{94E42122-18E2-47B0-84DA-C4B2612E79E3}" destId="{BAD2C559-3C5E-4242-9F41-BF2468F1A21A}" srcOrd="2" destOrd="0" parTransId="{ED1D80F4-682A-4D71-B9B7-6BB4FD899A38}" sibTransId="{C605DB02-15BB-46EE-84E9-D6B84D72A504}"/>
    <dgm:cxn modelId="{3E1D6C74-1AEA-4CB7-BA13-57AB2E90431A}" type="presParOf" srcId="{D53C0B6C-0CDD-428C-89E8-AB91230F1E58}" destId="{F0111C3C-041E-40F9-9CA1-2B6513992707}" srcOrd="0" destOrd="0" presId="urn:microsoft.com/office/officeart/2008/layout/PictureStrips"/>
    <dgm:cxn modelId="{B0D096B6-B588-406A-9973-C4C21EEB397E}" type="presParOf" srcId="{F0111C3C-041E-40F9-9CA1-2B6513992707}" destId="{965B08DB-5FFF-44C4-8079-D9BEE995DB9F}" srcOrd="0" destOrd="0" presId="urn:microsoft.com/office/officeart/2008/layout/PictureStrips"/>
    <dgm:cxn modelId="{97665C76-191D-4726-A8AD-377960A31C0D}" type="presParOf" srcId="{F0111C3C-041E-40F9-9CA1-2B6513992707}" destId="{AC7F4AFB-B8B9-4A97-8B60-DC23DA9E9099}" srcOrd="1" destOrd="0" presId="urn:microsoft.com/office/officeart/2008/layout/PictureStrips"/>
    <dgm:cxn modelId="{828C0E16-F600-41C0-ACF4-182576138312}" type="presParOf" srcId="{D53C0B6C-0CDD-428C-89E8-AB91230F1E58}" destId="{96EE922E-D079-41A3-AA56-7E0CD116FC0C}" srcOrd="1" destOrd="0" presId="urn:microsoft.com/office/officeart/2008/layout/PictureStrips"/>
    <dgm:cxn modelId="{A91CD515-EBAC-4DDC-B697-27B5E57C8F53}" type="presParOf" srcId="{D53C0B6C-0CDD-428C-89E8-AB91230F1E58}" destId="{45E00A2F-410B-48D1-A613-464FB071B5D7}" srcOrd="2" destOrd="0" presId="urn:microsoft.com/office/officeart/2008/layout/PictureStrips"/>
    <dgm:cxn modelId="{0BF231F5-74A0-4A6F-A049-0DB1917046AF}" type="presParOf" srcId="{45E00A2F-410B-48D1-A613-464FB071B5D7}" destId="{E8169831-79AE-49EF-B5FA-875C525E5D77}" srcOrd="0" destOrd="0" presId="urn:microsoft.com/office/officeart/2008/layout/PictureStrips"/>
    <dgm:cxn modelId="{274E0E11-B04A-4784-94F1-1D917849F1F3}" type="presParOf" srcId="{45E00A2F-410B-48D1-A613-464FB071B5D7}" destId="{89A90ABD-09E9-4D9C-B4BD-59C858F9C7B5}" srcOrd="1" destOrd="0" presId="urn:microsoft.com/office/officeart/2008/layout/PictureStrips"/>
    <dgm:cxn modelId="{F9BAEAF7-6B0B-4F62-8E5C-6025CDF82808}" type="presParOf" srcId="{D53C0B6C-0CDD-428C-89E8-AB91230F1E58}" destId="{6C580BC1-C0B4-40A1-994D-D427C440963B}" srcOrd="3" destOrd="0" presId="urn:microsoft.com/office/officeart/2008/layout/PictureStrips"/>
    <dgm:cxn modelId="{9050C632-1219-4084-9EE0-1ECCF972873B}" type="presParOf" srcId="{D53C0B6C-0CDD-428C-89E8-AB91230F1E58}" destId="{F4FB8B7C-6712-4C2A-91C7-4D9F809F7DF2}" srcOrd="4" destOrd="0" presId="urn:microsoft.com/office/officeart/2008/layout/PictureStrips"/>
    <dgm:cxn modelId="{13639B84-AE88-41D4-90B6-70ED725A9768}" type="presParOf" srcId="{F4FB8B7C-6712-4C2A-91C7-4D9F809F7DF2}" destId="{5587778F-E2EF-4C86-9432-81057DE101F4}" srcOrd="0" destOrd="0" presId="urn:microsoft.com/office/officeart/2008/layout/PictureStrips"/>
    <dgm:cxn modelId="{38D382A5-F98B-4DED-AA38-CD31420D6EF3}" type="presParOf" srcId="{F4FB8B7C-6712-4C2A-91C7-4D9F809F7DF2}" destId="{DD7233E1-DC42-4530-BBC5-7470735FCD60}" srcOrd="1" destOrd="0" presId="urn:microsoft.com/office/officeart/2008/layout/PictureStrips"/>
    <dgm:cxn modelId="{D92B8B22-B78F-4C2C-9C87-71F210220156}" type="presParOf" srcId="{D53C0B6C-0CDD-428C-89E8-AB91230F1E58}" destId="{811FC193-6ED3-4EE4-9C48-52414B93DDC8}" srcOrd="5" destOrd="0" presId="urn:microsoft.com/office/officeart/2008/layout/PictureStrips"/>
    <dgm:cxn modelId="{B85BCD4B-001A-4E81-8956-7C60405825E7}" type="presParOf" srcId="{D53C0B6C-0CDD-428C-89E8-AB91230F1E58}" destId="{517ABE50-9A12-4598-82DC-B3DEEE6872CC}" srcOrd="6" destOrd="0" presId="urn:microsoft.com/office/officeart/2008/layout/PictureStrips"/>
    <dgm:cxn modelId="{605EF110-8ECC-469C-9423-48D7898B841E}" type="presParOf" srcId="{517ABE50-9A12-4598-82DC-B3DEEE6872CC}" destId="{4B25B40E-E9EA-46B2-ACB9-7015C410515B}" srcOrd="0" destOrd="0" presId="urn:microsoft.com/office/officeart/2008/layout/PictureStrips"/>
    <dgm:cxn modelId="{E576E4C8-F065-4F2E-8593-F5F61D354FA5}" type="presParOf" srcId="{517ABE50-9A12-4598-82DC-B3DEEE6872CC}" destId="{8EA2E9C7-5CB4-4D76-B2FA-DE5201584C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5F8EF-9F16-481A-AFB7-22BC4889E9A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6282BD-09B8-46AB-9F4E-C83DCE3808B5}">
      <dgm:prSet/>
      <dgm:spPr/>
      <dgm:t>
        <a:bodyPr/>
        <a:lstStyle/>
        <a:p>
          <a:pPr rtl="0"/>
          <a:r>
            <a:rPr lang="x-none" smtClean="0"/>
            <a:t>Методическое сопровождение внедрения и реализации ФГОС в практику дошкольных образовательных организаций района»</a:t>
          </a:r>
          <a:endParaRPr lang="ru-RU"/>
        </a:p>
      </dgm:t>
    </dgm:pt>
    <dgm:pt modelId="{71686AEC-3FE7-4777-A556-75BF7C74BCCE}" type="parTrans" cxnId="{1E476A44-3397-4126-9112-3377DE898843}">
      <dgm:prSet/>
      <dgm:spPr/>
      <dgm:t>
        <a:bodyPr/>
        <a:lstStyle/>
        <a:p>
          <a:endParaRPr lang="ru-RU"/>
        </a:p>
      </dgm:t>
    </dgm:pt>
    <dgm:pt modelId="{098BEE76-238F-433B-9E83-3C4041739A39}" type="sibTrans" cxnId="{1E476A44-3397-4126-9112-3377DE898843}">
      <dgm:prSet/>
      <dgm:spPr/>
      <dgm:t>
        <a:bodyPr/>
        <a:lstStyle/>
        <a:p>
          <a:endParaRPr lang="ru-RU"/>
        </a:p>
      </dgm:t>
    </dgm:pt>
    <dgm:pt modelId="{9C231EFD-7089-433E-AD57-CC800ADE6524}">
      <dgm:prSet/>
      <dgm:spPr/>
      <dgm:t>
        <a:bodyPr/>
        <a:lstStyle/>
        <a:p>
          <a:pPr rtl="0"/>
          <a:r>
            <a:rPr lang="x-none" smtClean="0"/>
            <a:t>«Комплексное развитие педагогов района при переходе на новые стандарты»</a:t>
          </a:r>
          <a:endParaRPr lang="ru-RU" dirty="0"/>
        </a:p>
      </dgm:t>
    </dgm:pt>
    <dgm:pt modelId="{2B78A853-E4FC-4C4E-8A3C-00B14E2FAAD9}" type="parTrans" cxnId="{1F229772-82EE-43F1-9C79-98333BA781CE}">
      <dgm:prSet/>
      <dgm:spPr/>
      <dgm:t>
        <a:bodyPr/>
        <a:lstStyle/>
        <a:p>
          <a:endParaRPr lang="ru-RU"/>
        </a:p>
      </dgm:t>
    </dgm:pt>
    <dgm:pt modelId="{B5927081-B5F3-4F07-A5A9-9E369EBD3892}" type="sibTrans" cxnId="{1F229772-82EE-43F1-9C79-98333BA781CE}">
      <dgm:prSet/>
      <dgm:spPr/>
      <dgm:t>
        <a:bodyPr/>
        <a:lstStyle/>
        <a:p>
          <a:endParaRPr lang="ru-RU"/>
        </a:p>
      </dgm:t>
    </dgm:pt>
    <dgm:pt modelId="{69601D7A-82C3-4489-B68E-41D96718975F}">
      <dgm:prSet/>
      <dgm:spPr/>
      <dgm:t>
        <a:bodyPr/>
        <a:lstStyle/>
        <a:p>
          <a:pPr rtl="0"/>
          <a:r>
            <a:rPr lang="x-none" smtClean="0"/>
            <a:t>«Повышение качества образования  в школах с разными социальными условиями»</a:t>
          </a:r>
          <a:endParaRPr lang="ru-RU" dirty="0"/>
        </a:p>
      </dgm:t>
    </dgm:pt>
    <dgm:pt modelId="{27AB921E-CAD4-4E1B-9215-E964C97BFB48}" type="parTrans" cxnId="{E76DBA63-CFB9-4AF8-B836-46DE06765A53}">
      <dgm:prSet/>
      <dgm:spPr/>
      <dgm:t>
        <a:bodyPr/>
        <a:lstStyle/>
        <a:p>
          <a:endParaRPr lang="ru-RU"/>
        </a:p>
      </dgm:t>
    </dgm:pt>
    <dgm:pt modelId="{D79F5608-7236-455A-903C-0E6B5C70AF93}" type="sibTrans" cxnId="{E76DBA63-CFB9-4AF8-B836-46DE06765A53}">
      <dgm:prSet/>
      <dgm:spPr/>
      <dgm:t>
        <a:bodyPr/>
        <a:lstStyle/>
        <a:p>
          <a:endParaRPr lang="ru-RU"/>
        </a:p>
      </dgm:t>
    </dgm:pt>
    <dgm:pt modelId="{E4ABF992-7AA9-4F19-9E5F-28640DCEEA59}" type="pres">
      <dgm:prSet presAssocID="{0D45F8EF-9F16-481A-AFB7-22BC4889E9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BD0614-CD52-4AF4-9BCD-C306ACDE5EFC}" type="pres">
      <dgm:prSet presAssocID="{E66282BD-09B8-46AB-9F4E-C83DCE3808B5}" presName="composite" presStyleCnt="0"/>
      <dgm:spPr/>
    </dgm:pt>
    <dgm:pt modelId="{6AEC27EC-5E9B-438B-8A56-91D5374E3CF3}" type="pres">
      <dgm:prSet presAssocID="{E66282BD-09B8-46AB-9F4E-C83DCE3808B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364F7-F52F-456F-801C-192EDC5EFB36}" type="pres">
      <dgm:prSet presAssocID="{E66282BD-09B8-46AB-9F4E-C83DCE3808B5}" presName="rect2" presStyleLbl="fgImgPlace1" presStyleIdx="0" presStyleCnt="3"/>
      <dgm:spPr/>
    </dgm:pt>
    <dgm:pt modelId="{04B7E760-629A-4E1E-B52C-2436BB97F305}" type="pres">
      <dgm:prSet presAssocID="{098BEE76-238F-433B-9E83-3C4041739A39}" presName="sibTrans" presStyleCnt="0"/>
      <dgm:spPr/>
    </dgm:pt>
    <dgm:pt modelId="{8B281169-74ED-46D3-BE77-8A1FD8BDD384}" type="pres">
      <dgm:prSet presAssocID="{9C231EFD-7089-433E-AD57-CC800ADE6524}" presName="composite" presStyleCnt="0"/>
      <dgm:spPr/>
    </dgm:pt>
    <dgm:pt modelId="{A8E28C94-578B-423F-AE71-212B6F2DBD55}" type="pres">
      <dgm:prSet presAssocID="{9C231EFD-7089-433E-AD57-CC800ADE652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13DC3-23A8-40EA-85AA-94A409B7DB04}" type="pres">
      <dgm:prSet presAssocID="{9C231EFD-7089-433E-AD57-CC800ADE6524}" presName="rect2" presStyleLbl="fgImgPlace1" presStyleIdx="1" presStyleCnt="3"/>
      <dgm:spPr/>
    </dgm:pt>
    <dgm:pt modelId="{E8B07C66-9A08-4F6A-8564-B947726837F3}" type="pres">
      <dgm:prSet presAssocID="{B5927081-B5F3-4F07-A5A9-9E369EBD3892}" presName="sibTrans" presStyleCnt="0"/>
      <dgm:spPr/>
    </dgm:pt>
    <dgm:pt modelId="{8083F69C-DBFF-4950-8C9B-6E530DF414EE}" type="pres">
      <dgm:prSet presAssocID="{69601D7A-82C3-4489-B68E-41D96718975F}" presName="composite" presStyleCnt="0"/>
      <dgm:spPr/>
    </dgm:pt>
    <dgm:pt modelId="{5386ADE7-8D1B-4D3D-B3E1-B79099A952BA}" type="pres">
      <dgm:prSet presAssocID="{69601D7A-82C3-4489-B68E-41D96718975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1359-BF1E-4C1E-900C-25C4897D8EB4}" type="pres">
      <dgm:prSet presAssocID="{69601D7A-82C3-4489-B68E-41D96718975F}" presName="rect2" presStyleLbl="fgImgPlace1" presStyleIdx="2" presStyleCnt="3"/>
      <dgm:spPr/>
    </dgm:pt>
  </dgm:ptLst>
  <dgm:cxnLst>
    <dgm:cxn modelId="{1F229772-82EE-43F1-9C79-98333BA781CE}" srcId="{0D45F8EF-9F16-481A-AFB7-22BC4889E9A2}" destId="{9C231EFD-7089-433E-AD57-CC800ADE6524}" srcOrd="1" destOrd="0" parTransId="{2B78A853-E4FC-4C4E-8A3C-00B14E2FAAD9}" sibTransId="{B5927081-B5F3-4F07-A5A9-9E369EBD3892}"/>
    <dgm:cxn modelId="{17BAA199-172A-48BB-97D4-B784F2A6CF53}" type="presOf" srcId="{9C231EFD-7089-433E-AD57-CC800ADE6524}" destId="{A8E28C94-578B-423F-AE71-212B6F2DBD55}" srcOrd="0" destOrd="0" presId="urn:microsoft.com/office/officeart/2008/layout/PictureStrips"/>
    <dgm:cxn modelId="{F126E382-7EA5-45C3-B876-64A90BEE01DD}" type="presOf" srcId="{0D45F8EF-9F16-481A-AFB7-22BC4889E9A2}" destId="{E4ABF992-7AA9-4F19-9E5F-28640DCEEA59}" srcOrd="0" destOrd="0" presId="urn:microsoft.com/office/officeart/2008/layout/PictureStrips"/>
    <dgm:cxn modelId="{8D108B40-802A-4463-9187-F47D17664EFB}" type="presOf" srcId="{E66282BD-09B8-46AB-9F4E-C83DCE3808B5}" destId="{6AEC27EC-5E9B-438B-8A56-91D5374E3CF3}" srcOrd="0" destOrd="0" presId="urn:microsoft.com/office/officeart/2008/layout/PictureStrips"/>
    <dgm:cxn modelId="{B9612B51-7C56-4047-8DD4-55DC559F58D6}" type="presOf" srcId="{69601D7A-82C3-4489-B68E-41D96718975F}" destId="{5386ADE7-8D1B-4D3D-B3E1-B79099A952BA}" srcOrd="0" destOrd="0" presId="urn:microsoft.com/office/officeart/2008/layout/PictureStrips"/>
    <dgm:cxn modelId="{1E476A44-3397-4126-9112-3377DE898843}" srcId="{0D45F8EF-9F16-481A-AFB7-22BC4889E9A2}" destId="{E66282BD-09B8-46AB-9F4E-C83DCE3808B5}" srcOrd="0" destOrd="0" parTransId="{71686AEC-3FE7-4777-A556-75BF7C74BCCE}" sibTransId="{098BEE76-238F-433B-9E83-3C4041739A39}"/>
    <dgm:cxn modelId="{E76DBA63-CFB9-4AF8-B836-46DE06765A53}" srcId="{0D45F8EF-9F16-481A-AFB7-22BC4889E9A2}" destId="{69601D7A-82C3-4489-B68E-41D96718975F}" srcOrd="2" destOrd="0" parTransId="{27AB921E-CAD4-4E1B-9215-E964C97BFB48}" sibTransId="{D79F5608-7236-455A-903C-0E6B5C70AF93}"/>
    <dgm:cxn modelId="{90BABF96-3EBC-48D8-9F60-4F70357346AF}" type="presParOf" srcId="{E4ABF992-7AA9-4F19-9E5F-28640DCEEA59}" destId="{FABD0614-CD52-4AF4-9BCD-C306ACDE5EFC}" srcOrd="0" destOrd="0" presId="urn:microsoft.com/office/officeart/2008/layout/PictureStrips"/>
    <dgm:cxn modelId="{259B60EA-6C92-4F4F-9968-E69DAF5796E5}" type="presParOf" srcId="{FABD0614-CD52-4AF4-9BCD-C306ACDE5EFC}" destId="{6AEC27EC-5E9B-438B-8A56-91D5374E3CF3}" srcOrd="0" destOrd="0" presId="urn:microsoft.com/office/officeart/2008/layout/PictureStrips"/>
    <dgm:cxn modelId="{F29DC348-36E7-4F3E-BB4B-04849BB7C996}" type="presParOf" srcId="{FABD0614-CD52-4AF4-9BCD-C306ACDE5EFC}" destId="{50D364F7-F52F-456F-801C-192EDC5EFB36}" srcOrd="1" destOrd="0" presId="urn:microsoft.com/office/officeart/2008/layout/PictureStrips"/>
    <dgm:cxn modelId="{2BDFE454-49AC-4C8A-B46C-26977A8FF9ED}" type="presParOf" srcId="{E4ABF992-7AA9-4F19-9E5F-28640DCEEA59}" destId="{04B7E760-629A-4E1E-B52C-2436BB97F305}" srcOrd="1" destOrd="0" presId="urn:microsoft.com/office/officeart/2008/layout/PictureStrips"/>
    <dgm:cxn modelId="{26FBDDFE-72AA-41A7-9907-FD306AD0369F}" type="presParOf" srcId="{E4ABF992-7AA9-4F19-9E5F-28640DCEEA59}" destId="{8B281169-74ED-46D3-BE77-8A1FD8BDD384}" srcOrd="2" destOrd="0" presId="urn:microsoft.com/office/officeart/2008/layout/PictureStrips"/>
    <dgm:cxn modelId="{5A432D05-4054-4601-8AF2-C1B4E980BAA7}" type="presParOf" srcId="{8B281169-74ED-46D3-BE77-8A1FD8BDD384}" destId="{A8E28C94-578B-423F-AE71-212B6F2DBD55}" srcOrd="0" destOrd="0" presId="urn:microsoft.com/office/officeart/2008/layout/PictureStrips"/>
    <dgm:cxn modelId="{F5926DB9-13C4-4783-87CC-B788A05519D6}" type="presParOf" srcId="{8B281169-74ED-46D3-BE77-8A1FD8BDD384}" destId="{6DC13DC3-23A8-40EA-85AA-94A409B7DB04}" srcOrd="1" destOrd="0" presId="urn:microsoft.com/office/officeart/2008/layout/PictureStrips"/>
    <dgm:cxn modelId="{85DED144-0673-49A9-A499-FF45C2ED6AA8}" type="presParOf" srcId="{E4ABF992-7AA9-4F19-9E5F-28640DCEEA59}" destId="{E8B07C66-9A08-4F6A-8564-B947726837F3}" srcOrd="3" destOrd="0" presId="urn:microsoft.com/office/officeart/2008/layout/PictureStrips"/>
    <dgm:cxn modelId="{56ABCC7E-DA85-498F-A84F-6773EE229836}" type="presParOf" srcId="{E4ABF992-7AA9-4F19-9E5F-28640DCEEA59}" destId="{8083F69C-DBFF-4950-8C9B-6E530DF414EE}" srcOrd="4" destOrd="0" presId="urn:microsoft.com/office/officeart/2008/layout/PictureStrips"/>
    <dgm:cxn modelId="{3BF25E91-6693-4B91-9A06-6AE1C449CE34}" type="presParOf" srcId="{8083F69C-DBFF-4950-8C9B-6E530DF414EE}" destId="{5386ADE7-8D1B-4D3D-B3E1-B79099A952BA}" srcOrd="0" destOrd="0" presId="urn:microsoft.com/office/officeart/2008/layout/PictureStrips"/>
    <dgm:cxn modelId="{33F78774-0AC2-49A5-8794-118C370DB3A7}" type="presParOf" srcId="{8083F69C-DBFF-4950-8C9B-6E530DF414EE}" destId="{16D71359-BF1E-4C1E-900C-25C4897D8E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772621-04F8-4A6D-8F60-CD4AC4898156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8341149-CFEA-4A80-A56A-8BB0B5D63D07}">
      <dgm:prSet custT="1"/>
      <dgm:spPr/>
      <dgm:t>
        <a:bodyPr/>
        <a:lstStyle/>
        <a:p>
          <a:pPr rtl="0"/>
          <a:r>
            <a:rPr lang="ru-RU" sz="1800" b="1" dirty="0" smtClean="0"/>
            <a:t>МБОУ «Ермаковская СОШ№1»</a:t>
          </a:r>
          <a:endParaRPr lang="ru-RU" sz="1800" b="1" dirty="0"/>
        </a:p>
      </dgm:t>
    </dgm:pt>
    <dgm:pt modelId="{2663BD21-80EE-41D1-8A80-1DB65BEEDFCB}" type="parTrans" cxnId="{5E9C0758-3FE8-4EED-92E2-E6F282700242}">
      <dgm:prSet/>
      <dgm:spPr/>
      <dgm:t>
        <a:bodyPr/>
        <a:lstStyle/>
        <a:p>
          <a:endParaRPr lang="ru-RU" b="1"/>
        </a:p>
      </dgm:t>
    </dgm:pt>
    <dgm:pt modelId="{364ED6B0-39E0-4D7F-B6E0-F0D9A68D1017}" type="sibTrans" cxnId="{5E9C0758-3FE8-4EED-92E2-E6F282700242}">
      <dgm:prSet/>
      <dgm:spPr/>
      <dgm:t>
        <a:bodyPr/>
        <a:lstStyle/>
        <a:p>
          <a:endParaRPr lang="ru-RU" b="1"/>
        </a:p>
      </dgm:t>
    </dgm:pt>
    <dgm:pt modelId="{FB0F4C8A-F540-4709-A64F-717257D2CB3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МБОУ «Ермаковская СОШ№2»</a:t>
          </a:r>
          <a:endParaRPr lang="ru-RU" sz="1800" b="1" dirty="0"/>
        </a:p>
      </dgm:t>
    </dgm:pt>
    <dgm:pt modelId="{08BB8062-9740-438B-8356-481A56C33773}" type="parTrans" cxnId="{679ADC93-CC9B-4E05-AA4E-81EE2A7886B9}">
      <dgm:prSet/>
      <dgm:spPr/>
      <dgm:t>
        <a:bodyPr/>
        <a:lstStyle/>
        <a:p>
          <a:endParaRPr lang="ru-RU" b="1"/>
        </a:p>
      </dgm:t>
    </dgm:pt>
    <dgm:pt modelId="{D1EF1F90-44B8-45E5-9DA3-5B7D152DB1A0}" type="sibTrans" cxnId="{679ADC93-CC9B-4E05-AA4E-81EE2A7886B9}">
      <dgm:prSet/>
      <dgm:spPr/>
      <dgm:t>
        <a:bodyPr/>
        <a:lstStyle/>
        <a:p>
          <a:endParaRPr lang="ru-RU" b="1"/>
        </a:p>
      </dgm:t>
    </dgm:pt>
    <dgm:pt modelId="{AE755E75-C2B0-4964-B41E-5C7BE35424D9}">
      <dgm:prSet custT="1"/>
      <dgm:spPr/>
      <dgm:t>
        <a:bodyPr/>
        <a:lstStyle/>
        <a:p>
          <a:pPr rtl="0"/>
          <a:r>
            <a:rPr lang="ru-RU" sz="1800" b="1" dirty="0" smtClean="0"/>
            <a:t>МБОУ «Ермаковская СОШ№1»</a:t>
          </a:r>
          <a:endParaRPr lang="ru-RU" sz="1800" b="1" dirty="0"/>
        </a:p>
      </dgm:t>
    </dgm:pt>
    <dgm:pt modelId="{FADE8281-7A6F-40D4-8429-17A93F7AB946}" type="parTrans" cxnId="{9A49AA0C-E515-4B12-A61E-0DFC5E77C1C9}">
      <dgm:prSet/>
      <dgm:spPr/>
      <dgm:t>
        <a:bodyPr/>
        <a:lstStyle/>
        <a:p>
          <a:endParaRPr lang="ru-RU" b="1"/>
        </a:p>
      </dgm:t>
    </dgm:pt>
    <dgm:pt modelId="{1DAAD76C-872A-4E12-8AA1-D66021E1CB71}" type="sibTrans" cxnId="{9A49AA0C-E515-4B12-A61E-0DFC5E77C1C9}">
      <dgm:prSet/>
      <dgm:spPr/>
      <dgm:t>
        <a:bodyPr/>
        <a:lstStyle/>
        <a:p>
          <a:endParaRPr lang="ru-RU" b="1"/>
        </a:p>
      </dgm:t>
    </dgm:pt>
    <dgm:pt modelId="{43633699-6218-4AE3-8DD2-5A9D6F8D0E3B}">
      <dgm:prSet custT="1"/>
      <dgm:spPr/>
      <dgm:t>
        <a:bodyPr/>
        <a:lstStyle/>
        <a:p>
          <a:pPr rtl="0"/>
          <a:r>
            <a:rPr lang="ru-RU" sz="1800" b="1" dirty="0" smtClean="0"/>
            <a:t>МБОУ «Новоозерновская ООШ»</a:t>
          </a:r>
          <a:endParaRPr lang="ru-RU" sz="1800" b="1" dirty="0"/>
        </a:p>
      </dgm:t>
    </dgm:pt>
    <dgm:pt modelId="{71D9C147-EAE7-4F93-A6B0-CFC63698FEFA}" type="parTrans" cxnId="{04664C32-DAC2-4263-BD22-349118ADA388}">
      <dgm:prSet/>
      <dgm:spPr/>
      <dgm:t>
        <a:bodyPr/>
        <a:lstStyle/>
        <a:p>
          <a:endParaRPr lang="ru-RU" b="1"/>
        </a:p>
      </dgm:t>
    </dgm:pt>
    <dgm:pt modelId="{627A3919-196F-4D85-9500-DD3521FD2E7A}" type="sibTrans" cxnId="{04664C32-DAC2-4263-BD22-349118ADA388}">
      <dgm:prSet/>
      <dgm:spPr/>
      <dgm:t>
        <a:bodyPr/>
        <a:lstStyle/>
        <a:p>
          <a:endParaRPr lang="ru-RU" b="1"/>
        </a:p>
      </dgm:t>
    </dgm:pt>
    <dgm:pt modelId="{11AAA2C2-A119-46D6-BD43-BCA997762C1F}">
      <dgm:prSet custT="1"/>
      <dgm:spPr/>
      <dgm:t>
        <a:bodyPr/>
        <a:lstStyle/>
        <a:p>
          <a:pPr rtl="0"/>
          <a:r>
            <a:rPr lang="ru-RU" sz="1800" b="1" dirty="0" smtClean="0"/>
            <a:t>МБОУ «Разъезженская СОШ»</a:t>
          </a:r>
          <a:endParaRPr lang="ru-RU" sz="1800" b="1" dirty="0"/>
        </a:p>
      </dgm:t>
    </dgm:pt>
    <dgm:pt modelId="{3542A7BE-ED6B-4EEF-82FE-9B4ACC450178}" type="parTrans" cxnId="{9C0F09F0-1EC6-411C-9BC1-990AC0D7AE8E}">
      <dgm:prSet/>
      <dgm:spPr/>
      <dgm:t>
        <a:bodyPr/>
        <a:lstStyle/>
        <a:p>
          <a:endParaRPr lang="ru-RU" b="1"/>
        </a:p>
      </dgm:t>
    </dgm:pt>
    <dgm:pt modelId="{E79A7542-2B92-4936-8175-F9A5674734A7}" type="sibTrans" cxnId="{9C0F09F0-1EC6-411C-9BC1-990AC0D7AE8E}">
      <dgm:prSet/>
      <dgm:spPr/>
      <dgm:t>
        <a:bodyPr/>
        <a:lstStyle/>
        <a:p>
          <a:endParaRPr lang="ru-RU" b="1"/>
        </a:p>
      </dgm:t>
    </dgm:pt>
    <dgm:pt modelId="{5CCC30C2-EA47-40C9-AE28-0515D92DEEEA}">
      <dgm:prSet custT="1"/>
      <dgm:spPr/>
      <dgm:t>
        <a:bodyPr/>
        <a:lstStyle/>
        <a:p>
          <a:pPr rtl="0"/>
          <a:r>
            <a:rPr lang="ru-RU" sz="1800" b="1" dirty="0" smtClean="0"/>
            <a:t>МБОУ «Танзыбейская СОШ»</a:t>
          </a:r>
          <a:endParaRPr lang="ru-RU" sz="1800" b="1" dirty="0"/>
        </a:p>
      </dgm:t>
    </dgm:pt>
    <dgm:pt modelId="{258A1FD1-464C-4A6F-891C-978040C4179D}" type="parTrans" cxnId="{54AEAB5C-2B39-49B8-81AE-F955D8A138E9}">
      <dgm:prSet/>
      <dgm:spPr/>
      <dgm:t>
        <a:bodyPr/>
        <a:lstStyle/>
        <a:p>
          <a:endParaRPr lang="ru-RU" b="1"/>
        </a:p>
      </dgm:t>
    </dgm:pt>
    <dgm:pt modelId="{152D1053-79D2-4430-9F5F-A5FF0A7B57C1}" type="sibTrans" cxnId="{54AEAB5C-2B39-49B8-81AE-F955D8A138E9}">
      <dgm:prSet/>
      <dgm:spPr/>
      <dgm:t>
        <a:bodyPr/>
        <a:lstStyle/>
        <a:p>
          <a:endParaRPr lang="ru-RU" b="1"/>
        </a:p>
      </dgm:t>
    </dgm:pt>
    <dgm:pt modelId="{4EE8F358-7DF3-4ADB-B26C-0ED4941F80FF}">
      <dgm:prSet custT="1"/>
      <dgm:spPr/>
      <dgm:t>
        <a:bodyPr/>
        <a:lstStyle/>
        <a:p>
          <a:pPr rtl="0"/>
          <a:r>
            <a:rPr lang="ru-RU" sz="1800" b="1" dirty="0" smtClean="0"/>
            <a:t>МБОУ «Нижнесуэтукская СОШ</a:t>
          </a:r>
          <a:r>
            <a:rPr lang="ru-RU" sz="1400" b="1" dirty="0" smtClean="0"/>
            <a:t>» </a:t>
          </a:r>
          <a:endParaRPr lang="ru-RU" sz="1400" b="1" dirty="0"/>
        </a:p>
      </dgm:t>
    </dgm:pt>
    <dgm:pt modelId="{A04C245E-D612-4497-87D1-6EE82A2018A6}" type="parTrans" cxnId="{2566FAA2-6FBD-448A-8B9D-7D7DC998C2AF}">
      <dgm:prSet/>
      <dgm:spPr/>
      <dgm:t>
        <a:bodyPr/>
        <a:lstStyle/>
        <a:p>
          <a:endParaRPr lang="ru-RU" b="1"/>
        </a:p>
      </dgm:t>
    </dgm:pt>
    <dgm:pt modelId="{6F1CD730-62B9-4A36-B44B-67A13E8C3BE3}" type="sibTrans" cxnId="{2566FAA2-6FBD-448A-8B9D-7D7DC998C2AF}">
      <dgm:prSet/>
      <dgm:spPr/>
      <dgm:t>
        <a:bodyPr/>
        <a:lstStyle/>
        <a:p>
          <a:endParaRPr lang="ru-RU" b="1"/>
        </a:p>
      </dgm:t>
    </dgm:pt>
    <dgm:pt modelId="{7019BB07-B4D4-460F-87B9-102EC05E3634}">
      <dgm:prSet/>
      <dgm:spPr/>
      <dgm:t>
        <a:bodyPr/>
        <a:lstStyle/>
        <a:p>
          <a:endParaRPr lang="ru-RU"/>
        </a:p>
      </dgm:t>
    </dgm:pt>
    <dgm:pt modelId="{7FC1C318-88E5-46DD-AF45-3C67A90D810B}" type="parTrans" cxnId="{5BCE9230-E0C7-4BA6-B36D-DEA6A00CE96C}">
      <dgm:prSet/>
      <dgm:spPr/>
      <dgm:t>
        <a:bodyPr/>
        <a:lstStyle/>
        <a:p>
          <a:endParaRPr lang="ru-RU" b="1"/>
        </a:p>
      </dgm:t>
    </dgm:pt>
    <dgm:pt modelId="{69E4FE55-12AF-4467-8F55-3EEE8FC7118D}" type="sibTrans" cxnId="{5BCE9230-E0C7-4BA6-B36D-DEA6A00CE96C}">
      <dgm:prSet/>
      <dgm:spPr/>
      <dgm:t>
        <a:bodyPr/>
        <a:lstStyle/>
        <a:p>
          <a:endParaRPr lang="ru-RU" b="1"/>
        </a:p>
      </dgm:t>
    </dgm:pt>
    <dgm:pt modelId="{ED655AAF-F17A-4C4D-B8BD-EDC6E32C3EF7}">
      <dgm:prSet/>
      <dgm:spPr/>
      <dgm:t>
        <a:bodyPr/>
        <a:lstStyle/>
        <a:p>
          <a:endParaRPr lang="ru-RU"/>
        </a:p>
      </dgm:t>
    </dgm:pt>
    <dgm:pt modelId="{850D1701-FD66-462C-95F3-1B8DA02105D8}" type="parTrans" cxnId="{5EEE422E-B8A0-4C88-AE8D-722CA76335F0}">
      <dgm:prSet/>
      <dgm:spPr/>
      <dgm:t>
        <a:bodyPr/>
        <a:lstStyle/>
        <a:p>
          <a:endParaRPr lang="ru-RU" b="1"/>
        </a:p>
      </dgm:t>
    </dgm:pt>
    <dgm:pt modelId="{6CC27307-C72E-4F15-8B00-F99023CF2251}" type="sibTrans" cxnId="{5EEE422E-B8A0-4C88-AE8D-722CA76335F0}">
      <dgm:prSet/>
      <dgm:spPr/>
      <dgm:t>
        <a:bodyPr/>
        <a:lstStyle/>
        <a:p>
          <a:endParaRPr lang="ru-RU" b="1"/>
        </a:p>
      </dgm:t>
    </dgm:pt>
    <dgm:pt modelId="{FB48393F-A76B-48C9-8803-C1FDA57EB503}">
      <dgm:prSet/>
      <dgm:spPr/>
      <dgm:t>
        <a:bodyPr/>
        <a:lstStyle/>
        <a:p>
          <a:pPr rtl="0"/>
          <a:endParaRPr lang="ru-RU" b="1"/>
        </a:p>
      </dgm:t>
    </dgm:pt>
    <dgm:pt modelId="{1BF8FE75-D46F-41C0-B2FB-BB0E2056B931}" type="parTrans" cxnId="{599A94A6-3B70-494D-856C-6FDAF2ACF9DD}">
      <dgm:prSet/>
      <dgm:spPr/>
      <dgm:t>
        <a:bodyPr/>
        <a:lstStyle/>
        <a:p>
          <a:endParaRPr lang="ru-RU" b="1"/>
        </a:p>
      </dgm:t>
    </dgm:pt>
    <dgm:pt modelId="{7A77DC6B-F1EB-4751-96BB-648F01D187A0}" type="sibTrans" cxnId="{599A94A6-3B70-494D-856C-6FDAF2ACF9DD}">
      <dgm:prSet/>
      <dgm:spPr/>
      <dgm:t>
        <a:bodyPr/>
        <a:lstStyle/>
        <a:p>
          <a:endParaRPr lang="ru-RU" b="1"/>
        </a:p>
      </dgm:t>
    </dgm:pt>
    <dgm:pt modelId="{138AB1FA-A514-482A-B1F4-2E4C61A90824}">
      <dgm:prSet/>
      <dgm:spPr/>
      <dgm:t>
        <a:bodyPr/>
        <a:lstStyle/>
        <a:p>
          <a:pPr rtl="0"/>
          <a:endParaRPr lang="ru-RU" b="1" dirty="0"/>
        </a:p>
      </dgm:t>
    </dgm:pt>
    <dgm:pt modelId="{2544A81C-BD9B-4930-8119-FF6B0F5C0789}" type="parTrans" cxnId="{AB9DA577-BD65-4781-BADB-0FFC2C2CECB3}">
      <dgm:prSet/>
      <dgm:spPr/>
      <dgm:t>
        <a:bodyPr/>
        <a:lstStyle/>
        <a:p>
          <a:endParaRPr lang="ru-RU" b="1"/>
        </a:p>
      </dgm:t>
    </dgm:pt>
    <dgm:pt modelId="{CA3FD9C6-BFAB-4202-B18D-63F3A8517805}" type="sibTrans" cxnId="{AB9DA577-BD65-4781-BADB-0FFC2C2CECB3}">
      <dgm:prSet/>
      <dgm:spPr/>
      <dgm:t>
        <a:bodyPr/>
        <a:lstStyle/>
        <a:p>
          <a:endParaRPr lang="ru-RU" b="1"/>
        </a:p>
      </dgm:t>
    </dgm:pt>
    <dgm:pt modelId="{33630E82-1833-44A4-8EFD-A88FF744CD60}" type="pres">
      <dgm:prSet presAssocID="{04772621-04F8-4A6D-8F60-CD4AC48981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0B6DC-38B4-4C1E-A8D3-BFD2D8106442}" type="pres">
      <dgm:prSet presAssocID="{18341149-CFEA-4A80-A56A-8BB0B5D63D07}" presName="circ1" presStyleLbl="vennNode1" presStyleIdx="0" presStyleCnt="7"/>
      <dgm:spPr/>
      <dgm:t>
        <a:bodyPr/>
        <a:lstStyle/>
        <a:p>
          <a:endParaRPr lang="ru-RU"/>
        </a:p>
      </dgm:t>
    </dgm:pt>
    <dgm:pt modelId="{4A1E4D3A-C893-4705-BCF0-66233241D3B1}" type="pres">
      <dgm:prSet presAssocID="{18341149-CFEA-4A80-A56A-8BB0B5D63D07}" presName="circ1Tx" presStyleLbl="revTx" presStyleIdx="0" presStyleCnt="0" custScaleX="149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CC9C3-05BE-423A-9579-521BE618349B}" type="pres">
      <dgm:prSet presAssocID="{FB0F4C8A-F540-4709-A64F-717257D2CB39}" presName="circ2" presStyleLbl="vennNode1" presStyleIdx="1" presStyleCnt="7"/>
      <dgm:spPr/>
      <dgm:t>
        <a:bodyPr/>
        <a:lstStyle/>
        <a:p>
          <a:endParaRPr lang="ru-RU"/>
        </a:p>
      </dgm:t>
    </dgm:pt>
    <dgm:pt modelId="{28822E07-580D-44A4-9022-B486E9D0D892}" type="pres">
      <dgm:prSet presAssocID="{FB0F4C8A-F540-4709-A64F-717257D2CB39}" presName="circ2Tx" presStyleLbl="revTx" presStyleIdx="0" presStyleCnt="0" custScaleX="144700" custLinFactNeighborX="2466" custLinFactNeighborY="-44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A4348-09E5-4AEF-978D-B1BFFD43EB69}" type="pres">
      <dgm:prSet presAssocID="{AE755E75-C2B0-4964-B41E-5C7BE35424D9}" presName="circ3" presStyleLbl="vennNode1" presStyleIdx="2" presStyleCnt="7"/>
      <dgm:spPr/>
      <dgm:t>
        <a:bodyPr/>
        <a:lstStyle/>
        <a:p>
          <a:endParaRPr lang="ru-RU"/>
        </a:p>
      </dgm:t>
    </dgm:pt>
    <dgm:pt modelId="{420918DC-D3D4-4119-8B3E-47C73CDD6986}" type="pres">
      <dgm:prSet presAssocID="{AE755E75-C2B0-4964-B41E-5C7BE35424D9}" presName="circ3Tx" presStyleLbl="revTx" presStyleIdx="0" presStyleCnt="0" custLinFactNeighborX="-2850" custLinFactNeighborY="-55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7582-FBA7-4FFF-B7DC-96584492FDEF}" type="pres">
      <dgm:prSet presAssocID="{43633699-6218-4AE3-8DD2-5A9D6F8D0E3B}" presName="circ4" presStyleLbl="vennNode1" presStyleIdx="3" presStyleCnt="7"/>
      <dgm:spPr/>
      <dgm:t>
        <a:bodyPr/>
        <a:lstStyle/>
        <a:p>
          <a:endParaRPr lang="ru-RU"/>
        </a:p>
      </dgm:t>
    </dgm:pt>
    <dgm:pt modelId="{B0A1ECE9-81E3-4C86-9C58-EDDFBD0D28FE}" type="pres">
      <dgm:prSet presAssocID="{43633699-6218-4AE3-8DD2-5A9D6F8D0E3B}" presName="circ4Tx" presStyleLbl="revTx" presStyleIdx="0" presStyleCnt="0" custLinFactNeighborX="37357" custLinFactNeighborY="-93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0BF98-0155-4167-BC0F-1246FDAE3EF0}" type="pres">
      <dgm:prSet presAssocID="{11AAA2C2-A119-46D6-BD43-BCA997762C1F}" presName="circ5" presStyleLbl="vennNode1" presStyleIdx="4" presStyleCnt="7"/>
      <dgm:spPr/>
      <dgm:t>
        <a:bodyPr/>
        <a:lstStyle/>
        <a:p>
          <a:endParaRPr lang="ru-RU"/>
        </a:p>
      </dgm:t>
    </dgm:pt>
    <dgm:pt modelId="{F2278D86-D88F-46A5-96C6-1000E66AF0A7}" type="pres">
      <dgm:prSet presAssocID="{11AAA2C2-A119-46D6-BD43-BCA997762C1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20C22-5978-4E6B-A344-26E88DC5EA66}" type="pres">
      <dgm:prSet presAssocID="{5CCC30C2-EA47-40C9-AE28-0515D92DEEEA}" presName="circ6" presStyleLbl="vennNode1" presStyleIdx="5" presStyleCnt="7"/>
      <dgm:spPr/>
      <dgm:t>
        <a:bodyPr/>
        <a:lstStyle/>
        <a:p>
          <a:endParaRPr lang="ru-RU"/>
        </a:p>
      </dgm:t>
    </dgm:pt>
    <dgm:pt modelId="{1A29A7B9-816F-4B8F-B1DB-FCC457F49C6B}" type="pres">
      <dgm:prSet presAssocID="{5CCC30C2-EA47-40C9-AE28-0515D92DEEEA}" presName="circ6Tx" presStyleLbl="revTx" presStyleIdx="0" presStyleCnt="0" custLinFactNeighborX="-3696" custLinFactNeighborY="-3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B388-ADA5-49B9-AD1D-15CA739D1E76}" type="pres">
      <dgm:prSet presAssocID="{4EE8F358-7DF3-4ADB-B26C-0ED4941F80FF}" presName="circ7" presStyleLbl="vennNode1" presStyleIdx="6" presStyleCnt="7"/>
      <dgm:spPr/>
      <dgm:t>
        <a:bodyPr/>
        <a:lstStyle/>
        <a:p>
          <a:endParaRPr lang="ru-RU"/>
        </a:p>
      </dgm:t>
    </dgm:pt>
    <dgm:pt modelId="{0EEB643E-3D87-4AA9-9C66-7F52C8820061}" type="pres">
      <dgm:prSet presAssocID="{4EE8F358-7DF3-4ADB-B26C-0ED4941F80FF}" presName="circ7Tx" presStyleLbl="revTx" presStyleIdx="0" presStyleCnt="0" custScaleX="117703" custScaleY="113987" custLinFactNeighborX="-2609" custLinFactNeighborY="-16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5FCB1-523C-4471-9C61-E631B3875C55}" type="presOf" srcId="{4EE8F358-7DF3-4ADB-B26C-0ED4941F80FF}" destId="{0EEB643E-3D87-4AA9-9C66-7F52C8820061}" srcOrd="0" destOrd="0" presId="urn:microsoft.com/office/officeart/2005/8/layout/venn1"/>
    <dgm:cxn modelId="{71F265BF-4665-4768-8F24-05896B93BE31}" type="presOf" srcId="{04772621-04F8-4A6D-8F60-CD4AC4898156}" destId="{33630E82-1833-44A4-8EFD-A88FF744CD60}" srcOrd="0" destOrd="0" presId="urn:microsoft.com/office/officeart/2005/8/layout/venn1"/>
    <dgm:cxn modelId="{679ADC93-CC9B-4E05-AA4E-81EE2A7886B9}" srcId="{04772621-04F8-4A6D-8F60-CD4AC4898156}" destId="{FB0F4C8A-F540-4709-A64F-717257D2CB39}" srcOrd="1" destOrd="0" parTransId="{08BB8062-9740-438B-8356-481A56C33773}" sibTransId="{D1EF1F90-44B8-45E5-9DA3-5B7D152DB1A0}"/>
    <dgm:cxn modelId="{04664C32-DAC2-4263-BD22-349118ADA388}" srcId="{04772621-04F8-4A6D-8F60-CD4AC4898156}" destId="{43633699-6218-4AE3-8DD2-5A9D6F8D0E3B}" srcOrd="3" destOrd="0" parTransId="{71D9C147-EAE7-4F93-A6B0-CFC63698FEFA}" sibTransId="{627A3919-196F-4D85-9500-DD3521FD2E7A}"/>
    <dgm:cxn modelId="{95BB76E1-0EB1-492C-9EEB-DD7F6B092C92}" type="presOf" srcId="{5CCC30C2-EA47-40C9-AE28-0515D92DEEEA}" destId="{1A29A7B9-816F-4B8F-B1DB-FCC457F49C6B}" srcOrd="0" destOrd="0" presId="urn:microsoft.com/office/officeart/2005/8/layout/venn1"/>
    <dgm:cxn modelId="{9A49AA0C-E515-4B12-A61E-0DFC5E77C1C9}" srcId="{04772621-04F8-4A6D-8F60-CD4AC4898156}" destId="{AE755E75-C2B0-4964-B41E-5C7BE35424D9}" srcOrd="2" destOrd="0" parTransId="{FADE8281-7A6F-40D4-8429-17A93F7AB946}" sibTransId="{1DAAD76C-872A-4E12-8AA1-D66021E1CB71}"/>
    <dgm:cxn modelId="{9C0F09F0-1EC6-411C-9BC1-990AC0D7AE8E}" srcId="{04772621-04F8-4A6D-8F60-CD4AC4898156}" destId="{11AAA2C2-A119-46D6-BD43-BCA997762C1F}" srcOrd="4" destOrd="0" parTransId="{3542A7BE-ED6B-4EEF-82FE-9B4ACC450178}" sibTransId="{E79A7542-2B92-4936-8175-F9A5674734A7}"/>
    <dgm:cxn modelId="{5BCE9230-E0C7-4BA6-B36D-DEA6A00CE96C}" srcId="{04772621-04F8-4A6D-8F60-CD4AC4898156}" destId="{7019BB07-B4D4-460F-87B9-102EC05E3634}" srcOrd="8" destOrd="0" parTransId="{7FC1C318-88E5-46DD-AF45-3C67A90D810B}" sibTransId="{69E4FE55-12AF-4467-8F55-3EEE8FC7118D}"/>
    <dgm:cxn modelId="{9CB9CEAC-A769-4FCC-BE82-12AE5BE8F18E}" type="presOf" srcId="{43633699-6218-4AE3-8DD2-5A9D6F8D0E3B}" destId="{B0A1ECE9-81E3-4C86-9C58-EDDFBD0D28FE}" srcOrd="0" destOrd="0" presId="urn:microsoft.com/office/officeart/2005/8/layout/venn1"/>
    <dgm:cxn modelId="{5EEE422E-B8A0-4C88-AE8D-722CA76335F0}" srcId="{04772621-04F8-4A6D-8F60-CD4AC4898156}" destId="{ED655AAF-F17A-4C4D-B8BD-EDC6E32C3EF7}" srcOrd="9" destOrd="0" parTransId="{850D1701-FD66-462C-95F3-1B8DA02105D8}" sibTransId="{6CC27307-C72E-4F15-8B00-F99023CF2251}"/>
    <dgm:cxn modelId="{5E9C0758-3FE8-4EED-92E2-E6F282700242}" srcId="{04772621-04F8-4A6D-8F60-CD4AC4898156}" destId="{18341149-CFEA-4A80-A56A-8BB0B5D63D07}" srcOrd="0" destOrd="0" parTransId="{2663BD21-80EE-41D1-8A80-1DB65BEEDFCB}" sibTransId="{364ED6B0-39E0-4D7F-B6E0-F0D9A68D1017}"/>
    <dgm:cxn modelId="{2566FAA2-6FBD-448A-8B9D-7D7DC998C2AF}" srcId="{04772621-04F8-4A6D-8F60-CD4AC4898156}" destId="{4EE8F358-7DF3-4ADB-B26C-0ED4941F80FF}" srcOrd="6" destOrd="0" parTransId="{A04C245E-D612-4497-87D1-6EE82A2018A6}" sibTransId="{6F1CD730-62B9-4A36-B44B-67A13E8C3BE3}"/>
    <dgm:cxn modelId="{54AEAB5C-2B39-49B8-81AE-F955D8A138E9}" srcId="{04772621-04F8-4A6D-8F60-CD4AC4898156}" destId="{5CCC30C2-EA47-40C9-AE28-0515D92DEEEA}" srcOrd="5" destOrd="0" parTransId="{258A1FD1-464C-4A6F-891C-978040C4179D}" sibTransId="{152D1053-79D2-4430-9F5F-A5FF0A7B57C1}"/>
    <dgm:cxn modelId="{599A94A6-3B70-494D-856C-6FDAF2ACF9DD}" srcId="{04772621-04F8-4A6D-8F60-CD4AC4898156}" destId="{FB48393F-A76B-48C9-8803-C1FDA57EB503}" srcOrd="10" destOrd="0" parTransId="{1BF8FE75-D46F-41C0-B2FB-BB0E2056B931}" sibTransId="{7A77DC6B-F1EB-4751-96BB-648F01D187A0}"/>
    <dgm:cxn modelId="{DBAF8970-854D-41A2-9924-26996D5CF076}" type="presOf" srcId="{AE755E75-C2B0-4964-B41E-5C7BE35424D9}" destId="{420918DC-D3D4-4119-8B3E-47C73CDD6986}" srcOrd="0" destOrd="0" presId="urn:microsoft.com/office/officeart/2005/8/layout/venn1"/>
    <dgm:cxn modelId="{CAB6232D-3CE0-4F8F-8D7B-BE5AF33922C5}" type="presOf" srcId="{18341149-CFEA-4A80-A56A-8BB0B5D63D07}" destId="{4A1E4D3A-C893-4705-BCF0-66233241D3B1}" srcOrd="0" destOrd="0" presId="urn:microsoft.com/office/officeart/2005/8/layout/venn1"/>
    <dgm:cxn modelId="{0AC70FD2-7010-4CB2-9C84-9D48BE272CEA}" type="presOf" srcId="{11AAA2C2-A119-46D6-BD43-BCA997762C1F}" destId="{F2278D86-D88F-46A5-96C6-1000E66AF0A7}" srcOrd="0" destOrd="0" presId="urn:microsoft.com/office/officeart/2005/8/layout/venn1"/>
    <dgm:cxn modelId="{AB9DA577-BD65-4781-BADB-0FFC2C2CECB3}" srcId="{04772621-04F8-4A6D-8F60-CD4AC4898156}" destId="{138AB1FA-A514-482A-B1F4-2E4C61A90824}" srcOrd="7" destOrd="0" parTransId="{2544A81C-BD9B-4930-8119-FF6B0F5C0789}" sibTransId="{CA3FD9C6-BFAB-4202-B18D-63F3A8517805}"/>
    <dgm:cxn modelId="{8B027E3E-7EE3-4702-92C9-08408FA0BF87}" type="presOf" srcId="{FB0F4C8A-F540-4709-A64F-717257D2CB39}" destId="{28822E07-580D-44A4-9022-B486E9D0D892}" srcOrd="0" destOrd="0" presId="urn:microsoft.com/office/officeart/2005/8/layout/venn1"/>
    <dgm:cxn modelId="{CDE9AA90-F8CD-4204-BC18-8BB69A6A7A9F}" type="presParOf" srcId="{33630E82-1833-44A4-8EFD-A88FF744CD60}" destId="{0ED0B6DC-38B4-4C1E-A8D3-BFD2D8106442}" srcOrd="0" destOrd="0" presId="urn:microsoft.com/office/officeart/2005/8/layout/venn1"/>
    <dgm:cxn modelId="{506A2CE2-9B77-4115-9FC3-6E026B543524}" type="presParOf" srcId="{33630E82-1833-44A4-8EFD-A88FF744CD60}" destId="{4A1E4D3A-C893-4705-BCF0-66233241D3B1}" srcOrd="1" destOrd="0" presId="urn:microsoft.com/office/officeart/2005/8/layout/venn1"/>
    <dgm:cxn modelId="{C7A411AE-B20C-49E5-AA25-3D34C1FCC957}" type="presParOf" srcId="{33630E82-1833-44A4-8EFD-A88FF744CD60}" destId="{EA9CC9C3-05BE-423A-9579-521BE618349B}" srcOrd="2" destOrd="0" presId="urn:microsoft.com/office/officeart/2005/8/layout/venn1"/>
    <dgm:cxn modelId="{FCC0A74A-6AFC-4877-9276-D4F4A3B8D05C}" type="presParOf" srcId="{33630E82-1833-44A4-8EFD-A88FF744CD60}" destId="{28822E07-580D-44A4-9022-B486E9D0D892}" srcOrd="3" destOrd="0" presId="urn:microsoft.com/office/officeart/2005/8/layout/venn1"/>
    <dgm:cxn modelId="{4CDDAD85-EC40-476F-8A5A-B2653540A4F5}" type="presParOf" srcId="{33630E82-1833-44A4-8EFD-A88FF744CD60}" destId="{000A4348-09E5-4AEF-978D-B1BFFD43EB69}" srcOrd="4" destOrd="0" presId="urn:microsoft.com/office/officeart/2005/8/layout/venn1"/>
    <dgm:cxn modelId="{577BE9F6-4EBA-4F28-A32F-075C881E4341}" type="presParOf" srcId="{33630E82-1833-44A4-8EFD-A88FF744CD60}" destId="{420918DC-D3D4-4119-8B3E-47C73CDD6986}" srcOrd="5" destOrd="0" presId="urn:microsoft.com/office/officeart/2005/8/layout/venn1"/>
    <dgm:cxn modelId="{0CF8D90A-FF65-4864-BAB4-C134FD4F84D0}" type="presParOf" srcId="{33630E82-1833-44A4-8EFD-A88FF744CD60}" destId="{0CA57582-FBA7-4FFF-B7DC-96584492FDEF}" srcOrd="6" destOrd="0" presId="urn:microsoft.com/office/officeart/2005/8/layout/venn1"/>
    <dgm:cxn modelId="{4D9B5518-5028-4B8F-AFE5-993834CC7E73}" type="presParOf" srcId="{33630E82-1833-44A4-8EFD-A88FF744CD60}" destId="{B0A1ECE9-81E3-4C86-9C58-EDDFBD0D28FE}" srcOrd="7" destOrd="0" presId="urn:microsoft.com/office/officeart/2005/8/layout/venn1"/>
    <dgm:cxn modelId="{DBB08157-FA5A-4E41-976E-D8C942F865D4}" type="presParOf" srcId="{33630E82-1833-44A4-8EFD-A88FF744CD60}" destId="{68C0BF98-0155-4167-BC0F-1246FDAE3EF0}" srcOrd="8" destOrd="0" presId="urn:microsoft.com/office/officeart/2005/8/layout/venn1"/>
    <dgm:cxn modelId="{0B336446-D369-4E5C-AEB5-662945859A2E}" type="presParOf" srcId="{33630E82-1833-44A4-8EFD-A88FF744CD60}" destId="{F2278D86-D88F-46A5-96C6-1000E66AF0A7}" srcOrd="9" destOrd="0" presId="urn:microsoft.com/office/officeart/2005/8/layout/venn1"/>
    <dgm:cxn modelId="{42EB92CA-CE46-47F3-A0A2-2DACD96E718A}" type="presParOf" srcId="{33630E82-1833-44A4-8EFD-A88FF744CD60}" destId="{4F020C22-5978-4E6B-A344-26E88DC5EA66}" srcOrd="10" destOrd="0" presId="urn:microsoft.com/office/officeart/2005/8/layout/venn1"/>
    <dgm:cxn modelId="{6B9C3CAC-1153-41B2-B8FB-95F9C51EBB13}" type="presParOf" srcId="{33630E82-1833-44A4-8EFD-A88FF744CD60}" destId="{1A29A7B9-816F-4B8F-B1DB-FCC457F49C6B}" srcOrd="11" destOrd="0" presId="urn:microsoft.com/office/officeart/2005/8/layout/venn1"/>
    <dgm:cxn modelId="{2BC330DB-6FD2-4A8A-AECB-12CDFFCE2D9C}" type="presParOf" srcId="{33630E82-1833-44A4-8EFD-A88FF744CD60}" destId="{C4E2B388-ADA5-49B9-AD1D-15CA739D1E76}" srcOrd="12" destOrd="0" presId="urn:microsoft.com/office/officeart/2005/8/layout/venn1"/>
    <dgm:cxn modelId="{CF876DE4-3CF4-4868-B6D3-E7C36D08A166}" type="presParOf" srcId="{33630E82-1833-44A4-8EFD-A88FF744CD60}" destId="{0EEB643E-3D87-4AA9-9C66-7F52C882006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B44673-45E3-4F0A-BD35-0844B851F9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EE25A-0DA4-4DEB-8139-7F44F274C7DB}">
      <dgm:prSet/>
      <dgm:spPr/>
      <dgm:t>
        <a:bodyPr/>
        <a:lstStyle/>
        <a:p>
          <a:pPr rtl="0"/>
          <a:r>
            <a:rPr lang="ru-RU" dirty="0" smtClean="0"/>
            <a:t>56 педагогов дошкольных ОО</a:t>
          </a:r>
          <a:endParaRPr lang="ru-RU" dirty="0"/>
        </a:p>
      </dgm:t>
    </dgm:pt>
    <dgm:pt modelId="{45003407-B8F0-45BF-94EE-86FA6EACD3ED}" type="parTrans" cxnId="{BCCB82DF-D97B-48FE-BD02-78C4E3F14079}">
      <dgm:prSet/>
      <dgm:spPr/>
      <dgm:t>
        <a:bodyPr/>
        <a:lstStyle/>
        <a:p>
          <a:endParaRPr lang="ru-RU"/>
        </a:p>
      </dgm:t>
    </dgm:pt>
    <dgm:pt modelId="{30770CA0-875B-4697-88EF-589B7DDC773D}" type="sibTrans" cxnId="{BCCB82DF-D97B-48FE-BD02-78C4E3F14079}">
      <dgm:prSet/>
      <dgm:spPr/>
      <dgm:t>
        <a:bodyPr/>
        <a:lstStyle/>
        <a:p>
          <a:endParaRPr lang="ru-RU"/>
        </a:p>
      </dgm:t>
    </dgm:pt>
    <dgm:pt modelId="{82360EC3-A5D2-4775-8F57-357928F52A9D}">
      <dgm:prSet/>
      <dgm:spPr/>
      <dgm:t>
        <a:bodyPr/>
        <a:lstStyle/>
        <a:p>
          <a:pPr rtl="0"/>
          <a:r>
            <a:rPr lang="ru-RU" smtClean="0"/>
            <a:t>199 –педагоги школ</a:t>
          </a:r>
          <a:endParaRPr lang="ru-RU"/>
        </a:p>
      </dgm:t>
    </dgm:pt>
    <dgm:pt modelId="{AC21DB5C-2CB1-4B0C-B901-1D86883A4ED0}" type="parTrans" cxnId="{C096B7D0-637C-405D-BD87-CCC043D25BC2}">
      <dgm:prSet/>
      <dgm:spPr/>
      <dgm:t>
        <a:bodyPr/>
        <a:lstStyle/>
        <a:p>
          <a:endParaRPr lang="ru-RU"/>
        </a:p>
      </dgm:t>
    </dgm:pt>
    <dgm:pt modelId="{A59B8C5E-A31D-4EBE-8D41-C047D9270EE4}" type="sibTrans" cxnId="{C096B7D0-637C-405D-BD87-CCC043D25BC2}">
      <dgm:prSet/>
      <dgm:spPr/>
      <dgm:t>
        <a:bodyPr/>
        <a:lstStyle/>
        <a:p>
          <a:endParaRPr lang="ru-RU"/>
        </a:p>
      </dgm:t>
    </dgm:pt>
    <dgm:pt modelId="{D7641AEF-91D6-4D6D-B41B-0E48AE845227}">
      <dgm:prSet/>
      <dgm:spPr/>
      <dgm:t>
        <a:bodyPr/>
        <a:lstStyle/>
        <a:p>
          <a:pPr rtl="0"/>
          <a:r>
            <a:rPr lang="ru-RU" dirty="0" smtClean="0"/>
            <a:t>13 – дополнительное образование</a:t>
          </a:r>
          <a:endParaRPr lang="ru-RU" dirty="0"/>
        </a:p>
      </dgm:t>
    </dgm:pt>
    <dgm:pt modelId="{E347D484-5C91-4446-8F5B-90FA4FFB12CC}" type="parTrans" cxnId="{BD97169A-FA20-4B49-81E5-30D0371539F4}">
      <dgm:prSet/>
      <dgm:spPr/>
      <dgm:t>
        <a:bodyPr/>
        <a:lstStyle/>
        <a:p>
          <a:endParaRPr lang="ru-RU"/>
        </a:p>
      </dgm:t>
    </dgm:pt>
    <dgm:pt modelId="{90BA8CD9-819F-4136-95E3-88956E4E480C}" type="sibTrans" cxnId="{BD97169A-FA20-4B49-81E5-30D0371539F4}">
      <dgm:prSet/>
      <dgm:spPr/>
      <dgm:t>
        <a:bodyPr/>
        <a:lstStyle/>
        <a:p>
          <a:endParaRPr lang="ru-RU"/>
        </a:p>
      </dgm:t>
    </dgm:pt>
    <dgm:pt modelId="{D87D3CA2-583D-46DC-A2EF-81EE406D9D76}">
      <dgm:prSet/>
      <dgm:spPr/>
      <dgm:t>
        <a:bodyPr/>
        <a:lstStyle/>
        <a:p>
          <a:pPr rtl="0"/>
          <a:r>
            <a:rPr lang="ru-RU" smtClean="0"/>
            <a:t>176 на базе района.</a:t>
          </a:r>
          <a:endParaRPr lang="ru-RU"/>
        </a:p>
      </dgm:t>
    </dgm:pt>
    <dgm:pt modelId="{CD9C4A86-5F42-4C6A-8C8D-6251CBC6A67B}" type="parTrans" cxnId="{94C4E4A2-42BC-4B1E-905A-1C028DD33F30}">
      <dgm:prSet/>
      <dgm:spPr/>
      <dgm:t>
        <a:bodyPr/>
        <a:lstStyle/>
        <a:p>
          <a:endParaRPr lang="ru-RU"/>
        </a:p>
      </dgm:t>
    </dgm:pt>
    <dgm:pt modelId="{AFA53486-82B0-42A8-B082-617F4BD6F267}" type="sibTrans" cxnId="{94C4E4A2-42BC-4B1E-905A-1C028DD33F30}">
      <dgm:prSet/>
      <dgm:spPr/>
      <dgm:t>
        <a:bodyPr/>
        <a:lstStyle/>
        <a:p>
          <a:endParaRPr lang="ru-RU"/>
        </a:p>
      </dgm:t>
    </dgm:pt>
    <dgm:pt modelId="{F6838A77-DA19-4935-98F0-B50B53C25056}" type="pres">
      <dgm:prSet presAssocID="{C6B44673-45E3-4F0A-BD35-0844B851F9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1C547-5670-4195-BF7A-45E18192EB01}" type="pres">
      <dgm:prSet presAssocID="{DF4EE25A-0DA4-4DEB-8139-7F44F274C7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B2EE3-C926-43D8-961D-117B05FAFEB8}" type="pres">
      <dgm:prSet presAssocID="{30770CA0-875B-4697-88EF-589B7DDC773D}" presName="sibTrans" presStyleCnt="0"/>
      <dgm:spPr/>
      <dgm:t>
        <a:bodyPr/>
        <a:lstStyle/>
        <a:p>
          <a:endParaRPr lang="ru-RU"/>
        </a:p>
      </dgm:t>
    </dgm:pt>
    <dgm:pt modelId="{8768BDDE-4BC9-477F-A348-96E19185919A}" type="pres">
      <dgm:prSet presAssocID="{82360EC3-A5D2-4775-8F57-357928F52A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3CCD8-73E8-4BFC-BC73-F3047DE0E009}" type="pres">
      <dgm:prSet presAssocID="{A59B8C5E-A31D-4EBE-8D41-C047D9270EE4}" presName="sibTrans" presStyleCnt="0"/>
      <dgm:spPr/>
      <dgm:t>
        <a:bodyPr/>
        <a:lstStyle/>
        <a:p>
          <a:endParaRPr lang="ru-RU"/>
        </a:p>
      </dgm:t>
    </dgm:pt>
    <dgm:pt modelId="{04F0E55B-9533-47A2-BAA3-BADF8B8DC870}" type="pres">
      <dgm:prSet presAssocID="{D7641AEF-91D6-4D6D-B41B-0E48AE8452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666F2-1645-4565-B804-95C2E48DE335}" type="pres">
      <dgm:prSet presAssocID="{90BA8CD9-819F-4136-95E3-88956E4E480C}" presName="sibTrans" presStyleCnt="0"/>
      <dgm:spPr/>
      <dgm:t>
        <a:bodyPr/>
        <a:lstStyle/>
        <a:p>
          <a:endParaRPr lang="ru-RU"/>
        </a:p>
      </dgm:t>
    </dgm:pt>
    <dgm:pt modelId="{12669768-0A9B-4A44-A145-9E164F995475}" type="pres">
      <dgm:prSet presAssocID="{D87D3CA2-583D-46DC-A2EF-81EE406D9D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7169A-FA20-4B49-81E5-30D0371539F4}" srcId="{C6B44673-45E3-4F0A-BD35-0844B851F943}" destId="{D7641AEF-91D6-4D6D-B41B-0E48AE845227}" srcOrd="2" destOrd="0" parTransId="{E347D484-5C91-4446-8F5B-90FA4FFB12CC}" sibTransId="{90BA8CD9-819F-4136-95E3-88956E4E480C}"/>
    <dgm:cxn modelId="{943E6282-3668-4816-BEDF-57CB0BF26165}" type="presOf" srcId="{DF4EE25A-0DA4-4DEB-8139-7F44F274C7DB}" destId="{D9F1C547-5670-4195-BF7A-45E18192EB01}" srcOrd="0" destOrd="0" presId="urn:microsoft.com/office/officeart/2005/8/layout/default"/>
    <dgm:cxn modelId="{94C4E4A2-42BC-4B1E-905A-1C028DD33F30}" srcId="{C6B44673-45E3-4F0A-BD35-0844B851F943}" destId="{D87D3CA2-583D-46DC-A2EF-81EE406D9D76}" srcOrd="3" destOrd="0" parTransId="{CD9C4A86-5F42-4C6A-8C8D-6251CBC6A67B}" sibTransId="{AFA53486-82B0-42A8-B082-617F4BD6F267}"/>
    <dgm:cxn modelId="{F2921214-F428-4695-97B7-0B9A7909A24F}" type="presOf" srcId="{D7641AEF-91D6-4D6D-B41B-0E48AE845227}" destId="{04F0E55B-9533-47A2-BAA3-BADF8B8DC870}" srcOrd="0" destOrd="0" presId="urn:microsoft.com/office/officeart/2005/8/layout/default"/>
    <dgm:cxn modelId="{C096B7D0-637C-405D-BD87-CCC043D25BC2}" srcId="{C6B44673-45E3-4F0A-BD35-0844B851F943}" destId="{82360EC3-A5D2-4775-8F57-357928F52A9D}" srcOrd="1" destOrd="0" parTransId="{AC21DB5C-2CB1-4B0C-B901-1D86883A4ED0}" sibTransId="{A59B8C5E-A31D-4EBE-8D41-C047D9270EE4}"/>
    <dgm:cxn modelId="{3DF5E264-5EDA-4D15-9602-9DE94C0AB02B}" type="presOf" srcId="{D87D3CA2-583D-46DC-A2EF-81EE406D9D76}" destId="{12669768-0A9B-4A44-A145-9E164F995475}" srcOrd="0" destOrd="0" presId="urn:microsoft.com/office/officeart/2005/8/layout/default"/>
    <dgm:cxn modelId="{F2C56ECD-EF0E-4344-8A56-80F92695C7B6}" type="presOf" srcId="{82360EC3-A5D2-4775-8F57-357928F52A9D}" destId="{8768BDDE-4BC9-477F-A348-96E19185919A}" srcOrd="0" destOrd="0" presId="urn:microsoft.com/office/officeart/2005/8/layout/default"/>
    <dgm:cxn modelId="{BFF77B64-E809-4B09-A7D8-99D68806BE57}" type="presOf" srcId="{C6B44673-45E3-4F0A-BD35-0844B851F943}" destId="{F6838A77-DA19-4935-98F0-B50B53C25056}" srcOrd="0" destOrd="0" presId="urn:microsoft.com/office/officeart/2005/8/layout/default"/>
    <dgm:cxn modelId="{BCCB82DF-D97B-48FE-BD02-78C4E3F14079}" srcId="{C6B44673-45E3-4F0A-BD35-0844B851F943}" destId="{DF4EE25A-0DA4-4DEB-8139-7F44F274C7DB}" srcOrd="0" destOrd="0" parTransId="{45003407-B8F0-45BF-94EE-86FA6EACD3ED}" sibTransId="{30770CA0-875B-4697-88EF-589B7DDC773D}"/>
    <dgm:cxn modelId="{D46E5922-EC1D-49C5-8524-4CBCBEAEECD4}" type="presParOf" srcId="{F6838A77-DA19-4935-98F0-B50B53C25056}" destId="{D9F1C547-5670-4195-BF7A-45E18192EB01}" srcOrd="0" destOrd="0" presId="urn:microsoft.com/office/officeart/2005/8/layout/default"/>
    <dgm:cxn modelId="{A79ACFDA-91BF-4BE6-8047-1E28DF0A9E49}" type="presParOf" srcId="{F6838A77-DA19-4935-98F0-B50B53C25056}" destId="{39EB2EE3-C926-43D8-961D-117B05FAFEB8}" srcOrd="1" destOrd="0" presId="urn:microsoft.com/office/officeart/2005/8/layout/default"/>
    <dgm:cxn modelId="{6C03893A-3C1F-409E-B864-DC0D2D7233EA}" type="presParOf" srcId="{F6838A77-DA19-4935-98F0-B50B53C25056}" destId="{8768BDDE-4BC9-477F-A348-96E19185919A}" srcOrd="2" destOrd="0" presId="urn:microsoft.com/office/officeart/2005/8/layout/default"/>
    <dgm:cxn modelId="{C9463E03-5B28-455D-A7D1-EEA9529059F3}" type="presParOf" srcId="{F6838A77-DA19-4935-98F0-B50B53C25056}" destId="{48A3CCD8-73E8-4BFC-BC73-F3047DE0E009}" srcOrd="3" destOrd="0" presId="urn:microsoft.com/office/officeart/2005/8/layout/default"/>
    <dgm:cxn modelId="{66D9E77B-CBB2-41A5-B264-D07EF372AC29}" type="presParOf" srcId="{F6838A77-DA19-4935-98F0-B50B53C25056}" destId="{04F0E55B-9533-47A2-BAA3-BADF8B8DC870}" srcOrd="4" destOrd="0" presId="urn:microsoft.com/office/officeart/2005/8/layout/default"/>
    <dgm:cxn modelId="{2B0A2390-8412-472C-B83F-3A07BFD63073}" type="presParOf" srcId="{F6838A77-DA19-4935-98F0-B50B53C25056}" destId="{C5B666F2-1645-4565-B804-95C2E48DE335}" srcOrd="5" destOrd="0" presId="urn:microsoft.com/office/officeart/2005/8/layout/default"/>
    <dgm:cxn modelId="{45F81DAA-5162-4C5B-BFF0-34E67DB61639}" type="presParOf" srcId="{F6838A77-DA19-4935-98F0-B50B53C25056}" destId="{12669768-0A9B-4A44-A145-9E164F99547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2CACC-8EDE-4D13-9733-B518547589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81B1D-3C18-4476-8E66-B9E7CAFFC6CB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500 педагогов, работающих в районе, 268 повысили квалификацию:</a:t>
          </a:r>
          <a:endParaRPr lang="ru-RU" dirty="0"/>
        </a:p>
      </dgm:t>
    </dgm:pt>
    <dgm:pt modelId="{EC5FBB4B-31C1-4003-B962-D10E63FA6A6A}" type="parTrans" cxnId="{F6E77564-E99F-4BC5-83F2-93D66FB52BBE}">
      <dgm:prSet/>
      <dgm:spPr/>
      <dgm:t>
        <a:bodyPr/>
        <a:lstStyle/>
        <a:p>
          <a:endParaRPr lang="ru-RU"/>
        </a:p>
      </dgm:t>
    </dgm:pt>
    <dgm:pt modelId="{924CFC52-C753-49D5-A386-F4E5BBCB0EF5}" type="sibTrans" cxnId="{F6E77564-E99F-4BC5-83F2-93D66FB52BBE}">
      <dgm:prSet/>
      <dgm:spPr/>
      <dgm:t>
        <a:bodyPr/>
        <a:lstStyle/>
        <a:p>
          <a:endParaRPr lang="ru-RU"/>
        </a:p>
      </dgm:t>
    </dgm:pt>
    <dgm:pt modelId="{539D7E0B-EA6E-4BFB-B670-B37CA8E58A2F}" type="pres">
      <dgm:prSet presAssocID="{C072CACC-8EDE-4D13-9733-B518547589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DC7C8-92B2-4DE2-827C-11E2EB297990}" type="pres">
      <dgm:prSet presAssocID="{D8B81B1D-3C18-4476-8E66-B9E7CAFFC6CB}" presName="parentText" presStyleLbl="node1" presStyleIdx="0" presStyleCnt="1" custLinFactY="1288" custLinFactNeighborX="-98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5DF38-EC40-4861-A50A-88918AA35C35}" type="presOf" srcId="{D8B81B1D-3C18-4476-8E66-B9E7CAFFC6CB}" destId="{9CDDC7C8-92B2-4DE2-827C-11E2EB297990}" srcOrd="0" destOrd="0" presId="urn:microsoft.com/office/officeart/2005/8/layout/vList2"/>
    <dgm:cxn modelId="{F6E77564-E99F-4BC5-83F2-93D66FB52BBE}" srcId="{C072CACC-8EDE-4D13-9733-B518547589B5}" destId="{D8B81B1D-3C18-4476-8E66-B9E7CAFFC6CB}" srcOrd="0" destOrd="0" parTransId="{EC5FBB4B-31C1-4003-B962-D10E63FA6A6A}" sibTransId="{924CFC52-C753-49D5-A386-F4E5BBCB0EF5}"/>
    <dgm:cxn modelId="{F0C44966-8D55-484A-B4A0-A131E5989137}" type="presOf" srcId="{C072CACC-8EDE-4D13-9733-B518547589B5}" destId="{539D7E0B-EA6E-4BFB-B670-B37CA8E58A2F}" srcOrd="0" destOrd="0" presId="urn:microsoft.com/office/officeart/2005/8/layout/vList2"/>
    <dgm:cxn modelId="{861AB339-FFE6-410E-9646-1B2175ABBEDB}" type="presParOf" srcId="{539D7E0B-EA6E-4BFB-B670-B37CA8E58A2F}" destId="{9CDDC7C8-92B2-4DE2-827C-11E2EB2979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010D72-5BB7-4F4D-8F08-7D781A9C04B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1364597-1FE4-4433-9E65-12E6C21A2969}">
      <dgm:prSet custT="1"/>
      <dgm:spPr/>
      <dgm:t>
        <a:bodyPr/>
        <a:lstStyle/>
        <a:p>
          <a:pPr algn="ctr" rtl="0"/>
          <a:r>
            <a:rPr lang="ru-RU" sz="4000" b="1" dirty="0" smtClean="0">
              <a:solidFill>
                <a:srgbClr val="3333FF"/>
              </a:solidFill>
            </a:rPr>
            <a:t>Гордимся вами!</a:t>
          </a:r>
          <a:endParaRPr lang="ru-RU" sz="4000" dirty="0">
            <a:solidFill>
              <a:srgbClr val="3333FF"/>
            </a:solidFill>
          </a:endParaRPr>
        </a:p>
      </dgm:t>
    </dgm:pt>
    <dgm:pt modelId="{4CF84FE2-6061-4D09-B5F4-380456063A08}" type="parTrans" cxnId="{066251D4-6AE2-4430-A8BD-2FDAD7DB9A3A}">
      <dgm:prSet/>
      <dgm:spPr/>
      <dgm:t>
        <a:bodyPr/>
        <a:lstStyle/>
        <a:p>
          <a:pPr algn="ctr"/>
          <a:endParaRPr lang="ru-RU" sz="3600">
            <a:solidFill>
              <a:srgbClr val="3333FF"/>
            </a:solidFill>
          </a:endParaRPr>
        </a:p>
      </dgm:t>
    </dgm:pt>
    <dgm:pt modelId="{6657C9CE-6843-4C8D-B321-C1CA0994741C}" type="sibTrans" cxnId="{066251D4-6AE2-4430-A8BD-2FDAD7DB9A3A}">
      <dgm:prSet/>
      <dgm:spPr/>
      <dgm:t>
        <a:bodyPr/>
        <a:lstStyle/>
        <a:p>
          <a:pPr algn="ctr"/>
          <a:endParaRPr lang="ru-RU" sz="3600">
            <a:solidFill>
              <a:srgbClr val="3333FF"/>
            </a:solidFill>
          </a:endParaRPr>
        </a:p>
      </dgm:t>
    </dgm:pt>
    <dgm:pt modelId="{F9407FA1-79DC-4D26-B150-8CEB180EEDBA}" type="pres">
      <dgm:prSet presAssocID="{0F010D72-5BB7-4F4D-8F08-7D781A9C04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0A6BF-F0AC-442E-8BCC-C8969E1A1915}" type="pres">
      <dgm:prSet presAssocID="{A1364597-1FE4-4433-9E65-12E6C21A2969}" presName="parentText" presStyleLbl="node1" presStyleIdx="0" presStyleCnt="1" custLinFactNeighborX="12703" custLinFactNeighborY="31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37568-14FB-475D-AAEE-AD69CFAF3399}" type="presOf" srcId="{0F010D72-5BB7-4F4D-8F08-7D781A9C04BF}" destId="{F9407FA1-79DC-4D26-B150-8CEB180EEDBA}" srcOrd="0" destOrd="0" presId="urn:microsoft.com/office/officeart/2005/8/layout/vList2"/>
    <dgm:cxn modelId="{066251D4-6AE2-4430-A8BD-2FDAD7DB9A3A}" srcId="{0F010D72-5BB7-4F4D-8F08-7D781A9C04BF}" destId="{A1364597-1FE4-4433-9E65-12E6C21A2969}" srcOrd="0" destOrd="0" parTransId="{4CF84FE2-6061-4D09-B5F4-380456063A08}" sibTransId="{6657C9CE-6843-4C8D-B321-C1CA0994741C}"/>
    <dgm:cxn modelId="{2037E5B4-72A2-46F6-A896-8B6549E5342F}" type="presOf" srcId="{A1364597-1FE4-4433-9E65-12E6C21A2969}" destId="{1430A6BF-F0AC-442E-8BCC-C8969E1A1915}" srcOrd="0" destOrd="0" presId="urn:microsoft.com/office/officeart/2005/8/layout/vList2"/>
    <dgm:cxn modelId="{B267081D-000A-4976-BF75-658DAE23DBC4}" type="presParOf" srcId="{F9407FA1-79DC-4D26-B150-8CEB180EEDBA}" destId="{1430A6BF-F0AC-442E-8BCC-C8969E1A19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B08DB-5FFF-44C4-8079-D9BEE995DB9F}">
      <dsp:nvSpPr>
        <dsp:cNvPr id="0" name=""/>
        <dsp:cNvSpPr/>
      </dsp:nvSpPr>
      <dsp:spPr>
        <a:xfrm>
          <a:off x="1022721" y="439740"/>
          <a:ext cx="2824783" cy="88274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13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smtClean="0"/>
            <a:t>1. СОЗДАНИЕ  условий для профессионального становления  и развития педагогов </a:t>
          </a:r>
          <a:endParaRPr lang="ru-RU" sz="1300" kern="1200" dirty="0"/>
        </a:p>
      </dsp:txBody>
      <dsp:txXfrm>
        <a:off x="1022721" y="439740"/>
        <a:ext cx="2824783" cy="882744"/>
      </dsp:txXfrm>
    </dsp:sp>
    <dsp:sp modelId="{AC7F4AFB-B8B9-4A97-8B60-DC23DA9E9099}">
      <dsp:nvSpPr>
        <dsp:cNvPr id="0" name=""/>
        <dsp:cNvSpPr/>
      </dsp:nvSpPr>
      <dsp:spPr>
        <a:xfrm>
          <a:off x="905022" y="312233"/>
          <a:ext cx="617921" cy="92688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69831-79AE-49EF-B5FA-875C525E5D77}">
      <dsp:nvSpPr>
        <dsp:cNvPr id="0" name=""/>
        <dsp:cNvSpPr/>
      </dsp:nvSpPr>
      <dsp:spPr>
        <a:xfrm>
          <a:off x="1022721" y="1551018"/>
          <a:ext cx="2824783" cy="88274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13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smtClean="0"/>
            <a:t>2. СОЗДАНИЕ   современной образовательной среды и обновление практик образования </a:t>
          </a:r>
          <a:endParaRPr lang="ru-RU" sz="1300" kern="1200"/>
        </a:p>
      </dsp:txBody>
      <dsp:txXfrm>
        <a:off x="1022721" y="1551018"/>
        <a:ext cx="2824783" cy="882744"/>
      </dsp:txXfrm>
    </dsp:sp>
    <dsp:sp modelId="{89A90ABD-09E9-4D9C-B4BD-59C858F9C7B5}">
      <dsp:nvSpPr>
        <dsp:cNvPr id="0" name=""/>
        <dsp:cNvSpPr/>
      </dsp:nvSpPr>
      <dsp:spPr>
        <a:xfrm>
          <a:off x="905022" y="1423510"/>
          <a:ext cx="617921" cy="92688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7778F-E2EF-4C86-9432-81057DE101F4}">
      <dsp:nvSpPr>
        <dsp:cNvPr id="0" name=""/>
        <dsp:cNvSpPr/>
      </dsp:nvSpPr>
      <dsp:spPr>
        <a:xfrm>
          <a:off x="1022721" y="2662296"/>
          <a:ext cx="2824783" cy="88274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13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3. СТАНОВЛЕНИЕ укладов жизни школ  и ОБНОВЛЕНИЕ практик воспитания</a:t>
          </a:r>
          <a:endParaRPr lang="ru-RU" sz="1300" kern="1200" dirty="0"/>
        </a:p>
      </dsp:txBody>
      <dsp:txXfrm>
        <a:off x="1022721" y="2662296"/>
        <a:ext cx="2824783" cy="882744"/>
      </dsp:txXfrm>
    </dsp:sp>
    <dsp:sp modelId="{DD7233E1-DC42-4530-BBC5-7470735FCD60}">
      <dsp:nvSpPr>
        <dsp:cNvPr id="0" name=""/>
        <dsp:cNvSpPr/>
      </dsp:nvSpPr>
      <dsp:spPr>
        <a:xfrm>
          <a:off x="905022" y="2534788"/>
          <a:ext cx="617921" cy="92688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5B40E-E9EA-46B2-ACB9-7015C410515B}">
      <dsp:nvSpPr>
        <dsp:cNvPr id="0" name=""/>
        <dsp:cNvSpPr/>
      </dsp:nvSpPr>
      <dsp:spPr>
        <a:xfrm>
          <a:off x="1022721" y="3773574"/>
          <a:ext cx="2824783" cy="88274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13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300" kern="1200" smtClean="0"/>
            <a:t>4. ВНЕДРЕНИЕ современных практик управления на основе данных</a:t>
          </a:r>
          <a:endParaRPr lang="ru-RU" sz="1300" kern="1200" dirty="0"/>
        </a:p>
      </dsp:txBody>
      <dsp:txXfrm>
        <a:off x="1022721" y="3773574"/>
        <a:ext cx="2824783" cy="882744"/>
      </dsp:txXfrm>
    </dsp:sp>
    <dsp:sp modelId="{8EA2E9C7-5CB4-4D76-B2FA-DE5201584CF3}">
      <dsp:nvSpPr>
        <dsp:cNvPr id="0" name=""/>
        <dsp:cNvSpPr/>
      </dsp:nvSpPr>
      <dsp:spPr>
        <a:xfrm>
          <a:off x="905022" y="3646066"/>
          <a:ext cx="617921" cy="92688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27EC-5E9B-438B-8A56-91D5374E3CF3}">
      <dsp:nvSpPr>
        <dsp:cNvPr id="0" name=""/>
        <dsp:cNvSpPr/>
      </dsp:nvSpPr>
      <dsp:spPr>
        <a:xfrm>
          <a:off x="389701" y="410669"/>
          <a:ext cx="3319343" cy="10372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594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smtClean="0"/>
            <a:t>Методическое сопровождение внедрения и реализации ФГОС в практику дошкольных образовательных организаций района»</a:t>
          </a:r>
          <a:endParaRPr lang="ru-RU" sz="1400" kern="1200"/>
        </a:p>
      </dsp:txBody>
      <dsp:txXfrm>
        <a:off x="389701" y="410669"/>
        <a:ext cx="3319343" cy="1037294"/>
      </dsp:txXfrm>
    </dsp:sp>
    <dsp:sp modelId="{50D364F7-F52F-456F-801C-192EDC5EFB36}">
      <dsp:nvSpPr>
        <dsp:cNvPr id="0" name=""/>
        <dsp:cNvSpPr/>
      </dsp:nvSpPr>
      <dsp:spPr>
        <a:xfrm>
          <a:off x="251395" y="260837"/>
          <a:ext cx="726106" cy="10891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28C94-578B-423F-AE71-212B6F2DBD55}">
      <dsp:nvSpPr>
        <dsp:cNvPr id="0" name=""/>
        <dsp:cNvSpPr/>
      </dsp:nvSpPr>
      <dsp:spPr>
        <a:xfrm>
          <a:off x="389701" y="1716508"/>
          <a:ext cx="3319343" cy="10372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594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smtClean="0"/>
            <a:t>«Комплексное развитие педагогов района при переходе на новые стандарты»</a:t>
          </a:r>
          <a:endParaRPr lang="ru-RU" sz="1400" kern="1200" dirty="0"/>
        </a:p>
      </dsp:txBody>
      <dsp:txXfrm>
        <a:off x="389701" y="1716508"/>
        <a:ext cx="3319343" cy="1037294"/>
      </dsp:txXfrm>
    </dsp:sp>
    <dsp:sp modelId="{6DC13DC3-23A8-40EA-85AA-94A409B7DB04}">
      <dsp:nvSpPr>
        <dsp:cNvPr id="0" name=""/>
        <dsp:cNvSpPr/>
      </dsp:nvSpPr>
      <dsp:spPr>
        <a:xfrm>
          <a:off x="251395" y="1566676"/>
          <a:ext cx="726106" cy="10891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6ADE7-8D1B-4D3D-B3E1-B79099A952BA}">
      <dsp:nvSpPr>
        <dsp:cNvPr id="0" name=""/>
        <dsp:cNvSpPr/>
      </dsp:nvSpPr>
      <dsp:spPr>
        <a:xfrm>
          <a:off x="389701" y="3022347"/>
          <a:ext cx="3319343" cy="10372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594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kern="1200" smtClean="0"/>
            <a:t>«Повышение качества образования  в школах с разными социальными условиями»</a:t>
          </a:r>
          <a:endParaRPr lang="ru-RU" sz="1400" kern="1200" dirty="0"/>
        </a:p>
      </dsp:txBody>
      <dsp:txXfrm>
        <a:off x="389701" y="3022347"/>
        <a:ext cx="3319343" cy="1037294"/>
      </dsp:txXfrm>
    </dsp:sp>
    <dsp:sp modelId="{16D71359-BF1E-4C1E-900C-25C4897D8EB4}">
      <dsp:nvSpPr>
        <dsp:cNvPr id="0" name=""/>
        <dsp:cNvSpPr/>
      </dsp:nvSpPr>
      <dsp:spPr>
        <a:xfrm>
          <a:off x="251395" y="2872515"/>
          <a:ext cx="726106" cy="10891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B6DC-38B4-4C1E-A8D3-BFD2D8106442}">
      <dsp:nvSpPr>
        <dsp:cNvPr id="0" name=""/>
        <dsp:cNvSpPr/>
      </dsp:nvSpPr>
      <dsp:spPr>
        <a:xfrm>
          <a:off x="2653472" y="1191660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1E4D3A-C893-4705-BCF0-66233241D3B1}">
      <dsp:nvSpPr>
        <dsp:cNvPr id="0" name=""/>
        <dsp:cNvSpPr/>
      </dsp:nvSpPr>
      <dsp:spPr>
        <a:xfrm>
          <a:off x="2111043" y="0"/>
          <a:ext cx="2611456" cy="9361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«Ермаковская СОШ№1»</a:t>
          </a:r>
          <a:endParaRPr lang="ru-RU" sz="1800" b="1" kern="1200" dirty="0"/>
        </a:p>
      </dsp:txBody>
      <dsp:txXfrm>
        <a:off x="2111043" y="0"/>
        <a:ext cx="2611456" cy="936104"/>
      </dsp:txXfrm>
    </dsp:sp>
    <dsp:sp modelId="{EA9CC9C3-05BE-423A-9579-521BE618349B}">
      <dsp:nvSpPr>
        <dsp:cNvPr id="0" name=""/>
        <dsp:cNvSpPr/>
      </dsp:nvSpPr>
      <dsp:spPr>
        <a:xfrm>
          <a:off x="3101274" y="1406964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-3"/>
            <a:satOff val="1378"/>
            <a:lumOff val="888"/>
            <a:alpha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822E07-580D-44A4-9022-B486E9D0D892}">
      <dsp:nvSpPr>
        <dsp:cNvPr id="0" name=""/>
        <dsp:cNvSpPr/>
      </dsp:nvSpPr>
      <dsp:spPr>
        <a:xfrm>
          <a:off x="4487309" y="432043"/>
          <a:ext cx="2393070" cy="10297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«Ермаковская СОШ№2»</a:t>
          </a:r>
          <a:endParaRPr lang="ru-RU" sz="1800" b="1" kern="1200" dirty="0"/>
        </a:p>
      </dsp:txBody>
      <dsp:txXfrm>
        <a:off x="4487309" y="432043"/>
        <a:ext cx="2393070" cy="1029714"/>
      </dsp:txXfrm>
    </dsp:sp>
    <dsp:sp modelId="{000A4348-09E5-4AEF-978D-B1BFFD43EB69}">
      <dsp:nvSpPr>
        <dsp:cNvPr id="0" name=""/>
        <dsp:cNvSpPr/>
      </dsp:nvSpPr>
      <dsp:spPr>
        <a:xfrm>
          <a:off x="3211317" y="1891398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2755"/>
            <a:lumOff val="1776"/>
            <a:alpha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0918DC-D3D4-4119-8B3E-47C73CDD6986}">
      <dsp:nvSpPr>
        <dsp:cNvPr id="0" name=""/>
        <dsp:cNvSpPr/>
      </dsp:nvSpPr>
      <dsp:spPr>
        <a:xfrm>
          <a:off x="4928947" y="1584173"/>
          <a:ext cx="1622010" cy="1099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«Ермаковская СОШ№1»</a:t>
          </a:r>
          <a:endParaRPr lang="ru-RU" sz="1800" b="1" kern="1200" dirty="0"/>
        </a:p>
      </dsp:txBody>
      <dsp:txXfrm>
        <a:off x="4928947" y="1584173"/>
        <a:ext cx="1622010" cy="1099922"/>
      </dsp:txXfrm>
    </dsp:sp>
    <dsp:sp modelId="{0CA57582-FBA7-4FFF-B7DC-96584492FDEF}">
      <dsp:nvSpPr>
        <dsp:cNvPr id="0" name=""/>
        <dsp:cNvSpPr/>
      </dsp:nvSpPr>
      <dsp:spPr>
        <a:xfrm>
          <a:off x="2901544" y="2279881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4133"/>
            <a:lumOff val="2664"/>
            <a:alpha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A1ECE9-81E3-4C86-9C58-EDDFBD0D28FE}">
      <dsp:nvSpPr>
        <dsp:cNvPr id="0" name=""/>
        <dsp:cNvSpPr/>
      </dsp:nvSpPr>
      <dsp:spPr>
        <a:xfrm>
          <a:off x="4928942" y="2736305"/>
          <a:ext cx="1749227" cy="1006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«Новоозерновская ООШ»</a:t>
          </a:r>
          <a:endParaRPr lang="ru-RU" sz="1800" b="1" kern="1200" dirty="0"/>
        </a:p>
      </dsp:txBody>
      <dsp:txXfrm>
        <a:off x="4928942" y="2736305"/>
        <a:ext cx="1749227" cy="1006311"/>
      </dsp:txXfrm>
    </dsp:sp>
    <dsp:sp modelId="{68C0BF98-0155-4167-BC0F-1246FDAE3EF0}">
      <dsp:nvSpPr>
        <dsp:cNvPr id="0" name=""/>
        <dsp:cNvSpPr/>
      </dsp:nvSpPr>
      <dsp:spPr>
        <a:xfrm>
          <a:off x="2405400" y="2279881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-12"/>
            <a:satOff val="5511"/>
            <a:lumOff val="3552"/>
            <a:alphaOff val="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278D86-D88F-46A5-96C6-1000E66AF0A7}">
      <dsp:nvSpPr>
        <dsp:cNvPr id="0" name=""/>
        <dsp:cNvSpPr/>
      </dsp:nvSpPr>
      <dsp:spPr>
        <a:xfrm>
          <a:off x="808832" y="3674208"/>
          <a:ext cx="1749227" cy="1006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«Разъезженская СОШ»</a:t>
          </a:r>
          <a:endParaRPr lang="ru-RU" sz="1800" b="1" kern="1200" dirty="0"/>
        </a:p>
      </dsp:txBody>
      <dsp:txXfrm>
        <a:off x="808832" y="3674208"/>
        <a:ext cx="1749227" cy="1006311"/>
      </dsp:txXfrm>
    </dsp:sp>
    <dsp:sp modelId="{4F020C22-5978-4E6B-A344-26E88DC5EA66}">
      <dsp:nvSpPr>
        <dsp:cNvPr id="0" name=""/>
        <dsp:cNvSpPr/>
      </dsp:nvSpPr>
      <dsp:spPr>
        <a:xfrm>
          <a:off x="2095628" y="1891398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-15"/>
            <a:satOff val="6888"/>
            <a:lumOff val="4440"/>
            <a:alpha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29A7B9-816F-4B8F-B1DB-FCC457F49C6B}">
      <dsp:nvSpPr>
        <dsp:cNvPr id="0" name=""/>
        <dsp:cNvSpPr/>
      </dsp:nvSpPr>
      <dsp:spPr>
        <a:xfrm>
          <a:off x="176409" y="2160236"/>
          <a:ext cx="1622010" cy="1099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«Танзыбейская СОШ»</a:t>
          </a:r>
          <a:endParaRPr lang="ru-RU" sz="1800" b="1" kern="1200" dirty="0"/>
        </a:p>
      </dsp:txBody>
      <dsp:txXfrm>
        <a:off x="176409" y="2160236"/>
        <a:ext cx="1622010" cy="1099922"/>
      </dsp:txXfrm>
    </dsp:sp>
    <dsp:sp modelId="{C4E2B388-ADA5-49B9-AD1D-15CA739D1E76}">
      <dsp:nvSpPr>
        <dsp:cNvPr id="0" name=""/>
        <dsp:cNvSpPr/>
      </dsp:nvSpPr>
      <dsp:spPr>
        <a:xfrm>
          <a:off x="2205670" y="1406964"/>
          <a:ext cx="1526598" cy="1526785"/>
        </a:xfrm>
        <a:prstGeom prst="ellipse">
          <a:avLst/>
        </a:prstGeom>
        <a:solidFill>
          <a:schemeClr val="accent1">
            <a:shade val="80000"/>
            <a:alpha val="50000"/>
            <a:hueOff val="-18"/>
            <a:satOff val="8266"/>
            <a:lumOff val="5328"/>
            <a:alphaOff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EB643E-3D87-4AA9-9C66-7F52C8820061}">
      <dsp:nvSpPr>
        <dsp:cNvPr id="0" name=""/>
        <dsp:cNvSpPr/>
      </dsp:nvSpPr>
      <dsp:spPr>
        <a:xfrm>
          <a:off x="174039" y="648072"/>
          <a:ext cx="1946589" cy="11737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«Нижнесуэтукская СОШ</a:t>
          </a:r>
          <a:r>
            <a:rPr lang="ru-RU" sz="1400" b="1" kern="1200" dirty="0" smtClean="0"/>
            <a:t>» </a:t>
          </a:r>
          <a:endParaRPr lang="ru-RU" sz="1400" b="1" kern="1200" dirty="0"/>
        </a:p>
      </dsp:txBody>
      <dsp:txXfrm>
        <a:off x="174039" y="648072"/>
        <a:ext cx="1946589" cy="1173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C547-5670-4195-BF7A-45E18192EB01}">
      <dsp:nvSpPr>
        <dsp:cNvPr id="0" name=""/>
        <dsp:cNvSpPr/>
      </dsp:nvSpPr>
      <dsp:spPr>
        <a:xfrm>
          <a:off x="1308784" y="966"/>
          <a:ext cx="2491097" cy="14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56 педагогов дошкольных ОО</a:t>
          </a:r>
          <a:endParaRPr lang="ru-RU" sz="2300" kern="1200" dirty="0"/>
        </a:p>
      </dsp:txBody>
      <dsp:txXfrm>
        <a:off x="1308784" y="966"/>
        <a:ext cx="2491097" cy="1494658"/>
      </dsp:txXfrm>
    </dsp:sp>
    <dsp:sp modelId="{8768BDDE-4BC9-477F-A348-96E19185919A}">
      <dsp:nvSpPr>
        <dsp:cNvPr id="0" name=""/>
        <dsp:cNvSpPr/>
      </dsp:nvSpPr>
      <dsp:spPr>
        <a:xfrm>
          <a:off x="4048990" y="966"/>
          <a:ext cx="2491097" cy="14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199 –педагоги школ</a:t>
          </a:r>
          <a:endParaRPr lang="ru-RU" sz="2300" kern="1200"/>
        </a:p>
      </dsp:txBody>
      <dsp:txXfrm>
        <a:off x="4048990" y="966"/>
        <a:ext cx="2491097" cy="1494658"/>
      </dsp:txXfrm>
    </dsp:sp>
    <dsp:sp modelId="{04F0E55B-9533-47A2-BAA3-BADF8B8DC870}">
      <dsp:nvSpPr>
        <dsp:cNvPr id="0" name=""/>
        <dsp:cNvSpPr/>
      </dsp:nvSpPr>
      <dsp:spPr>
        <a:xfrm>
          <a:off x="1308784" y="1744734"/>
          <a:ext cx="2491097" cy="14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13 – дополнительное образование</a:t>
          </a:r>
          <a:endParaRPr lang="ru-RU" sz="2300" kern="1200" dirty="0"/>
        </a:p>
      </dsp:txBody>
      <dsp:txXfrm>
        <a:off x="1308784" y="1744734"/>
        <a:ext cx="2491097" cy="1494658"/>
      </dsp:txXfrm>
    </dsp:sp>
    <dsp:sp modelId="{12669768-0A9B-4A44-A145-9E164F995475}">
      <dsp:nvSpPr>
        <dsp:cNvPr id="0" name=""/>
        <dsp:cNvSpPr/>
      </dsp:nvSpPr>
      <dsp:spPr>
        <a:xfrm>
          <a:off x="4048990" y="1744734"/>
          <a:ext cx="2491097" cy="14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176 на базе района.</a:t>
          </a:r>
          <a:endParaRPr lang="ru-RU" sz="2300" kern="1200"/>
        </a:p>
      </dsp:txBody>
      <dsp:txXfrm>
        <a:off x="4048990" y="1744734"/>
        <a:ext cx="2491097" cy="149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C7C8-92B2-4DE2-827C-11E2EB297990}">
      <dsp:nvSpPr>
        <dsp:cNvPr id="0" name=""/>
        <dsp:cNvSpPr/>
      </dsp:nvSpPr>
      <dsp:spPr>
        <a:xfrm>
          <a:off x="0" y="250271"/>
          <a:ext cx="7344816" cy="397800"/>
        </a:xfrm>
        <a:prstGeom prst="round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500 педагогов, работающих в районе, 268 повысили квалификацию:</a:t>
          </a:r>
          <a:endParaRPr lang="ru-RU" sz="1700" kern="1200" dirty="0"/>
        </a:p>
      </dsp:txBody>
      <dsp:txXfrm>
        <a:off x="19419" y="269690"/>
        <a:ext cx="7305978" cy="3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A6BF-F0AC-442E-8BCC-C8969E1A1915}">
      <dsp:nvSpPr>
        <dsp:cNvPr id="0" name=""/>
        <dsp:cNvSpPr/>
      </dsp:nvSpPr>
      <dsp:spPr>
        <a:xfrm>
          <a:off x="0" y="173"/>
          <a:ext cx="6045067" cy="5950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3333FF"/>
              </a:solidFill>
            </a:rPr>
            <a:t>Гордимся вами!</a:t>
          </a:r>
          <a:endParaRPr lang="ru-RU" sz="4000" kern="1200" dirty="0">
            <a:solidFill>
              <a:srgbClr val="3333FF"/>
            </a:solidFill>
          </a:endParaRPr>
        </a:p>
      </dsp:txBody>
      <dsp:txXfrm>
        <a:off x="29048" y="29221"/>
        <a:ext cx="5986971" cy="53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C7B2-B005-434F-A85B-27C3EB192BEB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77A8-9F4B-47BB-82A5-47376466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0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6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77A8-9F4B-47BB-82A5-47376466013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2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2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7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8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8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0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5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0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5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5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1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7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0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0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2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4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1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4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4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7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ECA7-0A5E-4FFE-B165-40352398B750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BA06-255B-4ED4-90D9-756CCA41A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5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CAAB63-5312-4844-93C3-4418F247350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442FE5-72F5-4CDA-AB8C-B3E68837AB3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12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2.jpe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1.jpeg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5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7.wdp"/><Relationship Id="rId5" Type="http://schemas.openxmlformats.org/officeDocument/2006/relationships/image" Target="../media/image55.jpeg"/><Relationship Id="rId4" Type="http://schemas.microsoft.com/office/2007/relationships/hdphoto" Target="../media/hdphoto6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1\Desktop\2016-17\заставка - августовский педагогический совет - 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" y="-27562"/>
            <a:ext cx="9144000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3269820"/>
            <a:ext cx="8507288" cy="285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ТЕМА:   "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Управление изменениями: новая образовательная среда как механизм достижения образовательных результатов"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488" y="6597352"/>
            <a:ext cx="17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13176"/>
            <a:ext cx="6512511" cy="1143000"/>
          </a:xfrm>
        </p:spPr>
        <p:txBody>
          <a:bodyPr/>
          <a:lstStyle/>
          <a:p>
            <a:r>
              <a:rPr lang="ru-RU" sz="3200" dirty="0">
                <a:solidFill>
                  <a:schemeClr val="accent1"/>
                </a:solidFill>
              </a:rPr>
              <a:t>Образовательная среда – ресурс повышения качества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450747"/>
              </p:ext>
            </p:extLst>
          </p:nvPr>
        </p:nvGraphicFramePr>
        <p:xfrm>
          <a:off x="683568" y="1628800"/>
          <a:ext cx="78488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6498258"/>
              </p:ext>
            </p:extLst>
          </p:nvPr>
        </p:nvGraphicFramePr>
        <p:xfrm>
          <a:off x="1043608" y="764704"/>
          <a:ext cx="734481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04448" y="645333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6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rmuo.ru/data/images/people/nesiav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1749" y="100297"/>
            <a:ext cx="3765883" cy="4860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ermuo.ru/data/images/people/polkin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79"/>
          <a:stretch/>
        </p:blipFill>
        <p:spPr bwMode="auto">
          <a:xfrm rot="1211810">
            <a:off x="5117016" y="2570406"/>
            <a:ext cx="2315202" cy="3655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ermuo.ru/data/images/people/makienk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2" y="260648"/>
            <a:ext cx="2833536" cy="3231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ermuo.ru/data/images/news/sbor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10566">
            <a:off x="1701609" y="2345336"/>
            <a:ext cx="2719348" cy="3808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ermuo.ru/data/images/people/skibin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95827"/>
            <a:ext cx="2638350" cy="2606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29176452"/>
              </p:ext>
            </p:extLst>
          </p:nvPr>
        </p:nvGraphicFramePr>
        <p:xfrm>
          <a:off x="1244403" y="5589240"/>
          <a:ext cx="6045068" cy="59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2440" y="659735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2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798" y="1052736"/>
            <a:ext cx="3434816" cy="46508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u="sng" dirty="0" smtClean="0">
                <a:solidFill>
                  <a:srgbClr val="C00000"/>
                </a:solidFill>
                <a:effectLst/>
              </a:rPr>
              <a:t>                                                     Направление 3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«Обеспечение </a:t>
            </a:r>
            <a:r>
              <a:rPr lang="ru-RU" sz="2800" dirty="0">
                <a:effectLst/>
              </a:rPr>
              <a:t>доступности дошкольного образования</a:t>
            </a:r>
            <a:r>
              <a:rPr lang="ru-RU" sz="2800" dirty="0" smtClean="0">
                <a:effectLst/>
              </a:rPr>
              <a:t>,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включая </a:t>
            </a:r>
            <a:r>
              <a:rPr lang="ru-RU" sz="2800" dirty="0" smtClean="0">
                <a:effectLst/>
              </a:rPr>
              <a:t>детей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с ОВЗ»</a:t>
            </a:r>
            <a:endParaRPr lang="ru-RU" sz="2800" dirty="0"/>
          </a:p>
        </p:txBody>
      </p:sp>
      <p:pic>
        <p:nvPicPr>
          <p:cNvPr id="3074" name="Picture 2" descr="http://detsad5.ermuo.ru/wp-content/uploads/2018/06/20180607_111057-825x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053088" cy="312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tsad2.ermuo.ru/wp-content/uploads/2015/07/DSC_00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5" y="3136032"/>
            <a:ext cx="489971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0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2879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Общие показатели, характеризующие систему дошкольного образования Ермаковского района. </a:t>
            </a:r>
            <a:endParaRPr lang="ru-RU" sz="2400" dirty="0"/>
          </a:p>
        </p:txBody>
      </p:sp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рокина Я.Я\Desktop\схема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80727"/>
            <a:ext cx="9241223" cy="58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6510" y="6537026"/>
            <a:ext cx="63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6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9928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Динамика обеспеченности детей дошкольным образованием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391542"/>
              </p:ext>
            </p:extLst>
          </p:nvPr>
        </p:nvGraphicFramePr>
        <p:xfrm>
          <a:off x="683568" y="1484784"/>
          <a:ext cx="7926387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2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928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Динамика посещаемости </a:t>
            </a:r>
            <a:br>
              <a:rPr lang="ru-RU" sz="3200" dirty="0" smtClean="0"/>
            </a:br>
            <a:r>
              <a:rPr lang="ru-RU" sz="3200" dirty="0" smtClean="0"/>
              <a:t>дошкольных учреждений, %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314277"/>
              </p:ext>
            </p:extLst>
          </p:nvPr>
        </p:nvGraphicFramePr>
        <p:xfrm>
          <a:off x="683568" y="1484784"/>
          <a:ext cx="7926387" cy="489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4448" y="65973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9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tgl.net.ru/wp-content/uploads/2017/08/6513/interaktivnyi_semina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529975"/>
            <a:ext cx="5256584" cy="3632929"/>
          </a:xfrm>
          <a:prstGeom prst="roundRect">
            <a:avLst>
              <a:gd name="adj" fmla="val 428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539414" cy="381436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u="sng" dirty="0" smtClean="0">
                <a:solidFill>
                  <a:srgbClr val="C00000"/>
                </a:solidFill>
                <a:effectLst/>
              </a:rPr>
              <a:t>                                                    Направление </a:t>
            </a:r>
            <a:r>
              <a:rPr lang="ru-RU" sz="2800" u="sng" dirty="0">
                <a:solidFill>
                  <a:srgbClr val="C00000"/>
                </a:solidFill>
                <a:effectLst/>
              </a:rPr>
              <a:t>4</a:t>
            </a:r>
            <a:r>
              <a:rPr lang="ru-RU" sz="2800" dirty="0">
                <a:solidFill>
                  <a:srgbClr val="C0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effectLst/>
              </a:rPr>
              <a:t>«</a:t>
            </a:r>
            <a:r>
              <a:rPr lang="ru-RU" sz="2800" dirty="0">
                <a:effectLst/>
              </a:rPr>
              <a:t>Внедрение современных методов и технологий обучения и воспитания, обеспечивающих освоение обучающимися базовых навыков и умений, повышения их мотивации к учению и включенности в непрерывный образовательный процесс»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4448" y="65973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7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721295"/>
              </p:ext>
            </p:extLst>
          </p:nvPr>
        </p:nvGraphicFramePr>
        <p:xfrm>
          <a:off x="288032" y="692696"/>
          <a:ext cx="85324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932040" y="4653136"/>
            <a:ext cx="4032448" cy="194421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4300" dirty="0" smtClean="0"/>
              <a:t>Общее образование</a:t>
            </a:r>
            <a:endParaRPr lang="ru-RU" sz="4300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597351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988840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/>
              <a:t>стартовая и итоговая диагностика, 1-3 классы;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/>
              <a:t>краевые </a:t>
            </a:r>
            <a:r>
              <a:rPr lang="ru-RU" sz="3000" dirty="0"/>
              <a:t>диагностические </a:t>
            </a:r>
            <a:r>
              <a:rPr lang="ru-RU" sz="3000" dirty="0" smtClean="0"/>
              <a:t>работы, 4 классы;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/>
              <a:t>краевые </a:t>
            </a:r>
            <a:r>
              <a:rPr lang="ru-RU" sz="3000" dirty="0"/>
              <a:t>контрольные работы по математике в 7 классах и физике в 8 </a:t>
            </a:r>
            <a:r>
              <a:rPr lang="ru-RU" sz="3000" dirty="0" smtClean="0"/>
              <a:t>классах;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/>
              <a:t>всероссийские </a:t>
            </a:r>
            <a:r>
              <a:rPr lang="ru-RU" sz="3000" dirty="0"/>
              <a:t>проверочные работы </a:t>
            </a:r>
            <a:r>
              <a:rPr lang="ru-RU" sz="3000" dirty="0" smtClean="0"/>
              <a:t>- 4, 5, 6, 10 и 11 классы.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8413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/>
              <a:t>Процедуры внешней оценки качества образования:</a:t>
            </a:r>
            <a:endParaRPr lang="ru-RU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65973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6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13459"/>
              </p:ext>
            </p:extLst>
          </p:nvPr>
        </p:nvGraphicFramePr>
        <p:xfrm>
          <a:off x="251520" y="2112034"/>
          <a:ext cx="8640960" cy="335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901"/>
                <a:gridCol w="1079901"/>
                <a:gridCol w="1079901"/>
                <a:gridCol w="1079901"/>
                <a:gridCol w="1079901"/>
                <a:gridCol w="1080485"/>
                <a:gridCol w="1080485"/>
                <a:gridCol w="1080485"/>
              </a:tblGrid>
              <a:tr h="410359">
                <a:tc rowSpan="3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/>
                </a:tc>
                <a:tc rowSpan="3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Уровни достижений (%)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73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Ниже </a:t>
                      </a:r>
                      <a:r>
                        <a:rPr lang="ru-RU" sz="2000" dirty="0">
                          <a:effectLst/>
                        </a:rPr>
                        <a:t>базового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Базовый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Повышенный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90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2016-2017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2017-2018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2016-2017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2017-2018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2016-2017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2017-2018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Край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27,41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55,19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59,81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17,40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12,82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Район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46,92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41,06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46,45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55,02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5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Край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13,89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50,30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60,02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26,36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26,09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Район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44,70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48,39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60,40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16,34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0" marR="467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478413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/>
              <a:t>Результаты ККР по математике </a:t>
            </a:r>
            <a:r>
              <a:rPr lang="ru-RU" sz="3300" b="1" smtClean="0"/>
              <a:t>и физике:</a:t>
            </a:r>
            <a:endParaRPr lang="ru-RU" sz="3300" dirty="0"/>
          </a:p>
        </p:txBody>
      </p:sp>
      <p:sp>
        <p:nvSpPr>
          <p:cNvPr id="2" name="TextBox 1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ersons-info.com/userfiles/image/persons/30000-40000/31000-32000/31845/PUTIN_Vladimir_Vladimirovi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53267"/>
            <a:ext cx="3069602" cy="441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258119"/>
            <a:ext cx="5112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«</a:t>
            </a:r>
            <a:r>
              <a:rPr lang="ru-RU" sz="2400" b="1" dirty="0"/>
              <a:t>Правительству Российской Федерации при разработке национального проекта в сфере образования исходить из того, что в 2024 году необходимо обеспечить... достижение следующих целей и целевых показателей: обеспечение глобальной конкурентоспособности российского образования, вхождение Российской Федерации в число десяти ведущих стран мира по качеству общего образования»</a:t>
            </a:r>
            <a:endParaRPr lang="ru-RU" sz="2400" dirty="0"/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748464" y="6597352"/>
            <a:ext cx="27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96399"/>
              </p:ext>
            </p:extLst>
          </p:nvPr>
        </p:nvGraphicFramePr>
        <p:xfrm>
          <a:off x="179512" y="1889926"/>
          <a:ext cx="8784976" cy="4059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430"/>
                <a:gridCol w="1020437"/>
                <a:gridCol w="730862"/>
                <a:gridCol w="805400"/>
                <a:gridCol w="857536"/>
                <a:gridCol w="899701"/>
                <a:gridCol w="868941"/>
                <a:gridCol w="823764"/>
                <a:gridCol w="823764"/>
                <a:gridCol w="777141"/>
              </a:tblGrid>
              <a:tr h="5760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«3»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u="sng" dirty="0">
                          <a:solidFill>
                            <a:schemeClr val="tx1"/>
                          </a:solidFill>
                          <a:effectLst/>
                        </a:rPr>
                        <a:t>КРАЙ</a:t>
                      </a:r>
                      <a:endParaRPr lang="ru-RU" sz="1600" i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17,2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28,2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53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5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u="sng">
                          <a:solidFill>
                            <a:srgbClr val="0000FF"/>
                          </a:solidFill>
                          <a:effectLst/>
                        </a:rPr>
                        <a:t>РАЙОН</a:t>
                      </a:r>
                      <a:endParaRPr lang="ru-RU" sz="1600" i="1" u="sng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2,34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1,57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24,77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23,92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30,37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33,33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42,52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41,18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u="sng" dirty="0">
                          <a:solidFill>
                            <a:schemeClr val="tx1"/>
                          </a:solidFill>
                          <a:effectLst/>
                        </a:rPr>
                        <a:t>КРАЙ</a:t>
                      </a:r>
                      <a:endParaRPr lang="ru-RU" sz="1600" i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21,6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27,6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48,7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26,5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19,4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5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u="sng">
                          <a:solidFill>
                            <a:srgbClr val="0000FF"/>
                          </a:solidFill>
                          <a:effectLst/>
                        </a:rPr>
                        <a:t>РАЙОН</a:t>
                      </a:r>
                      <a:endParaRPr lang="ru-RU" sz="1600" i="1" u="sng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4,05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2,5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33,78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36,1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42,57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50,4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19,59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11,1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Окружающий мир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u="sng" dirty="0">
                          <a:solidFill>
                            <a:schemeClr val="tx1"/>
                          </a:solidFill>
                          <a:effectLst/>
                        </a:rPr>
                        <a:t>КРАЙ</a:t>
                      </a:r>
                      <a:endParaRPr lang="ru-RU" sz="1600" i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57,5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24,8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5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u="sng" dirty="0">
                          <a:solidFill>
                            <a:srgbClr val="0000FF"/>
                          </a:solidFill>
                          <a:effectLst/>
                        </a:rPr>
                        <a:t>РАЙОН</a:t>
                      </a:r>
                      <a:endParaRPr lang="ru-RU" sz="1600" i="1" u="sng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31,54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17,1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49,66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66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18,79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effectLst/>
                        </a:rPr>
                        <a:t>16,7</a:t>
                      </a:r>
                      <a:endParaRPr lang="ru-RU" sz="2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91" marR="667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78413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Результаты ВПР у обучающихся </a:t>
            </a:r>
            <a:r>
              <a:rPr lang="ru-RU" sz="3200" b="1" dirty="0"/>
              <a:t>4 </a:t>
            </a:r>
            <a:r>
              <a:rPr lang="ru-RU" sz="3200" b="1" dirty="0" smtClean="0"/>
              <a:t>классов, %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0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7516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Сравнительные результаты ВПР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у </a:t>
            </a:r>
            <a:r>
              <a:rPr lang="ru-RU" sz="3200" b="1" dirty="0"/>
              <a:t>одних и тех же обучающихся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4 и 5 </a:t>
            </a:r>
            <a:r>
              <a:rPr lang="ru-RU" sz="3200" b="1" dirty="0" smtClean="0"/>
              <a:t>классах, %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07750"/>
              </p:ext>
            </p:extLst>
          </p:nvPr>
        </p:nvGraphicFramePr>
        <p:xfrm>
          <a:off x="251524" y="2342922"/>
          <a:ext cx="8568947" cy="317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227"/>
                <a:gridCol w="918590"/>
                <a:gridCol w="918590"/>
                <a:gridCol w="918590"/>
                <a:gridCol w="918590"/>
                <a:gridCol w="918590"/>
                <a:gridCol w="918590"/>
                <a:gridCol w="918590"/>
                <a:gridCol w="918590"/>
              </a:tblGrid>
              <a:tr h="4380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«3»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«5»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2016-2017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2017-2018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2016-2017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2017-2018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2016-2017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2017-2018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2016-2017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2017-2018 уч.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2,3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28,2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24,8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37,1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30,4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25,2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42,5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9,4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3,1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30,5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33,8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35,2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42,6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26,8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19,6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42" marR="5804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17624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0567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</a:rPr>
              <a:t>Соответствие </a:t>
            </a:r>
            <a:r>
              <a:rPr lang="ru-RU" sz="2800" dirty="0">
                <a:effectLst/>
              </a:rPr>
              <a:t>отметок за выполненную работу и отметок по </a:t>
            </a:r>
            <a:r>
              <a:rPr lang="ru-RU" sz="2800" dirty="0" smtClean="0">
                <a:effectLst/>
              </a:rPr>
              <a:t>журналу, %</a:t>
            </a:r>
            <a:endParaRPr lang="ru-RU" sz="28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14107538"/>
              </p:ext>
            </p:extLst>
          </p:nvPr>
        </p:nvGraphicFramePr>
        <p:xfrm>
          <a:off x="611560" y="1397000"/>
          <a:ext cx="784887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04448" y="65973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8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567" y="1124744"/>
            <a:ext cx="8280920" cy="5242259"/>
          </a:xfrm>
        </p:spPr>
        <p:txBody>
          <a:bodyPr>
            <a:noAutofit/>
          </a:bodyPr>
          <a:lstStyle/>
          <a:p>
            <a:pPr lvl="0"/>
            <a:r>
              <a:rPr lang="x-none" sz="2800"/>
              <a:t>усилить работу над понятийным аппаратом обучающихся через применение образовательных технологий;</a:t>
            </a:r>
            <a:endParaRPr lang="ru-RU" sz="2800" dirty="0"/>
          </a:p>
          <a:p>
            <a:pPr lvl="0"/>
            <a:r>
              <a:rPr lang="x-none" sz="2800"/>
              <a:t>активизировать работу с индивидуальными результатами обучающихся, полученными при проведении краевых стартовых и итоговых диагностик;</a:t>
            </a:r>
            <a:endParaRPr lang="ru-RU" sz="2800" dirty="0"/>
          </a:p>
          <a:p>
            <a:pPr lvl="0"/>
            <a:r>
              <a:rPr lang="x-none" sz="2800"/>
              <a:t>расширить практику проведения комплексных контрольных работ для развития универсальных учебных действий и повышения уровня читательской грамотности.</a:t>
            </a:r>
            <a:endParaRPr lang="ru-RU" sz="2800" dirty="0"/>
          </a:p>
        </p:txBody>
      </p:sp>
      <p:sp>
        <p:nvSpPr>
          <p:cNvPr id="4" name="Заголовок 44"/>
          <p:cNvSpPr txBox="1">
            <a:spLocks/>
          </p:cNvSpPr>
          <p:nvPr/>
        </p:nvSpPr>
        <p:spPr bwMode="auto">
          <a:xfrm>
            <a:off x="395536" y="174352"/>
            <a:ext cx="6676339" cy="8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Задачи:</a:t>
            </a:r>
            <a:endParaRPr lang="ru-RU" sz="3200" b="1" kern="1400" cap="all" dirty="0">
              <a:ln w="0"/>
              <a:solidFill>
                <a:srgbClr val="B4DCFA">
                  <a:lumMod val="25000"/>
                </a:srgbClr>
              </a:solidFill>
              <a:latin typeface="Arial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1875" y="-27384"/>
            <a:ext cx="2065973" cy="12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6456" y="6505604"/>
            <a:ext cx="46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340768"/>
            <a:ext cx="5544616" cy="2158361"/>
          </a:xfrm>
        </p:spPr>
        <p:txBody>
          <a:bodyPr/>
          <a:lstStyle/>
          <a:p>
            <a:pPr marL="0" indent="0" algn="ctr">
              <a:buNone/>
            </a:pPr>
            <a:r>
              <a:rPr lang="ru-RU" sz="4300" dirty="0" smtClean="0"/>
              <a:t>Государственная итоговая аттестация</a:t>
            </a:r>
            <a:endParaRPr lang="ru-RU" sz="4300" dirty="0"/>
          </a:p>
        </p:txBody>
      </p:sp>
      <p:pic>
        <p:nvPicPr>
          <p:cNvPr id="3" name="Picture 2" descr="C:\Users\1\Desktop\Августовский педсовет - 2018\Фото\IMG_20180202_16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933153" cy="5244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709" y="260648"/>
            <a:ext cx="698477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Государственная итоговая аттестация - 9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Выпускников – 235;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Допущено к ГИА – 235;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Сдали в основной период – 217;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Будут сдавать в дополнительный период – 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6875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Единый Государственный Экзамен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492896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Выпускников – 121;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Допущено к ЕГЭ – 120;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Сдали в основной период – 118;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Будут сдавать в дополнительный период – 2 (математика базовая);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Медалистов - 12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75670"/>
              </p:ext>
            </p:extLst>
          </p:nvPr>
        </p:nvGraphicFramePr>
        <p:xfrm>
          <a:off x="539552" y="1288944"/>
          <a:ext cx="8064896" cy="5092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3"/>
                <a:gridCol w="3168353"/>
              </a:tblGrid>
              <a:tr h="1512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Алёшин Евгений Евгеньевич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Исаева Кристина Евгеньевна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Петренко Валерия Юрьевна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Шипунова Виктория Александровна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МБОУ "</a:t>
                      </a:r>
                      <a:r>
                        <a:rPr lang="ru-RU" sz="1800" u="none" strike="noStrike" dirty="0">
                          <a:effectLst/>
                        </a:rPr>
                        <a:t>Ермаковская средняя общеобразовательная школа №1</a:t>
                      </a:r>
                      <a:r>
                        <a:rPr lang="ru-RU" sz="1800" u="none" strike="noStrike" dirty="0" smtClean="0">
                          <a:effectLst/>
                        </a:rPr>
                        <a:t>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  <a:latin typeface="+mj-lt"/>
                        </a:rPr>
                        <a:t>Череповская</a:t>
                      </a:r>
                      <a:r>
                        <a:rPr lang="ru-RU" sz="2200" u="none" strike="noStrike" dirty="0">
                          <a:effectLst/>
                          <a:latin typeface="+mj-lt"/>
                        </a:rPr>
                        <a:t> Арина Александровна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+mj-lt"/>
                        </a:rPr>
                        <a:t>Шипунова Ольга Викторовна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+mj-lt"/>
                        </a:rPr>
                        <a:t>Филатова Кристина Александровна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ru-RU" sz="2200" u="none" strike="noStrike" dirty="0" err="1">
                          <a:effectLst/>
                          <a:latin typeface="+mj-lt"/>
                        </a:rPr>
                        <a:t>Сирк</a:t>
                      </a:r>
                      <a:r>
                        <a:rPr lang="ru-RU" sz="2200" u="none" strike="noStrike" dirty="0">
                          <a:effectLst/>
                          <a:latin typeface="+mj-lt"/>
                        </a:rPr>
                        <a:t> Илья Александрович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ru-RU" sz="2200" u="none" strike="noStrike" dirty="0" err="1">
                          <a:effectLst/>
                          <a:latin typeface="+mj-lt"/>
                        </a:rPr>
                        <a:t>Попцева</a:t>
                      </a:r>
                      <a:r>
                        <a:rPr lang="ru-RU" sz="2200" u="none" strike="noStrike" dirty="0">
                          <a:effectLst/>
                          <a:latin typeface="+mj-lt"/>
                        </a:rPr>
                        <a:t> Анастасия Андреевна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+mj-lt"/>
                        </a:rPr>
                        <a:t>Козлова Марина Николаевна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40" marR="7240" marT="7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МБОУ "</a:t>
                      </a:r>
                      <a:r>
                        <a:rPr lang="ru-RU" sz="1800" u="none" strike="noStrike" dirty="0">
                          <a:effectLst/>
                        </a:rPr>
                        <a:t>Ермаковская средняя общеобразовательная школа №2"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Донская Полина Дмитриевна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Никитин Александр Дмитриевич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МБОУ "</a:t>
                      </a:r>
                      <a:r>
                        <a:rPr lang="ru-RU" sz="1800" u="none" strike="noStrike" dirty="0" err="1">
                          <a:effectLst/>
                        </a:rPr>
                        <a:t>Ойская</a:t>
                      </a:r>
                      <a:r>
                        <a:rPr lang="ru-RU" sz="1800" u="none" strike="noStrike" dirty="0">
                          <a:effectLst/>
                        </a:rPr>
                        <a:t> средняя общеобразовательная школа"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Румянцева Екатерина Алексеевна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МБОУ «Ивановская средняя общеобразовательная школа"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40" marR="7240" marT="72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44"/>
          <p:cNvSpPr txBox="1">
            <a:spLocks/>
          </p:cNvSpPr>
          <p:nvPr/>
        </p:nvSpPr>
        <p:spPr bwMode="auto">
          <a:xfrm>
            <a:off x="179512" y="116632"/>
            <a:ext cx="59766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Медалисты - 2018</a:t>
            </a:r>
            <a:endParaRPr lang="ru-RU" sz="3000" b="1" kern="1400" cap="all" dirty="0">
              <a:ln w="0"/>
              <a:solidFill>
                <a:srgbClr val="B4DCFA">
                  <a:lumMod val="25000"/>
                </a:srgbClr>
              </a:solidFill>
              <a:latin typeface="Arial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8424" y="65973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672751" cy="11717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Инклюзивное образование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4" name="Picture 2" descr="http://d17109.edu35.ru/images/logo-deti-900x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77768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8012" y="65973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4624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Дошкольники:</a:t>
            </a:r>
          </a:p>
          <a:p>
            <a:r>
              <a:rPr lang="ru-RU" sz="2800" dirty="0" smtClean="0"/>
              <a:t>114 </a:t>
            </a:r>
            <a:r>
              <a:rPr lang="ru-RU" sz="2800" dirty="0"/>
              <a:t>детей с </a:t>
            </a:r>
            <a:r>
              <a:rPr lang="ru-RU" sz="2800" dirty="0" smtClean="0"/>
              <a:t>ОВЗ, </a:t>
            </a:r>
            <a:r>
              <a:rPr lang="ru-RU" sz="2800" dirty="0"/>
              <a:t>из них 33 </a:t>
            </a:r>
            <a:r>
              <a:rPr lang="ru-RU" sz="2800" dirty="0" smtClean="0"/>
              <a:t>ребенка-</a:t>
            </a:r>
          </a:p>
          <a:p>
            <a:r>
              <a:rPr lang="ru-RU" sz="2800" dirty="0" smtClean="0"/>
              <a:t>инвалида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детские </a:t>
            </a:r>
            <a:r>
              <a:rPr lang="ru-RU" sz="2800" dirty="0"/>
              <a:t>сады посещают 85 </a:t>
            </a:r>
            <a:r>
              <a:rPr lang="ru-RU" sz="2800" dirty="0" smtClean="0"/>
              <a:t>детей; </a:t>
            </a:r>
          </a:p>
          <a:p>
            <a:r>
              <a:rPr lang="ru-RU" sz="2800" dirty="0" smtClean="0"/>
              <a:t>19 </a:t>
            </a:r>
            <a:r>
              <a:rPr lang="ru-RU" sz="2800" dirty="0"/>
              <a:t>детей – инвалидов </a:t>
            </a:r>
            <a:r>
              <a:rPr lang="ru-RU" sz="2800" dirty="0" smtClean="0"/>
              <a:t>зачислены </a:t>
            </a:r>
            <a:r>
              <a:rPr lang="ru-RU" sz="2800" dirty="0"/>
              <a:t>в консультационные пункты при дошкольных учреждениях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321820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Школы:</a:t>
            </a:r>
          </a:p>
          <a:p>
            <a:r>
              <a:rPr lang="ru-RU" sz="2800" dirty="0" smtClean="0"/>
              <a:t>250 обучающихся с ОВЗ, </a:t>
            </a:r>
            <a:r>
              <a:rPr lang="ru-RU" sz="2800" dirty="0"/>
              <a:t>из них 53 </a:t>
            </a:r>
            <a:r>
              <a:rPr lang="ru-RU" sz="2800" dirty="0" smtClean="0"/>
              <a:t>инвалида</a:t>
            </a:r>
          </a:p>
          <a:p>
            <a:r>
              <a:rPr lang="ru-RU" sz="2800" dirty="0" smtClean="0"/>
              <a:t>(на </a:t>
            </a:r>
            <a:r>
              <a:rPr lang="ru-RU" sz="2800" dirty="0"/>
              <a:t>1,4 % выше чем в прошлом учебном </a:t>
            </a:r>
            <a:r>
              <a:rPr lang="ru-RU" sz="2800" dirty="0" smtClean="0"/>
              <a:t>году);</a:t>
            </a:r>
            <a:endParaRPr lang="ru-RU" sz="2800" dirty="0"/>
          </a:p>
          <a:p>
            <a:r>
              <a:rPr lang="ru-RU" sz="2800" dirty="0" smtClean="0"/>
              <a:t>23 обучаются на дому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294818"/>
            <a:ext cx="8015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Проблема:</a:t>
            </a:r>
          </a:p>
          <a:p>
            <a:r>
              <a:rPr lang="ru-RU" sz="2800" dirty="0" smtClean="0"/>
              <a:t>Рост числа детей с ОВЗ всех возрастов и категорий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664827" y="6597352"/>
            <a:ext cx="53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928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ПРИОРИТЕТНЫЕ       НАПРАВЛЕНИЯ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424936" cy="47525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Направление 1</a:t>
            </a:r>
            <a:r>
              <a:rPr lang="ru-RU" sz="1800" b="1" dirty="0"/>
              <a:t> «Обеспечение качества достижения новых образовательных результатов в школе: инструменты и механизмы управления» </a:t>
            </a:r>
            <a:endParaRPr lang="ru-RU" sz="1800" b="1" dirty="0" smtClean="0"/>
          </a:p>
          <a:p>
            <a:r>
              <a:rPr lang="ru-RU" sz="1800" b="1" dirty="0">
                <a:solidFill>
                  <a:srgbClr val="C00000"/>
                </a:solidFill>
              </a:rPr>
              <a:t>Направление 2 </a:t>
            </a:r>
            <a:r>
              <a:rPr lang="ru-RU" sz="1800" b="1" dirty="0"/>
              <a:t>«Внедрение мотивационных механизмов актуальных изменений квалификации педагогов»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Направление </a:t>
            </a:r>
            <a:r>
              <a:rPr lang="ru-RU" sz="1800" b="1" dirty="0">
                <a:solidFill>
                  <a:srgbClr val="C00000"/>
                </a:solidFill>
              </a:rPr>
              <a:t>3</a:t>
            </a:r>
            <a:r>
              <a:rPr lang="ru-RU" sz="1800" b="1" dirty="0"/>
              <a:t> «Обеспечение доступности дошкольного образования, включая детей с ОВЗ» </a:t>
            </a:r>
            <a:endParaRPr lang="ru-RU" sz="1800" dirty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Направление 4</a:t>
            </a:r>
            <a:r>
              <a:rPr lang="ru-RU" sz="1800" b="1" dirty="0" smtClean="0"/>
              <a:t> </a:t>
            </a:r>
            <a:r>
              <a:rPr lang="ru-RU" sz="1800" b="1" dirty="0"/>
              <a:t>«Внедрение современных методов и технологий обучения и воспитания, обеспечивающих освоение обучающимися базовых навыков и умений, повышения их мотивации к учению и включенности в непрерывный образовательный процесс» </a:t>
            </a:r>
            <a:endParaRPr lang="ru-RU" sz="1800" dirty="0"/>
          </a:p>
          <a:p>
            <a:r>
              <a:rPr lang="ru-RU" sz="1800" b="1" dirty="0">
                <a:solidFill>
                  <a:srgbClr val="C00000"/>
                </a:solidFill>
              </a:rPr>
              <a:t>Направление 5</a:t>
            </a:r>
            <a:r>
              <a:rPr lang="ru-RU" sz="1800" b="1" dirty="0"/>
              <a:t> «Повышение эффективности системы выявления, поддержки и развития способностей и талантов у детей Красноярского края» </a:t>
            </a:r>
            <a:endParaRPr lang="ru-RU" sz="1800" dirty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Направление 6</a:t>
            </a:r>
            <a:r>
              <a:rPr lang="ru-RU" sz="1800" b="1" dirty="0" smtClean="0"/>
              <a:t> </a:t>
            </a:r>
            <a:r>
              <a:rPr lang="ru-RU" sz="1800" b="1" dirty="0"/>
              <a:t>«Современное технологическое образование и кадровый потенциал края» </a:t>
            </a:r>
            <a:endParaRPr lang="ru-RU" sz="1800" b="1" dirty="0" smtClean="0"/>
          </a:p>
          <a:p>
            <a:r>
              <a:rPr lang="ru-RU" sz="1800" b="1" dirty="0">
                <a:solidFill>
                  <a:srgbClr val="C00000"/>
                </a:solidFill>
              </a:rPr>
              <a:t>Направление 7</a:t>
            </a:r>
            <a:r>
              <a:rPr lang="ru-RU" sz="1800" b="1" dirty="0"/>
              <a:t> «Становление цифровой образовательной среды» </a:t>
            </a:r>
            <a:endParaRPr lang="ru-RU" sz="1600" dirty="0"/>
          </a:p>
          <a:p>
            <a:endParaRPr lang="ru-RU" sz="1800" dirty="0"/>
          </a:p>
          <a:p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820472" y="6525344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7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892480" cy="1171701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u="sng" dirty="0">
                <a:solidFill>
                  <a:srgbClr val="C00000"/>
                </a:solidFill>
                <a:effectLst/>
              </a:rPr>
              <a:t>Направление 5 </a:t>
            </a:r>
            <a:r>
              <a:rPr lang="ru-RU" sz="2800" u="sng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u="sng" dirty="0" smtClean="0">
                <a:solidFill>
                  <a:srgbClr val="C00000"/>
                </a:solidFill>
                <a:effectLst/>
              </a:rPr>
            </a:br>
            <a:r>
              <a:rPr lang="ru-RU" sz="2800" dirty="0" smtClean="0">
                <a:effectLst/>
              </a:rPr>
              <a:t>«</a:t>
            </a:r>
            <a:r>
              <a:rPr lang="ru-RU" sz="2800" dirty="0">
                <a:effectLst/>
              </a:rPr>
              <a:t>Повышение эффективности системы выявления, поддержки и развития способностей и талантов у детей Красноярского края» </a:t>
            </a:r>
          </a:p>
        </p:txBody>
      </p:sp>
      <p:pic>
        <p:nvPicPr>
          <p:cNvPr id="4098" name="Picture 2" descr="http://mouwsh1.ucoz.ru/picture/odarennye_deti_logoti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8405" y="692696"/>
            <a:ext cx="4317851" cy="3956776"/>
          </a:xfrm>
          <a:prstGeom prst="snip2SameRect">
            <a:avLst>
              <a:gd name="adj1" fmla="val 29666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00"/>
          <a:stretch/>
        </p:blipFill>
        <p:spPr bwMode="auto">
          <a:xfrm>
            <a:off x="107504" y="1271440"/>
            <a:ext cx="8907059" cy="44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113" y="61070"/>
            <a:ext cx="163988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035295" cy="9361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Распределение участников муниципального этапа олимпиады по предметам </a:t>
            </a:r>
          </a:p>
        </p:txBody>
      </p:sp>
      <p:pic>
        <p:nvPicPr>
          <p:cNvPr id="2052" name="Picture 4" descr="C:\Users\Дрокина Я.Я\Desktop\Олимпиад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7" y="167879"/>
            <a:ext cx="2016223" cy="13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ша\Desktop\28.08.17\рс\image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854" y="132656"/>
            <a:ext cx="4509373" cy="2753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33164" y="5301208"/>
            <a:ext cx="8892480" cy="117170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8484" y="574957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Сотрудничество с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Красноярским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Аграрным 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университетом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3164" y="4293096"/>
            <a:ext cx="4446240" cy="117170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effectLst/>
              </a:rPr>
              <a:t>Интенсивная </a:t>
            </a:r>
            <a:r>
              <a:rPr lang="ru-RU" sz="3200" dirty="0">
                <a:effectLst/>
              </a:rPr>
              <a:t>школа </a:t>
            </a:r>
            <a:r>
              <a:rPr lang="ru-RU" sz="3200" dirty="0" err="1">
                <a:effectLst/>
              </a:rPr>
              <a:t>Экознание</a:t>
            </a:r>
            <a:r>
              <a:rPr lang="ru-RU" sz="3200" dirty="0">
                <a:effectLst/>
              </a:rPr>
              <a:t>: </a:t>
            </a:r>
            <a:endParaRPr lang="ru-RU" sz="3200" dirty="0" smtClean="0">
              <a:effectLst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</a:rPr>
              <a:t>Проект « </a:t>
            </a:r>
            <a:r>
              <a:rPr lang="ru-RU" sz="2800" dirty="0">
                <a:solidFill>
                  <a:srgbClr val="C00000"/>
                </a:solidFill>
                <a:effectLst/>
              </a:rPr>
              <a:t>от А до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Я»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8777~1\AppData\Local\Temp\Rar$DI12.627\IMG_8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404" y="3502939"/>
            <a:ext cx="4452781" cy="2969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rmuo.ru/data/images/news/uf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0"/>
            <a:ext cx="8496944" cy="50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9537" y="511450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Всероссийский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слёт юных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экологов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                         </a:t>
            </a:r>
          </a:p>
          <a:p>
            <a:pPr algn="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Республика Башкортостан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3820" y="656105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147" y="-2629"/>
            <a:ext cx="163988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Дрокина Я.Я\Documents\ФОТО\стипендиат 2018\image (95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8640"/>
            <a:ext cx="4464869" cy="2794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рокина Я.Я\Documents\ФОТО\Бал главы 2017\image (70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669" y="3140968"/>
            <a:ext cx="5144735" cy="3343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7541" y="3913212"/>
            <a:ext cx="3465583" cy="2688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Дрокина Я.Я\Documents\ФОТО\стипендиат 2018\image (66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4624"/>
            <a:ext cx="2376264" cy="3696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32440" y="6601805"/>
            <a:ext cx="5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434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rmuo.ru/data/muzeum/raz-20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47932"/>
            <a:ext cx="9144000" cy="53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4"/>
          <p:cNvSpPr txBox="1">
            <a:spLocks/>
          </p:cNvSpPr>
          <p:nvPr/>
        </p:nvSpPr>
        <p:spPr bwMode="auto">
          <a:xfrm>
            <a:off x="179512" y="174352"/>
            <a:ext cx="6984776" cy="12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Музей </a:t>
            </a:r>
            <a:r>
              <a:rPr lang="ru-RU" sz="2700" b="1" kern="1400" cap="all" dirty="0" err="1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Разъезженской</a:t>
            </a:r>
            <a:r>
              <a:rPr lang="ru-RU" sz="27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 СОШ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в числе лучших школьных музеев края</a:t>
            </a:r>
            <a:endParaRPr lang="ru-RU" sz="2700" b="1" kern="1400" cap="all" dirty="0">
              <a:ln w="0"/>
              <a:solidFill>
                <a:srgbClr val="B4DCFA">
                  <a:lumMod val="25000"/>
                </a:srgbClr>
              </a:solidFill>
              <a:latin typeface="Arial" pitchFamily="34" charset="0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8464" y="65973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37084"/>
            <a:ext cx="8789539" cy="50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0528" y="0"/>
            <a:ext cx="82444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kern="1400" cap="all" dirty="0">
                <a:ln w="0"/>
                <a:latin typeface="Arial" pitchFamily="34" charset="0"/>
                <a:cs typeface="Arial" pitchFamily="34" charset="0"/>
              </a:rPr>
              <a:t>Флагманская программа «Добровольчество»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0908" y="-17038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597352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57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Августовский педсовет - 2018\Фото\9may (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93" y="0"/>
            <a:ext cx="539796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d-school.ucoz.net/RDSH/logoti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033" y="3623245"/>
            <a:ext cx="928903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ivanovka.ermuo.ru/wp-content/uploads/2018/03/20180222_092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53" y="-99392"/>
            <a:ext cx="3703740" cy="361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1244" y="6534923"/>
            <a:ext cx="5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2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4"/>
          <p:cNvSpPr txBox="1">
            <a:spLocks/>
          </p:cNvSpPr>
          <p:nvPr/>
        </p:nvSpPr>
        <p:spPr bwMode="auto">
          <a:xfrm>
            <a:off x="179512" y="174352"/>
            <a:ext cx="6984776" cy="152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детей-сирот и детей, оставшихся без попечения родителей</a:t>
            </a:r>
            <a:endParaRPr lang="ru-RU" sz="3200" b="1" kern="1400" cap="all" dirty="0">
              <a:ln w="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12297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Всего  - 213 </a:t>
            </a:r>
            <a:r>
              <a:rPr lang="ru-RU" sz="2800" dirty="0"/>
              <a:t>таких </a:t>
            </a:r>
            <a:r>
              <a:rPr lang="ru-RU" sz="2800" dirty="0" smtClean="0"/>
              <a:t>детей;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из </a:t>
            </a:r>
            <a:r>
              <a:rPr lang="ru-RU" sz="2800" dirty="0"/>
              <a:t>них 187 воспитываются в замещающих </a:t>
            </a:r>
            <a:r>
              <a:rPr lang="ru-RU" sz="2800" dirty="0" smtClean="0"/>
              <a:t>семьях;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26 </a:t>
            </a:r>
            <a:r>
              <a:rPr lang="ru-RU" sz="2800" dirty="0"/>
              <a:t>под надзором в КГКУ «Ермаковский детский дом</a:t>
            </a:r>
            <a:r>
              <a:rPr lang="ru-RU" sz="28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5 воспитанников детского дома возвращены в семьи родителей, восстановившихся в родительских </a:t>
            </a:r>
            <a:r>
              <a:rPr lang="ru-RU" sz="2800" dirty="0" smtClean="0"/>
              <a:t>правах;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22 </a:t>
            </a:r>
            <a:r>
              <a:rPr lang="ru-RU" sz="2800" dirty="0"/>
              <a:t>передано </a:t>
            </a:r>
            <a:r>
              <a:rPr lang="ru-RU" sz="2800" dirty="0" smtClean="0"/>
              <a:t>в </a:t>
            </a:r>
            <a:r>
              <a:rPr lang="ru-RU" sz="2800" dirty="0"/>
              <a:t>приемные </a:t>
            </a:r>
            <a:r>
              <a:rPr lang="ru-RU" sz="2800" dirty="0" smtClean="0"/>
              <a:t>семьи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5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4"/>
          <p:cNvSpPr txBox="1">
            <a:spLocks/>
          </p:cNvSpPr>
          <p:nvPr/>
        </p:nvSpPr>
        <p:spPr bwMode="auto">
          <a:xfrm>
            <a:off x="179512" y="116632"/>
            <a:ext cx="6984776" cy="152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Обеспечение жилыми помещениями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детей-сирот и детей, оставшихся без попечения родителей</a:t>
            </a:r>
            <a:endParaRPr lang="ru-RU" sz="2800" b="1" kern="1400" cap="all" dirty="0">
              <a:ln w="0"/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4994710"/>
              </p:ext>
            </p:extLst>
          </p:nvPr>
        </p:nvGraphicFramePr>
        <p:xfrm>
          <a:off x="147565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53036" y="6584354"/>
            <a:ext cx="49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848872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u="sng" dirty="0">
                <a:solidFill>
                  <a:srgbClr val="C00000"/>
                </a:solidFill>
                <a:effectLst/>
              </a:rPr>
              <a:t>Направление </a:t>
            </a:r>
            <a:r>
              <a:rPr lang="ru-RU" sz="3600" u="sng" dirty="0" smtClean="0">
                <a:solidFill>
                  <a:srgbClr val="C00000"/>
                </a:solidFill>
                <a:effectLst/>
              </a:rPr>
              <a:t>1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.</a:t>
            </a:r>
            <a:br>
              <a:rPr lang="ru-RU" dirty="0" smtClean="0">
                <a:solidFill>
                  <a:srgbClr val="C00000"/>
                </a:solidFill>
                <a:effectLst/>
              </a:rPr>
            </a:br>
            <a:r>
              <a:rPr lang="x-none" smtClean="0">
                <a:effectLst/>
              </a:rPr>
              <a:t>«</a:t>
            </a:r>
            <a:r>
              <a:rPr lang="x-none" sz="2800" smtClean="0">
                <a:effectLst/>
              </a:rPr>
              <a:t>Обеспечение качества достижения новых образовательных результатов в школе: инструменты и механизмы управления»</a:t>
            </a:r>
            <a:endParaRPr lang="ru-RU" sz="2800" dirty="0">
              <a:effectLst/>
            </a:endParaRPr>
          </a:p>
        </p:txBody>
      </p:sp>
      <p:pic>
        <p:nvPicPr>
          <p:cNvPr id="1026" name="Picture 2" descr="https://im0-tub-ru.yandex.net/i?id=2a6cc0baeaa67b54b775e5c7aaf0ccd6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2939480" cy="2939481"/>
          </a:xfrm>
          <a:prstGeom prst="hexagon">
            <a:avLst>
              <a:gd name="adj" fmla="val 12748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0472" y="6525344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iewupdates.ru/wp-content/uploads/2017/02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857" y="1772816"/>
            <a:ext cx="431837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86520"/>
            <a:ext cx="40324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«Главным результатом реализации приоритетного проекта должно стать создание в каждом регионе Российской Федерации современных систем дополнительного образования детей, создание новой образовательной среды»</a:t>
            </a:r>
            <a:endParaRPr lang="ru-RU" sz="2400" dirty="0"/>
          </a:p>
          <a:p>
            <a:endParaRPr lang="ru-RU" sz="2000" dirty="0"/>
          </a:p>
        </p:txBody>
      </p:sp>
      <p:pic>
        <p:nvPicPr>
          <p:cNvPr id="4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9019" y="20141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Приоритетный проект «Доступное дополнительное образование для детей».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5973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34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69" y="5733256"/>
            <a:ext cx="4955460" cy="115212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ДЮСШ «ЛАНС»</a:t>
            </a:r>
            <a:endParaRPr lang="ru-RU" sz="3600" dirty="0"/>
          </a:p>
        </p:txBody>
      </p:sp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Августовский педсовет - 2018\Фото\20180204_1210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" y="647645"/>
            <a:ext cx="4555812" cy="30991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port-school.ermuo.ru/wp-content/uploads/2017/02/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7"/>
          <a:stretch/>
        </p:blipFill>
        <p:spPr bwMode="auto">
          <a:xfrm>
            <a:off x="-3" y="4005064"/>
            <a:ext cx="5428707" cy="28529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Августовский педсовет - 2018\Фото\SAM_79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557008" cy="26225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o.ermuo.ru/data/people/t1504%20(3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384" y="0"/>
            <a:ext cx="4691616" cy="311992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4224" y="6547395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1\Desktop\Августовский педсовет - 2018\Фото\IMG-20180617-WA0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2776"/>
            <a:ext cx="9144000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4"/>
          <p:cNvSpPr txBox="1">
            <a:spLocks/>
          </p:cNvSpPr>
          <p:nvPr/>
        </p:nvSpPr>
        <p:spPr bwMode="auto">
          <a:xfrm>
            <a:off x="107504" y="102344"/>
            <a:ext cx="6984776" cy="12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Первенство Европы по вольной борьбе среди девушек до 16 лет,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Венгрия, г. </a:t>
            </a:r>
            <a:r>
              <a:rPr lang="ru-RU" sz="2800" b="1" kern="1400" cap="all" dirty="0" err="1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Дьёр</a:t>
            </a:r>
            <a:endParaRPr lang="ru-RU" sz="2800" b="1" kern="1400" cap="all" dirty="0">
              <a:ln w="0"/>
              <a:solidFill>
                <a:srgbClr val="B4DCFA">
                  <a:lumMod val="25000"/>
                </a:srgbClr>
              </a:solidFill>
              <a:latin typeface="Arial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464" y="6608385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49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129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для сайта\фотогаллерея\Бронзовые призеры XX летних спортивных игр муниципальных районов Красноярского края «Сельская нива Красноярья»2018 года Сборная Ермаковского района по вольной борьбе\DSC_03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44"/>
            <a:ext cx="4932041" cy="6872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pp.userapi.com/c840626/v840626870/7d621/cpy2n4YMyZY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1700808"/>
            <a:ext cx="5436096" cy="51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0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16" y="113525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 место – </a:t>
            </a:r>
            <a:r>
              <a:rPr lang="ru-RU" sz="2400" dirty="0" err="1"/>
              <a:t>Салбинская</a:t>
            </a:r>
            <a:r>
              <a:rPr lang="ru-RU" sz="2400" dirty="0"/>
              <a:t> СОШ</a:t>
            </a:r>
          </a:p>
          <a:p>
            <a:r>
              <a:rPr lang="ru-RU" sz="2400" dirty="0" smtClean="0"/>
              <a:t>2 </a:t>
            </a:r>
            <a:r>
              <a:rPr lang="ru-RU" sz="2400" dirty="0"/>
              <a:t>место – </a:t>
            </a:r>
            <a:r>
              <a:rPr lang="ru-RU" sz="2400" dirty="0" smtClean="0"/>
              <a:t>Ермаковская СОШ </a:t>
            </a:r>
            <a:r>
              <a:rPr lang="ru-RU" sz="2400" dirty="0"/>
              <a:t>№</a:t>
            </a:r>
            <a:r>
              <a:rPr lang="ru-RU" sz="2400" dirty="0" smtClean="0"/>
              <a:t>1,</a:t>
            </a:r>
          </a:p>
          <a:p>
            <a:r>
              <a:rPr lang="ru-RU" sz="2400" dirty="0" smtClean="0"/>
              <a:t>3 </a:t>
            </a:r>
            <a:r>
              <a:rPr lang="ru-RU" sz="2400" dirty="0"/>
              <a:t>место </a:t>
            </a:r>
            <a:r>
              <a:rPr lang="ru-RU" sz="2400" dirty="0" smtClean="0"/>
              <a:t>– Ермаковская  СОШ </a:t>
            </a:r>
            <a:r>
              <a:rPr lang="ru-RU" sz="2400" dirty="0"/>
              <a:t>№ </a:t>
            </a:r>
            <a:r>
              <a:rPr lang="ru-RU" sz="2400" dirty="0" smtClean="0"/>
              <a:t>2</a:t>
            </a:r>
            <a:endParaRPr lang="ru-RU" sz="2400" dirty="0"/>
          </a:p>
          <a:p>
            <a:r>
              <a:rPr lang="ru-RU" sz="2400" dirty="0"/>
              <a:t>Не приняли участие в </a:t>
            </a:r>
            <a:r>
              <a:rPr lang="ru-RU" sz="2400" dirty="0" smtClean="0"/>
              <a:t>соревнованиях:</a:t>
            </a:r>
          </a:p>
          <a:p>
            <a:r>
              <a:rPr lang="ru-RU" sz="2400" dirty="0" err="1" smtClean="0"/>
              <a:t>Араданская</a:t>
            </a:r>
            <a:r>
              <a:rPr lang="ru-RU" sz="2400" dirty="0" smtClean="0"/>
              <a:t> ООШ, </a:t>
            </a:r>
            <a:r>
              <a:rPr lang="ru-RU" sz="2400" dirty="0"/>
              <a:t>Большереченская </a:t>
            </a:r>
            <a:r>
              <a:rPr lang="ru-RU" sz="2400" dirty="0" smtClean="0"/>
              <a:t>СОШ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858" y="3326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«Школьная спортивная лига»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874" y="42210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 </a:t>
            </a:r>
            <a:r>
              <a:rPr lang="ru-RU" sz="2400" dirty="0"/>
              <a:t>место – </a:t>
            </a:r>
            <a:r>
              <a:rPr lang="ru-RU" sz="2400" dirty="0" smtClean="0"/>
              <a:t>Ермаковская СОШ </a:t>
            </a:r>
            <a:r>
              <a:rPr lang="ru-RU" sz="2400" dirty="0"/>
              <a:t>№</a:t>
            </a:r>
            <a:r>
              <a:rPr lang="ru-RU" sz="2400" dirty="0" smtClean="0"/>
              <a:t>1,</a:t>
            </a:r>
            <a:endParaRPr lang="ru-RU" sz="2400" dirty="0"/>
          </a:p>
          <a:p>
            <a:r>
              <a:rPr lang="ru-RU" sz="2400" dirty="0" smtClean="0"/>
              <a:t>2 </a:t>
            </a:r>
            <a:r>
              <a:rPr lang="ru-RU" sz="2400" dirty="0"/>
              <a:t>место – Новоозёрновская </a:t>
            </a:r>
            <a:r>
              <a:rPr lang="ru-RU" sz="2400" dirty="0" smtClean="0"/>
              <a:t>ООШ,</a:t>
            </a:r>
            <a:endParaRPr lang="ru-RU" sz="2400" dirty="0"/>
          </a:p>
          <a:p>
            <a:r>
              <a:rPr lang="ru-RU" sz="2400" dirty="0" smtClean="0"/>
              <a:t>3 </a:t>
            </a:r>
            <a:r>
              <a:rPr lang="ru-RU" sz="2400" dirty="0"/>
              <a:t>место – </a:t>
            </a:r>
            <a:r>
              <a:rPr lang="ru-RU" sz="2400" dirty="0" smtClean="0"/>
              <a:t>Ермаковская СОШ </a:t>
            </a:r>
            <a:r>
              <a:rPr lang="ru-RU" sz="2400" dirty="0"/>
              <a:t>№ </a:t>
            </a:r>
            <a:r>
              <a:rPr lang="ru-RU" sz="2400" dirty="0" smtClean="0"/>
              <a:t>2</a:t>
            </a:r>
            <a:endParaRPr lang="ru-RU" sz="2400" dirty="0"/>
          </a:p>
          <a:p>
            <a:r>
              <a:rPr lang="ru-RU" sz="2400" dirty="0"/>
              <a:t>Не приняли участие в </a:t>
            </a:r>
            <a:r>
              <a:rPr lang="ru-RU" sz="2400" dirty="0" smtClean="0"/>
              <a:t>соревнованиях:</a:t>
            </a:r>
          </a:p>
          <a:p>
            <a:r>
              <a:rPr lang="ru-RU" sz="2400" dirty="0" err="1" smtClean="0"/>
              <a:t>Семенниковская</a:t>
            </a:r>
            <a:r>
              <a:rPr lang="ru-RU" sz="2400" dirty="0"/>
              <a:t>, Большереченская, Ивановская, Новополтавская СОШ.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5699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«Президентские состязания»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597352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4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678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>
                <a:effectLst/>
              </a:rPr>
              <a:t>Результаты </a:t>
            </a:r>
            <a:r>
              <a:rPr lang="ru-RU" sz="3000" dirty="0" smtClean="0">
                <a:effectLst/>
              </a:rPr>
              <a:t>участия </a:t>
            </a:r>
            <a:r>
              <a:rPr lang="ru-RU" sz="3000" dirty="0">
                <a:effectLst/>
              </a:rPr>
              <a:t>в краевых соревнованиях </a:t>
            </a:r>
            <a:r>
              <a:rPr lang="ru-RU" sz="3000" dirty="0" smtClean="0">
                <a:effectLst/>
              </a:rPr>
              <a:t/>
            </a:r>
            <a:br>
              <a:rPr lang="ru-RU" sz="3000" dirty="0" smtClean="0">
                <a:effectLst/>
              </a:rPr>
            </a:br>
            <a:r>
              <a:rPr lang="ru-RU" sz="3000" dirty="0" smtClean="0">
                <a:effectLst/>
              </a:rPr>
              <a:t>Школьной </a:t>
            </a:r>
            <a:r>
              <a:rPr lang="ru-RU" sz="3000" dirty="0">
                <a:effectLst/>
              </a:rPr>
              <a:t>спортивной лиги</a:t>
            </a:r>
            <a:r>
              <a:rPr lang="ru-RU" sz="3000" dirty="0" smtClean="0">
                <a:effectLst/>
              </a:rPr>
              <a:t>:</a:t>
            </a:r>
            <a:endParaRPr lang="ru-RU" sz="3000" dirty="0"/>
          </a:p>
        </p:txBody>
      </p:sp>
      <p:pic>
        <p:nvPicPr>
          <p:cNvPr id="7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13285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Регби </a:t>
            </a:r>
            <a:r>
              <a:rPr lang="ru-RU" sz="2400" dirty="0"/>
              <a:t>1 место – </a:t>
            </a:r>
            <a:r>
              <a:rPr lang="ru-RU" sz="2400" dirty="0" err="1"/>
              <a:t>Ойская</a:t>
            </a:r>
            <a:r>
              <a:rPr lang="ru-RU" sz="2400" dirty="0"/>
              <a:t> СОШ</a:t>
            </a:r>
          </a:p>
          <a:p>
            <a:r>
              <a:rPr lang="ru-RU" sz="2400" dirty="0" smtClean="0"/>
              <a:t>Легкая </a:t>
            </a:r>
            <a:r>
              <a:rPr lang="ru-RU" sz="2400" dirty="0"/>
              <a:t>атлетика 1 место – </a:t>
            </a:r>
            <a:r>
              <a:rPr lang="ru-RU" sz="2400" dirty="0" smtClean="0"/>
              <a:t>Ермаковская СОШ </a:t>
            </a:r>
            <a:r>
              <a:rPr lang="ru-RU" sz="2400" dirty="0"/>
              <a:t>№ </a:t>
            </a:r>
            <a:r>
              <a:rPr lang="ru-RU" sz="2400" dirty="0" smtClean="0"/>
              <a:t>2</a:t>
            </a:r>
          </a:p>
          <a:p>
            <a:endParaRPr lang="ru-RU" sz="2400" dirty="0" smtClean="0"/>
          </a:p>
          <a:p>
            <a:r>
              <a:rPr lang="ru-RU" sz="2400" dirty="0" smtClean="0"/>
              <a:t>Баскетбол 3х3 (мальчики) 3 место - </a:t>
            </a:r>
            <a:r>
              <a:rPr lang="ru-RU" sz="2400" dirty="0"/>
              <a:t>Ермаковская СОШ № 2</a:t>
            </a:r>
          </a:p>
          <a:p>
            <a:r>
              <a:rPr lang="ru-RU" sz="2400" dirty="0" smtClean="0"/>
              <a:t>Шахматы </a:t>
            </a:r>
            <a:r>
              <a:rPr lang="ru-RU" sz="2400" dirty="0"/>
              <a:t>4 место - Ермаковская </a:t>
            </a:r>
            <a:r>
              <a:rPr lang="ru-RU" sz="2400" dirty="0" smtClean="0"/>
              <a:t>СОШ </a:t>
            </a:r>
            <a:r>
              <a:rPr lang="ru-RU" sz="2400" dirty="0"/>
              <a:t>№1,</a:t>
            </a:r>
          </a:p>
          <a:p>
            <a:r>
              <a:rPr lang="ru-RU" sz="2400" dirty="0"/>
              <a:t>Баскетбол (мальчики)  9 </a:t>
            </a:r>
            <a:r>
              <a:rPr lang="ru-RU" sz="2400" dirty="0" smtClean="0"/>
              <a:t>место - </a:t>
            </a:r>
            <a:r>
              <a:rPr lang="ru-RU" sz="2400" dirty="0"/>
              <a:t>Ермаковская СОШ № </a:t>
            </a:r>
            <a:r>
              <a:rPr lang="ru-RU" sz="2400" dirty="0" smtClean="0"/>
              <a:t>2,</a:t>
            </a:r>
            <a:endParaRPr lang="ru-RU" sz="2400" dirty="0"/>
          </a:p>
          <a:p>
            <a:r>
              <a:rPr lang="ru-RU" sz="2400" dirty="0"/>
              <a:t>Баскетбол (девочки) 9 место- </a:t>
            </a:r>
            <a:r>
              <a:rPr lang="ru-RU" sz="2400" dirty="0" err="1" smtClean="0"/>
              <a:t>Салбинская</a:t>
            </a:r>
            <a:r>
              <a:rPr lang="ru-RU" sz="2400" dirty="0" smtClean="0"/>
              <a:t> </a:t>
            </a:r>
            <a:r>
              <a:rPr lang="ru-RU" sz="2400" dirty="0"/>
              <a:t>СОШ,</a:t>
            </a:r>
          </a:p>
          <a:p>
            <a:r>
              <a:rPr lang="ru-RU" sz="2400" dirty="0"/>
              <a:t>Волейбол (мальчики) 10 место – </a:t>
            </a:r>
            <a:r>
              <a:rPr lang="ru-RU" sz="2400" dirty="0" smtClean="0"/>
              <a:t>Ермаковская СОШ </a:t>
            </a:r>
            <a:r>
              <a:rPr lang="ru-RU" sz="2400" dirty="0"/>
              <a:t>№ 2,</a:t>
            </a:r>
          </a:p>
          <a:p>
            <a:r>
              <a:rPr lang="ru-RU" sz="2400" dirty="0"/>
              <a:t>Волейбол (девочки) 10 место – Жеблахтинская СОШ,</a:t>
            </a:r>
          </a:p>
          <a:p>
            <a:r>
              <a:rPr lang="ru-RU" sz="2400" dirty="0"/>
              <a:t>Мини-футбол (девочки) 10 место – Нижнесуэтукская СОШ,</a:t>
            </a:r>
          </a:p>
          <a:p>
            <a:r>
              <a:rPr lang="ru-RU" sz="2400" dirty="0"/>
              <a:t>Мини-футбол (мальчики) 10 место – </a:t>
            </a:r>
            <a:r>
              <a:rPr lang="ru-RU" sz="2400" dirty="0" err="1"/>
              <a:t>Салбинская</a:t>
            </a:r>
            <a:r>
              <a:rPr lang="ru-RU" sz="2400" dirty="0"/>
              <a:t> СОШ.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4712" y="650957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69" y="5589240"/>
            <a:ext cx="4955460" cy="115212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Станция юных техников</a:t>
            </a:r>
            <a:endParaRPr lang="ru-RU" sz="3600" dirty="0"/>
          </a:p>
        </p:txBody>
      </p:sp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ermsyt.moy.su/uCozHead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88640"/>
            <a:ext cx="6541869" cy="54571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7840" y="6642556"/>
            <a:ext cx="323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54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088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734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Участники </a:t>
            </a:r>
            <a:r>
              <a:rPr lang="ru-RU" sz="2800" dirty="0"/>
              <a:t>зонального отборочного этапа краевого молодежного форума «Научно-технический потенциал Сибири» 2018 год</a:t>
            </a:r>
            <a:r>
              <a:rPr lang="ru-RU" sz="2800" dirty="0" smtClean="0"/>
              <a:t>:</a:t>
            </a:r>
          </a:p>
          <a:p>
            <a:pPr algn="just"/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/>
              <a:t>Котов Илья – диплом 1 степени</a:t>
            </a:r>
            <a:r>
              <a:rPr lang="ru-RU" sz="2400" dirty="0"/>
              <a:t>, работа "Самоходная платформа для перевозки и транспортировки крупногабаритных грузов</a:t>
            </a:r>
            <a:r>
              <a:rPr lang="ru-RU" sz="2400" dirty="0" smtClean="0"/>
              <a:t>";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Бакланов </a:t>
            </a:r>
            <a:r>
              <a:rPr lang="ru-RU" sz="2400" b="1" dirty="0"/>
              <a:t>Евгений – диплом 1 </a:t>
            </a:r>
            <a:r>
              <a:rPr lang="ru-RU" sz="2400" dirty="0"/>
              <a:t>степени, работа "Поворотный узел</a:t>
            </a:r>
            <a:r>
              <a:rPr lang="ru-RU" sz="2400" dirty="0" smtClean="0"/>
              <a:t>";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/>
              <a:t>Крюков </a:t>
            </a:r>
            <a:r>
              <a:rPr lang="ru-RU" sz="2400" b="1" dirty="0"/>
              <a:t>Никита – диплом 2 степе</a:t>
            </a:r>
            <a:r>
              <a:rPr lang="ru-RU" sz="2400" dirty="0"/>
              <a:t>ни, работа "Лебедка</a:t>
            </a:r>
            <a:r>
              <a:rPr lang="ru-RU" sz="2400" dirty="0" smtClean="0"/>
              <a:t>";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Букацинский</a:t>
            </a:r>
            <a:r>
              <a:rPr lang="ru-RU" sz="2400" b="1" dirty="0" smtClean="0"/>
              <a:t> </a:t>
            </a:r>
            <a:r>
              <a:rPr lang="ru-RU" sz="2400" b="1" dirty="0"/>
              <a:t>Артем - диплом 3 степени</a:t>
            </a:r>
            <a:r>
              <a:rPr lang="ru-RU" sz="2400" dirty="0"/>
              <a:t>, работа «Реставрация мотоцикла</a:t>
            </a:r>
            <a:r>
              <a:rPr lang="ru-RU" sz="2400" dirty="0" smtClean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Миков</a:t>
            </a:r>
            <a:r>
              <a:rPr lang="ru-RU" sz="2400" b="1" dirty="0" smtClean="0"/>
              <a:t> </a:t>
            </a:r>
            <a:r>
              <a:rPr lang="ru-RU" sz="2400" b="1" dirty="0"/>
              <a:t>Данил и Матвеев Кирилл </a:t>
            </a:r>
            <a:r>
              <a:rPr lang="ru-RU" sz="2400" b="1" dirty="0" smtClean="0"/>
              <a:t>- диплом </a:t>
            </a:r>
            <a:r>
              <a:rPr lang="ru-RU" sz="2400" b="1" dirty="0"/>
              <a:t>3 </a:t>
            </a:r>
            <a:r>
              <a:rPr lang="ru-RU" sz="2400" b="1" dirty="0" smtClean="0"/>
              <a:t>степ</a:t>
            </a:r>
            <a:r>
              <a:rPr lang="ru-RU" sz="2400" dirty="0" smtClean="0"/>
              <a:t>ени, будут </a:t>
            </a:r>
            <a:r>
              <a:rPr lang="ru-RU" sz="2400" dirty="0"/>
              <a:t>защищать честь Ермаковского района на очных краевых соревнованиях с работой "Космический исследователь".</a:t>
            </a:r>
          </a:p>
        </p:txBody>
      </p:sp>
    </p:spTree>
    <p:extLst>
      <p:ext uri="{BB962C8B-B14F-4D97-AF65-F5344CB8AC3E}">
        <p14:creationId xmlns:p14="http://schemas.microsoft.com/office/powerpoint/2010/main" val="22868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2" y="228176"/>
            <a:ext cx="8496943" cy="179313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u="sng" dirty="0">
                <a:solidFill>
                  <a:srgbClr val="C00000"/>
                </a:solidFill>
                <a:effectLst/>
              </a:rPr>
              <a:t>Направление 6</a:t>
            </a:r>
            <a:r>
              <a:rPr lang="ru-RU" sz="2800" dirty="0">
                <a:solidFill>
                  <a:srgbClr val="C00000"/>
                </a:solidFill>
                <a:effectLst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</a:rPr>
            </a:br>
            <a:r>
              <a:rPr lang="ru-RU" sz="2800" u="sng" dirty="0">
                <a:effectLst/>
              </a:rPr>
              <a:t> «Современное технологическое </a:t>
            </a:r>
            <a:r>
              <a:rPr lang="ru-RU" sz="2800" u="sng" dirty="0" smtClean="0">
                <a:effectLst/>
              </a:rPr>
              <a:t/>
            </a:r>
            <a:br>
              <a:rPr lang="ru-RU" sz="2800" u="sng" dirty="0" smtClean="0">
                <a:effectLst/>
              </a:rPr>
            </a:br>
            <a:r>
              <a:rPr lang="ru-RU" sz="2800" u="sng" dirty="0" smtClean="0">
                <a:effectLst/>
              </a:rPr>
              <a:t>образование </a:t>
            </a:r>
            <a:r>
              <a:rPr lang="ru-RU" sz="2800" u="sng" dirty="0">
                <a:effectLst/>
              </a:rPr>
              <a:t>и кадровый потенциал края»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4.infourok.ru/uploads/ex/0db5/000ae324-93f8bf57/img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628800"/>
            <a:ext cx="8064896" cy="496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6456" y="6593681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43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для доклада\news15161604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129690"/>
            <a:ext cx="4203561" cy="279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для доклада\9may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96494"/>
            <a:ext cx="5394412" cy="381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для доклада\news15144497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811" y="2796494"/>
            <a:ext cx="3115669" cy="367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68769" y="4941168"/>
            <a:ext cx="4955460" cy="194421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27638" y="253097"/>
            <a:ext cx="4896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Центр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дополнительного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образования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676456" y="6613237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1"/>
            <a:ext cx="8280920" cy="14443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ПРИОРИТЕТНЫЕ</a:t>
            </a:r>
            <a:r>
              <a:rPr lang="ru-RU" sz="2800" dirty="0" smtClean="0">
                <a:effectLst/>
              </a:rPr>
              <a:t>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НАПРАВЛЕНИЯ 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ДЕЯТЕЛЬНОСТИ РАЙОННОЙ СИСТЕМЫ ОБРАЗОВАНИЯ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8064324"/>
              </p:ext>
            </p:extLst>
          </p:nvPr>
        </p:nvGraphicFramePr>
        <p:xfrm>
          <a:off x="-32370" y="1556792"/>
          <a:ext cx="47525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03174850"/>
              </p:ext>
            </p:extLst>
          </p:nvPr>
        </p:nvGraphicFramePr>
        <p:xfrm>
          <a:off x="5004048" y="1700808"/>
          <a:ext cx="3960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Нашивка 10"/>
          <p:cNvSpPr/>
          <p:nvPr/>
        </p:nvSpPr>
        <p:spPr>
          <a:xfrm>
            <a:off x="3995936" y="3088779"/>
            <a:ext cx="1152128" cy="79208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9051" y="1592367"/>
            <a:ext cx="122413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92480" y="6597352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8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6563678"/>
              </p:ext>
            </p:extLst>
          </p:nvPr>
        </p:nvGraphicFramePr>
        <p:xfrm>
          <a:off x="107504" y="44624"/>
          <a:ext cx="7056784" cy="672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9628"/>
                <a:gridCol w="1367156"/>
              </a:tblGrid>
              <a:tr h="45326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 обучающихся по возрасту: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Дошкольная возрастная группа (3-6 лет)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чел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возрастная группа (7-10 лет)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возрастая группа (11-14 лет)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возрастная группа (15-18 лет)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возрастная группа (19-45 лет)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93521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направленностям дополнительного образования: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Социально-педагогическая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чел.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  <a:tr h="45326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Военно-патриотическая</a:t>
                      </a:r>
                      <a:endParaRPr lang="ru-RU" sz="21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>
                    <a:solidFill>
                      <a:srgbClr val="BAE2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чел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189" marR="53189" marT="0" marB="0"/>
                </a:tc>
              </a:tr>
            </a:tbl>
          </a:graphicData>
        </a:graphic>
      </p:graphicFrame>
      <p:pic>
        <p:nvPicPr>
          <p:cNvPr id="8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7624" y="6533961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47241"/>
              </p:ext>
            </p:extLst>
          </p:nvPr>
        </p:nvGraphicFramePr>
        <p:xfrm>
          <a:off x="323528" y="1377626"/>
          <a:ext cx="8496944" cy="3059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1728192"/>
                <a:gridCol w="1944216"/>
                <a:gridCol w="2376264"/>
              </a:tblGrid>
              <a:tr h="1047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Уровень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Количество конкурсов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Количество участников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Результаты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Районный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195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25 победителей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Краевой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595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192 лауреата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Российский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12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116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71 лауреат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Международный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44"/>
          <p:cNvSpPr txBox="1">
            <a:spLocks/>
          </p:cNvSpPr>
          <p:nvPr/>
        </p:nvSpPr>
        <p:spPr bwMode="auto">
          <a:xfrm>
            <a:off x="179512" y="44624"/>
            <a:ext cx="6984776" cy="12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1400" cap="all" dirty="0" smtClean="0">
                <a:ln w="0"/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haroni" panose="02010803020104030203" pitchFamily="2" charset="-79"/>
              </a:rPr>
              <a:t>Участие воспитанников ЦДО в конкурсах различного уровня</a:t>
            </a:r>
            <a:endParaRPr lang="ru-RU" sz="3000" b="1" kern="1400" cap="all" dirty="0">
              <a:ln w="0"/>
              <a:solidFill>
                <a:srgbClr val="B4DCFA">
                  <a:lumMod val="25000"/>
                </a:srgbClr>
              </a:solidFill>
              <a:latin typeface="Arial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C:\Users\1\Downloads\для доклада\ak 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74" y="4591617"/>
            <a:ext cx="2811516" cy="22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для доклада\smotr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331" y="4591616"/>
            <a:ext cx="3331012" cy="22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для доклада\doa (5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1951" y="4591617"/>
            <a:ext cx="3218561" cy="22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1040" y="651910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258831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Веселова Людмила Алексеевна, </a:t>
            </a:r>
            <a:endParaRPr lang="ru-RU" sz="2000" dirty="0" smtClean="0"/>
          </a:p>
          <a:p>
            <a:r>
              <a:rPr lang="ru-RU" sz="2000" dirty="0" smtClean="0"/>
              <a:t>Новикова </a:t>
            </a:r>
            <a:r>
              <a:rPr lang="ru-RU" sz="2000" dirty="0"/>
              <a:t>Оксана Васильевна, </a:t>
            </a:r>
            <a:endParaRPr lang="ru-RU" sz="2000" dirty="0" smtClean="0"/>
          </a:p>
          <a:p>
            <a:r>
              <a:rPr lang="ru-RU" sz="2000" dirty="0" err="1" smtClean="0"/>
              <a:t>Парницкая</a:t>
            </a:r>
            <a:r>
              <a:rPr lang="ru-RU" sz="2000" dirty="0" smtClean="0"/>
              <a:t> </a:t>
            </a:r>
            <a:r>
              <a:rPr lang="ru-RU" sz="2000" dirty="0"/>
              <a:t>Наталья Владимировна, </a:t>
            </a:r>
            <a:endParaRPr lang="ru-RU" sz="2000" dirty="0" smtClean="0"/>
          </a:p>
          <a:p>
            <a:r>
              <a:rPr lang="ru-RU" sz="2000" dirty="0" err="1" smtClean="0"/>
              <a:t>Гасец</a:t>
            </a:r>
            <a:r>
              <a:rPr lang="ru-RU" sz="2000" dirty="0" smtClean="0"/>
              <a:t> </a:t>
            </a:r>
            <a:r>
              <a:rPr lang="ru-RU" sz="2000" dirty="0"/>
              <a:t>Ольга Валентиновна, </a:t>
            </a:r>
            <a:endParaRPr lang="ru-RU" sz="2000" dirty="0" smtClean="0"/>
          </a:p>
          <a:p>
            <a:r>
              <a:rPr lang="ru-RU" sz="2000" dirty="0" err="1" smtClean="0"/>
              <a:t>Грудинина</a:t>
            </a:r>
            <a:r>
              <a:rPr lang="ru-RU" sz="2000" dirty="0" smtClean="0"/>
              <a:t> </a:t>
            </a:r>
            <a:r>
              <a:rPr lang="ru-RU" sz="2000" dirty="0"/>
              <a:t>Татьяна Вениаминовна, </a:t>
            </a:r>
            <a:endParaRPr lang="ru-RU" sz="2000" dirty="0" smtClean="0"/>
          </a:p>
          <a:p>
            <a:r>
              <a:rPr lang="ru-RU" sz="2000" dirty="0" smtClean="0"/>
              <a:t>Фридрих </a:t>
            </a:r>
            <a:r>
              <a:rPr lang="ru-RU" sz="2000" dirty="0"/>
              <a:t>Владимир Александрович, </a:t>
            </a:r>
            <a:endParaRPr lang="ru-RU" sz="2000" dirty="0" smtClean="0"/>
          </a:p>
          <a:p>
            <a:r>
              <a:rPr lang="ru-RU" sz="2000" dirty="0" smtClean="0"/>
              <a:t>Стародубцев </a:t>
            </a:r>
            <a:r>
              <a:rPr lang="ru-RU" sz="2000" dirty="0"/>
              <a:t>Николай Иванович, </a:t>
            </a:r>
            <a:endParaRPr lang="ru-RU" sz="2000" dirty="0" smtClean="0"/>
          </a:p>
          <a:p>
            <a:r>
              <a:rPr lang="ru-RU" sz="2000" dirty="0" smtClean="0"/>
              <a:t>Фомин </a:t>
            </a:r>
            <a:r>
              <a:rPr lang="ru-RU" sz="2000" dirty="0"/>
              <a:t>Евгений </a:t>
            </a:r>
            <a:r>
              <a:rPr lang="ru-RU" sz="2000" dirty="0" smtClean="0"/>
              <a:t>Николаевич</a:t>
            </a:r>
            <a:endParaRPr lang="ru-RU" sz="2000" dirty="0"/>
          </a:p>
        </p:txBody>
      </p:sp>
      <p:pic>
        <p:nvPicPr>
          <p:cNvPr id="1027" name="Picture 3" descr="C:\Users\1\Downloads\для доклада\20180712_1416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7180" y="2691454"/>
            <a:ext cx="3803332" cy="41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для доклада\20180712_14160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5760640" cy="41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6456" y="65973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69" y="5733256"/>
            <a:ext cx="4955460" cy="115212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Летний отдых</a:t>
            </a:r>
            <a:endParaRPr lang="ru-RU" sz="3600" dirty="0"/>
          </a:p>
        </p:txBody>
      </p:sp>
      <p:pic>
        <p:nvPicPr>
          <p:cNvPr id="3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rmuo.ru/data/leto/DSC_08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01009"/>
            <a:ext cx="54476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rmuo.ru/data/leto/IMG_96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7687" cy="36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o.ermuo.ru/data/leto/erg(3s)%20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970" y="2780928"/>
            <a:ext cx="3731029" cy="24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rmuo.ru/data/leto/DSC_08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4717" y="3501008"/>
            <a:ext cx="54476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o.ermuo.ru/data/leto/erg(3s)%20(6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253" y="2780927"/>
            <a:ext cx="3731029" cy="24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do.ermuo.ru/data/leto/er1%20(4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253" y="0"/>
            <a:ext cx="376574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8464" y="6669360"/>
            <a:ext cx="360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62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51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6192688" cy="38164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15 </a:t>
            </a:r>
            <a:r>
              <a:rPr lang="ru-RU" sz="2800" dirty="0">
                <a:solidFill>
                  <a:srgbClr val="002060"/>
                </a:solidFill>
              </a:rPr>
              <a:t>летних оздоровительных лагерей  с дневным пребыванием </a:t>
            </a:r>
            <a:r>
              <a:rPr lang="ru-RU" sz="2800" dirty="0" smtClean="0">
                <a:solidFill>
                  <a:srgbClr val="002060"/>
                </a:solidFill>
              </a:rPr>
              <a:t>детей - 843 школьника; 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83  - трудовые </a:t>
            </a:r>
            <a:r>
              <a:rPr lang="ru-RU" sz="2800" dirty="0">
                <a:solidFill>
                  <a:srgbClr val="002060"/>
                </a:solidFill>
              </a:rPr>
              <a:t>отряды </a:t>
            </a:r>
            <a:r>
              <a:rPr lang="ru-RU" sz="2800" dirty="0" smtClean="0">
                <a:solidFill>
                  <a:srgbClr val="002060"/>
                </a:solidFill>
              </a:rPr>
              <a:t>старшеклассников;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145 </a:t>
            </a:r>
            <a:r>
              <a:rPr lang="ru-RU" sz="2800" dirty="0" smtClean="0">
                <a:solidFill>
                  <a:srgbClr val="002060"/>
                </a:solidFill>
              </a:rPr>
              <a:t>– загородные  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лагеря;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60 – санатории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500 – палаточный 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лагерь.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  <p:pic>
        <p:nvPicPr>
          <p:cNvPr id="4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05678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effectLst/>
              </a:rPr>
              <a:t>Оздоровление д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е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т</a:t>
            </a:r>
            <a:r>
              <a:rPr lang="ru-RU" sz="4000" dirty="0" smtClean="0">
                <a:solidFill>
                  <a:srgbClr val="FF00FF"/>
                </a:solidFill>
                <a:effectLst/>
              </a:rPr>
              <a:t>е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й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126" name="Picture 6" descr="https://news.allelets.ru/data/images/news/4392/large2/f1f75930294b391a20d8b46b243175eb5bb7e5b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56" y="2348880"/>
            <a:ext cx="5004048" cy="3630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8464" y="6669360"/>
            <a:ext cx="395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63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694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do.ermuo.ru/data/leto/erg1c%20(13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-171400"/>
            <a:ext cx="4327208" cy="23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648" y="-171399"/>
            <a:ext cx="4971631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do.ermuo.ru/data/leto/erg1c%20(5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4293095"/>
            <a:ext cx="4317262" cy="2564905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o.ermuo.ru/data/leto/erg1c%20(6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0087" y="1556792"/>
            <a:ext cx="4337154" cy="2745644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do.ermuo.ru/data/leto/erg1c%20(13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0086" y="-171400"/>
            <a:ext cx="4327208" cy="2305223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0472" y="6669360"/>
            <a:ext cx="356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64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8255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19829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u="sng" dirty="0" smtClean="0">
                <a:solidFill>
                  <a:srgbClr val="C00000"/>
                </a:solidFill>
                <a:effectLst/>
              </a:rPr>
              <a:t>Направление </a:t>
            </a:r>
            <a:r>
              <a:rPr lang="ru-RU" sz="3600" u="sng" dirty="0">
                <a:solidFill>
                  <a:srgbClr val="C00000"/>
                </a:solidFill>
                <a:effectLst/>
              </a:rPr>
              <a:t>7 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u="sng" dirty="0">
                <a:effectLst/>
              </a:rPr>
              <a:t>«Становление цифровой образовательной среды» </a:t>
            </a:r>
            <a:endParaRPr lang="ru-RU" sz="3600" dirty="0"/>
          </a:p>
        </p:txBody>
      </p:sp>
      <p:pic>
        <p:nvPicPr>
          <p:cNvPr id="7170" name="Picture 2" descr="C:\Users\Ириша\Desktop\1496055486_342094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1988840"/>
            <a:ext cx="9008423" cy="44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6484" y="1124744"/>
            <a:ext cx="5966048" cy="3814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Выполнение целевых показателей</a:t>
            </a:r>
            <a:endParaRPr lang="ru-RU" dirty="0"/>
          </a:p>
        </p:txBody>
      </p:sp>
      <p:pic>
        <p:nvPicPr>
          <p:cNvPr id="5125" name="Picture 5" descr="https://s16.radikal.ru/i191/1008/57/5e10de97b24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2708919"/>
            <a:ext cx="408599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8464" y="6669360"/>
            <a:ext cx="395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66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996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2016 г. - </a:t>
            </a:r>
            <a:r>
              <a:rPr lang="ru-RU" sz="2800" dirty="0"/>
              <a:t>капитальный ремонт здания МБОУ «</a:t>
            </a:r>
            <a:r>
              <a:rPr lang="ru-RU" sz="2800" dirty="0" err="1"/>
              <a:t>Семенниковская</a:t>
            </a:r>
            <a:r>
              <a:rPr lang="ru-RU" sz="2800" dirty="0"/>
              <a:t>  </a:t>
            </a:r>
            <a:r>
              <a:rPr lang="ru-RU" sz="2800" dirty="0" smtClean="0"/>
              <a:t>СОШ» (23 </a:t>
            </a:r>
            <a:r>
              <a:rPr lang="ru-RU" sz="2800" dirty="0"/>
              <a:t>900,0 тыс. </a:t>
            </a:r>
            <a:r>
              <a:rPr lang="ru-RU" sz="2800" dirty="0" smtClean="0"/>
              <a:t>руб.);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2016 г. - капитальный ремонт </a:t>
            </a:r>
            <a:r>
              <a:rPr lang="ru-RU" sz="2800" dirty="0" smtClean="0"/>
              <a:t>спортзала здания </a:t>
            </a:r>
            <a:r>
              <a:rPr lang="ru-RU" sz="2800" dirty="0"/>
              <a:t>МБОУ </a:t>
            </a:r>
            <a:r>
              <a:rPr lang="ru-RU" sz="2800" dirty="0" smtClean="0"/>
              <a:t>«Ермаковская  СОШ №1</a:t>
            </a:r>
            <a:r>
              <a:rPr lang="ru-RU" sz="2800" dirty="0"/>
              <a:t>» (3 491,063 </a:t>
            </a:r>
            <a:r>
              <a:rPr lang="ru-RU" sz="2800" dirty="0" smtClean="0"/>
              <a:t>тыс</a:t>
            </a:r>
            <a:r>
              <a:rPr lang="ru-RU" sz="2800" dirty="0"/>
              <a:t>. руб.);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2017 г. - </a:t>
            </a:r>
            <a:r>
              <a:rPr lang="ru-RU" sz="2800" dirty="0"/>
              <a:t>капитальный ремонт кровли МБОУ «Мигнинская СОШ</a:t>
            </a:r>
            <a:r>
              <a:rPr lang="ru-RU" sz="2800" dirty="0" smtClean="0"/>
              <a:t>» (средства из краевого бюджета 5 948,428 </a:t>
            </a:r>
            <a:r>
              <a:rPr lang="ru-RU" sz="2800" dirty="0"/>
              <a:t>тыс. руб</a:t>
            </a:r>
            <a:r>
              <a:rPr lang="ru-RU" sz="2800" dirty="0" smtClean="0"/>
              <a:t>.);</a:t>
            </a: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2018 г. - </a:t>
            </a:r>
            <a:r>
              <a:rPr lang="ru-RU" sz="2800" dirty="0"/>
              <a:t>капитальный ремонт по замене оконных блоков в здании МБОУ «</a:t>
            </a:r>
            <a:r>
              <a:rPr lang="ru-RU" sz="2800" dirty="0" err="1"/>
              <a:t>Танзыбейская</a:t>
            </a:r>
            <a:r>
              <a:rPr lang="ru-RU" sz="2800" dirty="0"/>
              <a:t>  СОШ» </a:t>
            </a:r>
            <a:r>
              <a:rPr lang="ru-RU" sz="2800" dirty="0" smtClean="0"/>
              <a:t>(4 </a:t>
            </a:r>
            <a:r>
              <a:rPr lang="ru-RU" sz="2800" dirty="0"/>
              <a:t>721,42 тыс. руб</a:t>
            </a:r>
            <a:r>
              <a:rPr lang="ru-RU" sz="2800" dirty="0" smtClean="0"/>
              <a:t>.) 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7056784" cy="100811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000" dirty="0" smtClean="0">
                <a:effectLst/>
              </a:rPr>
              <a:t>Капитальные ремонты: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48464" y="6597352"/>
            <a:ext cx="395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68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4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26876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крыши </a:t>
            </a:r>
            <a:r>
              <a:rPr lang="ru-RU" sz="2800" dirty="0"/>
              <a:t>здания МБДОУ «Ермаковский  детский сад №4» на сумму 96,5  </a:t>
            </a:r>
            <a:r>
              <a:rPr lang="ru-RU" sz="2800" dirty="0" smtClean="0"/>
              <a:t>тыс. руб.;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крыши </a:t>
            </a:r>
            <a:r>
              <a:rPr lang="ru-RU" sz="2800" dirty="0"/>
              <a:t>здания МБОУ «</a:t>
            </a:r>
            <a:r>
              <a:rPr lang="ru-RU" sz="2800" dirty="0" err="1"/>
              <a:t>Новоозерновская</a:t>
            </a:r>
            <a:r>
              <a:rPr lang="ru-RU" sz="2800" dirty="0"/>
              <a:t> ООШ» на сумму 95,0 тыс. руб</a:t>
            </a:r>
            <a:r>
              <a:rPr lang="ru-RU" sz="2800" dirty="0" smtClean="0"/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системы </a:t>
            </a:r>
            <a:r>
              <a:rPr lang="ru-RU" sz="2800" dirty="0"/>
              <a:t>отопления трех учреждений на сумму 166,23  тыс. руб</a:t>
            </a:r>
            <a:r>
              <a:rPr lang="ru-RU" sz="2800" dirty="0" smtClean="0"/>
              <a:t>., </a:t>
            </a:r>
            <a:r>
              <a:rPr lang="ru-RU" sz="2800" dirty="0"/>
              <a:t>в том числе:</a:t>
            </a:r>
          </a:p>
          <a:p>
            <a:r>
              <a:rPr lang="ru-RU" sz="2800" dirty="0" smtClean="0"/>
              <a:t>	- </a:t>
            </a:r>
            <a:r>
              <a:rPr lang="ru-RU" sz="2800" dirty="0"/>
              <a:t>МБОУ «Ивановская СОШ» </a:t>
            </a:r>
            <a:r>
              <a:rPr lang="ru-RU" sz="2800" dirty="0" smtClean="0"/>
              <a:t>на </a:t>
            </a:r>
            <a:r>
              <a:rPr lang="ru-RU" sz="2800" dirty="0"/>
              <a:t>сумму 33,79  тыс. руб.;</a:t>
            </a:r>
          </a:p>
          <a:p>
            <a:r>
              <a:rPr lang="ru-RU" sz="2800" dirty="0" smtClean="0"/>
              <a:t>	- МБОУ </a:t>
            </a:r>
            <a:r>
              <a:rPr lang="ru-RU" sz="2800" dirty="0"/>
              <a:t>«Нижнесуэтукская СОШ» на сумму 60,7  тыс. руб.;</a:t>
            </a:r>
          </a:p>
          <a:p>
            <a:r>
              <a:rPr lang="ru-RU" sz="2800" dirty="0" smtClean="0"/>
              <a:t>	- МБОУ </a:t>
            </a:r>
            <a:r>
              <a:rPr lang="ru-RU" sz="2800" dirty="0"/>
              <a:t>«Ермаковская  СОШ № 2» </a:t>
            </a:r>
            <a:r>
              <a:rPr lang="ru-RU" sz="2800" dirty="0" smtClean="0"/>
              <a:t>на </a:t>
            </a:r>
            <a:r>
              <a:rPr lang="ru-RU" sz="2800" dirty="0"/>
              <a:t>сумму 71,74  тыс. руб.;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7056784" cy="100811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000" dirty="0" smtClean="0">
                <a:effectLst/>
              </a:rPr>
              <a:t>Выполнены ремонты: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55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4481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/>
                </a:solidFill>
                <a:effectLst/>
              </a:rPr>
              <a:t>Повышение качества образования при реализации </a:t>
            </a:r>
            <a:r>
              <a:rPr lang="ru-RU" sz="3200" dirty="0" smtClean="0">
                <a:solidFill>
                  <a:schemeClr val="accent1"/>
                </a:solidFill>
                <a:effectLst/>
              </a:rPr>
              <a:t>проектов 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712634"/>
              </p:ext>
            </p:extLst>
          </p:nvPr>
        </p:nvGraphicFramePr>
        <p:xfrm>
          <a:off x="827584" y="1628800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542309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МБОУ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b="1" dirty="0" smtClean="0"/>
              <a:t>«Ойская СОШ»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92480" y="6597352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1875" y="-24"/>
            <a:ext cx="2065973" cy="12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00371"/>
              </p:ext>
            </p:extLst>
          </p:nvPr>
        </p:nvGraphicFramePr>
        <p:xfrm>
          <a:off x="251520" y="1556792"/>
          <a:ext cx="8640960" cy="4869708"/>
        </p:xfrm>
        <a:graphic>
          <a:graphicData uri="http://schemas.openxmlformats.org/drawingml/2006/table">
            <a:tbl>
              <a:tblPr/>
              <a:tblGrid>
                <a:gridCol w="3104034"/>
                <a:gridCol w="1258392"/>
                <a:gridCol w="1426178"/>
                <a:gridCol w="1426178"/>
                <a:gridCol w="1426178"/>
              </a:tblGrid>
              <a:tr h="1205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   заработная плата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(план)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66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Общеобразовательные учреждения в целом</a:t>
                      </a: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25980,8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26404,7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27833,0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28946,72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Учителей</a:t>
                      </a: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32580,0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32876,2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33461,3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34799,75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i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работников дошкольного образования </a:t>
                      </a: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19258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19596,6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21918,42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21075,4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896" marR="33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4"/>
          <p:cNvSpPr txBox="1">
            <a:spLocks/>
          </p:cNvSpPr>
          <p:nvPr/>
        </p:nvSpPr>
        <p:spPr bwMode="auto">
          <a:xfrm>
            <a:off x="142844" y="214290"/>
            <a:ext cx="701162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1400" cap="all" dirty="0" smtClean="0">
                <a:ln w="0"/>
                <a:latin typeface="Arial" pitchFamily="34" charset="0"/>
                <a:cs typeface="Arial" pitchFamily="34" charset="0"/>
              </a:rPr>
              <a:t>ЗАРАБОТНАЯ ПЛАТА ПЕДАГОГОВ, тыс. руб.:</a:t>
            </a:r>
            <a:endParaRPr lang="ru-RU" sz="2800" b="1" kern="1400" cap="all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6456" y="6669360"/>
            <a:ext cx="467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69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0980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00" y="-19422"/>
            <a:ext cx="7406208" cy="10081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Образовательный атлас региона – </a:t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современный инструмент управления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139247" y="1104528"/>
            <a:ext cx="7169057" cy="864944"/>
            <a:chOff x="5373601" y="618566"/>
            <a:chExt cx="3672000" cy="121490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73601" y="948754"/>
              <a:ext cx="3672000" cy="884718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lIns="36000" rIns="36000"/>
            <a:lstStyle/>
            <a:p>
              <a:pPr marL="177800" marR="0" lvl="0" indent="3175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73601" y="618566"/>
              <a:ext cx="3672000" cy="320664"/>
            </a:xfrm>
            <a:prstGeom prst="rect">
              <a:avLst/>
            </a:prstGeom>
            <a:solidFill>
              <a:srgbClr val="5C738E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anchor="ctr"/>
            <a:lstStyle/>
            <a:p>
              <a:pPr marL="85725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МБОУ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«Ермаковская СОШ №1»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1123" y="1446252"/>
            <a:ext cx="708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/>
                <a:ea typeface="Times New Roman"/>
              </a:rPr>
              <a:t>«Пространственно-архитектурная образовательная среда школы как механизм формирования новых образовательных результатов</a:t>
            </a:r>
            <a:r>
              <a:rPr lang="ru-RU" sz="1400" dirty="0" smtClean="0">
                <a:latin typeface="Arial"/>
                <a:ea typeface="Times New Roman"/>
              </a:rPr>
              <a:t>»</a:t>
            </a:r>
            <a:endParaRPr lang="ru-RU" sz="1400" dirty="0"/>
          </a:p>
        </p:txBody>
      </p: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145184" y="2054995"/>
            <a:ext cx="7157181" cy="573481"/>
            <a:chOff x="5348325" y="618566"/>
            <a:chExt cx="3672001" cy="9236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348326" y="948755"/>
              <a:ext cx="3672000" cy="59347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lIns="36000" rIns="36000"/>
            <a:lstStyle/>
            <a:p>
              <a:pPr marL="177800" marR="0" lvl="0" indent="3175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48325" y="618566"/>
              <a:ext cx="3672000" cy="320665"/>
            </a:xfrm>
            <a:prstGeom prst="rect">
              <a:avLst/>
            </a:prstGeom>
            <a:solidFill>
              <a:srgbClr val="5C738E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anchor="ctr"/>
            <a:lstStyle/>
            <a:p>
              <a:pPr marL="85725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Межшкольный историко-краеведческий музей»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Группа 17"/>
          <p:cNvGrpSpPr>
            <a:grpSpLocks/>
          </p:cNvGrpSpPr>
          <p:nvPr/>
        </p:nvGrpSpPr>
        <p:grpSpPr bwMode="auto">
          <a:xfrm>
            <a:off x="139247" y="3616504"/>
            <a:ext cx="4836411" cy="1026929"/>
            <a:chOff x="5373601" y="618566"/>
            <a:chExt cx="3672000" cy="151714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373601" y="948754"/>
              <a:ext cx="3672000" cy="118695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lIns="36000" rIns="36000"/>
            <a:lstStyle/>
            <a:p>
              <a:pPr marL="177800" marR="0" lvl="0" indent="3175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388509" y="618566"/>
              <a:ext cx="3657092" cy="320664"/>
            </a:xfrm>
            <a:prstGeom prst="rect">
              <a:avLst/>
            </a:prstGeom>
            <a:solidFill>
              <a:srgbClr val="5C738E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anchor="ctr"/>
            <a:lstStyle/>
            <a:p>
              <a:pPr marL="85725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МБОУ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«Новоозёрновская ООШ»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0" name="Группа 17"/>
          <p:cNvGrpSpPr>
            <a:grpSpLocks/>
          </p:cNvGrpSpPr>
          <p:nvPr/>
        </p:nvGrpSpPr>
        <p:grpSpPr bwMode="auto">
          <a:xfrm>
            <a:off x="139249" y="2718196"/>
            <a:ext cx="5431918" cy="782812"/>
            <a:chOff x="5372474" y="680249"/>
            <a:chExt cx="3680045" cy="145546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372474" y="948754"/>
              <a:ext cx="3673128" cy="118695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lIns="36000" rIns="36000"/>
            <a:lstStyle/>
            <a:p>
              <a:pPr marL="177800" marR="0" lvl="0" indent="3175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80519" y="680249"/>
              <a:ext cx="3672000" cy="320665"/>
            </a:xfrm>
            <a:prstGeom prst="rect">
              <a:avLst/>
            </a:prstGeom>
            <a:solidFill>
              <a:srgbClr val="5C738E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anchor="ctr"/>
            <a:lstStyle/>
            <a:p>
              <a:pPr marL="85725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МБОУ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«Танзыбейская СОШ»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39247" y="2270265"/>
            <a:ext cx="7163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/>
                <a:ea typeface="Times New Roman"/>
              </a:rPr>
              <a:t>«</a:t>
            </a:r>
            <a:r>
              <a:rPr lang="ru-RU" sz="1400" dirty="0" smtClean="0"/>
              <a:t>Построение  </a:t>
            </a:r>
            <a:r>
              <a:rPr lang="ru-RU" sz="1400" dirty="0"/>
              <a:t>открытой образовательной среды  в рамках реализации ФГОС</a:t>
            </a:r>
            <a:r>
              <a:rPr lang="ru-RU" sz="1400" dirty="0" smtClean="0">
                <a:latin typeface="Arial"/>
                <a:ea typeface="Times New Roman"/>
              </a:rPr>
              <a:t>»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9247" y="2924659"/>
            <a:ext cx="5440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/>
                <a:ea typeface="Times New Roman"/>
              </a:rPr>
              <a:t>«</a:t>
            </a:r>
            <a:r>
              <a:rPr lang="ru-RU" sz="1400" dirty="0" smtClean="0"/>
              <a:t>Изменение </a:t>
            </a:r>
            <a:r>
              <a:rPr lang="ru-RU" sz="1400" dirty="0"/>
              <a:t>профессиональной деятельности педагогов школы при реализации ФГОС на основе </a:t>
            </a:r>
            <a:r>
              <a:rPr lang="ru-RU" sz="1400" dirty="0" smtClean="0"/>
              <a:t>СДО</a:t>
            </a:r>
            <a:r>
              <a:rPr lang="ru-RU" sz="1400" dirty="0" smtClean="0">
                <a:latin typeface="Arial"/>
                <a:ea typeface="Times New Roman"/>
              </a:rPr>
              <a:t>»</a:t>
            </a:r>
            <a:endParaRPr lang="ru-RU" sz="1400" dirty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0300" y="3904769"/>
            <a:ext cx="4785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/>
                <a:ea typeface="Times New Roman"/>
              </a:rPr>
              <a:t>«</a:t>
            </a:r>
            <a:r>
              <a:rPr lang="ru-RU" sz="1400" dirty="0" smtClean="0"/>
              <a:t>Управление </a:t>
            </a:r>
            <a:r>
              <a:rPr lang="ru-RU" sz="1400" dirty="0"/>
              <a:t>профессиональным развитием педагогов для обеспечения качества образования: </a:t>
            </a:r>
            <a:endParaRPr lang="ru-RU" sz="1400" dirty="0" smtClean="0"/>
          </a:p>
          <a:p>
            <a:r>
              <a:rPr lang="ru-RU" sz="1400" dirty="0" smtClean="0"/>
              <a:t>от </a:t>
            </a:r>
            <a:r>
              <a:rPr lang="ru-RU" sz="1400" dirty="0"/>
              <a:t>выявления дефицитов к </a:t>
            </a:r>
            <a:r>
              <a:rPr lang="ru-RU" sz="1400" dirty="0" smtClean="0"/>
              <a:t>развитию</a:t>
            </a:r>
            <a:r>
              <a:rPr lang="ru-RU" sz="1400" dirty="0">
                <a:latin typeface="Arial"/>
                <a:ea typeface="Times New Roman"/>
              </a:rPr>
              <a:t>»</a:t>
            </a:r>
            <a:endParaRPr lang="ru-RU" sz="1400" dirty="0"/>
          </a:p>
        </p:txBody>
      </p:sp>
      <p:grpSp>
        <p:nvGrpSpPr>
          <p:cNvPr id="37" name="Группа 17"/>
          <p:cNvGrpSpPr>
            <a:grpSpLocks/>
          </p:cNvGrpSpPr>
          <p:nvPr/>
        </p:nvGrpSpPr>
        <p:grpSpPr bwMode="auto">
          <a:xfrm>
            <a:off x="170710" y="5698479"/>
            <a:ext cx="4824535" cy="1026929"/>
            <a:chOff x="5373601" y="618566"/>
            <a:chExt cx="3672000" cy="151714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373601" y="948754"/>
              <a:ext cx="3672000" cy="118695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lIns="36000" rIns="36000"/>
            <a:lstStyle/>
            <a:p>
              <a:pPr marL="177800" marR="0" lvl="0" indent="3175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373601" y="618566"/>
              <a:ext cx="3672000" cy="320664"/>
            </a:xfrm>
            <a:prstGeom prst="rect">
              <a:avLst/>
            </a:prstGeom>
            <a:solidFill>
              <a:srgbClr val="5C738E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anchor="ctr"/>
            <a:lstStyle/>
            <a:p>
              <a:pPr marL="85725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МБОУ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«Нижнесуэтукская СОШ»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0" name="Группа 17"/>
          <p:cNvGrpSpPr>
            <a:grpSpLocks/>
          </p:cNvGrpSpPr>
          <p:nvPr/>
        </p:nvGrpSpPr>
        <p:grpSpPr bwMode="auto">
          <a:xfrm>
            <a:off x="151123" y="4798808"/>
            <a:ext cx="4824535" cy="756181"/>
            <a:chOff x="5373601" y="618566"/>
            <a:chExt cx="3672000" cy="151714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373601" y="948754"/>
              <a:ext cx="3672000" cy="118695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lIns="36000" rIns="36000"/>
            <a:lstStyle/>
            <a:p>
              <a:pPr marL="177800" marR="0" lvl="0" indent="3175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73601" y="618566"/>
              <a:ext cx="3672000" cy="320664"/>
            </a:xfrm>
            <a:prstGeom prst="rect">
              <a:avLst/>
            </a:prstGeom>
            <a:solidFill>
              <a:srgbClr val="5C738E"/>
            </a:solidFill>
            <a:ln w="28575" cap="flat" cmpd="sng" algn="ctr">
              <a:solidFill>
                <a:srgbClr val="5C738E"/>
              </a:solidFill>
              <a:prstDash val="solid"/>
            </a:ln>
            <a:effectLst/>
          </p:spPr>
          <p:txBody>
            <a:bodyPr anchor="ctr"/>
            <a:lstStyle/>
            <a:p>
              <a:pPr marL="85725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МБОУ</a:t>
              </a:r>
              <a:r>
                <a:rPr kumimoji="0" lang="ru-RU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«Разъезженская СОШ»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20764" y="5076482"/>
            <a:ext cx="4639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/>
                <a:ea typeface="Times New Roman"/>
              </a:rPr>
              <a:t>«</a:t>
            </a:r>
            <a:r>
              <a:rPr lang="ru-RU" sz="1400" dirty="0" smtClean="0"/>
              <a:t>Школа </a:t>
            </a:r>
            <a:r>
              <a:rPr lang="ru-RU" sz="1400" dirty="0"/>
              <a:t>– социокультурный центр </a:t>
            </a:r>
            <a:r>
              <a:rPr lang="ru-RU" sz="1400" dirty="0" smtClean="0"/>
              <a:t>села</a:t>
            </a:r>
            <a:r>
              <a:rPr lang="ru-RU" sz="1400" dirty="0">
                <a:latin typeface="Arial"/>
                <a:ea typeface="Times New Roman"/>
              </a:rPr>
              <a:t>»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0710" y="5954361"/>
            <a:ext cx="4804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Модель организации системы управления </a:t>
            </a:r>
            <a:r>
              <a:rPr lang="ru-RU" sz="1400" dirty="0" smtClean="0"/>
              <a:t>качеством</a:t>
            </a:r>
          </a:p>
          <a:p>
            <a:r>
              <a:rPr lang="ru-RU" sz="1400" dirty="0" smtClean="0"/>
              <a:t>в  </a:t>
            </a:r>
            <a:r>
              <a:rPr lang="ru-RU" sz="1400" dirty="0"/>
              <a:t>МБОУ «Нижнесуэтукская СОШ», </a:t>
            </a:r>
            <a:endParaRPr lang="ru-RU" sz="1400" dirty="0" smtClean="0"/>
          </a:p>
          <a:p>
            <a:r>
              <a:rPr lang="ru-RU" sz="1400" dirty="0" smtClean="0"/>
              <a:t>при </a:t>
            </a:r>
            <a:r>
              <a:rPr lang="ru-RU" sz="1400" dirty="0"/>
              <a:t>переходе на профстандарт «Педагог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026" name="Picture 2" descr="C:\Users\Ирина Смолина\Desktop\1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503" y="927637"/>
            <a:ext cx="4644008" cy="57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0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2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79928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Поступление выпускников 2018г. </a:t>
            </a: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рокина Я.Я\Desktop\карта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7" y="1036447"/>
            <a:ext cx="8892479" cy="54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rmuo.ru/data/images/news/IMG_9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309" y="1032849"/>
            <a:ext cx="3219357" cy="2586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92480" y="6597352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016-17\3. логоти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116632"/>
            <a:ext cx="16430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293096"/>
            <a:ext cx="7304599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u="sng" dirty="0">
                <a:solidFill>
                  <a:srgbClr val="C00000"/>
                </a:solidFill>
                <a:effectLst/>
              </a:rPr>
              <a:t>Направление 2</a:t>
            </a:r>
            <a:r>
              <a:rPr lang="ru-RU" sz="2800" dirty="0">
                <a:effectLst/>
              </a:rPr>
              <a:t> </a:t>
            </a:r>
            <a:r>
              <a:rPr lang="ru-RU" sz="2800" dirty="0"/>
              <a:t>«Внедрение мотивационных механизмов актуальных изменений квалификации педагогов»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http://images.myshared.ru/9/912801/slide_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642" y="332656"/>
            <a:ext cx="5616624" cy="35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0472" y="659735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7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11449</TotalTime>
  <Words>1914</Words>
  <Application>Microsoft Office PowerPoint</Application>
  <PresentationFormat>Экран (4:3)</PresentationFormat>
  <Paragraphs>487</Paragraphs>
  <Slides>60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Тема Office</vt:lpstr>
      <vt:lpstr>Воздушный поток</vt:lpstr>
      <vt:lpstr>1_Воздушный поток</vt:lpstr>
      <vt:lpstr>Презентация PowerPoint</vt:lpstr>
      <vt:lpstr>Презентация PowerPoint</vt:lpstr>
      <vt:lpstr>ПРИОРИТЕТНЫЕ       НАПРАВЛЕНИЯ</vt:lpstr>
      <vt:lpstr>Направление 1. «Обеспечение качества достижения новых образовательных результатов в школе: инструменты и механизмы управления»</vt:lpstr>
      <vt:lpstr>ПРИОРИТЕТНЫЕ  НАПРАВЛЕНИЯ  ДЕЯТЕЛЬНОСТИ РАЙОННОЙ СИСТЕМЫ ОБРАЗОВАНИЯ</vt:lpstr>
      <vt:lpstr>Повышение качества образования при реализации проектов   </vt:lpstr>
      <vt:lpstr>Образовательный атлас региона –  современный инструмент управления </vt:lpstr>
      <vt:lpstr>Поступление выпускников 2018г. </vt:lpstr>
      <vt:lpstr>Направление 2 «Внедрение мотивационных механизмов актуальных изменений квалификации педагогов»  </vt:lpstr>
      <vt:lpstr>Образовательная среда – ресурс повышения качества</vt:lpstr>
      <vt:lpstr>Презентация PowerPoint</vt:lpstr>
      <vt:lpstr>                                                     Направление 3  «Обеспечение доступности дошкольного образования,  включая детей  с ОВЗ»</vt:lpstr>
      <vt:lpstr>Общие показатели, характеризующие систему дошкольного образования Ермаковского района. </vt:lpstr>
      <vt:lpstr>Динамика обеспеченности детей дошкольным образованием</vt:lpstr>
      <vt:lpstr>Динамика посещаемости  дошкольных учреждений, %</vt:lpstr>
      <vt:lpstr>                                                    Направление 4  «Внедрение современных методов и технологий обучения и воспитания, обеспечивающих освоение обучающимися базовых навыков и умений, повышения их мотивации к учению и включенности в непрерывный образовательный процесс»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отметок за выполненную работу и отметок по журналу, %</vt:lpstr>
      <vt:lpstr>Презентация PowerPoint</vt:lpstr>
      <vt:lpstr>Государственная итоговая аттестация</vt:lpstr>
      <vt:lpstr>Государственная итоговая аттестация - 9</vt:lpstr>
      <vt:lpstr>Единый Государственный Экзамен</vt:lpstr>
      <vt:lpstr>Презентация PowerPoint</vt:lpstr>
      <vt:lpstr>Инклюзивное образование </vt:lpstr>
      <vt:lpstr>Презентация PowerPoint</vt:lpstr>
      <vt:lpstr>Направление 5  «Повышение эффективности системы выявления, поддержки и развития способностей и талантов у детей Красноярского края» </vt:lpstr>
      <vt:lpstr>Распределение участников муниципального этапа олимпиады по предметам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ДЮСШ «ЛАНС»</vt:lpstr>
      <vt:lpstr>Презентация PowerPoint</vt:lpstr>
      <vt:lpstr>Презентация PowerPoint</vt:lpstr>
      <vt:lpstr>Презентация PowerPoint</vt:lpstr>
      <vt:lpstr>Результаты участия в краевых соревнованиях  Школьной спортивной лиги:</vt:lpstr>
      <vt:lpstr>Станция юных техников</vt:lpstr>
      <vt:lpstr>Презентация PowerPoint</vt:lpstr>
      <vt:lpstr>Направление 6  «Современное технологическое  образование и кадровый потенциал края»  </vt:lpstr>
      <vt:lpstr>Презентация PowerPoint</vt:lpstr>
      <vt:lpstr>Презентация PowerPoint</vt:lpstr>
      <vt:lpstr>Презентация PowerPoint</vt:lpstr>
      <vt:lpstr>Презентация PowerPoint</vt:lpstr>
      <vt:lpstr>Летний отдых</vt:lpstr>
      <vt:lpstr>Оздоровление детей</vt:lpstr>
      <vt:lpstr>Презентация PowerPoint</vt:lpstr>
      <vt:lpstr>Направление 7  «Становление цифровой образовательной среды» </vt:lpstr>
      <vt:lpstr>Выполнение целевых показателей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Ириша</dc:creator>
  <cp:lastModifiedBy>1</cp:lastModifiedBy>
  <cp:revision>254</cp:revision>
  <dcterms:created xsi:type="dcterms:W3CDTF">2018-05-28T13:18:34Z</dcterms:created>
  <dcterms:modified xsi:type="dcterms:W3CDTF">2018-08-28T03:25:04Z</dcterms:modified>
</cp:coreProperties>
</file>