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6" r:id="rId10"/>
    <p:sldId id="265" r:id="rId11"/>
    <p:sldId id="266" r:id="rId12"/>
    <p:sldId id="267" r:id="rId13"/>
    <p:sldId id="268" r:id="rId14"/>
    <p:sldId id="297" r:id="rId15"/>
    <p:sldId id="271" r:id="rId16"/>
    <p:sldId id="270" r:id="rId17"/>
    <p:sldId id="298" r:id="rId18"/>
    <p:sldId id="272" r:id="rId19"/>
    <p:sldId id="273" r:id="rId20"/>
    <p:sldId id="299" r:id="rId21"/>
    <p:sldId id="274" r:id="rId22"/>
    <p:sldId id="275" r:id="rId23"/>
    <p:sldId id="276" r:id="rId24"/>
    <p:sldId id="277" r:id="rId25"/>
    <p:sldId id="278" r:id="rId26"/>
    <p:sldId id="279" r:id="rId27"/>
    <p:sldId id="300" r:id="rId28"/>
    <p:sldId id="301" r:id="rId29"/>
    <p:sldId id="302" r:id="rId30"/>
    <p:sldId id="288" r:id="rId31"/>
    <p:sldId id="290" r:id="rId32"/>
    <p:sldId id="289" r:id="rId33"/>
    <p:sldId id="291" r:id="rId34"/>
    <p:sldId id="292" r:id="rId35"/>
    <p:sldId id="293" r:id="rId36"/>
    <p:sldId id="294" r:id="rId37"/>
    <p:sldId id="303" r:id="rId38"/>
    <p:sldId id="304" r:id="rId39"/>
    <p:sldId id="305" r:id="rId40"/>
    <p:sldId id="282" r:id="rId41"/>
    <p:sldId id="283" r:id="rId42"/>
    <p:sldId id="284" r:id="rId43"/>
    <p:sldId id="285" r:id="rId44"/>
    <p:sldId id="286" r:id="rId45"/>
    <p:sldId id="280" r:id="rId46"/>
    <p:sldId id="281" r:id="rId47"/>
    <p:sldId id="287" r:id="rId48"/>
    <p:sldId id="306" r:id="rId49"/>
    <p:sldId id="295" r:id="rId5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1" roundtripDataSignature="AMtx7midOOYAncqhIqdviHbCdBvvAluY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AA3B5E7-142F-4961-AA39-CB9D3542627F}">
  <a:tblStyle styleId="{8AA3B5E7-142F-4961-AA39-CB9D354262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8A1C9B-938D-4892-AC5B-60F1EB1C702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8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изъято из семьи</c:v>
                </c:pt>
                <c:pt idx="1">
                  <c:v>возвращено в семью</c:v>
                </c:pt>
                <c:pt idx="2">
                  <c:v>приобретено квартир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13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изъято из семьи</c:v>
                </c:pt>
                <c:pt idx="1">
                  <c:v>возвращено в семью</c:v>
                </c:pt>
                <c:pt idx="2">
                  <c:v>приобретено квартир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</c:v>
                </c:pt>
                <c:pt idx="1">
                  <c:v>5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662336"/>
        <c:axId val="105663872"/>
        <c:axId val="0"/>
      </c:bar3DChart>
      <c:catAx>
        <c:axId val="105662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05663872"/>
        <c:crosses val="autoZero"/>
        <c:auto val="1"/>
        <c:lblAlgn val="ctr"/>
        <c:lblOffset val="100"/>
        <c:noMultiLvlLbl val="0"/>
      </c:catAx>
      <c:valAx>
        <c:axId val="10566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662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5CCAC-326C-4F82-9EE0-6E6484FF9EB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BA8961E-BB8A-4E37-B426-3D7254532A2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В 7 школах созданы волонтерские объединения (99 обучающихся);</a:t>
          </a:r>
          <a:endParaRPr lang="ru-RU" sz="2000" dirty="0">
            <a:solidFill>
              <a:srgbClr val="002060"/>
            </a:solidFill>
          </a:endParaRPr>
        </a:p>
      </dgm:t>
    </dgm:pt>
    <dgm:pt modelId="{75A43619-C96F-4EDC-AD5C-2ADC6650F8D2}" type="parTrans" cxnId="{F4DDC3E1-C79C-4CFA-A3DE-E50D6CCF5CBC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A0F62520-2E2D-49D5-83CA-AE4F1BAFA032}" type="sibTrans" cxnId="{F4DDC3E1-C79C-4CFA-A3DE-E50D6CCF5CBC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0F6D4616-4D4E-4FE9-B340-5FDB921DD695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В 16 школах действуют службы медиации (отсутствуют в </a:t>
          </a:r>
          <a:r>
            <a:rPr lang="ru-RU" sz="2000" dirty="0" err="1" smtClean="0">
              <a:solidFill>
                <a:srgbClr val="002060"/>
              </a:solidFill>
            </a:rPr>
            <a:t>Нижнеусинской</a:t>
          </a:r>
          <a:r>
            <a:rPr lang="ru-RU" sz="2000" dirty="0" smtClean="0">
              <a:solidFill>
                <a:srgbClr val="002060"/>
              </a:solidFill>
            </a:rPr>
            <a:t> и </a:t>
          </a:r>
          <a:r>
            <a:rPr lang="ru-RU" sz="2000" dirty="0" err="1" smtClean="0">
              <a:solidFill>
                <a:srgbClr val="002060"/>
              </a:solidFill>
            </a:rPr>
            <a:t>Большереченской</a:t>
          </a:r>
          <a:r>
            <a:rPr lang="ru-RU" sz="2000" dirty="0" smtClean="0">
              <a:solidFill>
                <a:srgbClr val="002060"/>
              </a:solidFill>
            </a:rPr>
            <a:t> школах);</a:t>
          </a:r>
          <a:endParaRPr lang="ru-RU" sz="2000" dirty="0">
            <a:solidFill>
              <a:srgbClr val="002060"/>
            </a:solidFill>
          </a:endParaRPr>
        </a:p>
      </dgm:t>
    </dgm:pt>
    <dgm:pt modelId="{2FDB965B-2699-437A-B0BA-0F4B6027F803}" type="parTrans" cxnId="{8683A445-3239-4659-87C9-F992C1FF6350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88537C46-4142-4308-80C1-CADDF5129E7B}" type="sibTrans" cxnId="{8683A445-3239-4659-87C9-F992C1FF6350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68DAF31B-C8C4-4A1A-A57C-9B2ABC42DBBF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100% (67 человек), состоящих на учете, заняты во внеурочное время</a:t>
          </a:r>
          <a:endParaRPr lang="ru-RU" sz="2000" dirty="0">
            <a:solidFill>
              <a:srgbClr val="002060"/>
            </a:solidFill>
          </a:endParaRPr>
        </a:p>
      </dgm:t>
    </dgm:pt>
    <dgm:pt modelId="{C3E9C4E0-50E2-475E-81B7-1A84989BEA7E}" type="parTrans" cxnId="{BCF34112-5700-4B36-874B-7433DED471BC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5E8096C4-C7A3-4EFC-B8D7-314BC913CE77}" type="sibTrans" cxnId="{BCF34112-5700-4B36-874B-7433DED471BC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26501455-780D-4ECC-BF3D-7E852B9D9D08}" type="pres">
      <dgm:prSet presAssocID="{2E65CCAC-326C-4F82-9EE0-6E6484FF9E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DEAF53-B523-4F19-87D5-A39820D8886B}" type="pres">
      <dgm:prSet presAssocID="{1BA8961E-BB8A-4E37-B426-3D7254532A23}" presName="parentLin" presStyleCnt="0"/>
      <dgm:spPr/>
    </dgm:pt>
    <dgm:pt modelId="{BACE2332-6B24-408C-82E4-E934D2C986B5}" type="pres">
      <dgm:prSet presAssocID="{1BA8961E-BB8A-4E37-B426-3D7254532A2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15694A-6802-43E2-94BF-028C3D5C5C7F}" type="pres">
      <dgm:prSet presAssocID="{1BA8961E-BB8A-4E37-B426-3D7254532A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EF7DE-58AC-4953-87BB-452DF22966AF}" type="pres">
      <dgm:prSet presAssocID="{1BA8961E-BB8A-4E37-B426-3D7254532A23}" presName="negativeSpace" presStyleCnt="0"/>
      <dgm:spPr/>
    </dgm:pt>
    <dgm:pt modelId="{CAACD832-4AFB-40F1-A2C6-188142A72C3F}" type="pres">
      <dgm:prSet presAssocID="{1BA8961E-BB8A-4E37-B426-3D7254532A23}" presName="childText" presStyleLbl="conFgAcc1" presStyleIdx="0" presStyleCnt="3">
        <dgm:presLayoutVars>
          <dgm:bulletEnabled val="1"/>
        </dgm:presLayoutVars>
      </dgm:prSet>
      <dgm:spPr/>
    </dgm:pt>
    <dgm:pt modelId="{09334FDE-18D9-4619-BA75-6E1D4DF2450E}" type="pres">
      <dgm:prSet presAssocID="{A0F62520-2E2D-49D5-83CA-AE4F1BAFA032}" presName="spaceBetweenRectangles" presStyleCnt="0"/>
      <dgm:spPr/>
    </dgm:pt>
    <dgm:pt modelId="{1FB2B1C6-A2CD-4B1B-A4A8-2340868B0BDE}" type="pres">
      <dgm:prSet presAssocID="{0F6D4616-4D4E-4FE9-B340-5FDB921DD695}" presName="parentLin" presStyleCnt="0"/>
      <dgm:spPr/>
    </dgm:pt>
    <dgm:pt modelId="{4A4BA090-4F38-408F-BD62-4BB46FB2DC90}" type="pres">
      <dgm:prSet presAssocID="{0F6D4616-4D4E-4FE9-B340-5FDB921DD69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3BBDDE3-10E4-4E13-BCB1-B73451977C30}" type="pres">
      <dgm:prSet presAssocID="{0F6D4616-4D4E-4FE9-B340-5FDB921DD6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E865D-F943-4EB6-A4CE-5BF2CA7FACE6}" type="pres">
      <dgm:prSet presAssocID="{0F6D4616-4D4E-4FE9-B340-5FDB921DD695}" presName="negativeSpace" presStyleCnt="0"/>
      <dgm:spPr/>
    </dgm:pt>
    <dgm:pt modelId="{53F94A17-7E18-4799-AED5-60BD9C25DD8C}" type="pres">
      <dgm:prSet presAssocID="{0F6D4616-4D4E-4FE9-B340-5FDB921DD695}" presName="childText" presStyleLbl="conFgAcc1" presStyleIdx="1" presStyleCnt="3">
        <dgm:presLayoutVars>
          <dgm:bulletEnabled val="1"/>
        </dgm:presLayoutVars>
      </dgm:prSet>
      <dgm:spPr/>
    </dgm:pt>
    <dgm:pt modelId="{9ED8A3C6-C265-4688-88F5-D4E679CC809B}" type="pres">
      <dgm:prSet presAssocID="{88537C46-4142-4308-80C1-CADDF5129E7B}" presName="spaceBetweenRectangles" presStyleCnt="0"/>
      <dgm:spPr/>
    </dgm:pt>
    <dgm:pt modelId="{3BBB1EE4-68D9-424C-B6A5-D76E056895E3}" type="pres">
      <dgm:prSet presAssocID="{68DAF31B-C8C4-4A1A-A57C-9B2ABC42DBBF}" presName="parentLin" presStyleCnt="0"/>
      <dgm:spPr/>
    </dgm:pt>
    <dgm:pt modelId="{337143D9-B980-4A7F-9393-90225E4B8EEC}" type="pres">
      <dgm:prSet presAssocID="{68DAF31B-C8C4-4A1A-A57C-9B2ABC42DBB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9B9DA82-B49F-4F85-A29A-E06ADDCFF178}" type="pres">
      <dgm:prSet presAssocID="{68DAF31B-C8C4-4A1A-A57C-9B2ABC42DBB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16633-18B6-4CF4-9533-B2722A275FC1}" type="pres">
      <dgm:prSet presAssocID="{68DAF31B-C8C4-4A1A-A57C-9B2ABC42DBBF}" presName="negativeSpace" presStyleCnt="0"/>
      <dgm:spPr/>
    </dgm:pt>
    <dgm:pt modelId="{B0D031E1-683B-4648-95FC-B39D11236A7F}" type="pres">
      <dgm:prSet presAssocID="{68DAF31B-C8C4-4A1A-A57C-9B2ABC42DBB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CF34112-5700-4B36-874B-7433DED471BC}" srcId="{2E65CCAC-326C-4F82-9EE0-6E6484FF9EB3}" destId="{68DAF31B-C8C4-4A1A-A57C-9B2ABC42DBBF}" srcOrd="2" destOrd="0" parTransId="{C3E9C4E0-50E2-475E-81B7-1A84989BEA7E}" sibTransId="{5E8096C4-C7A3-4EFC-B8D7-314BC913CE77}"/>
    <dgm:cxn modelId="{C7701420-C6D5-4B2A-B15C-C20821689E89}" type="presOf" srcId="{1BA8961E-BB8A-4E37-B426-3D7254532A23}" destId="{BACE2332-6B24-408C-82E4-E934D2C986B5}" srcOrd="0" destOrd="0" presId="urn:microsoft.com/office/officeart/2005/8/layout/list1"/>
    <dgm:cxn modelId="{8683A445-3239-4659-87C9-F992C1FF6350}" srcId="{2E65CCAC-326C-4F82-9EE0-6E6484FF9EB3}" destId="{0F6D4616-4D4E-4FE9-B340-5FDB921DD695}" srcOrd="1" destOrd="0" parTransId="{2FDB965B-2699-437A-B0BA-0F4B6027F803}" sibTransId="{88537C46-4142-4308-80C1-CADDF5129E7B}"/>
    <dgm:cxn modelId="{F4DDC3E1-C79C-4CFA-A3DE-E50D6CCF5CBC}" srcId="{2E65CCAC-326C-4F82-9EE0-6E6484FF9EB3}" destId="{1BA8961E-BB8A-4E37-B426-3D7254532A23}" srcOrd="0" destOrd="0" parTransId="{75A43619-C96F-4EDC-AD5C-2ADC6650F8D2}" sibTransId="{A0F62520-2E2D-49D5-83CA-AE4F1BAFA032}"/>
    <dgm:cxn modelId="{81B712B6-F6A6-4134-B3B9-37C1D0C6C54B}" type="presOf" srcId="{68DAF31B-C8C4-4A1A-A57C-9B2ABC42DBBF}" destId="{337143D9-B980-4A7F-9393-90225E4B8EEC}" srcOrd="0" destOrd="0" presId="urn:microsoft.com/office/officeart/2005/8/layout/list1"/>
    <dgm:cxn modelId="{1365D3BF-7204-4BD9-8100-FC492CF0E4E0}" type="presOf" srcId="{1BA8961E-BB8A-4E37-B426-3D7254532A23}" destId="{6815694A-6802-43E2-94BF-028C3D5C5C7F}" srcOrd="1" destOrd="0" presId="urn:microsoft.com/office/officeart/2005/8/layout/list1"/>
    <dgm:cxn modelId="{7F81C563-CDB5-474E-9033-A2103D5B7625}" type="presOf" srcId="{2E65CCAC-326C-4F82-9EE0-6E6484FF9EB3}" destId="{26501455-780D-4ECC-BF3D-7E852B9D9D08}" srcOrd="0" destOrd="0" presId="urn:microsoft.com/office/officeart/2005/8/layout/list1"/>
    <dgm:cxn modelId="{D2D3305E-01BF-4AAA-8476-FC42330D1B32}" type="presOf" srcId="{68DAF31B-C8C4-4A1A-A57C-9B2ABC42DBBF}" destId="{A9B9DA82-B49F-4F85-A29A-E06ADDCFF178}" srcOrd="1" destOrd="0" presId="urn:microsoft.com/office/officeart/2005/8/layout/list1"/>
    <dgm:cxn modelId="{A17C6D06-23DB-4084-A5CF-366252067DCA}" type="presOf" srcId="{0F6D4616-4D4E-4FE9-B340-5FDB921DD695}" destId="{4A4BA090-4F38-408F-BD62-4BB46FB2DC90}" srcOrd="0" destOrd="0" presId="urn:microsoft.com/office/officeart/2005/8/layout/list1"/>
    <dgm:cxn modelId="{42D03862-89F2-40A9-A825-BCAD5BACD69F}" type="presOf" srcId="{0F6D4616-4D4E-4FE9-B340-5FDB921DD695}" destId="{83BBDDE3-10E4-4E13-BCB1-B73451977C30}" srcOrd="1" destOrd="0" presId="urn:microsoft.com/office/officeart/2005/8/layout/list1"/>
    <dgm:cxn modelId="{6E7A7242-3650-48CF-9FFA-38FA6A7B14A0}" type="presParOf" srcId="{26501455-780D-4ECC-BF3D-7E852B9D9D08}" destId="{D3DEAF53-B523-4F19-87D5-A39820D8886B}" srcOrd="0" destOrd="0" presId="urn:microsoft.com/office/officeart/2005/8/layout/list1"/>
    <dgm:cxn modelId="{01D70A66-9368-4C7B-9028-C2641EA66D0E}" type="presParOf" srcId="{D3DEAF53-B523-4F19-87D5-A39820D8886B}" destId="{BACE2332-6B24-408C-82E4-E934D2C986B5}" srcOrd="0" destOrd="0" presId="urn:microsoft.com/office/officeart/2005/8/layout/list1"/>
    <dgm:cxn modelId="{F5B149AC-E73B-4C00-A475-557C8845C2C8}" type="presParOf" srcId="{D3DEAF53-B523-4F19-87D5-A39820D8886B}" destId="{6815694A-6802-43E2-94BF-028C3D5C5C7F}" srcOrd="1" destOrd="0" presId="urn:microsoft.com/office/officeart/2005/8/layout/list1"/>
    <dgm:cxn modelId="{87945857-CB39-4666-9F38-FC7C6E48BCB7}" type="presParOf" srcId="{26501455-780D-4ECC-BF3D-7E852B9D9D08}" destId="{AD7EF7DE-58AC-4953-87BB-452DF22966AF}" srcOrd="1" destOrd="0" presId="urn:microsoft.com/office/officeart/2005/8/layout/list1"/>
    <dgm:cxn modelId="{83AF2268-0CED-4410-A48B-72CD876C0EA0}" type="presParOf" srcId="{26501455-780D-4ECC-BF3D-7E852B9D9D08}" destId="{CAACD832-4AFB-40F1-A2C6-188142A72C3F}" srcOrd="2" destOrd="0" presId="urn:microsoft.com/office/officeart/2005/8/layout/list1"/>
    <dgm:cxn modelId="{F0E5B423-EAB6-43A0-B875-921C361E2034}" type="presParOf" srcId="{26501455-780D-4ECC-BF3D-7E852B9D9D08}" destId="{09334FDE-18D9-4619-BA75-6E1D4DF2450E}" srcOrd="3" destOrd="0" presId="urn:microsoft.com/office/officeart/2005/8/layout/list1"/>
    <dgm:cxn modelId="{29B031BA-C0C6-45B1-A367-2CCB482FFDCA}" type="presParOf" srcId="{26501455-780D-4ECC-BF3D-7E852B9D9D08}" destId="{1FB2B1C6-A2CD-4B1B-A4A8-2340868B0BDE}" srcOrd="4" destOrd="0" presId="urn:microsoft.com/office/officeart/2005/8/layout/list1"/>
    <dgm:cxn modelId="{EFAD8FBF-7F54-4B27-88E6-98A9652E70C3}" type="presParOf" srcId="{1FB2B1C6-A2CD-4B1B-A4A8-2340868B0BDE}" destId="{4A4BA090-4F38-408F-BD62-4BB46FB2DC90}" srcOrd="0" destOrd="0" presId="urn:microsoft.com/office/officeart/2005/8/layout/list1"/>
    <dgm:cxn modelId="{13488F58-11EC-4065-BB7F-0F9B8ADBA8EC}" type="presParOf" srcId="{1FB2B1C6-A2CD-4B1B-A4A8-2340868B0BDE}" destId="{83BBDDE3-10E4-4E13-BCB1-B73451977C30}" srcOrd="1" destOrd="0" presId="urn:microsoft.com/office/officeart/2005/8/layout/list1"/>
    <dgm:cxn modelId="{50AD3988-1BBC-499D-95B4-4DF9F6504A36}" type="presParOf" srcId="{26501455-780D-4ECC-BF3D-7E852B9D9D08}" destId="{653E865D-F943-4EB6-A4CE-5BF2CA7FACE6}" srcOrd="5" destOrd="0" presId="urn:microsoft.com/office/officeart/2005/8/layout/list1"/>
    <dgm:cxn modelId="{4E6F5115-1DF6-4D01-B4D7-4C2AE2A31A6F}" type="presParOf" srcId="{26501455-780D-4ECC-BF3D-7E852B9D9D08}" destId="{53F94A17-7E18-4799-AED5-60BD9C25DD8C}" srcOrd="6" destOrd="0" presId="urn:microsoft.com/office/officeart/2005/8/layout/list1"/>
    <dgm:cxn modelId="{7FA38E78-5EBF-45F0-95B6-B04AD32EA117}" type="presParOf" srcId="{26501455-780D-4ECC-BF3D-7E852B9D9D08}" destId="{9ED8A3C6-C265-4688-88F5-D4E679CC809B}" srcOrd="7" destOrd="0" presId="urn:microsoft.com/office/officeart/2005/8/layout/list1"/>
    <dgm:cxn modelId="{834C1F58-F301-470D-B084-4C20B7439568}" type="presParOf" srcId="{26501455-780D-4ECC-BF3D-7E852B9D9D08}" destId="{3BBB1EE4-68D9-424C-B6A5-D76E056895E3}" srcOrd="8" destOrd="0" presId="urn:microsoft.com/office/officeart/2005/8/layout/list1"/>
    <dgm:cxn modelId="{9C27FEB5-2F9A-4A12-9116-E1890241B223}" type="presParOf" srcId="{3BBB1EE4-68D9-424C-B6A5-D76E056895E3}" destId="{337143D9-B980-4A7F-9393-90225E4B8EEC}" srcOrd="0" destOrd="0" presId="urn:microsoft.com/office/officeart/2005/8/layout/list1"/>
    <dgm:cxn modelId="{96A5378E-C5C8-443B-8C4B-EE369470F1B2}" type="presParOf" srcId="{3BBB1EE4-68D9-424C-B6A5-D76E056895E3}" destId="{A9B9DA82-B49F-4F85-A29A-E06ADDCFF178}" srcOrd="1" destOrd="0" presId="urn:microsoft.com/office/officeart/2005/8/layout/list1"/>
    <dgm:cxn modelId="{CEB47426-72A8-4D79-9E68-A28EB3D50874}" type="presParOf" srcId="{26501455-780D-4ECC-BF3D-7E852B9D9D08}" destId="{7EC16633-18B6-4CF4-9533-B2722A275FC1}" srcOrd="9" destOrd="0" presId="urn:microsoft.com/office/officeart/2005/8/layout/list1"/>
    <dgm:cxn modelId="{923511B4-63EC-4752-837E-6D6799EE4626}" type="presParOf" srcId="{26501455-780D-4ECC-BF3D-7E852B9D9D08}" destId="{B0D031E1-683B-4648-95FC-B39D11236A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65CCAC-326C-4F82-9EE0-6E6484FF9EB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BA8961E-BB8A-4E37-B426-3D7254532A23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1183 воспитанника</a:t>
          </a:r>
          <a:endParaRPr lang="ru-RU" sz="2800" dirty="0">
            <a:solidFill>
              <a:srgbClr val="002060"/>
            </a:solidFill>
          </a:endParaRPr>
        </a:p>
      </dgm:t>
    </dgm:pt>
    <dgm:pt modelId="{75A43619-C96F-4EDC-AD5C-2ADC6650F8D2}" type="parTrans" cxnId="{F4DDC3E1-C79C-4CFA-A3DE-E50D6CCF5CBC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A0F62520-2E2D-49D5-83CA-AE4F1BAFA032}" type="sibTrans" cxnId="{F4DDC3E1-C79C-4CFA-A3DE-E50D6CCF5CBC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0F6D4616-4D4E-4FE9-B340-5FDB921DD695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Действует проект «Успех каждого ребенка» </a:t>
          </a:r>
          <a:endParaRPr lang="ru-RU" sz="2400" dirty="0">
            <a:solidFill>
              <a:srgbClr val="002060"/>
            </a:solidFill>
          </a:endParaRPr>
        </a:p>
      </dgm:t>
    </dgm:pt>
    <dgm:pt modelId="{2FDB965B-2699-437A-B0BA-0F4B6027F803}" type="parTrans" cxnId="{8683A445-3239-4659-87C9-F992C1FF6350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88537C46-4142-4308-80C1-CADDF5129E7B}" type="sibTrans" cxnId="{8683A445-3239-4659-87C9-F992C1FF6350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68DAF31B-C8C4-4A1A-A57C-9B2ABC42DBBF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</a:rPr>
            <a:t>Цель: обеспечение к 2024 году для детей в  возрасте от  5 до  18 лет доступных для каждого и качественных условий для воспитания гармонично развитой и социально ответственной личности путем увеличения охвата дополнительным образованием до  80% от общего числа детей</a:t>
          </a:r>
          <a:endParaRPr lang="ru-RU" sz="2000" b="0" dirty="0">
            <a:solidFill>
              <a:srgbClr val="002060"/>
            </a:solidFill>
          </a:endParaRPr>
        </a:p>
      </dgm:t>
    </dgm:pt>
    <dgm:pt modelId="{C3E9C4E0-50E2-475E-81B7-1A84989BEA7E}" type="parTrans" cxnId="{BCF34112-5700-4B36-874B-7433DED471BC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5E8096C4-C7A3-4EFC-B8D7-314BC913CE77}" type="sibTrans" cxnId="{BCF34112-5700-4B36-874B-7433DED471BC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26501455-780D-4ECC-BF3D-7E852B9D9D08}" type="pres">
      <dgm:prSet presAssocID="{2E65CCAC-326C-4F82-9EE0-6E6484FF9E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DEAF53-B523-4F19-87D5-A39820D8886B}" type="pres">
      <dgm:prSet presAssocID="{1BA8961E-BB8A-4E37-B426-3D7254532A23}" presName="parentLin" presStyleCnt="0"/>
      <dgm:spPr/>
    </dgm:pt>
    <dgm:pt modelId="{BACE2332-6B24-408C-82E4-E934D2C986B5}" type="pres">
      <dgm:prSet presAssocID="{1BA8961E-BB8A-4E37-B426-3D7254532A2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15694A-6802-43E2-94BF-028C3D5C5C7F}" type="pres">
      <dgm:prSet presAssocID="{1BA8961E-BB8A-4E37-B426-3D7254532A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EF7DE-58AC-4953-87BB-452DF22966AF}" type="pres">
      <dgm:prSet presAssocID="{1BA8961E-BB8A-4E37-B426-3D7254532A23}" presName="negativeSpace" presStyleCnt="0"/>
      <dgm:spPr/>
    </dgm:pt>
    <dgm:pt modelId="{CAACD832-4AFB-40F1-A2C6-188142A72C3F}" type="pres">
      <dgm:prSet presAssocID="{1BA8961E-BB8A-4E37-B426-3D7254532A23}" presName="childText" presStyleLbl="conFgAcc1" presStyleIdx="0" presStyleCnt="3">
        <dgm:presLayoutVars>
          <dgm:bulletEnabled val="1"/>
        </dgm:presLayoutVars>
      </dgm:prSet>
      <dgm:spPr/>
    </dgm:pt>
    <dgm:pt modelId="{09334FDE-18D9-4619-BA75-6E1D4DF2450E}" type="pres">
      <dgm:prSet presAssocID="{A0F62520-2E2D-49D5-83CA-AE4F1BAFA032}" presName="spaceBetweenRectangles" presStyleCnt="0"/>
      <dgm:spPr/>
    </dgm:pt>
    <dgm:pt modelId="{1FB2B1C6-A2CD-4B1B-A4A8-2340868B0BDE}" type="pres">
      <dgm:prSet presAssocID="{0F6D4616-4D4E-4FE9-B340-5FDB921DD695}" presName="parentLin" presStyleCnt="0"/>
      <dgm:spPr/>
    </dgm:pt>
    <dgm:pt modelId="{4A4BA090-4F38-408F-BD62-4BB46FB2DC90}" type="pres">
      <dgm:prSet presAssocID="{0F6D4616-4D4E-4FE9-B340-5FDB921DD69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3BBDDE3-10E4-4E13-BCB1-B73451977C30}" type="pres">
      <dgm:prSet presAssocID="{0F6D4616-4D4E-4FE9-B340-5FDB921DD695}" presName="parentText" presStyleLbl="node1" presStyleIdx="1" presStyleCnt="3" custScaleX="1149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E865D-F943-4EB6-A4CE-5BF2CA7FACE6}" type="pres">
      <dgm:prSet presAssocID="{0F6D4616-4D4E-4FE9-B340-5FDB921DD695}" presName="negativeSpace" presStyleCnt="0"/>
      <dgm:spPr/>
    </dgm:pt>
    <dgm:pt modelId="{53F94A17-7E18-4799-AED5-60BD9C25DD8C}" type="pres">
      <dgm:prSet presAssocID="{0F6D4616-4D4E-4FE9-B340-5FDB921DD695}" presName="childText" presStyleLbl="conFgAcc1" presStyleIdx="1" presStyleCnt="3">
        <dgm:presLayoutVars>
          <dgm:bulletEnabled val="1"/>
        </dgm:presLayoutVars>
      </dgm:prSet>
      <dgm:spPr/>
    </dgm:pt>
    <dgm:pt modelId="{9ED8A3C6-C265-4688-88F5-D4E679CC809B}" type="pres">
      <dgm:prSet presAssocID="{88537C46-4142-4308-80C1-CADDF5129E7B}" presName="spaceBetweenRectangles" presStyleCnt="0"/>
      <dgm:spPr/>
    </dgm:pt>
    <dgm:pt modelId="{3BBB1EE4-68D9-424C-B6A5-D76E056895E3}" type="pres">
      <dgm:prSet presAssocID="{68DAF31B-C8C4-4A1A-A57C-9B2ABC42DBBF}" presName="parentLin" presStyleCnt="0"/>
      <dgm:spPr/>
    </dgm:pt>
    <dgm:pt modelId="{337143D9-B980-4A7F-9393-90225E4B8EEC}" type="pres">
      <dgm:prSet presAssocID="{68DAF31B-C8C4-4A1A-A57C-9B2ABC42DBB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9B9DA82-B49F-4F85-A29A-E06ADDCFF178}" type="pres">
      <dgm:prSet presAssocID="{68DAF31B-C8C4-4A1A-A57C-9B2ABC42DBBF}" presName="parentText" presStyleLbl="node1" presStyleIdx="2" presStyleCnt="3" custScaleX="128962" custScaleY="199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16633-18B6-4CF4-9533-B2722A275FC1}" type="pres">
      <dgm:prSet presAssocID="{68DAF31B-C8C4-4A1A-A57C-9B2ABC42DBBF}" presName="negativeSpace" presStyleCnt="0"/>
      <dgm:spPr/>
    </dgm:pt>
    <dgm:pt modelId="{B0D031E1-683B-4648-95FC-B39D11236A7F}" type="pres">
      <dgm:prSet presAssocID="{68DAF31B-C8C4-4A1A-A57C-9B2ABC42DBB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CF34112-5700-4B36-874B-7433DED471BC}" srcId="{2E65CCAC-326C-4F82-9EE0-6E6484FF9EB3}" destId="{68DAF31B-C8C4-4A1A-A57C-9B2ABC42DBBF}" srcOrd="2" destOrd="0" parTransId="{C3E9C4E0-50E2-475E-81B7-1A84989BEA7E}" sibTransId="{5E8096C4-C7A3-4EFC-B8D7-314BC913CE77}"/>
    <dgm:cxn modelId="{C7367139-C4E4-43EB-A89F-82620201CEA1}" type="presOf" srcId="{68DAF31B-C8C4-4A1A-A57C-9B2ABC42DBBF}" destId="{A9B9DA82-B49F-4F85-A29A-E06ADDCFF178}" srcOrd="1" destOrd="0" presId="urn:microsoft.com/office/officeart/2005/8/layout/list1"/>
    <dgm:cxn modelId="{8683A445-3239-4659-87C9-F992C1FF6350}" srcId="{2E65CCAC-326C-4F82-9EE0-6E6484FF9EB3}" destId="{0F6D4616-4D4E-4FE9-B340-5FDB921DD695}" srcOrd="1" destOrd="0" parTransId="{2FDB965B-2699-437A-B0BA-0F4B6027F803}" sibTransId="{88537C46-4142-4308-80C1-CADDF5129E7B}"/>
    <dgm:cxn modelId="{5D62D917-2B25-4B77-9568-B3A1E2D7E199}" type="presOf" srcId="{1BA8961E-BB8A-4E37-B426-3D7254532A23}" destId="{6815694A-6802-43E2-94BF-028C3D5C5C7F}" srcOrd="1" destOrd="0" presId="urn:microsoft.com/office/officeart/2005/8/layout/list1"/>
    <dgm:cxn modelId="{F4DDC3E1-C79C-4CFA-A3DE-E50D6CCF5CBC}" srcId="{2E65CCAC-326C-4F82-9EE0-6E6484FF9EB3}" destId="{1BA8961E-BB8A-4E37-B426-3D7254532A23}" srcOrd="0" destOrd="0" parTransId="{75A43619-C96F-4EDC-AD5C-2ADC6650F8D2}" sibTransId="{A0F62520-2E2D-49D5-83CA-AE4F1BAFA032}"/>
    <dgm:cxn modelId="{729EC684-5662-4CEE-AEEF-693131B4046E}" type="presOf" srcId="{2E65CCAC-326C-4F82-9EE0-6E6484FF9EB3}" destId="{26501455-780D-4ECC-BF3D-7E852B9D9D08}" srcOrd="0" destOrd="0" presId="urn:microsoft.com/office/officeart/2005/8/layout/list1"/>
    <dgm:cxn modelId="{8EECF3B8-C8EE-438A-9128-BF23EB9877E3}" type="presOf" srcId="{1BA8961E-BB8A-4E37-B426-3D7254532A23}" destId="{BACE2332-6B24-408C-82E4-E934D2C986B5}" srcOrd="0" destOrd="0" presId="urn:microsoft.com/office/officeart/2005/8/layout/list1"/>
    <dgm:cxn modelId="{C75F8934-F7CC-4954-A4AC-159FE594DB16}" type="presOf" srcId="{0F6D4616-4D4E-4FE9-B340-5FDB921DD695}" destId="{83BBDDE3-10E4-4E13-BCB1-B73451977C30}" srcOrd="1" destOrd="0" presId="urn:microsoft.com/office/officeart/2005/8/layout/list1"/>
    <dgm:cxn modelId="{BEFF5970-683E-42BF-8BAF-4029E8E57FC8}" type="presOf" srcId="{0F6D4616-4D4E-4FE9-B340-5FDB921DD695}" destId="{4A4BA090-4F38-408F-BD62-4BB46FB2DC90}" srcOrd="0" destOrd="0" presId="urn:microsoft.com/office/officeart/2005/8/layout/list1"/>
    <dgm:cxn modelId="{2A18A9E6-DB3D-4EDC-A2CA-B9E5924D2FE7}" type="presOf" srcId="{68DAF31B-C8C4-4A1A-A57C-9B2ABC42DBBF}" destId="{337143D9-B980-4A7F-9393-90225E4B8EEC}" srcOrd="0" destOrd="0" presId="urn:microsoft.com/office/officeart/2005/8/layout/list1"/>
    <dgm:cxn modelId="{1619FBDA-6ABB-436F-9EC6-0CD253BE51F3}" type="presParOf" srcId="{26501455-780D-4ECC-BF3D-7E852B9D9D08}" destId="{D3DEAF53-B523-4F19-87D5-A39820D8886B}" srcOrd="0" destOrd="0" presId="urn:microsoft.com/office/officeart/2005/8/layout/list1"/>
    <dgm:cxn modelId="{83F9A274-E472-4502-B34D-412CB12CACA1}" type="presParOf" srcId="{D3DEAF53-B523-4F19-87D5-A39820D8886B}" destId="{BACE2332-6B24-408C-82E4-E934D2C986B5}" srcOrd="0" destOrd="0" presId="urn:microsoft.com/office/officeart/2005/8/layout/list1"/>
    <dgm:cxn modelId="{908120C3-C33E-497B-B9EF-131DCA134F92}" type="presParOf" srcId="{D3DEAF53-B523-4F19-87D5-A39820D8886B}" destId="{6815694A-6802-43E2-94BF-028C3D5C5C7F}" srcOrd="1" destOrd="0" presId="urn:microsoft.com/office/officeart/2005/8/layout/list1"/>
    <dgm:cxn modelId="{B58521B8-2835-49D1-A61C-71A55D2AD614}" type="presParOf" srcId="{26501455-780D-4ECC-BF3D-7E852B9D9D08}" destId="{AD7EF7DE-58AC-4953-87BB-452DF22966AF}" srcOrd="1" destOrd="0" presId="urn:microsoft.com/office/officeart/2005/8/layout/list1"/>
    <dgm:cxn modelId="{A4C24B4C-F68E-4DC4-8F0C-3E9DFA092BCA}" type="presParOf" srcId="{26501455-780D-4ECC-BF3D-7E852B9D9D08}" destId="{CAACD832-4AFB-40F1-A2C6-188142A72C3F}" srcOrd="2" destOrd="0" presId="urn:microsoft.com/office/officeart/2005/8/layout/list1"/>
    <dgm:cxn modelId="{E2E53A9C-2824-4580-9855-4B8321EE5006}" type="presParOf" srcId="{26501455-780D-4ECC-BF3D-7E852B9D9D08}" destId="{09334FDE-18D9-4619-BA75-6E1D4DF2450E}" srcOrd="3" destOrd="0" presId="urn:microsoft.com/office/officeart/2005/8/layout/list1"/>
    <dgm:cxn modelId="{43B52D36-16BF-44D5-B48A-7C5AFBAB3CB4}" type="presParOf" srcId="{26501455-780D-4ECC-BF3D-7E852B9D9D08}" destId="{1FB2B1C6-A2CD-4B1B-A4A8-2340868B0BDE}" srcOrd="4" destOrd="0" presId="urn:microsoft.com/office/officeart/2005/8/layout/list1"/>
    <dgm:cxn modelId="{B539E4D9-C1B8-4ECE-905B-7FC8D2A6BF0D}" type="presParOf" srcId="{1FB2B1C6-A2CD-4B1B-A4A8-2340868B0BDE}" destId="{4A4BA090-4F38-408F-BD62-4BB46FB2DC90}" srcOrd="0" destOrd="0" presId="urn:microsoft.com/office/officeart/2005/8/layout/list1"/>
    <dgm:cxn modelId="{CBA1E76E-43A0-4801-92BC-ACA655F8BBEE}" type="presParOf" srcId="{1FB2B1C6-A2CD-4B1B-A4A8-2340868B0BDE}" destId="{83BBDDE3-10E4-4E13-BCB1-B73451977C30}" srcOrd="1" destOrd="0" presId="urn:microsoft.com/office/officeart/2005/8/layout/list1"/>
    <dgm:cxn modelId="{5254465B-08B6-4A6A-9A27-4C13D85750DF}" type="presParOf" srcId="{26501455-780D-4ECC-BF3D-7E852B9D9D08}" destId="{653E865D-F943-4EB6-A4CE-5BF2CA7FACE6}" srcOrd="5" destOrd="0" presId="urn:microsoft.com/office/officeart/2005/8/layout/list1"/>
    <dgm:cxn modelId="{28EDF89F-4CBD-4DE7-944D-ADB2D661AE81}" type="presParOf" srcId="{26501455-780D-4ECC-BF3D-7E852B9D9D08}" destId="{53F94A17-7E18-4799-AED5-60BD9C25DD8C}" srcOrd="6" destOrd="0" presId="urn:microsoft.com/office/officeart/2005/8/layout/list1"/>
    <dgm:cxn modelId="{88A5DA6B-270E-4BEE-86E0-EDF7F6B6DA17}" type="presParOf" srcId="{26501455-780D-4ECC-BF3D-7E852B9D9D08}" destId="{9ED8A3C6-C265-4688-88F5-D4E679CC809B}" srcOrd="7" destOrd="0" presId="urn:microsoft.com/office/officeart/2005/8/layout/list1"/>
    <dgm:cxn modelId="{4550CECB-7F0B-44DB-B615-2CA0383383B9}" type="presParOf" srcId="{26501455-780D-4ECC-BF3D-7E852B9D9D08}" destId="{3BBB1EE4-68D9-424C-B6A5-D76E056895E3}" srcOrd="8" destOrd="0" presId="urn:microsoft.com/office/officeart/2005/8/layout/list1"/>
    <dgm:cxn modelId="{24DE428B-068B-4048-9058-0F6E736E57F5}" type="presParOf" srcId="{3BBB1EE4-68D9-424C-B6A5-D76E056895E3}" destId="{337143D9-B980-4A7F-9393-90225E4B8EEC}" srcOrd="0" destOrd="0" presId="urn:microsoft.com/office/officeart/2005/8/layout/list1"/>
    <dgm:cxn modelId="{51ECD398-6C16-445E-922D-40C6267E5354}" type="presParOf" srcId="{3BBB1EE4-68D9-424C-B6A5-D76E056895E3}" destId="{A9B9DA82-B49F-4F85-A29A-E06ADDCFF178}" srcOrd="1" destOrd="0" presId="urn:microsoft.com/office/officeart/2005/8/layout/list1"/>
    <dgm:cxn modelId="{0C218796-20AC-4E47-ADE5-F967CD2B16EB}" type="presParOf" srcId="{26501455-780D-4ECC-BF3D-7E852B9D9D08}" destId="{7EC16633-18B6-4CF4-9533-B2722A275FC1}" srcOrd="9" destOrd="0" presId="urn:microsoft.com/office/officeart/2005/8/layout/list1"/>
    <dgm:cxn modelId="{D38D7580-2324-4AA0-A6FB-DB09F4671EEB}" type="presParOf" srcId="{26501455-780D-4ECC-BF3D-7E852B9D9D08}" destId="{B0D031E1-683B-4648-95FC-B39D11236A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60B4A-472E-4387-9FB0-B8CD7D190A7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C3B34E3-CA22-4C84-A448-59862829AA0F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Создание условий для повышения качества образования, определенных в региональных проектах и региональной Концепции управления качеством образования;</a:t>
          </a:r>
          <a:endParaRPr lang="ru-RU" sz="2000" dirty="0">
            <a:solidFill>
              <a:srgbClr val="002060"/>
            </a:solidFill>
          </a:endParaRPr>
        </a:p>
      </dgm:t>
    </dgm:pt>
    <dgm:pt modelId="{AE1CCBE9-F0B6-4D90-BD4D-40768FE9C59A}" type="parTrans" cxnId="{3B57B7E5-FB0D-4CF3-A54B-1B14EF7D545F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CF388223-1246-4DFA-A579-16F4D9A755B6}" type="sibTrans" cxnId="{3B57B7E5-FB0D-4CF3-A54B-1B14EF7D545F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4996ACE7-C4D8-4D0A-B618-AC842DEB6EC4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Обеспечение роста доступа к актуальному, обновляемому содержанию учебных предметов, образовательному контенту, создаваемому на различных цифровых платформах;</a:t>
          </a:r>
          <a:endParaRPr lang="ru-RU" sz="2000" dirty="0">
            <a:solidFill>
              <a:srgbClr val="002060"/>
            </a:solidFill>
          </a:endParaRPr>
        </a:p>
      </dgm:t>
    </dgm:pt>
    <dgm:pt modelId="{30308783-FE48-4810-9FD2-212DE5FABC99}" type="parTrans" cxnId="{0232AEB5-5362-4EC7-80BF-EAD4823C263D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0BE1D591-8482-45B5-929B-61F2B9E1CE1C}" type="sibTrans" cxnId="{0232AEB5-5362-4EC7-80BF-EAD4823C263D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FBEEADCF-7C3E-4EF7-B4A6-F6C96B00D3CD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Создание условий для персонализации и индивидуализации в учебном процессе каждого учащегося;</a:t>
          </a:r>
          <a:endParaRPr lang="ru-RU" sz="2000" dirty="0">
            <a:solidFill>
              <a:srgbClr val="002060"/>
            </a:solidFill>
          </a:endParaRPr>
        </a:p>
      </dgm:t>
    </dgm:pt>
    <dgm:pt modelId="{662A199C-D914-41CA-9362-BE322801DB8D}" type="parTrans" cxnId="{008A8B41-102B-48CD-9300-2E70F285B8FC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C07666C9-1540-4FF0-ADC7-FF11A6BBE8AD}" type="sibTrans" cxnId="{008A8B41-102B-48CD-9300-2E70F285B8FC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58D3A576-B157-4623-A061-FFEC4F5F3CF8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Непрерывное повышение профессионального мастерства педагогов</a:t>
          </a:r>
          <a:endParaRPr lang="ru-RU" sz="2000" dirty="0">
            <a:solidFill>
              <a:srgbClr val="002060"/>
            </a:solidFill>
          </a:endParaRPr>
        </a:p>
      </dgm:t>
    </dgm:pt>
    <dgm:pt modelId="{512D7EB5-6FD3-4BE1-AC5E-5E220A59B151}" type="parTrans" cxnId="{18017C31-B6E9-485C-8A5C-0CE179129974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CE396C53-55EF-45BD-96B2-BB9206ECF088}" type="sibTrans" cxnId="{18017C31-B6E9-485C-8A5C-0CE179129974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4B7505C0-ED07-4B78-A969-FE543F0B2D97}" type="pres">
      <dgm:prSet presAssocID="{A4E60B4A-472E-4387-9FB0-B8CD7D190A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6E4B5C-A13F-4AFC-ABFA-C3D89445E919}" type="pres">
      <dgm:prSet presAssocID="{DC3B34E3-CA22-4C84-A448-59862829AA0F}" presName="parentLin" presStyleCnt="0"/>
      <dgm:spPr/>
    </dgm:pt>
    <dgm:pt modelId="{1666C2FE-F2D8-4ACF-9681-6C39FED9CFDF}" type="pres">
      <dgm:prSet presAssocID="{DC3B34E3-CA22-4C84-A448-59862829AA0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01A1F4D-D88C-43FA-BBD9-9E445A65BC56}" type="pres">
      <dgm:prSet presAssocID="{DC3B34E3-CA22-4C84-A448-59862829AA0F}" presName="parentText" presStyleLbl="node1" presStyleIdx="0" presStyleCnt="4" custScaleX="1348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D73A5-A046-4C74-8943-A03D8AC08D7C}" type="pres">
      <dgm:prSet presAssocID="{DC3B34E3-CA22-4C84-A448-59862829AA0F}" presName="negativeSpace" presStyleCnt="0"/>
      <dgm:spPr/>
    </dgm:pt>
    <dgm:pt modelId="{53E1144C-C4F0-4264-B663-B36B9C75239A}" type="pres">
      <dgm:prSet presAssocID="{DC3B34E3-CA22-4C84-A448-59862829AA0F}" presName="childText" presStyleLbl="conFgAcc1" presStyleIdx="0" presStyleCnt="4">
        <dgm:presLayoutVars>
          <dgm:bulletEnabled val="1"/>
        </dgm:presLayoutVars>
      </dgm:prSet>
      <dgm:spPr/>
    </dgm:pt>
    <dgm:pt modelId="{ECD25001-EF5D-4F4F-AFA0-1405C63A5BFC}" type="pres">
      <dgm:prSet presAssocID="{CF388223-1246-4DFA-A579-16F4D9A755B6}" presName="spaceBetweenRectangles" presStyleCnt="0"/>
      <dgm:spPr/>
    </dgm:pt>
    <dgm:pt modelId="{FA838E10-9982-4847-9854-FF09F8C42EDB}" type="pres">
      <dgm:prSet presAssocID="{4996ACE7-C4D8-4D0A-B618-AC842DEB6EC4}" presName="parentLin" presStyleCnt="0"/>
      <dgm:spPr/>
    </dgm:pt>
    <dgm:pt modelId="{E272DB8E-301F-4C5D-B623-A074AD7EB93C}" type="pres">
      <dgm:prSet presAssocID="{4996ACE7-C4D8-4D0A-B618-AC842DEB6EC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18CE357-7609-4AEE-A59B-586C1752E405}" type="pres">
      <dgm:prSet presAssocID="{4996ACE7-C4D8-4D0A-B618-AC842DEB6EC4}" presName="parentText" presStyleLbl="node1" presStyleIdx="1" presStyleCnt="4" custScaleX="1348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B31E9-898B-4F40-9C5D-3D8C91A1ED48}" type="pres">
      <dgm:prSet presAssocID="{4996ACE7-C4D8-4D0A-B618-AC842DEB6EC4}" presName="negativeSpace" presStyleCnt="0"/>
      <dgm:spPr/>
    </dgm:pt>
    <dgm:pt modelId="{2388489A-41F8-43E8-96D8-F922EBB99F1F}" type="pres">
      <dgm:prSet presAssocID="{4996ACE7-C4D8-4D0A-B618-AC842DEB6EC4}" presName="childText" presStyleLbl="conFgAcc1" presStyleIdx="1" presStyleCnt="4">
        <dgm:presLayoutVars>
          <dgm:bulletEnabled val="1"/>
        </dgm:presLayoutVars>
      </dgm:prSet>
      <dgm:spPr/>
    </dgm:pt>
    <dgm:pt modelId="{E0A1E63A-6A99-4937-A8B8-D8F952CA6389}" type="pres">
      <dgm:prSet presAssocID="{0BE1D591-8482-45B5-929B-61F2B9E1CE1C}" presName="spaceBetweenRectangles" presStyleCnt="0"/>
      <dgm:spPr/>
    </dgm:pt>
    <dgm:pt modelId="{0C2C9AA5-5FDD-4632-94AE-923091A597FF}" type="pres">
      <dgm:prSet presAssocID="{FBEEADCF-7C3E-4EF7-B4A6-F6C96B00D3CD}" presName="parentLin" presStyleCnt="0"/>
      <dgm:spPr/>
    </dgm:pt>
    <dgm:pt modelId="{69DE4184-D350-411C-9541-D48AE4F455A5}" type="pres">
      <dgm:prSet presAssocID="{FBEEADCF-7C3E-4EF7-B4A6-F6C96B00D3C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370EDF9-4209-4490-ACB4-749BB6575B1F}" type="pres">
      <dgm:prSet presAssocID="{FBEEADCF-7C3E-4EF7-B4A6-F6C96B00D3CD}" presName="parentText" presStyleLbl="node1" presStyleIdx="2" presStyleCnt="4" custScaleX="1348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35758-BA66-4C5A-B9D0-78C38620D8EE}" type="pres">
      <dgm:prSet presAssocID="{FBEEADCF-7C3E-4EF7-B4A6-F6C96B00D3CD}" presName="negativeSpace" presStyleCnt="0"/>
      <dgm:spPr/>
    </dgm:pt>
    <dgm:pt modelId="{6DCE01D8-020F-4A9C-BCC8-08A66D5FE0C4}" type="pres">
      <dgm:prSet presAssocID="{FBEEADCF-7C3E-4EF7-B4A6-F6C96B00D3CD}" presName="childText" presStyleLbl="conFgAcc1" presStyleIdx="2" presStyleCnt="4">
        <dgm:presLayoutVars>
          <dgm:bulletEnabled val="1"/>
        </dgm:presLayoutVars>
      </dgm:prSet>
      <dgm:spPr/>
    </dgm:pt>
    <dgm:pt modelId="{AFBDC9D0-308E-455B-81C4-19F0FDC25B36}" type="pres">
      <dgm:prSet presAssocID="{C07666C9-1540-4FF0-ADC7-FF11A6BBE8AD}" presName="spaceBetweenRectangles" presStyleCnt="0"/>
      <dgm:spPr/>
    </dgm:pt>
    <dgm:pt modelId="{E788BAF9-1A63-4978-93AA-4A77AFBD9B3D}" type="pres">
      <dgm:prSet presAssocID="{58D3A576-B157-4623-A061-FFEC4F5F3CF8}" presName="parentLin" presStyleCnt="0"/>
      <dgm:spPr/>
    </dgm:pt>
    <dgm:pt modelId="{B624E9FC-43EF-4B8A-ACB5-7E6FD63A770D}" type="pres">
      <dgm:prSet presAssocID="{58D3A576-B157-4623-A061-FFEC4F5F3CF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2150A92-3404-4427-BFC9-0FD7699C2677}" type="pres">
      <dgm:prSet presAssocID="{58D3A576-B157-4623-A061-FFEC4F5F3CF8}" presName="parentText" presStyleLbl="node1" presStyleIdx="3" presStyleCnt="4" custScaleX="1348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EBC47-A233-4CF9-B933-C92952484553}" type="pres">
      <dgm:prSet presAssocID="{58D3A576-B157-4623-A061-FFEC4F5F3CF8}" presName="negativeSpace" presStyleCnt="0"/>
      <dgm:spPr/>
    </dgm:pt>
    <dgm:pt modelId="{4A599814-4223-4CDA-BD4C-56B988018195}" type="pres">
      <dgm:prSet presAssocID="{58D3A576-B157-4623-A061-FFEC4F5F3CF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8017C31-B6E9-485C-8A5C-0CE179129974}" srcId="{A4E60B4A-472E-4387-9FB0-B8CD7D190A79}" destId="{58D3A576-B157-4623-A061-FFEC4F5F3CF8}" srcOrd="3" destOrd="0" parTransId="{512D7EB5-6FD3-4BE1-AC5E-5E220A59B151}" sibTransId="{CE396C53-55EF-45BD-96B2-BB9206ECF088}"/>
    <dgm:cxn modelId="{75158022-BD5D-420F-ABA0-296133059281}" type="presOf" srcId="{4996ACE7-C4D8-4D0A-B618-AC842DEB6EC4}" destId="{718CE357-7609-4AEE-A59B-586C1752E405}" srcOrd="1" destOrd="0" presId="urn:microsoft.com/office/officeart/2005/8/layout/list1"/>
    <dgm:cxn modelId="{7D54029B-C4AE-41B8-B497-3670211083F2}" type="presOf" srcId="{DC3B34E3-CA22-4C84-A448-59862829AA0F}" destId="{1666C2FE-F2D8-4ACF-9681-6C39FED9CFDF}" srcOrd="0" destOrd="0" presId="urn:microsoft.com/office/officeart/2005/8/layout/list1"/>
    <dgm:cxn modelId="{1BBF09CC-1FA3-4339-9DFE-8E3DBBF635DE}" type="presOf" srcId="{DC3B34E3-CA22-4C84-A448-59862829AA0F}" destId="{301A1F4D-D88C-43FA-BBD9-9E445A65BC56}" srcOrd="1" destOrd="0" presId="urn:microsoft.com/office/officeart/2005/8/layout/list1"/>
    <dgm:cxn modelId="{75197504-11D7-401B-9A6F-EE68ECCE26C9}" type="presOf" srcId="{58D3A576-B157-4623-A061-FFEC4F5F3CF8}" destId="{A2150A92-3404-4427-BFC9-0FD7699C2677}" srcOrd="1" destOrd="0" presId="urn:microsoft.com/office/officeart/2005/8/layout/list1"/>
    <dgm:cxn modelId="{8542C7AF-5D59-4F23-839E-CAA1984F3027}" type="presOf" srcId="{FBEEADCF-7C3E-4EF7-B4A6-F6C96B00D3CD}" destId="{69DE4184-D350-411C-9541-D48AE4F455A5}" srcOrd="0" destOrd="0" presId="urn:microsoft.com/office/officeart/2005/8/layout/list1"/>
    <dgm:cxn modelId="{0232AEB5-5362-4EC7-80BF-EAD4823C263D}" srcId="{A4E60B4A-472E-4387-9FB0-B8CD7D190A79}" destId="{4996ACE7-C4D8-4D0A-B618-AC842DEB6EC4}" srcOrd="1" destOrd="0" parTransId="{30308783-FE48-4810-9FD2-212DE5FABC99}" sibTransId="{0BE1D591-8482-45B5-929B-61F2B9E1CE1C}"/>
    <dgm:cxn modelId="{F9C042BD-538E-49DE-BB15-C7EBA2880EB9}" type="presOf" srcId="{4996ACE7-C4D8-4D0A-B618-AC842DEB6EC4}" destId="{E272DB8E-301F-4C5D-B623-A074AD7EB93C}" srcOrd="0" destOrd="0" presId="urn:microsoft.com/office/officeart/2005/8/layout/list1"/>
    <dgm:cxn modelId="{0CED44B6-57BB-4318-89AA-7C9229826292}" type="presOf" srcId="{A4E60B4A-472E-4387-9FB0-B8CD7D190A79}" destId="{4B7505C0-ED07-4B78-A969-FE543F0B2D97}" srcOrd="0" destOrd="0" presId="urn:microsoft.com/office/officeart/2005/8/layout/list1"/>
    <dgm:cxn modelId="{008A8B41-102B-48CD-9300-2E70F285B8FC}" srcId="{A4E60B4A-472E-4387-9FB0-B8CD7D190A79}" destId="{FBEEADCF-7C3E-4EF7-B4A6-F6C96B00D3CD}" srcOrd="2" destOrd="0" parTransId="{662A199C-D914-41CA-9362-BE322801DB8D}" sibTransId="{C07666C9-1540-4FF0-ADC7-FF11A6BBE8AD}"/>
    <dgm:cxn modelId="{3B57B7E5-FB0D-4CF3-A54B-1B14EF7D545F}" srcId="{A4E60B4A-472E-4387-9FB0-B8CD7D190A79}" destId="{DC3B34E3-CA22-4C84-A448-59862829AA0F}" srcOrd="0" destOrd="0" parTransId="{AE1CCBE9-F0B6-4D90-BD4D-40768FE9C59A}" sibTransId="{CF388223-1246-4DFA-A579-16F4D9A755B6}"/>
    <dgm:cxn modelId="{32102697-D389-4E3D-BF2A-442792361DBD}" type="presOf" srcId="{58D3A576-B157-4623-A061-FFEC4F5F3CF8}" destId="{B624E9FC-43EF-4B8A-ACB5-7E6FD63A770D}" srcOrd="0" destOrd="0" presId="urn:microsoft.com/office/officeart/2005/8/layout/list1"/>
    <dgm:cxn modelId="{DB545FE4-F71C-4F95-B5A9-C3D15A37D508}" type="presOf" srcId="{FBEEADCF-7C3E-4EF7-B4A6-F6C96B00D3CD}" destId="{0370EDF9-4209-4490-ACB4-749BB6575B1F}" srcOrd="1" destOrd="0" presId="urn:microsoft.com/office/officeart/2005/8/layout/list1"/>
    <dgm:cxn modelId="{5F83CBBB-6C2C-49AB-B7FD-ED44B3FC7FE9}" type="presParOf" srcId="{4B7505C0-ED07-4B78-A969-FE543F0B2D97}" destId="{0B6E4B5C-A13F-4AFC-ABFA-C3D89445E919}" srcOrd="0" destOrd="0" presId="urn:microsoft.com/office/officeart/2005/8/layout/list1"/>
    <dgm:cxn modelId="{B767AAF4-0749-472D-AA06-F8CF24A22B5D}" type="presParOf" srcId="{0B6E4B5C-A13F-4AFC-ABFA-C3D89445E919}" destId="{1666C2FE-F2D8-4ACF-9681-6C39FED9CFDF}" srcOrd="0" destOrd="0" presId="urn:microsoft.com/office/officeart/2005/8/layout/list1"/>
    <dgm:cxn modelId="{A20B9A1D-4752-4283-95BF-F1D022B8466B}" type="presParOf" srcId="{0B6E4B5C-A13F-4AFC-ABFA-C3D89445E919}" destId="{301A1F4D-D88C-43FA-BBD9-9E445A65BC56}" srcOrd="1" destOrd="0" presId="urn:microsoft.com/office/officeart/2005/8/layout/list1"/>
    <dgm:cxn modelId="{44988BF1-47CE-40EF-9CF6-AA833ECEA486}" type="presParOf" srcId="{4B7505C0-ED07-4B78-A969-FE543F0B2D97}" destId="{7CCD73A5-A046-4C74-8943-A03D8AC08D7C}" srcOrd="1" destOrd="0" presId="urn:microsoft.com/office/officeart/2005/8/layout/list1"/>
    <dgm:cxn modelId="{C268B0E9-9EA9-43B3-BD87-A0EFF2B8C024}" type="presParOf" srcId="{4B7505C0-ED07-4B78-A969-FE543F0B2D97}" destId="{53E1144C-C4F0-4264-B663-B36B9C75239A}" srcOrd="2" destOrd="0" presId="urn:microsoft.com/office/officeart/2005/8/layout/list1"/>
    <dgm:cxn modelId="{3A15367D-9821-4396-B6CD-24D168090D12}" type="presParOf" srcId="{4B7505C0-ED07-4B78-A969-FE543F0B2D97}" destId="{ECD25001-EF5D-4F4F-AFA0-1405C63A5BFC}" srcOrd="3" destOrd="0" presId="urn:microsoft.com/office/officeart/2005/8/layout/list1"/>
    <dgm:cxn modelId="{8BC2D6ED-3399-41D7-8E6D-E70F95CB0547}" type="presParOf" srcId="{4B7505C0-ED07-4B78-A969-FE543F0B2D97}" destId="{FA838E10-9982-4847-9854-FF09F8C42EDB}" srcOrd="4" destOrd="0" presId="urn:microsoft.com/office/officeart/2005/8/layout/list1"/>
    <dgm:cxn modelId="{67FE53B3-C5FD-42BE-9019-79E95E3FB8A5}" type="presParOf" srcId="{FA838E10-9982-4847-9854-FF09F8C42EDB}" destId="{E272DB8E-301F-4C5D-B623-A074AD7EB93C}" srcOrd="0" destOrd="0" presId="urn:microsoft.com/office/officeart/2005/8/layout/list1"/>
    <dgm:cxn modelId="{85CD2962-1ED6-4DFB-A6FB-DC10223293B2}" type="presParOf" srcId="{FA838E10-9982-4847-9854-FF09F8C42EDB}" destId="{718CE357-7609-4AEE-A59B-586C1752E405}" srcOrd="1" destOrd="0" presId="urn:microsoft.com/office/officeart/2005/8/layout/list1"/>
    <dgm:cxn modelId="{14F0645B-AD99-4141-BB4B-81985812B58A}" type="presParOf" srcId="{4B7505C0-ED07-4B78-A969-FE543F0B2D97}" destId="{086B31E9-898B-4F40-9C5D-3D8C91A1ED48}" srcOrd="5" destOrd="0" presId="urn:microsoft.com/office/officeart/2005/8/layout/list1"/>
    <dgm:cxn modelId="{DF77042A-8180-4711-B3B4-D2CFB233C627}" type="presParOf" srcId="{4B7505C0-ED07-4B78-A969-FE543F0B2D97}" destId="{2388489A-41F8-43E8-96D8-F922EBB99F1F}" srcOrd="6" destOrd="0" presId="urn:microsoft.com/office/officeart/2005/8/layout/list1"/>
    <dgm:cxn modelId="{50923EC6-91AD-4236-AC44-5F8D00FD488B}" type="presParOf" srcId="{4B7505C0-ED07-4B78-A969-FE543F0B2D97}" destId="{E0A1E63A-6A99-4937-A8B8-D8F952CA6389}" srcOrd="7" destOrd="0" presId="urn:microsoft.com/office/officeart/2005/8/layout/list1"/>
    <dgm:cxn modelId="{AD9D3BEA-5AB6-452E-9559-005975FB28A1}" type="presParOf" srcId="{4B7505C0-ED07-4B78-A969-FE543F0B2D97}" destId="{0C2C9AA5-5FDD-4632-94AE-923091A597FF}" srcOrd="8" destOrd="0" presId="urn:microsoft.com/office/officeart/2005/8/layout/list1"/>
    <dgm:cxn modelId="{54BE1083-D4CA-423A-86FF-C64084F7A331}" type="presParOf" srcId="{0C2C9AA5-5FDD-4632-94AE-923091A597FF}" destId="{69DE4184-D350-411C-9541-D48AE4F455A5}" srcOrd="0" destOrd="0" presId="urn:microsoft.com/office/officeart/2005/8/layout/list1"/>
    <dgm:cxn modelId="{EB3CAC9C-25D9-4CA3-9744-F061A73EA4F3}" type="presParOf" srcId="{0C2C9AA5-5FDD-4632-94AE-923091A597FF}" destId="{0370EDF9-4209-4490-ACB4-749BB6575B1F}" srcOrd="1" destOrd="0" presId="urn:microsoft.com/office/officeart/2005/8/layout/list1"/>
    <dgm:cxn modelId="{D20BE3D0-844C-437D-BD89-B25A8F633CB8}" type="presParOf" srcId="{4B7505C0-ED07-4B78-A969-FE543F0B2D97}" destId="{38435758-BA66-4C5A-B9D0-78C38620D8EE}" srcOrd="9" destOrd="0" presId="urn:microsoft.com/office/officeart/2005/8/layout/list1"/>
    <dgm:cxn modelId="{4D433370-531C-4A59-8201-D9D03105DF83}" type="presParOf" srcId="{4B7505C0-ED07-4B78-A969-FE543F0B2D97}" destId="{6DCE01D8-020F-4A9C-BCC8-08A66D5FE0C4}" srcOrd="10" destOrd="0" presId="urn:microsoft.com/office/officeart/2005/8/layout/list1"/>
    <dgm:cxn modelId="{80AD7EFD-3DDE-4530-A757-3E56DCCE2BA9}" type="presParOf" srcId="{4B7505C0-ED07-4B78-A969-FE543F0B2D97}" destId="{AFBDC9D0-308E-455B-81C4-19F0FDC25B36}" srcOrd="11" destOrd="0" presId="urn:microsoft.com/office/officeart/2005/8/layout/list1"/>
    <dgm:cxn modelId="{420428A3-6E3D-4B1A-B112-FE214D5F6AB6}" type="presParOf" srcId="{4B7505C0-ED07-4B78-A969-FE543F0B2D97}" destId="{E788BAF9-1A63-4978-93AA-4A77AFBD9B3D}" srcOrd="12" destOrd="0" presId="urn:microsoft.com/office/officeart/2005/8/layout/list1"/>
    <dgm:cxn modelId="{C70482A1-507A-4B9B-8F08-78C2D7FA2D2D}" type="presParOf" srcId="{E788BAF9-1A63-4978-93AA-4A77AFBD9B3D}" destId="{B624E9FC-43EF-4B8A-ACB5-7E6FD63A770D}" srcOrd="0" destOrd="0" presId="urn:microsoft.com/office/officeart/2005/8/layout/list1"/>
    <dgm:cxn modelId="{AE0102C7-3325-48A1-81A8-6E78BEB444D2}" type="presParOf" srcId="{E788BAF9-1A63-4978-93AA-4A77AFBD9B3D}" destId="{A2150A92-3404-4427-BFC9-0FD7699C2677}" srcOrd="1" destOrd="0" presId="urn:microsoft.com/office/officeart/2005/8/layout/list1"/>
    <dgm:cxn modelId="{0738F720-6311-44BF-8B73-FE596085760F}" type="presParOf" srcId="{4B7505C0-ED07-4B78-A969-FE543F0B2D97}" destId="{CA2EBC47-A233-4CF9-B933-C92952484553}" srcOrd="13" destOrd="0" presId="urn:microsoft.com/office/officeart/2005/8/layout/list1"/>
    <dgm:cxn modelId="{E1E32790-ED88-44A3-8F06-8B6578E6EA14}" type="presParOf" srcId="{4B7505C0-ED07-4B78-A969-FE543F0B2D97}" destId="{4A599814-4223-4CDA-BD4C-56B98801819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A346E9-B3CE-4B6E-B17A-8738F5767A2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A7FCEC6-FE73-4F04-A8C1-E02E40E5EDBE}">
      <dgm:prSet phldrT="[Текст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3600" dirty="0" smtClean="0">
              <a:solidFill>
                <a:srgbClr val="002060"/>
              </a:solidFill>
              <a:effectLst/>
              <a:latin typeface="Times New Roman"/>
              <a:ea typeface="Times New Roman"/>
            </a:rPr>
            <a:t>Дорогие коллеги, поздравляем вас с новым учебным годом!</a:t>
          </a:r>
          <a:endParaRPr lang="ru-RU" sz="3600" dirty="0">
            <a:solidFill>
              <a:srgbClr val="002060"/>
            </a:solidFill>
          </a:endParaRPr>
        </a:p>
      </dgm:t>
    </dgm:pt>
    <dgm:pt modelId="{BC4A3AF7-5868-455C-8BBF-B369C2463FA9}" type="parTrans" cxnId="{4BA8070E-0D61-4A5B-96E0-396A85660266}">
      <dgm:prSet/>
      <dgm:spPr/>
      <dgm:t>
        <a:bodyPr/>
        <a:lstStyle/>
        <a:p>
          <a:pPr algn="ctr"/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089E7C8B-70EF-4B98-9F33-1A2FB3449A41}" type="sibTrans" cxnId="{4BA8070E-0D61-4A5B-96E0-396A85660266}">
      <dgm:prSet/>
      <dgm:spPr/>
      <dgm:t>
        <a:bodyPr/>
        <a:lstStyle/>
        <a:p>
          <a:pPr algn="ctr"/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9D7B2B24-2072-4C83-B6DB-E59EEF53A469}" type="pres">
      <dgm:prSet presAssocID="{D3A346E9-B3CE-4B6E-B17A-8738F5767A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7A6ED8-3095-4E90-BB14-685B390482CE}" type="pres">
      <dgm:prSet presAssocID="{BA7FCEC6-FE73-4F04-A8C1-E02E40E5EDBE}" presName="parentLin" presStyleCnt="0"/>
      <dgm:spPr/>
    </dgm:pt>
    <dgm:pt modelId="{2517EC7B-F340-427B-B94C-F7870CA91074}" type="pres">
      <dgm:prSet presAssocID="{BA7FCEC6-FE73-4F04-A8C1-E02E40E5EDB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DD630F9-4A09-4539-A65C-5988EFE07FE7}" type="pres">
      <dgm:prSet presAssocID="{BA7FCEC6-FE73-4F04-A8C1-E02E40E5EDBE}" presName="parentText" presStyleLbl="node1" presStyleIdx="0" presStyleCnt="1" custScaleX="160577" custScaleY="188959" custLinFactNeighborX="5387" custLinFactNeighborY="74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4502A-554F-4A9A-B742-E60814F27EDB}" type="pres">
      <dgm:prSet presAssocID="{BA7FCEC6-FE73-4F04-A8C1-E02E40E5EDBE}" presName="negativeSpace" presStyleCnt="0"/>
      <dgm:spPr/>
    </dgm:pt>
    <dgm:pt modelId="{E1488D2D-8191-4FC0-856A-75A565945624}" type="pres">
      <dgm:prSet presAssocID="{BA7FCEC6-FE73-4F04-A8C1-E02E40E5EDBE}" presName="childText" presStyleLbl="conFgAcc1" presStyleIdx="0" presStyleCnt="1" custScaleX="93939" custLinFactNeighborX="3031" custLinFactNeighborY="-11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4D21D7-898A-4419-A32A-71A6D7081638}" type="presOf" srcId="{D3A346E9-B3CE-4B6E-B17A-8738F5767A2F}" destId="{9D7B2B24-2072-4C83-B6DB-E59EEF53A469}" srcOrd="0" destOrd="0" presId="urn:microsoft.com/office/officeart/2005/8/layout/list1"/>
    <dgm:cxn modelId="{98995391-E1EB-42DA-9136-33E3D72F978F}" type="presOf" srcId="{BA7FCEC6-FE73-4F04-A8C1-E02E40E5EDBE}" destId="{2517EC7B-F340-427B-B94C-F7870CA91074}" srcOrd="0" destOrd="0" presId="urn:microsoft.com/office/officeart/2005/8/layout/list1"/>
    <dgm:cxn modelId="{4BA8070E-0D61-4A5B-96E0-396A85660266}" srcId="{D3A346E9-B3CE-4B6E-B17A-8738F5767A2F}" destId="{BA7FCEC6-FE73-4F04-A8C1-E02E40E5EDBE}" srcOrd="0" destOrd="0" parTransId="{BC4A3AF7-5868-455C-8BBF-B369C2463FA9}" sibTransId="{089E7C8B-70EF-4B98-9F33-1A2FB3449A41}"/>
    <dgm:cxn modelId="{61EDE2C5-1707-4CFE-AAA0-B258497CEE1A}" type="presOf" srcId="{BA7FCEC6-FE73-4F04-A8C1-E02E40E5EDBE}" destId="{6DD630F9-4A09-4539-A65C-5988EFE07FE7}" srcOrd="1" destOrd="0" presId="urn:microsoft.com/office/officeart/2005/8/layout/list1"/>
    <dgm:cxn modelId="{29AA0016-8E9D-4A34-B8DE-D75F01947BB5}" type="presParOf" srcId="{9D7B2B24-2072-4C83-B6DB-E59EEF53A469}" destId="{657A6ED8-3095-4E90-BB14-685B390482CE}" srcOrd="0" destOrd="0" presId="urn:microsoft.com/office/officeart/2005/8/layout/list1"/>
    <dgm:cxn modelId="{65C96919-86D5-4C0C-96BF-4E7FA9E3F7B3}" type="presParOf" srcId="{657A6ED8-3095-4E90-BB14-685B390482CE}" destId="{2517EC7B-F340-427B-B94C-F7870CA91074}" srcOrd="0" destOrd="0" presId="urn:microsoft.com/office/officeart/2005/8/layout/list1"/>
    <dgm:cxn modelId="{E43BE966-8BB2-4B1A-ADB1-F44358B56F14}" type="presParOf" srcId="{657A6ED8-3095-4E90-BB14-685B390482CE}" destId="{6DD630F9-4A09-4539-A65C-5988EFE07FE7}" srcOrd="1" destOrd="0" presId="urn:microsoft.com/office/officeart/2005/8/layout/list1"/>
    <dgm:cxn modelId="{0D7BF22C-BA02-4862-A2CA-4C50C8D8CCD0}" type="presParOf" srcId="{9D7B2B24-2072-4C83-B6DB-E59EEF53A469}" destId="{5E44502A-554F-4A9A-B742-E60814F27EDB}" srcOrd="1" destOrd="0" presId="urn:microsoft.com/office/officeart/2005/8/layout/list1"/>
    <dgm:cxn modelId="{D839DDFF-B385-47CD-AC6A-AB41091505C7}" type="presParOf" srcId="{9D7B2B24-2072-4C83-B6DB-E59EEF53A469}" destId="{E1488D2D-8191-4FC0-856A-75A56594562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CD832-4AFB-40F1-A2C6-188142A72C3F}">
      <dsp:nvSpPr>
        <dsp:cNvPr id="0" name=""/>
        <dsp:cNvSpPr/>
      </dsp:nvSpPr>
      <dsp:spPr>
        <a:xfrm>
          <a:off x="0" y="464019"/>
          <a:ext cx="836295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5694A-6802-43E2-94BF-028C3D5C5C7F}">
      <dsp:nvSpPr>
        <dsp:cNvPr id="0" name=""/>
        <dsp:cNvSpPr/>
      </dsp:nvSpPr>
      <dsp:spPr>
        <a:xfrm>
          <a:off x="418147" y="6459"/>
          <a:ext cx="5854065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270" tIns="0" rIns="22127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В 7 школах созданы волонтерские объединения (99 обучающихся);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62819" y="51131"/>
        <a:ext cx="5764721" cy="825776"/>
      </dsp:txXfrm>
    </dsp:sp>
    <dsp:sp modelId="{53F94A17-7E18-4799-AED5-60BD9C25DD8C}">
      <dsp:nvSpPr>
        <dsp:cNvPr id="0" name=""/>
        <dsp:cNvSpPr/>
      </dsp:nvSpPr>
      <dsp:spPr>
        <a:xfrm>
          <a:off x="0" y="1870179"/>
          <a:ext cx="836295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BDDE3-10E4-4E13-BCB1-B73451977C30}">
      <dsp:nvSpPr>
        <dsp:cNvPr id="0" name=""/>
        <dsp:cNvSpPr/>
      </dsp:nvSpPr>
      <dsp:spPr>
        <a:xfrm>
          <a:off x="418147" y="1412619"/>
          <a:ext cx="5854065" cy="915120"/>
        </a:xfrm>
        <a:prstGeom prst="round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270" tIns="0" rIns="22127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В 16 школах действуют службы медиации (отсутствуют в </a:t>
          </a:r>
          <a:r>
            <a:rPr lang="ru-RU" sz="2000" kern="1200" dirty="0" err="1" smtClean="0">
              <a:solidFill>
                <a:srgbClr val="002060"/>
              </a:solidFill>
            </a:rPr>
            <a:t>Нижнеусинской</a:t>
          </a:r>
          <a:r>
            <a:rPr lang="ru-RU" sz="2000" kern="1200" dirty="0" smtClean="0">
              <a:solidFill>
                <a:srgbClr val="002060"/>
              </a:solidFill>
            </a:rPr>
            <a:t> и </a:t>
          </a:r>
          <a:r>
            <a:rPr lang="ru-RU" sz="2000" kern="1200" dirty="0" err="1" smtClean="0">
              <a:solidFill>
                <a:srgbClr val="002060"/>
              </a:solidFill>
            </a:rPr>
            <a:t>Большереченской</a:t>
          </a:r>
          <a:r>
            <a:rPr lang="ru-RU" sz="2000" kern="1200" dirty="0" smtClean="0">
              <a:solidFill>
                <a:srgbClr val="002060"/>
              </a:solidFill>
            </a:rPr>
            <a:t> школах);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62819" y="1457291"/>
        <a:ext cx="5764721" cy="825776"/>
      </dsp:txXfrm>
    </dsp:sp>
    <dsp:sp modelId="{B0D031E1-683B-4648-95FC-B39D11236A7F}">
      <dsp:nvSpPr>
        <dsp:cNvPr id="0" name=""/>
        <dsp:cNvSpPr/>
      </dsp:nvSpPr>
      <dsp:spPr>
        <a:xfrm>
          <a:off x="0" y="3276340"/>
          <a:ext cx="836295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9DA82-B49F-4F85-A29A-E06ADDCFF178}">
      <dsp:nvSpPr>
        <dsp:cNvPr id="0" name=""/>
        <dsp:cNvSpPr/>
      </dsp:nvSpPr>
      <dsp:spPr>
        <a:xfrm>
          <a:off x="418147" y="2818780"/>
          <a:ext cx="5854065" cy="915120"/>
        </a:xfrm>
        <a:prstGeom prst="round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270" tIns="0" rIns="22127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100% (67 человек), состоящих на учете, заняты во внеурочное время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62819" y="2863452"/>
        <a:ext cx="5764721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CD832-4AFB-40F1-A2C6-188142A72C3F}">
      <dsp:nvSpPr>
        <dsp:cNvPr id="0" name=""/>
        <dsp:cNvSpPr/>
      </dsp:nvSpPr>
      <dsp:spPr>
        <a:xfrm>
          <a:off x="0" y="466706"/>
          <a:ext cx="836295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5694A-6802-43E2-94BF-028C3D5C5C7F}">
      <dsp:nvSpPr>
        <dsp:cNvPr id="0" name=""/>
        <dsp:cNvSpPr/>
      </dsp:nvSpPr>
      <dsp:spPr>
        <a:xfrm>
          <a:off x="418147" y="53426"/>
          <a:ext cx="5854065" cy="826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270" tIns="0" rIns="22127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1183 воспитанника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458496" y="93775"/>
        <a:ext cx="5773367" cy="745862"/>
      </dsp:txXfrm>
    </dsp:sp>
    <dsp:sp modelId="{53F94A17-7E18-4799-AED5-60BD9C25DD8C}">
      <dsp:nvSpPr>
        <dsp:cNvPr id="0" name=""/>
        <dsp:cNvSpPr/>
      </dsp:nvSpPr>
      <dsp:spPr>
        <a:xfrm>
          <a:off x="0" y="1736786"/>
          <a:ext cx="836295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BDDE3-10E4-4E13-BCB1-B73451977C30}">
      <dsp:nvSpPr>
        <dsp:cNvPr id="0" name=""/>
        <dsp:cNvSpPr/>
      </dsp:nvSpPr>
      <dsp:spPr>
        <a:xfrm>
          <a:off x="418147" y="1323506"/>
          <a:ext cx="6730418" cy="826560"/>
        </a:xfrm>
        <a:prstGeom prst="round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270" tIns="0" rIns="22127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Действует проект «Успех каждого ребенка» 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458496" y="1363855"/>
        <a:ext cx="6649720" cy="745862"/>
      </dsp:txXfrm>
    </dsp:sp>
    <dsp:sp modelId="{B0D031E1-683B-4648-95FC-B39D11236A7F}">
      <dsp:nvSpPr>
        <dsp:cNvPr id="0" name=""/>
        <dsp:cNvSpPr/>
      </dsp:nvSpPr>
      <dsp:spPr>
        <a:xfrm>
          <a:off x="0" y="3825673"/>
          <a:ext cx="836295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9DA82-B49F-4F85-A29A-E06ADDCFF178}">
      <dsp:nvSpPr>
        <dsp:cNvPr id="0" name=""/>
        <dsp:cNvSpPr/>
      </dsp:nvSpPr>
      <dsp:spPr>
        <a:xfrm>
          <a:off x="418147" y="2593586"/>
          <a:ext cx="7549519" cy="1645366"/>
        </a:xfrm>
        <a:prstGeom prst="round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270" tIns="0" rIns="22127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</a:rPr>
            <a:t>Цель: обеспечение к 2024 году для детей в  возрасте от  5 до  18 лет доступных для каждого и качественных условий для воспитания гармонично развитой и социально ответственной личности путем увеличения охвата дополнительным образованием до  80% от общего числа детей</a:t>
          </a:r>
          <a:endParaRPr lang="ru-RU" sz="2000" b="0" kern="1200" dirty="0">
            <a:solidFill>
              <a:srgbClr val="002060"/>
            </a:solidFill>
          </a:endParaRPr>
        </a:p>
      </dsp:txBody>
      <dsp:txXfrm>
        <a:off x="498467" y="2673906"/>
        <a:ext cx="7388879" cy="1484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1144C-C4F0-4264-B663-B36B9C75239A}">
      <dsp:nvSpPr>
        <dsp:cNvPr id="0" name=""/>
        <dsp:cNvSpPr/>
      </dsp:nvSpPr>
      <dsp:spPr>
        <a:xfrm>
          <a:off x="0" y="447679"/>
          <a:ext cx="843046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A1F4D-D88C-43FA-BBD9-9E445A65BC56}">
      <dsp:nvSpPr>
        <dsp:cNvPr id="0" name=""/>
        <dsp:cNvSpPr/>
      </dsp:nvSpPr>
      <dsp:spPr>
        <a:xfrm>
          <a:off x="421523" y="49159"/>
          <a:ext cx="7958766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56" tIns="0" rIns="22305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Создание условий для повышения качества образования, определенных в региональных проектах и региональной Концепции управления качеством образования;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60431" y="88067"/>
        <a:ext cx="7880950" cy="719224"/>
      </dsp:txXfrm>
    </dsp:sp>
    <dsp:sp modelId="{2388489A-41F8-43E8-96D8-F922EBB99F1F}">
      <dsp:nvSpPr>
        <dsp:cNvPr id="0" name=""/>
        <dsp:cNvSpPr/>
      </dsp:nvSpPr>
      <dsp:spPr>
        <a:xfrm>
          <a:off x="0" y="1672399"/>
          <a:ext cx="843046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CE357-7609-4AEE-A59B-586C1752E405}">
      <dsp:nvSpPr>
        <dsp:cNvPr id="0" name=""/>
        <dsp:cNvSpPr/>
      </dsp:nvSpPr>
      <dsp:spPr>
        <a:xfrm>
          <a:off x="421523" y="1273879"/>
          <a:ext cx="7958766" cy="79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56" tIns="0" rIns="22305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Обеспечение роста доступа к актуальному, обновляемому содержанию учебных предметов, образовательному контенту, создаваемому на различных цифровых платформах;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60431" y="1312787"/>
        <a:ext cx="7880950" cy="719224"/>
      </dsp:txXfrm>
    </dsp:sp>
    <dsp:sp modelId="{6DCE01D8-020F-4A9C-BCC8-08A66D5FE0C4}">
      <dsp:nvSpPr>
        <dsp:cNvPr id="0" name=""/>
        <dsp:cNvSpPr/>
      </dsp:nvSpPr>
      <dsp:spPr>
        <a:xfrm>
          <a:off x="0" y="2897120"/>
          <a:ext cx="843046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0EDF9-4209-4490-ACB4-749BB6575B1F}">
      <dsp:nvSpPr>
        <dsp:cNvPr id="0" name=""/>
        <dsp:cNvSpPr/>
      </dsp:nvSpPr>
      <dsp:spPr>
        <a:xfrm>
          <a:off x="421523" y="2498599"/>
          <a:ext cx="7958766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56" tIns="0" rIns="22305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Создание условий для персонализации и индивидуализации в учебном процессе каждого учащегося;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60431" y="2537507"/>
        <a:ext cx="7880950" cy="719224"/>
      </dsp:txXfrm>
    </dsp:sp>
    <dsp:sp modelId="{4A599814-4223-4CDA-BD4C-56B988018195}">
      <dsp:nvSpPr>
        <dsp:cNvPr id="0" name=""/>
        <dsp:cNvSpPr/>
      </dsp:nvSpPr>
      <dsp:spPr>
        <a:xfrm>
          <a:off x="0" y="4121840"/>
          <a:ext cx="843046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50A92-3404-4427-BFC9-0FD7699C2677}">
      <dsp:nvSpPr>
        <dsp:cNvPr id="0" name=""/>
        <dsp:cNvSpPr/>
      </dsp:nvSpPr>
      <dsp:spPr>
        <a:xfrm>
          <a:off x="421523" y="3723320"/>
          <a:ext cx="7958766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56" tIns="0" rIns="22305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Непрерывное повышение профессионального мастерства педагогов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60431" y="3762228"/>
        <a:ext cx="7880950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88D2D-8191-4FC0-856A-75A565945624}">
      <dsp:nvSpPr>
        <dsp:cNvPr id="0" name=""/>
        <dsp:cNvSpPr/>
      </dsp:nvSpPr>
      <dsp:spPr>
        <a:xfrm>
          <a:off x="225166" y="893993"/>
          <a:ext cx="697853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630F9-4A09-4539-A65C-5988EFE07FE7}">
      <dsp:nvSpPr>
        <dsp:cNvPr id="0" name=""/>
        <dsp:cNvSpPr/>
      </dsp:nvSpPr>
      <dsp:spPr>
        <a:xfrm>
          <a:off x="318030" y="76072"/>
          <a:ext cx="7110763" cy="12271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54" tIns="0" rIns="196554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002060"/>
              </a:solidFill>
              <a:effectLst/>
              <a:latin typeface="Times New Roman"/>
              <a:ea typeface="Times New Roman"/>
            </a:rPr>
            <a:t>Дорогие коллеги, поздравляем вас с новым учебным годом!</a:t>
          </a:r>
          <a:endParaRPr lang="ru-RU" sz="3600" kern="1200" dirty="0">
            <a:solidFill>
              <a:srgbClr val="002060"/>
            </a:solidFill>
          </a:endParaRPr>
        </a:p>
      </dsp:txBody>
      <dsp:txXfrm>
        <a:off x="377936" y="135978"/>
        <a:ext cx="6990951" cy="1107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5020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b72f741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eb72f741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e8e4868155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e8e4868155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8e4868155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e8e486815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b48090ad5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eb48090ad5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a978b635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ea978b635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84e7e6c7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e84e7e6c7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b48090ad5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eb48090ad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b48090ad5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eb48090ad5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b3208298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eb3208298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eb3208298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eb3208298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b3208298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eb3208298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e8e486815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e8e486815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ge8e4868155_2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a978b635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ea978b635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e8e4868155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e8e4868155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ge8e4868155_2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32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e8e486815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e8e486815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ge8e4868155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33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b48090ad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b48090ad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geb48090ad5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34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e8e4868155_3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e8e4868155_3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ge8e4868155_3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35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eb48090ad5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eb48090ad5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geb48090ad5_1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36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eb48090ad5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eb48090ad5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geb48090ad5_1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37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eb48090ad5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eb48090ad5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geb48090ad5_1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38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e84aaa7044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e84aaa7044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e84aaa7044_1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39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eb3c17dc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eb3c17dc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eb3c17dc2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40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e8e485ec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e8e485ec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e8e485eca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eb3c17dc2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eb3c17dc2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eb3c17dc23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42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eb4cf6b2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eb4cf6b2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eb4cf6b2c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43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eb3c17dc2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eb3c17dc2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geb3c17dc2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44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e84aaa7044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e84aaa7044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e84aaa7044_1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45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e84aaa7044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e84aaa7044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e84aaa7044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46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8e485eca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8e485eca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e8e485eca2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47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0" name="Google Shape;6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8e485eca2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e8e485eca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8e48681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e8e48681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8e48681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e8e48681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2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3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4"/>
          </p:nvPr>
        </p:nvSpPr>
        <p:spPr>
          <a:xfrm>
            <a:off x="181050" y="1475876"/>
            <a:ext cx="19149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>
              <a:spcBef>
                <a:spcPts val="0"/>
              </a:spcBef>
              <a:spcAft>
                <a:spcPts val="0"/>
              </a:spcAft>
              <a:buSzPts val="2340"/>
              <a:buChar char="*"/>
              <a:defRPr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" name="Google Shape;46;p1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" name="Google Shape;47;p1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" name="Google Shape;48;p18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1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2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sz="2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021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4417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marL="2743200" lvl="5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marL="3200400" lvl="6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marL="3657600" lvl="7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marL="4114800" lvl="8" indent="-3937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Google Shape;82;p23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sy="-100000" algn="bl" rotWithShape="0"/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36068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body" idx="1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>
            <a:spLocks noGrp="1"/>
          </p:cNvSpPr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1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1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08" y="214290"/>
            <a:ext cx="4643470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/>
          <p:nvPr/>
        </p:nvSpPr>
        <p:spPr>
          <a:xfrm>
            <a:off x="285720" y="2857496"/>
            <a:ext cx="871543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Тема: </a:t>
            </a:r>
            <a:r>
              <a:rPr lang="ru-RU" sz="4000" i="0" u="none" strike="noStrike" cap="none">
                <a:solidFill>
                  <a:srgbClr val="002060"/>
                </a:solidFill>
              </a:rPr>
              <a:t>«</a:t>
            </a:r>
            <a:r>
              <a:rPr lang="ru-RU" sz="4000">
                <a:solidFill>
                  <a:srgbClr val="202F6A"/>
                </a:solidFill>
              </a:rPr>
              <a:t>Муниципальные механизмы управления качеством образования: в контексте нацпроекта «Образование</a:t>
            </a:r>
            <a:r>
              <a:rPr lang="ru-RU" sz="4000" i="0" u="none" strike="noStrike" cap="none">
                <a:solidFill>
                  <a:srgbClr val="002060"/>
                </a:solidFill>
              </a:rPr>
              <a:t>»</a:t>
            </a:r>
            <a:endParaRPr sz="4000" i="0" u="none" strike="noStrike" cap="none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7" name="Google Shape;107;p1" descr="C:\Users\User\Desktop\логотип большой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282" y="2643182"/>
            <a:ext cx="8786874" cy="7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 descr="C:\Users\User\Desktop\логотип большой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282" y="2571744"/>
            <a:ext cx="8786874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b72f741b1_0_0"/>
          <p:cNvSpPr txBox="1">
            <a:spLocks noGrp="1"/>
          </p:cNvSpPr>
          <p:nvPr>
            <p:ph type="title"/>
          </p:nvPr>
        </p:nvSpPr>
        <p:spPr>
          <a:xfrm>
            <a:off x="-56073" y="5413474"/>
            <a:ext cx="827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/>
              <a:t>Внешние оценочные процедуры</a:t>
            </a:r>
            <a:endParaRPr sz="3000"/>
          </a:p>
        </p:txBody>
      </p:sp>
      <p:pic>
        <p:nvPicPr>
          <p:cNvPr id="230" name="Google Shape;230;geb72f741b1_0_0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10" y="142852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geb72f741b1_0_0"/>
          <p:cNvGrpSpPr/>
          <p:nvPr/>
        </p:nvGrpSpPr>
        <p:grpSpPr>
          <a:xfrm>
            <a:off x="323528" y="1089122"/>
            <a:ext cx="8496900" cy="4376823"/>
            <a:chOff x="0" y="123294"/>
            <a:chExt cx="8496900" cy="4376823"/>
          </a:xfrm>
        </p:grpSpPr>
        <p:sp>
          <p:nvSpPr>
            <p:cNvPr id="232" name="Google Shape;232;geb72f741b1_0_0"/>
            <p:cNvSpPr/>
            <p:nvPr/>
          </p:nvSpPr>
          <p:spPr>
            <a:xfrm>
              <a:off x="0" y="808000"/>
              <a:ext cx="8496900" cy="3528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geb72f741b1_0_0"/>
            <p:cNvSpPr/>
            <p:nvPr/>
          </p:nvSpPr>
          <p:spPr>
            <a:xfrm>
              <a:off x="28783" y="123294"/>
              <a:ext cx="8036100" cy="891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geb72f741b1_0_0"/>
            <p:cNvSpPr txBox="1"/>
            <p:nvPr/>
          </p:nvSpPr>
          <p:spPr>
            <a:xfrm>
              <a:off x="72295" y="166806"/>
              <a:ext cx="7949100" cy="80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4800" tIns="0" rIns="2248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Всероссийские проверочные работы</a:t>
              </a:r>
              <a:endPara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5" name="Google Shape;235;geb72f741b1_0_0"/>
            <p:cNvSpPr/>
            <p:nvPr/>
          </p:nvSpPr>
          <p:spPr>
            <a:xfrm>
              <a:off x="0" y="1921106"/>
              <a:ext cx="8496900" cy="3528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geb72f741b1_0_0"/>
            <p:cNvSpPr/>
            <p:nvPr/>
          </p:nvSpPr>
          <p:spPr>
            <a:xfrm>
              <a:off x="28783" y="1167027"/>
              <a:ext cx="8036100" cy="8913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geb72f741b1_0_0"/>
            <p:cNvSpPr txBox="1"/>
            <p:nvPr/>
          </p:nvSpPr>
          <p:spPr>
            <a:xfrm>
              <a:off x="72295" y="1210539"/>
              <a:ext cx="7949100" cy="80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4800" tIns="0" rIns="2248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Краевые диагностические работы - 4, 6, 7, 8 классы</a:t>
              </a:r>
              <a:endPara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8" name="Google Shape;238;geb72f741b1_0_0"/>
            <p:cNvSpPr/>
            <p:nvPr/>
          </p:nvSpPr>
          <p:spPr>
            <a:xfrm>
              <a:off x="0" y="3034211"/>
              <a:ext cx="8496900" cy="3528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BCD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geb72f741b1_0_0"/>
            <p:cNvSpPr/>
            <p:nvPr/>
          </p:nvSpPr>
          <p:spPr>
            <a:xfrm>
              <a:off x="28783" y="2280132"/>
              <a:ext cx="8036100" cy="891300"/>
            </a:xfrm>
            <a:prstGeom prst="roundRect">
              <a:avLst>
                <a:gd name="adj" fmla="val 16667"/>
              </a:avLst>
            </a:prstGeom>
            <a:solidFill>
              <a:srgbClr val="5BCDA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geb72f741b1_0_0"/>
            <p:cNvSpPr txBox="1"/>
            <p:nvPr/>
          </p:nvSpPr>
          <p:spPr>
            <a:xfrm>
              <a:off x="72295" y="2323644"/>
              <a:ext cx="7949100" cy="80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4800" tIns="0" rIns="2248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Стартовые диагностики - 1 классы</a:t>
              </a:r>
              <a:endPara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1" name="Google Shape;241;geb72f741b1_0_0"/>
            <p:cNvSpPr/>
            <p:nvPr/>
          </p:nvSpPr>
          <p:spPr>
            <a:xfrm>
              <a:off x="0" y="4147317"/>
              <a:ext cx="8496900" cy="3528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FE7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geb72f741b1_0_0"/>
            <p:cNvSpPr/>
            <p:nvPr/>
          </p:nvSpPr>
          <p:spPr>
            <a:xfrm>
              <a:off x="28783" y="3393238"/>
              <a:ext cx="8036100" cy="891300"/>
            </a:xfrm>
            <a:prstGeom prst="roundRect">
              <a:avLst>
                <a:gd name="adj" fmla="val 16667"/>
              </a:avLst>
            </a:prstGeom>
            <a:solidFill>
              <a:srgbClr val="FE7F20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geb72f741b1_0_0"/>
            <p:cNvSpPr txBox="1"/>
            <p:nvPr/>
          </p:nvSpPr>
          <p:spPr>
            <a:xfrm>
              <a:off x="72295" y="3436750"/>
              <a:ext cx="7949100" cy="80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4800" tIns="0" rIns="2248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Итоговые диагностики - 1, 2, 3 классы</a:t>
              </a:r>
              <a:endPara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ge8e4868155_0_107"/>
          <p:cNvGrpSpPr/>
          <p:nvPr/>
        </p:nvGrpSpPr>
        <p:grpSpPr>
          <a:xfrm>
            <a:off x="2029927" y="284953"/>
            <a:ext cx="6911110" cy="1445921"/>
            <a:chOff x="216073" y="18347"/>
            <a:chExt cx="6911110" cy="1445921"/>
          </a:xfrm>
        </p:grpSpPr>
        <p:sp>
          <p:nvSpPr>
            <p:cNvPr id="249" name="Google Shape;249;ge8e4868155_0_107"/>
            <p:cNvSpPr/>
            <p:nvPr/>
          </p:nvSpPr>
          <p:spPr>
            <a:xfrm>
              <a:off x="216073" y="727168"/>
              <a:ext cx="6696600" cy="7371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ge8e4868155_0_107"/>
            <p:cNvSpPr txBox="1"/>
            <p:nvPr/>
          </p:nvSpPr>
          <p:spPr>
            <a:xfrm>
              <a:off x="216073" y="727168"/>
              <a:ext cx="6696600" cy="7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3250" tIns="374900" rIns="553250" bIns="128000" anchor="t" anchorCtr="0">
              <a:noAutofit/>
            </a:bodyPr>
            <a:lstStyle/>
            <a:p>
              <a:pPr marL="171450" marR="0" lvl="1" indent="-1714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Char char="•"/>
              </a:pPr>
              <a:r>
                <a:rPr lang="ru-RU" sz="1800" b="0" i="1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1 </a:t>
              </a:r>
              <a:endParaRPr sz="18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1" name="Google Shape;251;ge8e4868155_0_107"/>
            <p:cNvSpPr/>
            <p:nvPr/>
          </p:nvSpPr>
          <p:spPr>
            <a:xfrm>
              <a:off x="339383" y="18347"/>
              <a:ext cx="6787800" cy="10041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ge8e4868155_0_107"/>
            <p:cNvSpPr txBox="1"/>
            <p:nvPr/>
          </p:nvSpPr>
          <p:spPr>
            <a:xfrm>
              <a:off x="388397" y="67361"/>
              <a:ext cx="6689700" cy="90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8600" tIns="0" rIns="1886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оценки качества подготовки обучающихся</a:t>
              </a:r>
              <a:endParaRPr sz="25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53" name="Google Shape;253;ge8e4868155_0_107" title="Обучение на уровне СОО"/>
          <p:cNvSpPr txBox="1">
            <a:spLocks noGrp="1"/>
          </p:cNvSpPr>
          <p:nvPr>
            <p:ph type="body" idx="4"/>
          </p:nvPr>
        </p:nvSpPr>
        <p:spPr>
          <a:xfrm>
            <a:off x="-25846" y="1247275"/>
            <a:ext cx="2011246" cy="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34289" algn="ctr" rtl="0">
              <a:spcBef>
                <a:spcPts val="0"/>
              </a:spcBef>
              <a:spcAft>
                <a:spcPts val="0"/>
              </a:spcAft>
              <a:buSzPct val="111428"/>
              <a:buNone/>
            </a:pPr>
            <a:r>
              <a:rPr lang="ru-RU" sz="2000" dirty="0"/>
              <a:t>Меры </a:t>
            </a:r>
            <a:endParaRPr lang="ru-RU" sz="2000" dirty="0" smtClean="0"/>
          </a:p>
          <a:p>
            <a:pPr marL="228600" lvl="0" indent="-34289" algn="ctr" rtl="0">
              <a:spcBef>
                <a:spcPts val="0"/>
              </a:spcBef>
              <a:spcAft>
                <a:spcPts val="0"/>
              </a:spcAft>
              <a:buSzPct val="111428"/>
              <a:buNone/>
            </a:pPr>
            <a:r>
              <a:rPr lang="ru-RU" sz="2000" dirty="0" smtClean="0"/>
              <a:t>на </a:t>
            </a:r>
            <a:r>
              <a:rPr lang="ru-RU" sz="2000" dirty="0"/>
              <a:t>уровне ОО</a:t>
            </a:r>
            <a:endParaRPr sz="2000" dirty="0"/>
          </a:p>
        </p:txBody>
      </p:sp>
      <p:pic>
        <p:nvPicPr>
          <p:cNvPr id="254" name="Google Shape;254;ge8e4868155_0_107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e8e4868155_0_107"/>
          <p:cNvPicPr preferRelativeResize="0"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603" y="2171700"/>
            <a:ext cx="8784447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ge8e4868155_0_120"/>
          <p:cNvGrpSpPr/>
          <p:nvPr/>
        </p:nvGrpSpPr>
        <p:grpSpPr>
          <a:xfrm>
            <a:off x="2029927" y="284953"/>
            <a:ext cx="6911110" cy="1445921"/>
            <a:chOff x="216073" y="18347"/>
            <a:chExt cx="6911110" cy="1445921"/>
          </a:xfrm>
        </p:grpSpPr>
        <p:sp>
          <p:nvSpPr>
            <p:cNvPr id="261" name="Google Shape;261;ge8e4868155_0_120"/>
            <p:cNvSpPr/>
            <p:nvPr/>
          </p:nvSpPr>
          <p:spPr>
            <a:xfrm>
              <a:off x="216073" y="727168"/>
              <a:ext cx="6696600" cy="7371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ge8e4868155_0_120"/>
            <p:cNvSpPr txBox="1"/>
            <p:nvPr/>
          </p:nvSpPr>
          <p:spPr>
            <a:xfrm>
              <a:off x="216073" y="727168"/>
              <a:ext cx="6696600" cy="7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3250" tIns="374900" rIns="553250" bIns="128000" anchor="t" anchorCtr="0">
              <a:noAutofit/>
            </a:bodyPr>
            <a:lstStyle/>
            <a:p>
              <a:pPr marL="171450" marR="0" lvl="1" indent="-1714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Char char="•"/>
              </a:pPr>
              <a:r>
                <a:rPr lang="ru-RU" sz="1800" b="0" i="1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1 </a:t>
              </a:r>
              <a:endParaRPr sz="18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3" name="Google Shape;263;ge8e4868155_0_120"/>
            <p:cNvSpPr/>
            <p:nvPr/>
          </p:nvSpPr>
          <p:spPr>
            <a:xfrm>
              <a:off x="339383" y="18347"/>
              <a:ext cx="6787800" cy="10041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ge8e4868155_0_120"/>
            <p:cNvSpPr txBox="1"/>
            <p:nvPr/>
          </p:nvSpPr>
          <p:spPr>
            <a:xfrm>
              <a:off x="388397" y="67361"/>
              <a:ext cx="6689700" cy="90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8600" tIns="0" rIns="1886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оценки качества подготовки обучающихся</a:t>
              </a:r>
              <a:endParaRPr sz="25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65" name="Google Shape;265;ge8e4868155_0_120" title="Обучение на уровне СОО"/>
          <p:cNvSpPr txBox="1">
            <a:spLocks noGrp="1"/>
          </p:cNvSpPr>
          <p:nvPr>
            <p:ph type="body" idx="4"/>
          </p:nvPr>
        </p:nvSpPr>
        <p:spPr>
          <a:xfrm>
            <a:off x="-137722" y="1249492"/>
            <a:ext cx="2047800" cy="6196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34289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38"/>
              <a:buNone/>
            </a:pPr>
            <a:r>
              <a:rPr lang="ru-RU" sz="2000" dirty="0"/>
              <a:t>Инклюзивное образование</a:t>
            </a:r>
            <a:endParaRPr sz="2000" dirty="0"/>
          </a:p>
        </p:txBody>
      </p:sp>
      <p:pic>
        <p:nvPicPr>
          <p:cNvPr id="266" name="Google Shape;266;ge8e4868155_0_120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e8e4868155_0_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2086375"/>
            <a:ext cx="7828104" cy="47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10709" y="45800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rebuchet MS" pitchFamily="34" charset="0"/>
              </a:rPr>
              <a:t>215</a:t>
            </a:r>
            <a:endParaRPr lang="ru-RU" sz="18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geb48090ad5_1_1"/>
          <p:cNvGrpSpPr/>
          <p:nvPr/>
        </p:nvGrpSpPr>
        <p:grpSpPr>
          <a:xfrm>
            <a:off x="2029927" y="284953"/>
            <a:ext cx="6911110" cy="1445921"/>
            <a:chOff x="216073" y="18347"/>
            <a:chExt cx="6911110" cy="1445921"/>
          </a:xfrm>
        </p:grpSpPr>
        <p:sp>
          <p:nvSpPr>
            <p:cNvPr id="273" name="Google Shape;273;geb48090ad5_1_1"/>
            <p:cNvSpPr/>
            <p:nvPr/>
          </p:nvSpPr>
          <p:spPr>
            <a:xfrm>
              <a:off x="216073" y="727168"/>
              <a:ext cx="6696600" cy="7371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geb48090ad5_1_1"/>
            <p:cNvSpPr txBox="1"/>
            <p:nvPr/>
          </p:nvSpPr>
          <p:spPr>
            <a:xfrm>
              <a:off x="216073" y="727168"/>
              <a:ext cx="6696600" cy="7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3250" tIns="374900" rIns="553250" bIns="128000" anchor="t" anchorCtr="0">
              <a:noAutofit/>
            </a:bodyPr>
            <a:lstStyle/>
            <a:p>
              <a:pPr marL="171450" marR="0" lvl="1" indent="-1714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Char char="•"/>
              </a:pPr>
              <a:r>
                <a:rPr lang="ru-RU" sz="1800" b="0" i="1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1 </a:t>
              </a:r>
              <a:endParaRPr sz="18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5" name="Google Shape;275;geb48090ad5_1_1"/>
            <p:cNvSpPr/>
            <p:nvPr/>
          </p:nvSpPr>
          <p:spPr>
            <a:xfrm>
              <a:off x="339383" y="18347"/>
              <a:ext cx="6787800" cy="10041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geb48090ad5_1_1"/>
            <p:cNvSpPr txBox="1"/>
            <p:nvPr/>
          </p:nvSpPr>
          <p:spPr>
            <a:xfrm>
              <a:off x="388397" y="67361"/>
              <a:ext cx="6689700" cy="90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8600" tIns="0" rIns="1886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оценки качества подготовки обучающихся</a:t>
              </a:r>
              <a:endParaRPr sz="25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277" name="Google Shape;277;geb48090ad5_1_1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8" name="Google Shape;278;geb48090ad5_1_1"/>
          <p:cNvGraphicFramePr/>
          <p:nvPr/>
        </p:nvGraphicFramePr>
        <p:xfrm>
          <a:off x="408475" y="1857800"/>
          <a:ext cx="8385850" cy="4877317"/>
        </p:xfrm>
        <a:graphic>
          <a:graphicData uri="http://schemas.openxmlformats.org/drawingml/2006/table">
            <a:tbl>
              <a:tblPr>
                <a:noFill/>
                <a:tableStyleId>{8AA3B5E7-142F-4961-AA39-CB9D3542627F}</a:tableStyleId>
              </a:tblPr>
              <a:tblGrid>
                <a:gridCol w="4092550"/>
                <a:gridCol w="4293300"/>
              </a:tblGrid>
              <a:tr h="735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Наименование регионального конкурса</a:t>
                      </a:r>
                      <a:endParaRPr sz="1900" b="1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Участники</a:t>
                      </a:r>
                      <a:endParaRPr sz="2100" b="1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</a:tr>
              <a:tr h="7303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«Лучшая инклюзивная школа»</a:t>
                      </a:r>
                      <a:endParaRPr sz="1800"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МБОУ «Ермаковская СШ №2»</a:t>
                      </a:r>
                      <a:endParaRPr sz="17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МБДОУ «Ермаковский детский сад №2»</a:t>
                      </a:r>
                      <a:endParaRPr sz="17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</a:tr>
              <a:tr h="14931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«Лучший по профессии»</a:t>
                      </a:r>
                      <a:endParaRPr sz="1800"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МБОУ «Ермаковская СШ №2»</a:t>
                      </a:r>
                      <a:endParaRPr sz="17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МБОУ «Мигнинская СШ»</a:t>
                      </a:r>
                      <a:endParaRPr sz="17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МБОУ «Семенниковская СШ»</a:t>
                      </a:r>
                      <a:endParaRPr sz="17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МБОУ «Разъезженская СШ»</a:t>
                      </a:r>
                      <a:endParaRPr sz="17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МБОУ «Григорьевская СШ»</a:t>
                      </a:r>
                      <a:endParaRPr sz="17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«Абилимпикс Красноярск_2021»</a:t>
                      </a:r>
                      <a:endParaRPr sz="1800"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МБОУ «Верхнеусинская СШ»</a:t>
                      </a:r>
                      <a:endParaRPr sz="17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</a:tr>
              <a:tr h="9846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«Мир вокруг нас»</a:t>
                      </a:r>
                      <a:endParaRPr sz="1800"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МБОУ «Ермаковская СШ №2»</a:t>
                      </a:r>
                      <a:endParaRPr sz="17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МБОУ «Семенниковская СШ»</a:t>
                      </a:r>
                      <a:endParaRPr sz="17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МБОУ «Верхнеусинская СШ»</a:t>
                      </a:r>
                      <a:endParaRPr sz="17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79" name="Google Shape;279;geb48090ad5_1_1" title="Обучение на уровне СОО"/>
          <p:cNvSpPr txBox="1">
            <a:spLocks noGrp="1"/>
          </p:cNvSpPr>
          <p:nvPr>
            <p:ph type="body" idx="4"/>
          </p:nvPr>
        </p:nvSpPr>
        <p:spPr>
          <a:xfrm>
            <a:off x="-199950" y="1247275"/>
            <a:ext cx="2318700" cy="45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34289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38"/>
              <a:buNone/>
            </a:pPr>
            <a:r>
              <a:rPr lang="ru-RU" sz="1670"/>
              <a:t>Инклюзивное образование</a:t>
            </a:r>
            <a:endParaRPr sz="167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gea978b6358_0_20"/>
          <p:cNvGrpSpPr/>
          <p:nvPr/>
        </p:nvGrpSpPr>
        <p:grpSpPr>
          <a:xfrm>
            <a:off x="-5447677" y="927502"/>
            <a:ext cx="14269629" cy="6511523"/>
            <a:chOff x="-5699197" y="-872376"/>
            <a:chExt cx="14269629" cy="6785400"/>
          </a:xfrm>
        </p:grpSpPr>
        <p:sp>
          <p:nvSpPr>
            <p:cNvPr id="133" name="Google Shape;133;gea978b6358_0_20"/>
            <p:cNvSpPr/>
            <p:nvPr/>
          </p:nvSpPr>
          <p:spPr>
            <a:xfrm>
              <a:off x="-5699197" y="-872376"/>
              <a:ext cx="6785400" cy="6785400"/>
            </a:xfrm>
            <a:prstGeom prst="blockArc">
              <a:avLst>
                <a:gd name="adj1" fmla="val 18900000"/>
                <a:gd name="adj2" fmla="val 2700000"/>
                <a:gd name="adj3" fmla="val 318"/>
              </a:avLst>
            </a:prstGeom>
            <a:noFill/>
            <a:ln w="15875" cap="flat" cmpd="sng">
              <a:solidFill>
                <a:srgbClr val="3A50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gea978b6358_0_20"/>
            <p:cNvSpPr/>
            <p:nvPr/>
          </p:nvSpPr>
          <p:spPr>
            <a:xfrm>
              <a:off x="486113" y="354422"/>
              <a:ext cx="8001900" cy="77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gea978b6358_0_20"/>
            <p:cNvSpPr txBox="1"/>
            <p:nvPr/>
          </p:nvSpPr>
          <p:spPr>
            <a:xfrm>
              <a:off x="486113" y="354422"/>
              <a:ext cx="8001900" cy="77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550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0" i="0" u="none" strike="noStrike" cap="none" dirty="0" smtClean="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Работа с одаренными детьми</a:t>
              </a:r>
              <a:endParaRPr sz="2800" b="0" i="0" u="none" strike="noStrike" cap="none" dirty="0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6" name="Google Shape;136;gea978b6358_0_20"/>
            <p:cNvSpPr/>
            <p:nvPr/>
          </p:nvSpPr>
          <p:spPr>
            <a:xfrm>
              <a:off x="83882" y="290588"/>
              <a:ext cx="969300" cy="969300"/>
            </a:xfrm>
            <a:prstGeom prst="ellipse">
              <a:avLst/>
            </a:prstGeom>
            <a:solidFill>
              <a:srgbClr val="92D050"/>
            </a:solidFill>
            <a:ln w="9525" cap="flat" cmpd="sng">
              <a:solidFill>
                <a:srgbClr val="4C66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gea978b6358_0_20"/>
            <p:cNvSpPr/>
            <p:nvPr/>
          </p:nvSpPr>
          <p:spPr>
            <a:xfrm>
              <a:off x="1013110" y="1550879"/>
              <a:ext cx="7557300" cy="77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gea978b6358_0_20"/>
            <p:cNvSpPr txBox="1"/>
            <p:nvPr/>
          </p:nvSpPr>
          <p:spPr>
            <a:xfrm>
              <a:off x="1002648" y="1550879"/>
              <a:ext cx="7557300" cy="77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550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0" i="0" u="none" strike="noStrike" cap="none" dirty="0" smtClean="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Олимпиадное движение</a:t>
              </a:r>
              <a:endParaRPr sz="2800" b="0" i="0" u="none" strike="noStrike" cap="none" dirty="0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9" name="Google Shape;139;gea978b6358_0_20"/>
            <p:cNvSpPr/>
            <p:nvPr/>
          </p:nvSpPr>
          <p:spPr>
            <a:xfrm>
              <a:off x="528460" y="1453949"/>
              <a:ext cx="969300" cy="969300"/>
            </a:xfrm>
            <a:prstGeom prst="ellipse">
              <a:avLst/>
            </a:prstGeom>
            <a:solidFill>
              <a:srgbClr val="FFC000"/>
            </a:solidFill>
            <a:ln w="9525" cap="flat" cmpd="sng">
              <a:solidFill>
                <a:srgbClr val="4C66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gea978b6358_0_20"/>
            <p:cNvSpPr/>
            <p:nvPr/>
          </p:nvSpPr>
          <p:spPr>
            <a:xfrm>
              <a:off x="1013110" y="2714240"/>
              <a:ext cx="7557300" cy="77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gea978b6358_0_20"/>
            <p:cNvSpPr txBox="1"/>
            <p:nvPr/>
          </p:nvSpPr>
          <p:spPr>
            <a:xfrm>
              <a:off x="1013110" y="2714240"/>
              <a:ext cx="7557300" cy="77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550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0" i="0" u="none" strike="noStrike" cap="none" dirty="0" smtClean="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Конкурсное движение</a:t>
              </a:r>
              <a:endParaRPr sz="2800" b="0" i="0" u="none" strike="noStrike" cap="none" dirty="0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2" name="Google Shape;142;gea978b6358_0_20"/>
            <p:cNvSpPr/>
            <p:nvPr/>
          </p:nvSpPr>
          <p:spPr>
            <a:xfrm>
              <a:off x="528460" y="2617310"/>
              <a:ext cx="969300" cy="9693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rgbClr val="4C66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gea978b6358_0_20"/>
            <p:cNvSpPr/>
            <p:nvPr/>
          </p:nvSpPr>
          <p:spPr>
            <a:xfrm>
              <a:off x="568532" y="3877601"/>
              <a:ext cx="8001900" cy="77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gea978b6358_0_20"/>
            <p:cNvSpPr txBox="1"/>
            <p:nvPr/>
          </p:nvSpPr>
          <p:spPr>
            <a:xfrm>
              <a:off x="568532" y="3877601"/>
              <a:ext cx="8001900" cy="77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550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0" i="0" u="none" strike="noStrike" cap="none" dirty="0" smtClean="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Индивидуализированная работа</a:t>
              </a:r>
              <a:endParaRPr sz="2800" b="0" i="0" u="none" strike="noStrike" cap="none" dirty="0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5" name="Google Shape;145;gea978b6358_0_20"/>
            <p:cNvSpPr/>
            <p:nvPr/>
          </p:nvSpPr>
          <p:spPr>
            <a:xfrm>
              <a:off x="83882" y="3780672"/>
              <a:ext cx="969300" cy="9693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 cap="flat" cmpd="sng">
              <a:solidFill>
                <a:srgbClr val="4C66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306;ge84e7e6c70_0_48"/>
          <p:cNvGrpSpPr/>
          <p:nvPr/>
        </p:nvGrpSpPr>
        <p:grpSpPr>
          <a:xfrm>
            <a:off x="1832868" y="358520"/>
            <a:ext cx="7201899" cy="1432642"/>
            <a:chOff x="225166" y="25864"/>
            <a:chExt cx="7201899" cy="1432642"/>
          </a:xfrm>
        </p:grpSpPr>
        <p:sp>
          <p:nvSpPr>
            <p:cNvPr id="26" name="Google Shape;307;ge84e7e6c70_0_48"/>
            <p:cNvSpPr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08;ge84e7e6c70_0_48"/>
            <p:cNvSpPr txBox="1"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2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8" name="Google Shape;309;ge84e7e6c70_0_48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0;ge84e7e6c70_0_48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выявления, поддержки и развития способностей и талантов у детей и молодежи</a:t>
              </a:r>
              <a:endParaRPr sz="24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30" name="Google Shape;311;ge84e7e6c70_0_48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0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ge84e7e6c70_0_48"/>
          <p:cNvGrpSpPr/>
          <p:nvPr/>
        </p:nvGrpSpPr>
        <p:grpSpPr>
          <a:xfrm>
            <a:off x="1832868" y="358520"/>
            <a:ext cx="7201899" cy="1432642"/>
            <a:chOff x="225166" y="25864"/>
            <a:chExt cx="7201899" cy="1432642"/>
          </a:xfrm>
        </p:grpSpPr>
        <p:sp>
          <p:nvSpPr>
            <p:cNvPr id="307" name="Google Shape;307;ge84e7e6c70_0_48"/>
            <p:cNvSpPr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ge84e7e6c70_0_48"/>
            <p:cNvSpPr txBox="1"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2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9" name="Google Shape;309;ge84e7e6c70_0_48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ge84e7e6c70_0_48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выявления, поддержки и развития способностей и талантов у детей и молодежи</a:t>
              </a:r>
              <a:endParaRPr sz="24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311" name="Google Shape;311;ge84e7e6c70_0_48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e84e7e6c70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25" y="2600937"/>
            <a:ext cx="851535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7"/>
          <p:cNvGrpSpPr/>
          <p:nvPr/>
        </p:nvGrpSpPr>
        <p:grpSpPr>
          <a:xfrm>
            <a:off x="1832868" y="358520"/>
            <a:ext cx="7201806" cy="1432529"/>
            <a:chOff x="225166" y="25864"/>
            <a:chExt cx="7201806" cy="1432529"/>
          </a:xfrm>
        </p:grpSpPr>
        <p:sp>
          <p:nvSpPr>
            <p:cNvPr id="296" name="Google Shape;296;p7"/>
            <p:cNvSpPr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 txBox="1"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2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353665" y="25864"/>
              <a:ext cx="7073307" cy="948271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 txBox="1"/>
            <p:nvPr/>
          </p:nvSpPr>
          <p:spPr>
            <a:xfrm>
              <a:off x="399956" y="72155"/>
              <a:ext cx="6980725" cy="855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выявления, поддержки и развития способностей и талантов у детей и молодежи</a:t>
              </a:r>
              <a:endParaRPr sz="24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300" name="Google Shape;300;p7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525" y="2032275"/>
            <a:ext cx="8526950" cy="4645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7"/>
          <p:cNvGrpSpPr/>
          <p:nvPr/>
        </p:nvGrpSpPr>
        <p:grpSpPr>
          <a:xfrm>
            <a:off x="1832868" y="358520"/>
            <a:ext cx="7201806" cy="1432529"/>
            <a:chOff x="225166" y="25864"/>
            <a:chExt cx="7201806" cy="1432529"/>
          </a:xfrm>
        </p:grpSpPr>
        <p:sp>
          <p:nvSpPr>
            <p:cNvPr id="296" name="Google Shape;296;p7"/>
            <p:cNvSpPr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 txBox="1"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2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353665" y="25864"/>
              <a:ext cx="7073307" cy="948271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 txBox="1"/>
            <p:nvPr/>
          </p:nvSpPr>
          <p:spPr>
            <a:xfrm>
              <a:off x="399956" y="72155"/>
              <a:ext cx="6980725" cy="855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выявления, поддержки и развития способностей и талантов у детей и молодежи</a:t>
              </a:r>
              <a:endParaRPr sz="24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300" name="Google Shape;300;p7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765" y="1933768"/>
            <a:ext cx="2045286" cy="657032"/>
          </a:xfrm>
        </p:spPr>
        <p:txBody>
          <a:bodyPr/>
          <a:lstStyle/>
          <a:p>
            <a:pPr algn="l"/>
            <a:r>
              <a:rPr lang="ru-RU" sz="3200" dirty="0" smtClean="0"/>
              <a:t>Задачи: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3160394"/>
            <a:ext cx="8420100" cy="3135631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rebuchet MS" pitchFamily="34" charset="0"/>
              </a:rPr>
              <a:t>Организовать в ОУ деятельность по составлению и внедрению ИОП для 100% высокомотивированных школьников, включенных в базу данных ГИР и Одаренные дети Красноярья;</a:t>
            </a:r>
          </a:p>
          <a:p>
            <a:r>
              <a:rPr lang="ru-RU" sz="2400" i="1" dirty="0" smtClean="0">
                <a:solidFill>
                  <a:schemeClr val="bg2"/>
                </a:solidFill>
                <a:latin typeface="Trebuchet MS" pitchFamily="34" charset="0"/>
              </a:rPr>
              <a:t>Повысить долю участия школьников муниципалитета в перечневых мероприятиях для одаренных детей краевого и федерального уровней</a:t>
            </a:r>
            <a:endParaRPr lang="ru-RU" sz="2400" i="1" dirty="0">
              <a:solidFill>
                <a:schemeClr val="bg2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8"/>
          <p:cNvGrpSpPr/>
          <p:nvPr/>
        </p:nvGrpSpPr>
        <p:grpSpPr>
          <a:xfrm>
            <a:off x="1832868" y="358520"/>
            <a:ext cx="7201806" cy="1432529"/>
            <a:chOff x="225166" y="25864"/>
            <a:chExt cx="7201806" cy="1432529"/>
          </a:xfrm>
        </p:grpSpPr>
        <p:sp>
          <p:nvSpPr>
            <p:cNvPr id="318" name="Google Shape;318;p8"/>
            <p:cNvSpPr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 txBox="1"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3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353665" y="25864"/>
              <a:ext cx="7073307" cy="948271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 txBox="1"/>
            <p:nvPr/>
          </p:nvSpPr>
          <p:spPr>
            <a:xfrm>
              <a:off x="399956" y="72155"/>
              <a:ext cx="6980725" cy="855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работы по самоопределению и профессиональной ориентации обучающихся</a:t>
              </a:r>
              <a:endParaRPr sz="24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22" name="Google Shape;322;p8"/>
          <p:cNvSpPr txBox="1">
            <a:spLocks noGrp="1"/>
          </p:cNvSpPr>
          <p:nvPr>
            <p:ph type="body" idx="4"/>
          </p:nvPr>
        </p:nvSpPr>
        <p:spPr>
          <a:xfrm>
            <a:off x="395525" y="1903772"/>
            <a:ext cx="849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76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Перспективы работы на 2021-2022 учебный год:</a:t>
            </a:r>
            <a:endParaRPr sz="2200" dirty="0">
              <a:solidFill>
                <a:srgbClr val="1F497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34290" algn="l" rtl="0">
              <a:spcBef>
                <a:spcPts val="0"/>
              </a:spcBef>
              <a:spcAft>
                <a:spcPts val="0"/>
              </a:spcAft>
              <a:buSzPts val="2340"/>
              <a:buNone/>
            </a:pPr>
            <a:endParaRPr dirty="0"/>
          </a:p>
        </p:txBody>
      </p:sp>
      <p:pic>
        <p:nvPicPr>
          <p:cNvPr id="323" name="Google Shape;323;p8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25" y="2493500"/>
            <a:ext cx="7913751" cy="425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9"/>
          <p:cNvGrpSpPr/>
          <p:nvPr/>
        </p:nvGrpSpPr>
        <p:grpSpPr>
          <a:xfrm>
            <a:off x="1832868" y="358520"/>
            <a:ext cx="7201806" cy="1432529"/>
            <a:chOff x="225166" y="25864"/>
            <a:chExt cx="7201806" cy="1432529"/>
          </a:xfrm>
        </p:grpSpPr>
        <p:sp>
          <p:nvSpPr>
            <p:cNvPr id="330" name="Google Shape;330;p9"/>
            <p:cNvSpPr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 txBox="1"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4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353665" y="25864"/>
              <a:ext cx="7073307" cy="948271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 txBox="1"/>
            <p:nvPr/>
          </p:nvSpPr>
          <p:spPr>
            <a:xfrm>
              <a:off x="399956" y="72155"/>
              <a:ext cx="6980725" cy="855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мониторинга эффективности руководителей всех образовательных организаций района</a:t>
              </a:r>
              <a:endParaRPr sz="24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334" name="Google Shape;334;p9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9"/>
          <p:cNvPicPr preferRelativeResize="0"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2047875"/>
            <a:ext cx="8353425" cy="452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eb48090ad5_0_138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041150" y="1006950"/>
            <a:ext cx="2816325" cy="5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eb48090ad5_0_138" descr="C:\Users\User\Desktop\логотип большой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10" y="142852"/>
            <a:ext cx="150019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eb48090ad5_0_138" descr="C:\Users\User\Desktop\логотип большой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059425" y="1085275"/>
            <a:ext cx="2779775" cy="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eb48090ad5_0_138"/>
          <p:cNvSpPr txBox="1"/>
          <p:nvPr/>
        </p:nvSpPr>
        <p:spPr>
          <a:xfrm>
            <a:off x="142850" y="4209300"/>
            <a:ext cx="88998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i="1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"Вызов эпидемии, с которой столкнулась цивилизация, очень четко, убедительно показал колоссальную значимость тех сфер, которые определяют безопасность, качество жизни человека.</a:t>
            </a:r>
            <a:endParaRPr sz="2000" i="1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i="1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Это здравоохранение, образование, экология, наука и технологии. И работающие в этих сферах заслужили общественного и государственного признания”                                            </a:t>
            </a:r>
            <a:r>
              <a:rPr lang="ru-RU" sz="2000">
                <a:latin typeface="Trebuchet MS"/>
                <a:ea typeface="Trebuchet MS"/>
                <a:cs typeface="Trebuchet MS"/>
                <a:sym typeface="Trebuchet MS"/>
              </a:rPr>
              <a:t>В. В. Путин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6" name="Google Shape;126;geb48090ad5_0_1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5834975" cy="41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584286"/>
              </p:ext>
            </p:extLst>
          </p:nvPr>
        </p:nvGraphicFramePr>
        <p:xfrm>
          <a:off x="190500" y="1726407"/>
          <a:ext cx="8797883" cy="5342899"/>
        </p:xfrm>
        <a:graphic>
          <a:graphicData uri="http://schemas.openxmlformats.org/drawingml/2006/table">
            <a:tbl>
              <a:tblPr>
                <a:tableStyleId>{8AA3B5E7-142F-4961-AA39-CB9D3542627F}</a:tableStyleId>
              </a:tblPr>
              <a:tblGrid>
                <a:gridCol w="1984083"/>
                <a:gridCol w="6813800"/>
              </a:tblGrid>
              <a:tr h="8147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</a:rPr>
                        <a:t>Ермаковская </a:t>
                      </a:r>
                      <a:endParaRPr lang="ru-RU" sz="1800" b="0" i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</a:rPr>
                        <a:t>СШ </a:t>
                      </a:r>
                      <a:r>
                        <a:rPr lang="ru-RU" sz="1800" b="0" i="1" dirty="0">
                          <a:solidFill>
                            <a:srgbClr val="002060"/>
                          </a:solidFill>
                          <a:effectLst/>
                        </a:rPr>
                        <a:t>№ 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800" b="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Утева</a:t>
                      </a:r>
                      <a:r>
                        <a:rPr lang="ru-RU" sz="1800" dirty="0">
                          <a:effectLst/>
                        </a:rPr>
                        <a:t> Светлана Андреевна (учитель английского языка)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Федорова </a:t>
                      </a:r>
                      <a:r>
                        <a:rPr lang="ru-RU" sz="1800" dirty="0" err="1">
                          <a:effectLst/>
                        </a:rPr>
                        <a:t>Дарина</a:t>
                      </a:r>
                      <a:r>
                        <a:rPr lang="ru-RU" sz="1800" dirty="0">
                          <a:effectLst/>
                        </a:rPr>
                        <a:t> Александровна (учитель физики)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/>
                </a:tc>
              </a:tr>
              <a:tr h="4676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 err="1" smtClean="0">
                          <a:solidFill>
                            <a:srgbClr val="002060"/>
                          </a:solidFill>
                          <a:effectLst/>
                        </a:rPr>
                        <a:t>Салбинская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</a:rPr>
                        <a:t> СОШ</a:t>
                      </a:r>
                      <a:endParaRPr lang="ru-RU" sz="1800" b="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Лариончикова</a:t>
                      </a:r>
                      <a:r>
                        <a:rPr lang="ru-RU" sz="1800" dirty="0">
                          <a:effectLst/>
                        </a:rPr>
                        <a:t> Анна Аркадьевна (учитель математики)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/>
                </a:tc>
              </a:tr>
              <a:tr h="8147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 err="1" smtClean="0">
                          <a:solidFill>
                            <a:srgbClr val="002060"/>
                          </a:solidFill>
                          <a:effectLst/>
                        </a:rPr>
                        <a:t>Ойская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</a:rPr>
                        <a:t>  СШ </a:t>
                      </a:r>
                      <a:endParaRPr lang="ru-RU" sz="1800" b="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Зарипова</a:t>
                      </a:r>
                      <a:r>
                        <a:rPr lang="ru-RU" sz="1800" dirty="0">
                          <a:effectLst/>
                        </a:rPr>
                        <a:t> Евгения Андреевна (учитель физики, математики)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/>
                </a:tc>
              </a:tr>
              <a:tr h="73837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 err="1" smtClean="0">
                          <a:solidFill>
                            <a:srgbClr val="002060"/>
                          </a:solidFill>
                          <a:effectLst/>
                        </a:rPr>
                        <a:t>Разъезженская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</a:rPr>
                        <a:t> СШ </a:t>
                      </a:r>
                      <a:endParaRPr lang="ru-RU" sz="1800" b="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Воронина Полина </a:t>
                      </a:r>
                      <a:r>
                        <a:rPr lang="ru-RU" sz="1800" dirty="0" err="1">
                          <a:effectLst/>
                        </a:rPr>
                        <a:t>Ибрагимовна</a:t>
                      </a:r>
                      <a:r>
                        <a:rPr lang="ru-RU" sz="1800" dirty="0">
                          <a:effectLst/>
                        </a:rPr>
                        <a:t> (воспитатель)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/>
                </a:tc>
              </a:tr>
              <a:tr h="8147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</a:rPr>
                        <a:t>Ермаковский </a:t>
                      </a:r>
                      <a:r>
                        <a:rPr lang="ru-RU" sz="1800" b="0" i="1" dirty="0">
                          <a:solidFill>
                            <a:srgbClr val="002060"/>
                          </a:solidFill>
                          <a:effectLst/>
                        </a:rPr>
                        <a:t>детский сад №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800" b="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Изосимова Кристина Руслановна  (воспитатель)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/>
                </a:tc>
              </a:tr>
              <a:tr h="8147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 err="1" smtClean="0">
                          <a:solidFill>
                            <a:srgbClr val="002060"/>
                          </a:solidFill>
                          <a:effectLst/>
                        </a:rPr>
                        <a:t>Ойский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800" b="0" i="1" dirty="0">
                          <a:solidFill>
                            <a:srgbClr val="002060"/>
                          </a:solidFill>
                          <a:effectLst/>
                        </a:rPr>
                        <a:t>детский 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</a:rPr>
                        <a:t>сад</a:t>
                      </a:r>
                      <a:endParaRPr lang="ru-RU" sz="1800" b="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Александрова Светлана Сергеевна (воспитатель)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grpSp>
        <p:nvGrpSpPr>
          <p:cNvPr id="8" name="Google Shape;329;p9"/>
          <p:cNvGrpSpPr/>
          <p:nvPr/>
        </p:nvGrpSpPr>
        <p:grpSpPr>
          <a:xfrm>
            <a:off x="1832868" y="358520"/>
            <a:ext cx="7201806" cy="1432529"/>
            <a:chOff x="225166" y="25864"/>
            <a:chExt cx="7201806" cy="1432529"/>
          </a:xfrm>
        </p:grpSpPr>
        <p:sp>
          <p:nvSpPr>
            <p:cNvPr id="9" name="Google Shape;330;p9"/>
            <p:cNvSpPr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1;p9"/>
            <p:cNvSpPr txBox="1"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Молодые  педагоги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" name="Google Shape;332;p9"/>
            <p:cNvSpPr/>
            <p:nvPr/>
          </p:nvSpPr>
          <p:spPr>
            <a:xfrm>
              <a:off x="353665" y="25864"/>
              <a:ext cx="7073307" cy="948271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3;p9"/>
            <p:cNvSpPr txBox="1"/>
            <p:nvPr/>
          </p:nvSpPr>
          <p:spPr>
            <a:xfrm>
              <a:off x="399956" y="72155"/>
              <a:ext cx="6980725" cy="855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мониторинга эффективности руководителей всех образовательных организаций района</a:t>
              </a:r>
              <a:endParaRPr sz="24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13" name="Google Shape;334;p9" descr="C:\Users\User\Desktop\логотип большой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6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0"/>
          <p:cNvGrpSpPr/>
          <p:nvPr/>
        </p:nvGrpSpPr>
        <p:grpSpPr>
          <a:xfrm>
            <a:off x="1832868" y="358520"/>
            <a:ext cx="7201806" cy="1432529"/>
            <a:chOff x="225166" y="25864"/>
            <a:chExt cx="7201806" cy="1432529"/>
          </a:xfrm>
        </p:grpSpPr>
        <p:sp>
          <p:nvSpPr>
            <p:cNvPr id="341" name="Google Shape;341;p10"/>
            <p:cNvSpPr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0"/>
            <p:cNvSpPr txBox="1"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5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353665" y="25864"/>
              <a:ext cx="7073307" cy="948271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0"/>
            <p:cNvSpPr txBox="1"/>
            <p:nvPr/>
          </p:nvSpPr>
          <p:spPr>
            <a:xfrm>
              <a:off x="399956" y="72155"/>
              <a:ext cx="6980725" cy="855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обеспечения профессионального развития педагогических работников</a:t>
              </a:r>
              <a:endParaRPr sz="24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345" name="Google Shape;345;p10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0"/>
          <p:cNvPicPr preferRelativeResize="0"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900" y="2788300"/>
            <a:ext cx="8685425" cy="370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0"/>
          <p:cNvSpPr txBox="1"/>
          <p:nvPr/>
        </p:nvSpPr>
        <p:spPr>
          <a:xfrm>
            <a:off x="0" y="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</a:rPr>
              <a:t>•</a:t>
            </a:r>
            <a:r>
              <a:rPr lang="ru-RU"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Группа показателей</a:t>
            </a:r>
            <a:endParaRPr sz="11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0"/>
          <p:cNvSpPr txBox="1"/>
          <p:nvPr/>
        </p:nvSpPr>
        <p:spPr>
          <a:xfrm>
            <a:off x="1758725" y="1947975"/>
            <a:ext cx="6357000" cy="56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latin typeface="Calibri"/>
                <a:ea typeface="Calibri"/>
                <a:cs typeface="Calibri"/>
                <a:sym typeface="Calibri"/>
              </a:rPr>
              <a:t>Группа показателей</a:t>
            </a:r>
            <a:endParaRPr sz="25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geb48090ad5_2_7"/>
          <p:cNvGrpSpPr/>
          <p:nvPr/>
        </p:nvGrpSpPr>
        <p:grpSpPr>
          <a:xfrm>
            <a:off x="1832868" y="358520"/>
            <a:ext cx="7201899" cy="1432642"/>
            <a:chOff x="225166" y="25864"/>
            <a:chExt cx="7201899" cy="1432642"/>
          </a:xfrm>
        </p:grpSpPr>
        <p:sp>
          <p:nvSpPr>
            <p:cNvPr id="354" name="Google Shape;354;geb48090ad5_2_7"/>
            <p:cNvSpPr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geb48090ad5_2_7"/>
            <p:cNvSpPr txBox="1"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5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56" name="Google Shape;356;geb48090ad5_2_7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geb48090ad5_2_7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обеспечения профессионального развития педагогических работников</a:t>
              </a:r>
              <a:endParaRPr sz="24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358" name="Google Shape;358;geb48090ad5_2_7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eb48090ad5_2_7"/>
          <p:cNvSpPr txBox="1"/>
          <p:nvPr/>
        </p:nvSpPr>
        <p:spPr>
          <a:xfrm>
            <a:off x="0" y="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</a:rPr>
              <a:t>•</a:t>
            </a:r>
            <a:r>
              <a:rPr lang="ru-RU"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Группа показателей</a:t>
            </a:r>
            <a:endParaRPr sz="11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eb48090ad5_2_7"/>
          <p:cNvSpPr txBox="1"/>
          <p:nvPr/>
        </p:nvSpPr>
        <p:spPr>
          <a:xfrm>
            <a:off x="830350" y="3429000"/>
            <a:ext cx="7604700" cy="24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 b="1">
                <a:solidFill>
                  <a:schemeClr val="dk1"/>
                </a:solidFill>
              </a:rPr>
              <a:t>Еременко Елена Юрьевна, </a:t>
            </a:r>
            <a:r>
              <a:rPr lang="ru-RU" sz="2200">
                <a:solidFill>
                  <a:schemeClr val="dk1"/>
                </a:solidFill>
              </a:rPr>
              <a:t>Танзыбейская СШ</a:t>
            </a:r>
            <a:r>
              <a:rPr lang="ru-RU" sz="2200" b="1">
                <a:solidFill>
                  <a:schemeClr val="dk1"/>
                </a:solidFill>
              </a:rPr>
              <a:t> </a:t>
            </a:r>
            <a:endParaRPr sz="2200" b="1">
              <a:solidFill>
                <a:schemeClr val="dk1"/>
              </a:solidFill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 b="1">
                <a:solidFill>
                  <a:schemeClr val="dk1"/>
                </a:solidFill>
              </a:rPr>
              <a:t>Бабич Елена Ивановна,</a:t>
            </a:r>
            <a:r>
              <a:rPr lang="ru-RU" sz="2200">
                <a:solidFill>
                  <a:schemeClr val="dk1"/>
                </a:solidFill>
              </a:rPr>
              <a:t> Салбинская СШ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 b="1">
                <a:solidFill>
                  <a:schemeClr val="dk1"/>
                </a:solidFill>
              </a:rPr>
              <a:t>Демченко Оксана Валерьевна, </a:t>
            </a:r>
            <a:r>
              <a:rPr lang="ru-RU" sz="2200">
                <a:solidFill>
                  <a:schemeClr val="dk1"/>
                </a:solidFill>
              </a:rPr>
              <a:t>Ойская СШ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 b="1">
                <a:solidFill>
                  <a:schemeClr val="dk1"/>
                </a:solidFill>
              </a:rPr>
              <a:t>Шевченко Лайла Николаевна, </a:t>
            </a:r>
            <a:r>
              <a:rPr lang="ru-RU" sz="2200">
                <a:solidFill>
                  <a:schemeClr val="dk1"/>
                </a:solidFill>
              </a:rPr>
              <a:t>Жеблахтинская СШ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ru-RU" sz="2200" b="1">
                <a:solidFill>
                  <a:schemeClr val="dk1"/>
                </a:solidFill>
              </a:rPr>
              <a:t>Гордиенко Светлана Михайловна, </a:t>
            </a:r>
            <a:r>
              <a:rPr lang="ru-RU" sz="2200">
                <a:solidFill>
                  <a:schemeClr val="dk1"/>
                </a:solidFill>
              </a:rPr>
              <a:t>Ермаковский ДС № 5  приглашены на краевой этап марафона 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361" name="Google Shape;361;geb48090ad5_2_7"/>
          <p:cNvSpPr txBox="1"/>
          <p:nvPr/>
        </p:nvSpPr>
        <p:spPr>
          <a:xfrm>
            <a:off x="456175" y="2226525"/>
            <a:ext cx="8042700" cy="87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>
                <a:solidFill>
                  <a:schemeClr val="dk1"/>
                </a:solidFill>
              </a:rPr>
              <a:t>VI краевой Педагогический марафон </a:t>
            </a:r>
            <a:endParaRPr sz="2100" b="1">
              <a:solidFill>
                <a:schemeClr val="dk1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>
                <a:solidFill>
                  <a:schemeClr val="dk1"/>
                </a:solidFill>
              </a:rPr>
              <a:t>17 ОО приняли участие в муниципальном этапе  </a:t>
            </a:r>
            <a:endParaRPr sz="21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geb32082987_0_15"/>
          <p:cNvGrpSpPr/>
          <p:nvPr/>
        </p:nvGrpSpPr>
        <p:grpSpPr>
          <a:xfrm>
            <a:off x="1832868" y="358520"/>
            <a:ext cx="7201899" cy="1432642"/>
            <a:chOff x="225166" y="25864"/>
            <a:chExt cx="7201899" cy="1432642"/>
          </a:xfrm>
        </p:grpSpPr>
        <p:sp>
          <p:nvSpPr>
            <p:cNvPr id="367" name="Google Shape;367;geb32082987_0_15"/>
            <p:cNvSpPr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geb32082987_0_15"/>
            <p:cNvSpPr txBox="1"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5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69" name="Google Shape;369;geb32082987_0_15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geb32082987_0_15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обеспечения профессионального развития педагогических работников</a:t>
              </a:r>
              <a:endParaRPr sz="24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71" name="Google Shape;371;geb32082987_0_15"/>
          <p:cNvSpPr txBox="1">
            <a:spLocks noGrp="1"/>
          </p:cNvSpPr>
          <p:nvPr>
            <p:ph type="body" idx="4"/>
          </p:nvPr>
        </p:nvSpPr>
        <p:spPr>
          <a:xfrm>
            <a:off x="0" y="1864300"/>
            <a:ext cx="89508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показателей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5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РЕГИОНАЛЬНЫЙ АТЛАС ОБРАЗОВАТЕЛЬНЫХ ПРАКТИК  </a:t>
            </a:r>
            <a:endParaRPr sz="3805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34289" algn="l" rtl="0">
              <a:spcBef>
                <a:spcPts val="0"/>
              </a:spcBef>
              <a:spcAft>
                <a:spcPts val="0"/>
              </a:spcAft>
              <a:buSzPct val="61494"/>
              <a:buNone/>
            </a:pPr>
            <a:endParaRPr sz="3805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geb32082987_0_15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3" name="Google Shape;373;geb32082987_0_15"/>
          <p:cNvGraphicFramePr/>
          <p:nvPr/>
        </p:nvGraphicFramePr>
        <p:xfrm>
          <a:off x="107488" y="2541345"/>
          <a:ext cx="9021500" cy="4201463"/>
        </p:xfrm>
        <a:graphic>
          <a:graphicData uri="http://schemas.openxmlformats.org/drawingml/2006/table">
            <a:tbl>
              <a:tblPr>
                <a:noFill/>
                <a:tableStyleId>{9F8A1C9B-938D-4892-AC5B-60F1EB1C7023}</a:tableStyleId>
              </a:tblPr>
              <a:tblGrid>
                <a:gridCol w="3500550"/>
                <a:gridCol w="3387575"/>
                <a:gridCol w="2133375"/>
              </a:tblGrid>
              <a:tr h="742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Начальный уровень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Продвинутый уровень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Претендует на высший уровень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</a:tr>
              <a:tr h="9428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dk1"/>
                          </a:solidFill>
                        </a:rPr>
                        <a:t>МБОУ "Ермаковская СШ № 1"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600" b="1">
                          <a:solidFill>
                            <a:schemeClr val="dk1"/>
                          </a:solidFill>
                        </a:rPr>
                        <a:t>МБОУ "Ермаковская СШ № 1"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600" b="1">
                          <a:solidFill>
                            <a:schemeClr val="dk1"/>
                          </a:solidFill>
                        </a:rPr>
                        <a:t>МБДОУ "Ермаковский детский сад №5"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293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dk1"/>
                          </a:solidFill>
                        </a:rPr>
                        <a:t>МБОУ "Ермаковская СШ №1"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</a:rPr>
                        <a:t>МБДОУ Ермаковский детский сад №1 комбинированного вида "Ромашка"</a:t>
                      </a:r>
                      <a:endParaRPr sz="15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293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dk1"/>
                          </a:solidFill>
                        </a:rPr>
                        <a:t>МБОУ "Ойская СШ"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</a:rPr>
                        <a:t>МБДОУ Ермаковский детский сад №2 комбинированного вида "Родничок"</a:t>
                      </a:r>
                      <a:endParaRPr sz="15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04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dk1"/>
                          </a:solidFill>
                        </a:rPr>
                        <a:t>МБДОУ "Ермаковский детский сад №5"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</a:rPr>
                        <a:t>МБУДО "Ермаковский центр дополнительного образования"</a:t>
                      </a:r>
                      <a:endParaRPr sz="15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DCC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geb32082987_0_35"/>
          <p:cNvGrpSpPr/>
          <p:nvPr/>
        </p:nvGrpSpPr>
        <p:grpSpPr>
          <a:xfrm>
            <a:off x="1832868" y="358520"/>
            <a:ext cx="7201899" cy="1432642"/>
            <a:chOff x="225166" y="25864"/>
            <a:chExt cx="7201899" cy="1432642"/>
          </a:xfrm>
        </p:grpSpPr>
        <p:sp>
          <p:nvSpPr>
            <p:cNvPr id="379" name="Google Shape;379;geb32082987_0_35"/>
            <p:cNvSpPr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geb32082987_0_35"/>
            <p:cNvSpPr txBox="1"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5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81" name="Google Shape;381;geb32082987_0_35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geb32082987_0_35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обеспечения профессионального развития педагогических работников</a:t>
              </a:r>
              <a:endParaRPr sz="24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83" name="Google Shape;383;geb32082987_0_35"/>
          <p:cNvSpPr txBox="1">
            <a:spLocks noGrp="1"/>
          </p:cNvSpPr>
          <p:nvPr>
            <p:ph type="body" idx="4"/>
          </p:nvPr>
        </p:nvSpPr>
        <p:spPr>
          <a:xfrm>
            <a:off x="240025" y="2348300"/>
            <a:ext cx="4157700" cy="4229400"/>
          </a:xfrm>
          <a:prstGeom prst="rect">
            <a:avLst/>
          </a:prstGeom>
          <a:noFill/>
          <a:ln w="9525" cap="flat" cmpd="sng">
            <a:solidFill>
              <a:srgbClr val="4BAC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МБОУ «Ермаковская СШ № 1»</a:t>
            </a: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Филиал МБОУ «Ермаковская СШ №2» «Новоозерновская ОШ»</a:t>
            </a:r>
            <a:endParaRPr sz="1800" b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МБОУ «Ермаковская СШ№2»</a:t>
            </a: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МБОУ «Нижнесуэтукская СШ»</a:t>
            </a:r>
            <a:endParaRPr sz="1800" b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МБОУ «Ойская СШ»</a:t>
            </a: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МБОУ «Танзыбейская средняя школа»</a:t>
            </a:r>
            <a:endParaRPr sz="1800" b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МБОУ «Ивановская СШ»</a:t>
            </a: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МБОУ «Разъезженская СШ»</a:t>
            </a:r>
            <a:endParaRPr sz="1800" b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МБОУ «Верхнеусинская СШ»</a:t>
            </a: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МБОУ «Семенниковская СШ»</a:t>
            </a:r>
            <a:endParaRPr sz="1800" b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34289" algn="l" rtl="0">
              <a:spcBef>
                <a:spcPts val="0"/>
              </a:spcBef>
              <a:spcAft>
                <a:spcPts val="0"/>
              </a:spcAft>
              <a:buSzPts val="2340"/>
              <a:buNone/>
            </a:pPr>
            <a:endParaRPr sz="18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geb32082987_0_35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eb32082987_0_35"/>
          <p:cNvSpPr txBox="1">
            <a:spLocks noGrp="1"/>
          </p:cNvSpPr>
          <p:nvPr>
            <p:ph type="body" idx="4"/>
          </p:nvPr>
        </p:nvSpPr>
        <p:spPr>
          <a:xfrm>
            <a:off x="4689925" y="2531700"/>
            <a:ext cx="4157700" cy="3729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МБДОУ Ермаковский детский сад № 1 комбинированного вида «Ромашка»</a:t>
            </a:r>
            <a:endParaRPr sz="20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МБДОУ Ермаковский детский сад № 2 комбинированного вида «Родничок» </a:t>
            </a:r>
            <a:endParaRPr sz="2000" b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МБДОУ «Ермаковский детский сад № 4» </a:t>
            </a:r>
            <a:endParaRPr sz="20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МБДОУ «Ермаковский детский сад № 5 комбинированного вида»</a:t>
            </a:r>
            <a:endParaRPr sz="200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eb32082987_0_35"/>
          <p:cNvSpPr txBox="1"/>
          <p:nvPr/>
        </p:nvSpPr>
        <p:spPr>
          <a:xfrm>
            <a:off x="240025" y="1878800"/>
            <a:ext cx="3134400" cy="52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latin typeface="Trebuchet MS"/>
                <a:ea typeface="Trebuchet MS"/>
                <a:cs typeface="Trebuchet MS"/>
                <a:sym typeface="Trebuchet MS"/>
              </a:rPr>
              <a:t>УЧИТЕЛЬ ГОДА</a:t>
            </a:r>
            <a:endParaRPr sz="22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7" name="Google Shape;387;geb32082987_0_35"/>
          <p:cNvSpPr txBox="1"/>
          <p:nvPr/>
        </p:nvSpPr>
        <p:spPr>
          <a:xfrm>
            <a:off x="4689925" y="1886450"/>
            <a:ext cx="4157700" cy="50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ВОСПИТАТЕЛЬ ГОДА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geb32082987_0_25"/>
          <p:cNvGrpSpPr/>
          <p:nvPr/>
        </p:nvGrpSpPr>
        <p:grpSpPr>
          <a:xfrm>
            <a:off x="1832868" y="358520"/>
            <a:ext cx="7201899" cy="1432642"/>
            <a:chOff x="225166" y="25864"/>
            <a:chExt cx="7201899" cy="1432642"/>
          </a:xfrm>
        </p:grpSpPr>
        <p:sp>
          <p:nvSpPr>
            <p:cNvPr id="393" name="Google Shape;393;geb32082987_0_25"/>
            <p:cNvSpPr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geb32082987_0_25"/>
            <p:cNvSpPr txBox="1"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5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95" name="Google Shape;395;geb32082987_0_25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geb32082987_0_25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обеспечения профессионального развития педагогических работников</a:t>
              </a:r>
              <a:endParaRPr sz="24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97" name="Google Shape;397;geb32082987_0_25"/>
          <p:cNvSpPr txBox="1">
            <a:spLocks noGrp="1"/>
          </p:cNvSpPr>
          <p:nvPr>
            <p:ph type="body" idx="4"/>
          </p:nvPr>
        </p:nvSpPr>
        <p:spPr>
          <a:xfrm>
            <a:off x="576750" y="3196850"/>
            <a:ext cx="7990500" cy="29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50" b="0">
                <a:solidFill>
                  <a:srgbClr val="C3260C"/>
                </a:solidFill>
                <a:latin typeface="Georgia"/>
                <a:ea typeface="Georgia"/>
                <a:cs typeface="Georgia"/>
                <a:sym typeface="Georgia"/>
              </a:rPr>
              <a:t>*</a:t>
            </a:r>
            <a:r>
              <a:rPr lang="ru-RU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Павлова Юлия Сергеевна</a:t>
            </a:r>
            <a:r>
              <a:rPr lang="ru-RU" sz="2200" b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– I место в ЛИГЕ «Дизайн мышления»</a:t>
            </a:r>
            <a:endParaRPr sz="2200" b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50" b="0">
                <a:solidFill>
                  <a:srgbClr val="C3260C"/>
                </a:solidFill>
                <a:latin typeface="Georgia"/>
                <a:ea typeface="Georgia"/>
                <a:cs typeface="Georgia"/>
                <a:sym typeface="Georgia"/>
              </a:rPr>
              <a:t>*</a:t>
            </a:r>
            <a:r>
              <a:rPr lang="ru-RU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Финогенова Оксана Анатольевна</a:t>
            </a:r>
            <a:r>
              <a:rPr lang="ru-RU" sz="2200" b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– III место в ЛИГЕ «Командодействие»</a:t>
            </a:r>
            <a:endParaRPr sz="2200" b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50" b="0">
                <a:solidFill>
                  <a:srgbClr val="C3260C"/>
                </a:solidFill>
                <a:latin typeface="Georgia"/>
                <a:ea typeface="Georgia"/>
                <a:cs typeface="Georgia"/>
                <a:sym typeface="Georgia"/>
              </a:rPr>
              <a:t>*</a:t>
            </a:r>
            <a:r>
              <a:rPr lang="ru-RU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Жолобова Юлия</a:t>
            </a:r>
            <a:r>
              <a:rPr lang="ru-RU" sz="2200" b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Сергеевна</a:t>
            </a:r>
            <a:r>
              <a:rPr lang="ru-RU" sz="2200" b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- приглашена для обучения и работы тренером МППИ.</a:t>
            </a:r>
            <a:endParaRPr sz="2200" b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8" name="Google Shape;398;geb32082987_0_25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eb32082987_0_2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775" y="1866900"/>
            <a:ext cx="6966850" cy="10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1"/>
          <p:cNvGrpSpPr/>
          <p:nvPr/>
        </p:nvGrpSpPr>
        <p:grpSpPr>
          <a:xfrm>
            <a:off x="1832868" y="358520"/>
            <a:ext cx="7201806" cy="1432529"/>
            <a:chOff x="225166" y="25864"/>
            <a:chExt cx="7201806" cy="1432529"/>
          </a:xfrm>
        </p:grpSpPr>
        <p:sp>
          <p:nvSpPr>
            <p:cNvPr id="405" name="Google Shape;405;p11"/>
            <p:cNvSpPr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 txBox="1"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6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353665" y="25864"/>
              <a:ext cx="7073307" cy="948271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 txBox="1"/>
            <p:nvPr/>
          </p:nvSpPr>
          <p:spPr>
            <a:xfrm>
              <a:off x="399956" y="72155"/>
              <a:ext cx="6980725" cy="855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 b="0" i="0" u="none" strike="noStrike" cap="none" dirty="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организации воспитания и социализации обучающихся</a:t>
              </a:r>
              <a:endParaRPr sz="2500" b="0" i="0" u="none" strike="noStrike" cap="none" dirty="0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09" name="Google Shape;409;p11"/>
          <p:cNvSpPr txBox="1">
            <a:spLocks noGrp="1"/>
          </p:cNvSpPr>
          <p:nvPr>
            <p:ph type="body" idx="4"/>
          </p:nvPr>
        </p:nvSpPr>
        <p:spPr>
          <a:xfrm>
            <a:off x="180975" y="1993501"/>
            <a:ext cx="8807408" cy="46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AutoNum type="arabicPeriod"/>
            </a:pPr>
            <a:r>
              <a:rPr lang="ru-RU" sz="2500" b="0" dirty="0">
                <a:solidFill>
                  <a:schemeClr val="dk1"/>
                </a:solidFill>
              </a:rPr>
              <a:t>Развитие социальных институтов воспитания. Ключевой показатель - разработка и утверждение рабочих программ воспитания в общеобразовательных учреждениях. </a:t>
            </a:r>
            <a:endParaRPr sz="2500" b="0" dirty="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500"/>
              <a:buFont typeface="Times New Roman"/>
              <a:buAutoNum type="arabicPeriod"/>
            </a:pPr>
            <a:r>
              <a:rPr lang="ru-RU" sz="2500" b="0" dirty="0">
                <a:solidFill>
                  <a:srgbClr val="000066"/>
                </a:solidFill>
              </a:rPr>
              <a:t>Обновление  воспитательного процесса  (гражданское, патриотическое, духовно-нравственное трудовое, экологическое воспитание)  и  эффективность деятельности классных руководителей.</a:t>
            </a:r>
            <a:endParaRPr sz="2500" b="0" dirty="0">
              <a:solidFill>
                <a:srgbClr val="000066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ru-RU" sz="25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500" b="0" dirty="0">
                <a:solidFill>
                  <a:schemeClr val="dk1"/>
                </a:solidFill>
              </a:rPr>
              <a:t>Развитие добровольчества и  детских общественных объединений.</a:t>
            </a:r>
            <a:endParaRPr sz="2500" b="0" dirty="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500"/>
              <a:buFont typeface="Times New Roman"/>
              <a:buAutoNum type="arabicPeriod"/>
            </a:pPr>
            <a:r>
              <a:rPr lang="ru-RU" sz="2500" b="0" dirty="0">
                <a:solidFill>
                  <a:srgbClr val="000066"/>
                </a:solidFill>
              </a:rPr>
              <a:t>Профилактика безнадзорности и правонарушений несовершеннолетних.</a:t>
            </a:r>
            <a:endParaRPr sz="2500" b="0" dirty="0">
              <a:solidFill>
                <a:srgbClr val="000066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AutoNum type="arabicPeriod"/>
            </a:pPr>
            <a:r>
              <a:rPr lang="ru-RU" sz="2500" b="0" dirty="0">
                <a:solidFill>
                  <a:schemeClr val="dk1"/>
                </a:solidFill>
              </a:rPr>
              <a:t>Развитие служб медиации в образовательных </a:t>
            </a:r>
            <a:r>
              <a:rPr lang="ru-RU" sz="2500" b="0" dirty="0" smtClean="0">
                <a:solidFill>
                  <a:schemeClr val="dk1"/>
                </a:solidFill>
              </a:rPr>
              <a:t>организациях</a:t>
            </a:r>
            <a:endParaRPr sz="2500" b="0" dirty="0">
              <a:solidFill>
                <a:schemeClr val="dk1"/>
              </a:solidFill>
            </a:endParaRPr>
          </a:p>
        </p:txBody>
      </p:sp>
      <p:pic>
        <p:nvPicPr>
          <p:cNvPr id="410" name="Google Shape;410;p11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12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404;p11"/>
          <p:cNvGrpSpPr/>
          <p:nvPr/>
        </p:nvGrpSpPr>
        <p:grpSpPr>
          <a:xfrm>
            <a:off x="1832868" y="358520"/>
            <a:ext cx="7201806" cy="1432529"/>
            <a:chOff x="225166" y="25864"/>
            <a:chExt cx="7201806" cy="1432529"/>
          </a:xfrm>
        </p:grpSpPr>
        <p:sp>
          <p:nvSpPr>
            <p:cNvPr id="10" name="Google Shape;405;p11"/>
            <p:cNvSpPr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6;p11"/>
            <p:cNvSpPr txBox="1"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6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" name="Google Shape;407;p11"/>
            <p:cNvSpPr/>
            <p:nvPr/>
          </p:nvSpPr>
          <p:spPr>
            <a:xfrm>
              <a:off x="353665" y="25864"/>
              <a:ext cx="7073307" cy="948271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8;p11"/>
            <p:cNvSpPr txBox="1"/>
            <p:nvPr/>
          </p:nvSpPr>
          <p:spPr>
            <a:xfrm>
              <a:off x="399956" y="72155"/>
              <a:ext cx="6980725" cy="855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 b="0" i="0" u="none" strike="noStrike" cap="none" dirty="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организации воспитания и социализации обучающихся</a:t>
              </a:r>
              <a:endParaRPr sz="2500" b="0" i="0" u="none" strike="noStrike" cap="none" dirty="0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46894363"/>
              </p:ext>
            </p:extLst>
          </p:nvPr>
        </p:nvGraphicFramePr>
        <p:xfrm>
          <a:off x="361950" y="2054225"/>
          <a:ext cx="83629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75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1"/>
          <p:cNvGrpSpPr/>
          <p:nvPr/>
        </p:nvGrpSpPr>
        <p:grpSpPr>
          <a:xfrm>
            <a:off x="1832868" y="358520"/>
            <a:ext cx="7201806" cy="1432529"/>
            <a:chOff x="225166" y="25864"/>
            <a:chExt cx="7201806" cy="1432529"/>
          </a:xfrm>
        </p:grpSpPr>
        <p:sp>
          <p:nvSpPr>
            <p:cNvPr id="405" name="Google Shape;405;p11"/>
            <p:cNvSpPr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 txBox="1"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1" i="1" u="none" strike="noStrike" cap="none" dirty="0" smtClean="0">
                  <a:solidFill>
                    <a:srgbClr val="C00000"/>
                  </a:solidFill>
                  <a:latin typeface="Georgia"/>
                  <a:ea typeface="Georgia"/>
                  <a:cs typeface="Georgia"/>
                  <a:sym typeface="Georgia"/>
                </a:rPr>
                <a:t>Задачи на новый учебный год:</a:t>
              </a:r>
              <a:endParaRPr sz="2000" b="1" i="1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353665" y="25864"/>
              <a:ext cx="7073307" cy="948271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 txBox="1"/>
            <p:nvPr/>
          </p:nvSpPr>
          <p:spPr>
            <a:xfrm>
              <a:off x="399956" y="72155"/>
              <a:ext cx="6980725" cy="855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 b="0" i="0" u="none" strike="noStrike" cap="none" dirty="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организации воспитания и социализации обучающихся</a:t>
              </a:r>
              <a:endParaRPr sz="2500" b="0" i="0" u="none" strike="noStrike" cap="none" dirty="0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09" name="Google Shape;409;p11"/>
          <p:cNvSpPr txBox="1">
            <a:spLocks noGrp="1"/>
          </p:cNvSpPr>
          <p:nvPr>
            <p:ph type="body" idx="4"/>
          </p:nvPr>
        </p:nvSpPr>
        <p:spPr>
          <a:xfrm>
            <a:off x="107504" y="1917301"/>
            <a:ext cx="8927169" cy="46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400" b="0" dirty="0" smtClean="0">
                <a:solidFill>
                  <a:srgbClr val="002060"/>
                </a:solidFill>
              </a:rPr>
              <a:t>продолжить </a:t>
            </a:r>
            <a:r>
              <a:rPr lang="ru-RU" sz="2400" b="0" dirty="0">
                <a:solidFill>
                  <a:srgbClr val="002060"/>
                </a:solidFill>
              </a:rPr>
              <a:t>работу по сопровождению реализации школами рабочих программ воспитания; </a:t>
            </a:r>
          </a:p>
          <a:p>
            <a:r>
              <a:rPr lang="ru-RU" sz="2400" b="0" dirty="0" smtClean="0">
                <a:solidFill>
                  <a:schemeClr val="tx1"/>
                </a:solidFill>
              </a:rPr>
              <a:t>наращивать </a:t>
            </a:r>
            <a:r>
              <a:rPr lang="ru-RU" sz="2400" b="0" dirty="0">
                <a:solidFill>
                  <a:schemeClr val="tx1"/>
                </a:solidFill>
              </a:rPr>
              <a:t>компетенции педагогов по работе с семьей по вопросам воспитания, создавать условия для их формирования;</a:t>
            </a:r>
            <a:r>
              <a:rPr lang="ru-RU" sz="2400" b="0" dirty="0">
                <a:solidFill>
                  <a:srgbClr val="002060"/>
                </a:solidFill>
              </a:rPr>
              <a:t> </a:t>
            </a:r>
          </a:p>
          <a:p>
            <a:r>
              <a:rPr lang="ru-RU" sz="2400" b="0" dirty="0" smtClean="0">
                <a:solidFill>
                  <a:srgbClr val="002060"/>
                </a:solidFill>
              </a:rPr>
              <a:t>активнее </a:t>
            </a:r>
            <a:r>
              <a:rPr lang="ru-RU" sz="2400" b="0" dirty="0">
                <a:solidFill>
                  <a:srgbClr val="002060"/>
                </a:solidFill>
              </a:rPr>
              <a:t>выявлять и распространять успешные практики взаимодействия школы и семьи в вопросах воспитания;</a:t>
            </a:r>
          </a:p>
          <a:p>
            <a:r>
              <a:rPr lang="ru-RU" sz="2400" b="0" dirty="0" smtClean="0">
                <a:solidFill>
                  <a:schemeClr val="tx1"/>
                </a:solidFill>
              </a:rPr>
              <a:t>внедрять </a:t>
            </a:r>
            <a:r>
              <a:rPr lang="ru-RU" sz="2400" b="0" dirty="0">
                <a:solidFill>
                  <a:schemeClr val="tx1"/>
                </a:solidFill>
              </a:rPr>
              <a:t>в практику новые формы организации воспитания на основе </a:t>
            </a:r>
            <a:r>
              <a:rPr lang="ru-RU" sz="2400" b="0" dirty="0" err="1">
                <a:solidFill>
                  <a:schemeClr val="tx1"/>
                </a:solidFill>
              </a:rPr>
              <a:t>деятельностного</a:t>
            </a:r>
            <a:r>
              <a:rPr lang="ru-RU" sz="2400" b="0" dirty="0">
                <a:solidFill>
                  <a:schemeClr val="tx1"/>
                </a:solidFill>
              </a:rPr>
              <a:t> подхода, с использованием современных технологий и </a:t>
            </a:r>
            <a:r>
              <a:rPr lang="ru-RU" sz="2400" b="0" dirty="0" smtClean="0">
                <a:solidFill>
                  <a:schemeClr val="tx1"/>
                </a:solidFill>
              </a:rPr>
              <a:t>ресурсов;</a:t>
            </a:r>
            <a:endParaRPr lang="ru-RU" sz="2400" b="0" dirty="0">
              <a:solidFill>
                <a:schemeClr val="tx1"/>
              </a:solidFill>
            </a:endParaRPr>
          </a:p>
          <a:p>
            <a:r>
              <a:rPr lang="ru-RU" sz="2400" b="0" dirty="0" smtClean="0">
                <a:solidFill>
                  <a:srgbClr val="002060"/>
                </a:solidFill>
              </a:rPr>
              <a:t>расширять </a:t>
            </a:r>
            <a:r>
              <a:rPr lang="ru-RU" sz="2400" b="0" dirty="0">
                <a:solidFill>
                  <a:srgbClr val="002060"/>
                </a:solidFill>
              </a:rPr>
              <a:t>воспитательные возможности школы за счет </a:t>
            </a:r>
            <a:r>
              <a:rPr lang="ru-RU" sz="2400" b="0" u="sng" dirty="0">
                <a:solidFill>
                  <a:srgbClr val="002060"/>
                </a:solidFill>
              </a:rPr>
              <a:t>межведомственного взаимодействия</a:t>
            </a:r>
            <a:r>
              <a:rPr lang="ru-RU" sz="2400" b="0" dirty="0">
                <a:solidFill>
                  <a:srgbClr val="002060"/>
                </a:solidFill>
              </a:rPr>
              <a:t>, использования возможностей детских общественных объединений</a:t>
            </a:r>
            <a:endParaRPr sz="2400" b="0" dirty="0">
              <a:solidFill>
                <a:srgbClr val="002060"/>
              </a:solidFill>
            </a:endParaRPr>
          </a:p>
        </p:txBody>
      </p:sp>
      <p:pic>
        <p:nvPicPr>
          <p:cNvPr id="410" name="Google Shape;410;p11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5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90212338"/>
              </p:ext>
            </p:extLst>
          </p:nvPr>
        </p:nvGraphicFramePr>
        <p:xfrm>
          <a:off x="0" y="1924399"/>
          <a:ext cx="9116202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Google Shape;516;p12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404;p11"/>
          <p:cNvGrpSpPr/>
          <p:nvPr/>
        </p:nvGrpSpPr>
        <p:grpSpPr>
          <a:xfrm>
            <a:off x="1832868" y="358520"/>
            <a:ext cx="7201806" cy="1432529"/>
            <a:chOff x="225166" y="25864"/>
            <a:chExt cx="7201806" cy="1432529"/>
          </a:xfrm>
        </p:grpSpPr>
        <p:sp>
          <p:nvSpPr>
            <p:cNvPr id="11" name="Google Shape;405;p11"/>
            <p:cNvSpPr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6;p11"/>
            <p:cNvSpPr txBox="1"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6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" name="Google Shape;407;p11"/>
            <p:cNvSpPr/>
            <p:nvPr/>
          </p:nvSpPr>
          <p:spPr>
            <a:xfrm>
              <a:off x="353665" y="25864"/>
              <a:ext cx="7073307" cy="948271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8;p11"/>
            <p:cNvSpPr txBox="1"/>
            <p:nvPr/>
          </p:nvSpPr>
          <p:spPr>
            <a:xfrm>
              <a:off x="399956" y="72155"/>
              <a:ext cx="6980725" cy="855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ru-RU" sz="3600" b="1" dirty="0">
                  <a:solidFill>
                    <a:srgbClr val="002060"/>
                  </a:solidFill>
                </a:rPr>
                <a:t>Опека и попечительство</a:t>
              </a:r>
              <a:endParaRPr sz="3200" b="1" u="none" strike="noStrike" cap="none" dirty="0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6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a978b6358_0_20"/>
          <p:cNvSpPr txBox="1">
            <a:spLocks noGrp="1"/>
          </p:cNvSpPr>
          <p:nvPr>
            <p:ph type="title"/>
          </p:nvPr>
        </p:nvSpPr>
        <p:spPr>
          <a:xfrm>
            <a:off x="733425" y="5490939"/>
            <a:ext cx="8257488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5120"/>
              <a:buNone/>
            </a:pPr>
            <a:r>
              <a:rPr lang="ru-RU" sz="4000" dirty="0" smtClean="0">
                <a:solidFill>
                  <a:srgbClr val="202F6A"/>
                </a:solidFill>
              </a:rPr>
              <a:t>Приоритетный национальный проект </a:t>
            </a:r>
            <a:r>
              <a:rPr lang="ru-RU" sz="4000" dirty="0">
                <a:solidFill>
                  <a:srgbClr val="202F6A"/>
                </a:solidFill>
              </a:rPr>
              <a:t>«Образование»</a:t>
            </a:r>
            <a:endParaRPr sz="4000" dirty="0">
              <a:solidFill>
                <a:srgbClr val="202F6A"/>
              </a:solidFill>
            </a:endParaRPr>
          </a:p>
        </p:txBody>
      </p:sp>
      <p:grpSp>
        <p:nvGrpSpPr>
          <p:cNvPr id="132" name="Google Shape;132;gea978b6358_0_20"/>
          <p:cNvGrpSpPr/>
          <p:nvPr/>
        </p:nvGrpSpPr>
        <p:grpSpPr>
          <a:xfrm>
            <a:off x="-5447677" y="108352"/>
            <a:ext cx="14269629" cy="6511523"/>
            <a:chOff x="-5699197" y="-872376"/>
            <a:chExt cx="14269629" cy="6785400"/>
          </a:xfrm>
        </p:grpSpPr>
        <p:sp>
          <p:nvSpPr>
            <p:cNvPr id="133" name="Google Shape;133;gea978b6358_0_20"/>
            <p:cNvSpPr/>
            <p:nvPr/>
          </p:nvSpPr>
          <p:spPr>
            <a:xfrm>
              <a:off x="-5699197" y="-872376"/>
              <a:ext cx="6785400" cy="6785400"/>
            </a:xfrm>
            <a:prstGeom prst="blockArc">
              <a:avLst>
                <a:gd name="adj1" fmla="val 18900000"/>
                <a:gd name="adj2" fmla="val 2700000"/>
                <a:gd name="adj3" fmla="val 318"/>
              </a:avLst>
            </a:prstGeom>
            <a:noFill/>
            <a:ln w="15875" cap="flat" cmpd="sng">
              <a:solidFill>
                <a:srgbClr val="3A50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gea978b6358_0_20"/>
            <p:cNvSpPr/>
            <p:nvPr/>
          </p:nvSpPr>
          <p:spPr>
            <a:xfrm>
              <a:off x="486113" y="354422"/>
              <a:ext cx="8001900" cy="77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gea978b6358_0_20"/>
            <p:cNvSpPr txBox="1"/>
            <p:nvPr/>
          </p:nvSpPr>
          <p:spPr>
            <a:xfrm>
              <a:off x="486113" y="354422"/>
              <a:ext cx="8001900" cy="77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550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 dirty="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Современная школа</a:t>
              </a:r>
              <a:endParaRPr sz="2400" b="0" i="0" u="none" strike="noStrike" cap="none" dirty="0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6" name="Google Shape;136;gea978b6358_0_20"/>
            <p:cNvSpPr/>
            <p:nvPr/>
          </p:nvSpPr>
          <p:spPr>
            <a:xfrm>
              <a:off x="83882" y="290588"/>
              <a:ext cx="969300" cy="9693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9525" cap="flat" cmpd="sng">
              <a:solidFill>
                <a:srgbClr val="4C66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gea978b6358_0_20"/>
            <p:cNvSpPr/>
            <p:nvPr/>
          </p:nvSpPr>
          <p:spPr>
            <a:xfrm>
              <a:off x="1013110" y="1550879"/>
              <a:ext cx="7557300" cy="77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gea978b6358_0_20"/>
            <p:cNvSpPr txBox="1"/>
            <p:nvPr/>
          </p:nvSpPr>
          <p:spPr>
            <a:xfrm>
              <a:off x="1013110" y="1550879"/>
              <a:ext cx="7557300" cy="77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550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Успех каждого ребенка</a:t>
              </a:r>
              <a:endParaRPr sz="24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9" name="Google Shape;139;gea978b6358_0_20"/>
            <p:cNvSpPr/>
            <p:nvPr/>
          </p:nvSpPr>
          <p:spPr>
            <a:xfrm>
              <a:off x="528460" y="1453949"/>
              <a:ext cx="969300" cy="9693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9525" cap="flat" cmpd="sng">
              <a:solidFill>
                <a:srgbClr val="4C66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gea978b6358_0_20"/>
            <p:cNvSpPr/>
            <p:nvPr/>
          </p:nvSpPr>
          <p:spPr>
            <a:xfrm>
              <a:off x="1013110" y="2714240"/>
              <a:ext cx="7557300" cy="77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gea978b6358_0_20"/>
            <p:cNvSpPr txBox="1"/>
            <p:nvPr/>
          </p:nvSpPr>
          <p:spPr>
            <a:xfrm>
              <a:off x="1013110" y="2714240"/>
              <a:ext cx="7557300" cy="77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550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Цифровая образовательная среда</a:t>
              </a:r>
              <a:endParaRPr sz="24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2" name="Google Shape;142;gea978b6358_0_20"/>
            <p:cNvSpPr/>
            <p:nvPr/>
          </p:nvSpPr>
          <p:spPr>
            <a:xfrm>
              <a:off x="528460" y="2617310"/>
              <a:ext cx="969300" cy="9693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9525" cap="flat" cmpd="sng">
              <a:solidFill>
                <a:srgbClr val="4C66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gea978b6358_0_20"/>
            <p:cNvSpPr/>
            <p:nvPr/>
          </p:nvSpPr>
          <p:spPr>
            <a:xfrm>
              <a:off x="568532" y="3877601"/>
              <a:ext cx="8001900" cy="77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gea978b6358_0_20"/>
            <p:cNvSpPr txBox="1"/>
            <p:nvPr/>
          </p:nvSpPr>
          <p:spPr>
            <a:xfrm>
              <a:off x="568532" y="3877601"/>
              <a:ext cx="8001900" cy="77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550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 dirty="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Патриотическое воспитание граждан Российской Федерации</a:t>
              </a:r>
              <a:endParaRPr sz="2400" b="0" i="0" u="none" strike="noStrike" cap="none" dirty="0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5" name="Google Shape;145;gea978b6358_0_20"/>
            <p:cNvSpPr/>
            <p:nvPr/>
          </p:nvSpPr>
          <p:spPr>
            <a:xfrm>
              <a:off x="83882" y="3780672"/>
              <a:ext cx="969300" cy="96930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9525" cap="flat" cmpd="sng">
              <a:solidFill>
                <a:srgbClr val="4C66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6" name="Google Shape;146;gea978b6358_0_20" descr="C:\Users\User\Desktop\логотип большой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2910" y="142852"/>
            <a:ext cx="150019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ea978b6358_0_20" descr="C:\Users\User\Desktop\логотип большой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844" y="1079025"/>
            <a:ext cx="8786874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ea978b6358_0_20" descr="C:\Users\User\Desktop\логотип большой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2844" y="1000108"/>
            <a:ext cx="8786874" cy="71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2"/>
          <p:cNvGrpSpPr/>
          <p:nvPr/>
        </p:nvGrpSpPr>
        <p:grpSpPr>
          <a:xfrm>
            <a:off x="1832868" y="358520"/>
            <a:ext cx="7201806" cy="1432529"/>
            <a:chOff x="225166" y="25864"/>
            <a:chExt cx="7201806" cy="1432529"/>
          </a:xfrm>
        </p:grpSpPr>
        <p:sp>
          <p:nvSpPr>
            <p:cNvPr id="512" name="Google Shape;512;p12"/>
            <p:cNvSpPr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2"/>
            <p:cNvSpPr txBox="1"/>
            <p:nvPr/>
          </p:nvSpPr>
          <p:spPr>
            <a:xfrm>
              <a:off x="225166" y="695306"/>
              <a:ext cx="6978534" cy="763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7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14" name="Google Shape;514;p12"/>
            <p:cNvSpPr/>
            <p:nvPr/>
          </p:nvSpPr>
          <p:spPr>
            <a:xfrm>
              <a:off x="353665" y="25864"/>
              <a:ext cx="7073307" cy="948271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2"/>
            <p:cNvSpPr txBox="1"/>
            <p:nvPr/>
          </p:nvSpPr>
          <p:spPr>
            <a:xfrm>
              <a:off x="399956" y="72155"/>
              <a:ext cx="6980725" cy="855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мониторинга качества дошкольного образования</a:t>
              </a:r>
              <a:endParaRPr sz="25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516" name="Google Shape;516;p12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1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943450"/>
            <a:ext cx="8558776" cy="47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8e4868155_2_14"/>
          <p:cNvSpPr txBox="1">
            <a:spLocks noGrp="1"/>
          </p:cNvSpPr>
          <p:nvPr>
            <p:ph type="body" idx="1"/>
          </p:nvPr>
        </p:nvSpPr>
        <p:spPr>
          <a:xfrm>
            <a:off x="178275" y="1746500"/>
            <a:ext cx="8761200" cy="263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269999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3A509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Приоритетная задача</a:t>
            </a:r>
            <a:r>
              <a:rPr lang="ru-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обеспечение 100%-ной доступности дошкольного образования для детей в возрасте до 3 лет.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719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Times New Roman"/>
              <a:buChar char="*"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групп для детей от 1,5 до 3 лет.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719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Times New Roman"/>
              <a:buChar char="*"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МБДОУ «Ермаковский детский сад №3» открыта дополнительная группу для 20 детей раннего возраста.</a:t>
            </a:r>
            <a:endParaRPr sz="3000"/>
          </a:p>
        </p:txBody>
      </p:sp>
      <p:pic>
        <p:nvPicPr>
          <p:cNvPr id="536" name="Google Shape;536;ge8e4868155_2_14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7" name="Google Shape;537;ge8e4868155_2_14"/>
          <p:cNvGrpSpPr/>
          <p:nvPr/>
        </p:nvGrpSpPr>
        <p:grpSpPr>
          <a:xfrm>
            <a:off x="1832868" y="358520"/>
            <a:ext cx="7201899" cy="1432642"/>
            <a:chOff x="225166" y="25864"/>
            <a:chExt cx="7201899" cy="1432642"/>
          </a:xfrm>
        </p:grpSpPr>
        <p:sp>
          <p:nvSpPr>
            <p:cNvPr id="538" name="Google Shape;538;ge8e4868155_2_14"/>
            <p:cNvSpPr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ge8e4868155_2_14"/>
            <p:cNvSpPr txBox="1"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8</a:t>
              </a:r>
              <a:endParaRPr sz="2000" b="0" i="1" u="none" strike="noStrike" cap="none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40" name="Google Shape;540;ge8e4868155_2_14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ge8e4868155_2_14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мониторинга качества дошкольного образования</a:t>
              </a:r>
              <a:endParaRPr sz="25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542" name="Google Shape;542;ge8e4868155_2_1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25" y="4557611"/>
            <a:ext cx="9143999" cy="2300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ge8e4868155_2_3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4" name="Google Shape;524;ge8e4868155_2_3"/>
          <p:cNvGrpSpPr/>
          <p:nvPr/>
        </p:nvGrpSpPr>
        <p:grpSpPr>
          <a:xfrm>
            <a:off x="1832868" y="358520"/>
            <a:ext cx="7201899" cy="1432642"/>
            <a:chOff x="225166" y="25864"/>
            <a:chExt cx="7201899" cy="1432642"/>
          </a:xfrm>
        </p:grpSpPr>
        <p:sp>
          <p:nvSpPr>
            <p:cNvPr id="525" name="Google Shape;525;ge8e4868155_2_3"/>
            <p:cNvSpPr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ge8e4868155_2_3"/>
            <p:cNvSpPr txBox="1"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7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27" name="Google Shape;527;ge8e4868155_2_3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ge8e4868155_2_3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мониторинга качества дошкольного образования</a:t>
              </a:r>
              <a:endParaRPr sz="25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529" name="Google Shape;529;ge8e4868155_2_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943562"/>
            <a:ext cx="8839199" cy="4751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ge8e4868155_3_0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9" name="Google Shape;549;ge8e4868155_3_0"/>
          <p:cNvGrpSpPr/>
          <p:nvPr/>
        </p:nvGrpSpPr>
        <p:grpSpPr>
          <a:xfrm>
            <a:off x="1789693" y="206120"/>
            <a:ext cx="7201899" cy="1432642"/>
            <a:chOff x="225166" y="25864"/>
            <a:chExt cx="7201899" cy="1432642"/>
          </a:xfrm>
        </p:grpSpPr>
        <p:sp>
          <p:nvSpPr>
            <p:cNvPr id="550" name="Google Shape;550;ge8e4868155_3_0"/>
            <p:cNvSpPr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ge8e4868155_3_0"/>
            <p:cNvSpPr txBox="1"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7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52" name="Google Shape;552;ge8e4868155_3_0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ge8e4868155_3_0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250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Результаты</a:t>
              </a:r>
              <a:r>
                <a:rPr lang="ru-RU" sz="25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мониторинга качества дошкольного образования</a:t>
              </a:r>
              <a:endParaRPr sz="25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554" name="Google Shape;554;ge8e4868155_3_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4"/>
          <a:stretch/>
        </p:blipFill>
        <p:spPr>
          <a:xfrm>
            <a:off x="188975" y="1791150"/>
            <a:ext cx="8802626" cy="48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geb48090ad5_0_25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1" name="Google Shape;561;geb48090ad5_0_25"/>
          <p:cNvGrpSpPr/>
          <p:nvPr/>
        </p:nvGrpSpPr>
        <p:grpSpPr>
          <a:xfrm>
            <a:off x="1789693" y="206120"/>
            <a:ext cx="7201899" cy="1432642"/>
            <a:chOff x="225166" y="25864"/>
            <a:chExt cx="7201899" cy="1432642"/>
          </a:xfrm>
        </p:grpSpPr>
        <p:sp>
          <p:nvSpPr>
            <p:cNvPr id="562" name="Google Shape;562;geb48090ad5_0_25"/>
            <p:cNvSpPr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geb48090ad5_0_25"/>
            <p:cNvSpPr txBox="1"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7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64" name="Google Shape;564;geb48090ad5_0_25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geb48090ad5_0_25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Результаты</a:t>
              </a:r>
              <a:r>
                <a:rPr lang="ru-RU" sz="25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мониторинга качества дошкольного образования</a:t>
              </a:r>
              <a:endParaRPr sz="25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566" name="Google Shape;566;geb48090ad5_0_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8"/>
          <a:stretch/>
        </p:blipFill>
        <p:spPr>
          <a:xfrm>
            <a:off x="188966" y="1791150"/>
            <a:ext cx="8802626" cy="48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ge8e4868155_3_23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ge8e4868155_3_23"/>
          <p:cNvGrpSpPr/>
          <p:nvPr/>
        </p:nvGrpSpPr>
        <p:grpSpPr>
          <a:xfrm>
            <a:off x="1832868" y="358520"/>
            <a:ext cx="7201899" cy="1432642"/>
            <a:chOff x="225166" y="25864"/>
            <a:chExt cx="7201899" cy="1432642"/>
          </a:xfrm>
        </p:grpSpPr>
        <p:sp>
          <p:nvSpPr>
            <p:cNvPr id="574" name="Google Shape;574;ge8e4868155_3_23"/>
            <p:cNvSpPr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ge8e4868155_3_23"/>
            <p:cNvSpPr txBox="1"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r>
                <a:rPr lang="ru-RU" sz="2000" b="0" i="1" u="none" strike="noStrike" cap="none" dirty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</a:t>
              </a:r>
              <a:r>
                <a:rPr lang="ru-RU" sz="2000" b="0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7</a:t>
              </a: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76" name="Google Shape;576;ge8e4868155_3_23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ge8e4868155_3_23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мониторинга качества дошкольного образования</a:t>
              </a:r>
              <a:endParaRPr sz="25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578" name="Google Shape;578;ge8e4868155_3_23"/>
          <p:cNvGrpSpPr/>
          <p:nvPr/>
        </p:nvGrpSpPr>
        <p:grpSpPr>
          <a:xfrm>
            <a:off x="323528" y="2202228"/>
            <a:ext cx="8496900" cy="4254317"/>
            <a:chOff x="0" y="1236400"/>
            <a:chExt cx="8496900" cy="4254317"/>
          </a:xfrm>
        </p:grpSpPr>
        <p:sp>
          <p:nvSpPr>
            <p:cNvPr id="579" name="Google Shape;579;ge8e4868155_3_23"/>
            <p:cNvSpPr/>
            <p:nvPr/>
          </p:nvSpPr>
          <p:spPr>
            <a:xfrm>
              <a:off x="0" y="1921106"/>
              <a:ext cx="8496900" cy="3528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ge8e4868155_3_23"/>
            <p:cNvSpPr/>
            <p:nvPr/>
          </p:nvSpPr>
          <p:spPr>
            <a:xfrm>
              <a:off x="28783" y="1236400"/>
              <a:ext cx="8036100" cy="8913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ge8e4868155_3_23"/>
            <p:cNvSpPr txBox="1"/>
            <p:nvPr/>
          </p:nvSpPr>
          <p:spPr>
            <a:xfrm>
              <a:off x="72297" y="1279924"/>
              <a:ext cx="7949100" cy="99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4800" tIns="0" rIns="224800" bIns="0" anchor="ctr" anchorCtr="0">
              <a:noAutofit/>
            </a:bodyPr>
            <a:lstStyle/>
            <a:p>
              <a:pPr marL="0" marR="3600" lvl="0" indent="457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Создано 14 консультационных пунктов</a:t>
              </a:r>
              <a:endParaRPr sz="25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82" name="Google Shape;582;ge8e4868155_3_23"/>
            <p:cNvSpPr/>
            <p:nvPr/>
          </p:nvSpPr>
          <p:spPr>
            <a:xfrm>
              <a:off x="0" y="5137917"/>
              <a:ext cx="8496900" cy="3528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FE7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ge8e4868155_3_23"/>
            <p:cNvSpPr/>
            <p:nvPr/>
          </p:nvSpPr>
          <p:spPr>
            <a:xfrm>
              <a:off x="28772" y="2463173"/>
              <a:ext cx="8036100" cy="2898600"/>
            </a:xfrm>
            <a:prstGeom prst="roundRect">
              <a:avLst>
                <a:gd name="adj" fmla="val 16667"/>
              </a:avLst>
            </a:prstGeom>
            <a:solidFill>
              <a:srgbClr val="FE7F20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ge8e4868155_3_23"/>
          <p:cNvSpPr txBox="1"/>
          <p:nvPr/>
        </p:nvSpPr>
        <p:spPr>
          <a:xfrm>
            <a:off x="941825" y="3614925"/>
            <a:ext cx="6297300" cy="2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latin typeface="Trebuchet MS"/>
                <a:ea typeface="Trebuchet MS"/>
                <a:cs typeface="Trebuchet MS"/>
                <a:sym typeface="Trebuchet MS"/>
              </a:rPr>
              <a:t>Не имеют консультационного пункта: </a:t>
            </a: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latin typeface="Trebuchet MS"/>
                <a:ea typeface="Trebuchet MS"/>
                <a:cs typeface="Trebuchet MS"/>
                <a:sym typeface="Trebuchet MS"/>
              </a:rPr>
              <a:t>МБОУ «Григорьевская СШ», </a:t>
            </a: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latin typeface="Trebuchet MS"/>
                <a:ea typeface="Trebuchet MS"/>
                <a:cs typeface="Trebuchet MS"/>
                <a:sym typeface="Trebuchet MS"/>
              </a:rPr>
              <a:t>МБОУ «Новоозерновская ОШ», </a:t>
            </a: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latin typeface="Trebuchet MS"/>
                <a:ea typeface="Trebuchet MS"/>
                <a:cs typeface="Trebuchet MS"/>
                <a:sym typeface="Trebuchet MS"/>
              </a:rPr>
              <a:t>МБОУ «Семенниковская СОШ».</a:t>
            </a: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geb48090ad5_1_33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1" name="Google Shape;591;geb48090ad5_1_33"/>
          <p:cNvGrpSpPr/>
          <p:nvPr/>
        </p:nvGrpSpPr>
        <p:grpSpPr>
          <a:xfrm>
            <a:off x="1832868" y="358520"/>
            <a:ext cx="7201899" cy="1127842"/>
            <a:chOff x="225166" y="25864"/>
            <a:chExt cx="7201899" cy="1127842"/>
          </a:xfrm>
        </p:grpSpPr>
        <p:sp>
          <p:nvSpPr>
            <p:cNvPr id="592" name="Google Shape;592;geb48090ad5_1_33"/>
            <p:cNvSpPr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geb48090ad5_1_33"/>
            <p:cNvSpPr txBox="1"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91440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1" u="none" strike="noStrike" cap="none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4" name="Google Shape;594;geb48090ad5_1_33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geb48090ad5_1_33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Итоги летней оздоровительной кампании</a:t>
              </a:r>
              <a:endParaRPr sz="25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596" name="Google Shape;596;geb48090ad5_1_33"/>
          <p:cNvPicPr preferRelativeResize="0"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8825"/>
            <a:ext cx="7434167" cy="344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geb48090ad5_1_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8025" y="4359600"/>
            <a:ext cx="5205975" cy="24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geb48090ad5_1_33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1" name="Google Shape;591;geb48090ad5_1_33"/>
          <p:cNvGrpSpPr/>
          <p:nvPr/>
        </p:nvGrpSpPr>
        <p:grpSpPr>
          <a:xfrm>
            <a:off x="1832868" y="358520"/>
            <a:ext cx="7201899" cy="1127842"/>
            <a:chOff x="225166" y="25864"/>
            <a:chExt cx="7201899" cy="1127842"/>
          </a:xfrm>
        </p:grpSpPr>
        <p:sp>
          <p:nvSpPr>
            <p:cNvPr id="592" name="Google Shape;592;geb48090ad5_1_33"/>
            <p:cNvSpPr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geb48090ad5_1_33"/>
            <p:cNvSpPr txBox="1"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91440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1" u="none" strike="noStrike" cap="none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4" name="Google Shape;594;geb48090ad5_1_33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geb48090ad5_1_33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 dirty="0" smtClean="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Инфраструктура</a:t>
              </a:r>
              <a:endParaRPr sz="2500" b="0" i="0" u="none" strike="noStrike" cap="none" dirty="0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4410" y="1332642"/>
            <a:ext cx="9020806" cy="5445671"/>
            <a:chOff x="-1" y="-144463"/>
            <a:chExt cx="9144001" cy="544567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" y="0"/>
              <a:ext cx="9116081" cy="53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56176" y="1340768"/>
              <a:ext cx="29878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56176" y="1340768"/>
              <a:ext cx="298782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 smtClean="0">
                <a:solidFill>
                  <a:schemeClr val="bg1"/>
                </a:solidFill>
              </a:endParaRPr>
            </a:p>
            <a:p>
              <a:endParaRPr lang="ru-RU" dirty="0">
                <a:solidFill>
                  <a:schemeClr val="bg1"/>
                </a:solidFill>
              </a:endParaRPr>
            </a:p>
            <a:p>
              <a:r>
                <a:rPr lang="ru-RU" dirty="0" smtClean="0">
                  <a:solidFill>
                    <a:schemeClr val="bg1"/>
                  </a:solidFill>
                </a:rPr>
                <a:t>в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182" y="4468470"/>
              <a:ext cx="17281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8829130,17</a:t>
              </a:r>
              <a:endParaRPr lang="ru-RU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88024" y="4477147"/>
              <a:ext cx="17281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3651169,83</a:t>
              </a:r>
              <a:endParaRPr lang="ru-RU" b="1" dirty="0"/>
            </a:p>
          </p:txBody>
        </p:sp>
        <p:sp>
          <p:nvSpPr>
            <p:cNvPr id="16" name="AutoShape 4" descr="Учеников начальных классов будут кормить бесплатно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7" name="Picture 5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0349" y="1311465"/>
              <a:ext cx="4480049" cy="2916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156176" y="1179283"/>
              <a:ext cx="28083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>
                  <a:solidFill>
                    <a:srgbClr val="FF0000"/>
                  </a:solidFill>
                </a:rPr>
                <a:t>Дети с первого по четвертый класс </a:t>
              </a:r>
              <a:r>
                <a:rPr lang="ru-RU" b="1" i="1" dirty="0" smtClean="0">
                  <a:solidFill>
                    <a:srgbClr val="FF0000"/>
                  </a:solidFill>
                </a:rPr>
                <a:t>получают </a:t>
              </a:r>
              <a:r>
                <a:rPr lang="ru-RU" b="1" i="1" dirty="0">
                  <a:solidFill>
                    <a:srgbClr val="FF0000"/>
                  </a:solidFill>
                </a:rPr>
                <a:t>горячее питание в школе за счет бюджета.</a:t>
              </a:r>
              <a:r>
                <a:rPr lang="ru-RU" dirty="0"/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2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geb48090ad5_1_33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1" name="Google Shape;591;geb48090ad5_1_33"/>
          <p:cNvGrpSpPr/>
          <p:nvPr/>
        </p:nvGrpSpPr>
        <p:grpSpPr>
          <a:xfrm>
            <a:off x="1832868" y="234695"/>
            <a:ext cx="7201899" cy="1480267"/>
            <a:chOff x="225166" y="25864"/>
            <a:chExt cx="7201899" cy="1480267"/>
          </a:xfrm>
        </p:grpSpPr>
        <p:sp>
          <p:nvSpPr>
            <p:cNvPr id="592" name="Google Shape;592;geb48090ad5_1_33"/>
            <p:cNvSpPr/>
            <p:nvPr/>
          </p:nvSpPr>
          <p:spPr>
            <a:xfrm>
              <a:off x="225166" y="742931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geb48090ad5_1_33"/>
            <p:cNvSpPr txBox="1"/>
            <p:nvPr/>
          </p:nvSpPr>
          <p:spPr>
            <a:xfrm>
              <a:off x="225166" y="742931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91440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i="1" u="none" strike="noStrike" cap="none" dirty="0" smtClean="0">
                  <a:solidFill>
                    <a:srgbClr val="202F6A"/>
                  </a:solidFill>
                  <a:latin typeface="Georgia"/>
                  <a:ea typeface="Georgia"/>
                  <a:cs typeface="Georgia"/>
                  <a:sym typeface="Georgia"/>
                </a:rPr>
                <a:t>Субсидии на 2021 год</a:t>
              </a:r>
              <a:endParaRPr sz="2000" b="1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4" name="Google Shape;594;geb48090ad5_1_33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geb48090ad5_1_33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 dirty="0" smtClean="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Инфраструктура</a:t>
              </a:r>
              <a:endParaRPr sz="2500" b="0" i="0" u="none" strike="noStrike" cap="none" dirty="0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7504" y="1881098"/>
            <a:ext cx="88808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rebuchet MS" pitchFamily="34" charset="0"/>
              </a:rPr>
              <a:t>Программа:</a:t>
            </a:r>
            <a:r>
              <a:rPr lang="ru-RU" sz="2000" dirty="0" err="1" smtClean="0">
                <a:latin typeface="Trebuchet MS" pitchFamily="34" charset="0"/>
              </a:rPr>
              <a:t>«Развитие</a:t>
            </a:r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ru-RU" sz="2000" dirty="0">
                <a:latin typeface="Trebuchet MS" pitchFamily="34" charset="0"/>
              </a:rPr>
              <a:t>образования» </a:t>
            </a:r>
            <a:r>
              <a:rPr lang="ru-RU" sz="2000" dirty="0" smtClean="0">
                <a:latin typeface="Trebuchet MS" pitchFamily="34" charset="0"/>
              </a:rPr>
              <a:t>- </a:t>
            </a:r>
            <a:r>
              <a:rPr lang="ru-RU" sz="2000" dirty="0">
                <a:latin typeface="Trebuchet MS" pitchFamily="34" charset="0"/>
              </a:rPr>
              <a:t>3740,00  </a:t>
            </a:r>
            <a:r>
              <a:rPr lang="ru-RU" sz="2000" dirty="0" err="1" smtClean="0">
                <a:latin typeface="Trebuchet MS" pitchFamily="34" charset="0"/>
              </a:rPr>
              <a:t>т.руб</a:t>
            </a:r>
            <a:r>
              <a:rPr lang="ru-RU" sz="2000" dirty="0" smtClean="0">
                <a:latin typeface="Trebuchet MS" pitchFamily="34" charset="0"/>
              </a:rPr>
              <a:t>. и  </a:t>
            </a:r>
            <a:r>
              <a:rPr lang="ru-RU" sz="2000" dirty="0">
                <a:latin typeface="Trebuchet MS" pitchFamily="34" charset="0"/>
              </a:rPr>
              <a:t>37,77 </a:t>
            </a:r>
            <a:r>
              <a:rPr lang="ru-RU" sz="2000" dirty="0" err="1">
                <a:latin typeface="Trebuchet MS" pitchFamily="34" charset="0"/>
              </a:rPr>
              <a:t>т.руб</a:t>
            </a:r>
            <a:r>
              <a:rPr lang="ru-RU" sz="2000" dirty="0">
                <a:latin typeface="Trebuchet MS" pitchFamily="34" charset="0"/>
              </a:rPr>
              <a:t>. </a:t>
            </a:r>
            <a:r>
              <a:rPr lang="ru-RU" sz="2000" dirty="0" err="1" smtClean="0">
                <a:latin typeface="Trebuchet MS" pitchFamily="34" charset="0"/>
              </a:rPr>
              <a:t>софинансирование</a:t>
            </a:r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ru-RU" sz="2000" dirty="0">
                <a:latin typeface="Trebuchet MS" pitchFamily="34" charset="0"/>
              </a:rPr>
              <a:t>из  средств местного </a:t>
            </a:r>
            <a:r>
              <a:rPr lang="ru-RU" sz="2000" dirty="0" smtClean="0">
                <a:latin typeface="Trebuchet MS" pitchFamily="34" charset="0"/>
              </a:rPr>
              <a:t>бюджета на </a:t>
            </a:r>
            <a:r>
              <a:rPr lang="ru-RU" sz="2000" dirty="0">
                <a:latin typeface="Trebuchet MS" pitchFamily="34" charset="0"/>
              </a:rPr>
              <a:t>приведение зданий и сооружений общеобразовательных организаций в соответствие с требованиями </a:t>
            </a:r>
            <a:r>
              <a:rPr lang="ru-RU" sz="2000" dirty="0" smtClean="0">
                <a:latin typeface="Trebuchet MS" pitchFamily="34" charset="0"/>
              </a:rPr>
              <a:t>законодательства</a:t>
            </a:r>
            <a:r>
              <a:rPr lang="ru-RU" sz="2000" b="1" dirty="0" smtClean="0">
                <a:latin typeface="Trebuchet MS" pitchFamily="34" charset="0"/>
              </a:rPr>
              <a:t>.</a:t>
            </a:r>
          </a:p>
          <a:p>
            <a:endParaRPr lang="ru-RU" sz="2000" dirty="0">
              <a:latin typeface="Trebuchet MS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rebuchet MS" pitchFamily="34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rebuchet MS" pitchFamily="34" charset="0"/>
              </a:rPr>
              <a:t>Содействие развитию местного самоуправления» </a:t>
            </a:r>
            <a:r>
              <a:rPr lang="ru-RU" sz="2000" dirty="0" smtClean="0">
                <a:solidFill>
                  <a:srgbClr val="002060"/>
                </a:solidFill>
                <a:latin typeface="Trebuchet MS" pitchFamily="34" charset="0"/>
              </a:rPr>
              <a:t>- 2 </a:t>
            </a:r>
            <a:r>
              <a:rPr lang="ru-RU" sz="2000" dirty="0">
                <a:solidFill>
                  <a:srgbClr val="002060"/>
                </a:solidFill>
                <a:latin typeface="Trebuchet MS" pitchFamily="34" charset="0"/>
              </a:rPr>
              <a:t>318,795 </a:t>
            </a:r>
            <a:r>
              <a:rPr lang="ru-RU" sz="2000" dirty="0" err="1">
                <a:solidFill>
                  <a:srgbClr val="002060"/>
                </a:solidFill>
                <a:latin typeface="Trebuchet MS" pitchFamily="34" charset="0"/>
              </a:rPr>
              <a:t>т.руб</a:t>
            </a:r>
            <a:r>
              <a:rPr lang="ru-RU" sz="2000" dirty="0">
                <a:solidFill>
                  <a:srgbClr val="002060"/>
                </a:solidFill>
                <a:latin typeface="Trebuchet MS" pitchFamily="34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Trebuchet MS" pitchFamily="34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Trebuchet MS" pitchFamily="34" charset="0"/>
              </a:rPr>
              <a:t>ремонт внутреннего освещения здания МБОУ «Ермаковская средняя школа № 2</a:t>
            </a:r>
            <a:r>
              <a:rPr lang="ru-RU" sz="2000" dirty="0" smtClean="0">
                <a:solidFill>
                  <a:srgbClr val="002060"/>
                </a:solidFill>
                <a:latin typeface="Trebuchet MS" pitchFamily="34" charset="0"/>
              </a:rPr>
              <a:t>».</a:t>
            </a:r>
          </a:p>
          <a:p>
            <a:endParaRPr lang="ru-RU" sz="2000" dirty="0">
              <a:latin typeface="Trebuchet MS" pitchFamily="34" charset="0"/>
            </a:endParaRPr>
          </a:p>
          <a:p>
            <a:r>
              <a:rPr lang="ru-RU" sz="2000" dirty="0" smtClean="0">
                <a:latin typeface="Trebuchet MS" pitchFamily="34" charset="0"/>
              </a:rPr>
              <a:t>«</a:t>
            </a:r>
            <a:r>
              <a:rPr lang="ru-RU" sz="2000" dirty="0">
                <a:latin typeface="Trebuchet MS" pitchFamily="34" charset="0"/>
              </a:rPr>
              <a:t>Развитие образования» </a:t>
            </a:r>
            <a:r>
              <a:rPr lang="ru-RU" sz="2000" dirty="0" smtClean="0">
                <a:latin typeface="Trebuchet MS" pitchFamily="34" charset="0"/>
              </a:rPr>
              <a:t>- 3 </a:t>
            </a:r>
            <a:r>
              <a:rPr lang="ru-RU" sz="2000" dirty="0">
                <a:latin typeface="Trebuchet MS" pitchFamily="34" charset="0"/>
              </a:rPr>
              <a:t>250,56 </a:t>
            </a:r>
            <a:r>
              <a:rPr lang="ru-RU" sz="2000" dirty="0" err="1">
                <a:latin typeface="Trebuchet MS" pitchFamily="34" charset="0"/>
              </a:rPr>
              <a:t>т.руб</a:t>
            </a:r>
            <a:r>
              <a:rPr lang="ru-RU" sz="2000" dirty="0">
                <a:latin typeface="Trebuchet MS" pitchFamily="34" charset="0"/>
              </a:rPr>
              <a:t>. </a:t>
            </a:r>
            <a:r>
              <a:rPr lang="ru-RU" sz="2000" dirty="0" smtClean="0">
                <a:latin typeface="Trebuchet MS" pitchFamily="34" charset="0"/>
              </a:rPr>
              <a:t>на </a:t>
            </a:r>
            <a:r>
              <a:rPr lang="ru-RU" sz="2000" dirty="0">
                <a:latin typeface="Trebuchet MS" pitchFamily="34" charset="0"/>
              </a:rPr>
              <a:t>ремонт спортивного зала МБОУ «</a:t>
            </a:r>
            <a:r>
              <a:rPr lang="ru-RU" sz="2000" dirty="0" err="1">
                <a:latin typeface="Trebuchet MS" pitchFamily="34" charset="0"/>
              </a:rPr>
              <a:t>Танзыбейская</a:t>
            </a:r>
            <a:r>
              <a:rPr lang="ru-RU" sz="2000" dirty="0">
                <a:latin typeface="Trebuchet MS" pitchFamily="34" charset="0"/>
              </a:rPr>
              <a:t>  средняя школа».</a:t>
            </a:r>
          </a:p>
          <a:p>
            <a:endParaRPr lang="ru-RU" sz="2000" dirty="0" smtClean="0">
              <a:latin typeface="Trebuchet MS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rebuchet MS" pitchFamily="34" charset="0"/>
              </a:rPr>
              <a:t>С 2017  </a:t>
            </a:r>
            <a:r>
              <a:rPr lang="ru-RU" sz="2000" dirty="0">
                <a:solidFill>
                  <a:srgbClr val="002060"/>
                </a:solidFill>
                <a:latin typeface="Trebuchet MS" pitchFamily="34" charset="0"/>
              </a:rPr>
              <a:t>по 2021 годы  выделяются средства из местного бюджета  на установку систем видеонаблюдения </a:t>
            </a:r>
            <a:r>
              <a:rPr lang="ru-RU" sz="2000" dirty="0" smtClean="0">
                <a:solidFill>
                  <a:srgbClr val="002060"/>
                </a:solidFill>
                <a:latin typeface="Trebuchet MS" pitchFamily="34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Trebuchet MS" pitchFamily="34" charset="0"/>
              </a:rPr>
              <a:t>по 42,5 тысячи рублей  для  МБОУ «Ермаковская  СШ№ 1»  и МБОУ «Ермаковская  СШ№ 2»). </a:t>
            </a:r>
          </a:p>
        </p:txBody>
      </p:sp>
    </p:spTree>
    <p:extLst>
      <p:ext uri="{BB962C8B-B14F-4D97-AF65-F5344CB8AC3E}">
        <p14:creationId xmlns:p14="http://schemas.microsoft.com/office/powerpoint/2010/main" val="19359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ge84aaa7044_1_4"/>
          <p:cNvGrpSpPr/>
          <p:nvPr/>
        </p:nvGrpSpPr>
        <p:grpSpPr>
          <a:xfrm>
            <a:off x="1832868" y="358520"/>
            <a:ext cx="7201899" cy="1432642"/>
            <a:chOff x="225166" y="25864"/>
            <a:chExt cx="7201899" cy="1432642"/>
          </a:xfrm>
        </p:grpSpPr>
        <p:sp>
          <p:nvSpPr>
            <p:cNvPr id="418" name="Google Shape;418;ge84aaa7044_1_4"/>
            <p:cNvSpPr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ge84aaa7044_1_4"/>
            <p:cNvSpPr txBox="1"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  <a:buFont typeface="Georgia"/>
                <a:buChar char="•"/>
              </a:pP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20" name="Google Shape;420;ge84aaa7044_1_4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ge84aaa7044_1_4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0" i="0" u="none" strike="noStrike" cap="none" dirty="0" smtClean="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Дополнительное образование</a:t>
              </a:r>
              <a:endParaRPr sz="3200" b="0" i="0" u="none" strike="noStrike" cap="none" dirty="0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422" name="Google Shape;422;ge84aaa7044_1_4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47581791"/>
              </p:ext>
            </p:extLst>
          </p:nvPr>
        </p:nvGraphicFramePr>
        <p:xfrm>
          <a:off x="361950" y="2054225"/>
          <a:ext cx="8362950" cy="458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27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>
            <a:spLocks noGrp="1"/>
          </p:cNvSpPr>
          <p:nvPr>
            <p:ph type="title"/>
          </p:nvPr>
        </p:nvSpPr>
        <p:spPr>
          <a:xfrm>
            <a:off x="406152" y="5064224"/>
            <a:ext cx="827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/>
              <a:t>Муниципальная система оценки качества образования</a:t>
            </a:r>
            <a:endParaRPr sz="4000"/>
          </a:p>
        </p:txBody>
      </p:sp>
      <p:pic>
        <p:nvPicPr>
          <p:cNvPr id="154" name="Google Shape;154;p3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10" y="142852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3"/>
          <p:cNvGrpSpPr/>
          <p:nvPr/>
        </p:nvGrpSpPr>
        <p:grpSpPr>
          <a:xfrm>
            <a:off x="323528" y="1089122"/>
            <a:ext cx="8496944" cy="3233823"/>
            <a:chOff x="0" y="1266294"/>
            <a:chExt cx="8496944" cy="3233823"/>
          </a:xfrm>
        </p:grpSpPr>
        <p:sp>
          <p:nvSpPr>
            <p:cNvPr id="156" name="Google Shape;156;p3"/>
            <p:cNvSpPr/>
            <p:nvPr/>
          </p:nvSpPr>
          <p:spPr>
            <a:xfrm>
              <a:off x="0" y="1874800"/>
              <a:ext cx="8496900" cy="352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8783" y="1266294"/>
              <a:ext cx="8036100" cy="891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72295" y="1386006"/>
              <a:ext cx="7949100" cy="80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4800" tIns="0" rIns="2248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оценки качества подготовки обучающихся</a:t>
              </a:r>
              <a:endPara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0" y="3034211"/>
              <a:ext cx="8496944" cy="352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5BCD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8783" y="2349506"/>
              <a:ext cx="8036095" cy="891345"/>
            </a:xfrm>
            <a:prstGeom prst="roundRect">
              <a:avLst>
                <a:gd name="adj" fmla="val 16667"/>
              </a:avLst>
            </a:prstGeom>
            <a:solidFill>
              <a:srgbClr val="5BCDA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72295" y="2393018"/>
              <a:ext cx="7949071" cy="804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4800" tIns="0" rIns="2248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выявления, поддержки и развития способностей и талантов у детей и молодежи</a:t>
              </a:r>
              <a:endPara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0" y="4147317"/>
              <a:ext cx="8496944" cy="352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FE7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8783" y="3462611"/>
              <a:ext cx="8036095" cy="891345"/>
            </a:xfrm>
            <a:prstGeom prst="roundRect">
              <a:avLst>
                <a:gd name="adj" fmla="val 16667"/>
              </a:avLst>
            </a:prstGeom>
            <a:solidFill>
              <a:srgbClr val="FE7F20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 txBox="1"/>
            <p:nvPr/>
          </p:nvSpPr>
          <p:spPr>
            <a:xfrm>
              <a:off x="72295" y="3506123"/>
              <a:ext cx="7949071" cy="804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4800" tIns="0" rIns="2248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работы по самоопределению и профессиональной ориентации обучающихся</a:t>
              </a:r>
              <a:endPara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eb3c17dc23_0_0"/>
          <p:cNvSpPr txBox="1">
            <a:spLocks noGrp="1"/>
          </p:cNvSpPr>
          <p:nvPr>
            <p:ph type="body" idx="1"/>
          </p:nvPr>
        </p:nvSpPr>
        <p:spPr>
          <a:xfrm>
            <a:off x="262125" y="1606300"/>
            <a:ext cx="8485500" cy="491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место Краевого фестиваля детского творчества «Таланты без границ» - Ансамбль песни «СлавиЯ» (педагог Колбасова Т.В.); Анашкина Алена (педагог Резвицкая Г.Н)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место Краевого фестиваля детского творчества «Таланты без границ»- Пресс-центр  «Истоки» МБОУ «Мигнинская средняя школа».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Ансамбль педагогов «Элегия» - победители межмуниципального этапа краевого фестиваля работников образования «Творческая встреча 2021».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44" name="Google Shape;444;geb3c17dc23_0_0"/>
          <p:cNvGrpSpPr/>
          <p:nvPr/>
        </p:nvGrpSpPr>
        <p:grpSpPr>
          <a:xfrm>
            <a:off x="1832868" y="206120"/>
            <a:ext cx="7201899" cy="1127842"/>
            <a:chOff x="225166" y="25864"/>
            <a:chExt cx="7201899" cy="1127842"/>
          </a:xfrm>
        </p:grpSpPr>
        <p:sp>
          <p:nvSpPr>
            <p:cNvPr id="445" name="Google Shape;445;geb3c17dc23_0_0"/>
            <p:cNvSpPr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446" name="Google Shape;446;geb3c17dc23_0_0"/>
            <p:cNvSpPr txBox="1"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0" i="1" u="none" strike="noStrike" cap="none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47" name="Google Shape;447;geb3c17dc23_0_0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448" name="Google Shape;448;geb3c17dc23_0_0"/>
            <p:cNvSpPr txBox="1"/>
            <p:nvPr/>
          </p:nvSpPr>
          <p:spPr>
            <a:xfrm>
              <a:off x="399948" y="224547"/>
              <a:ext cx="69807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Центр дополнительного образования</a:t>
              </a:r>
              <a:endParaRPr sz="27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449" name="Google Shape;449;geb3c17dc23_0_0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8e485eca2_0_0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e8e485eca2_0_0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00"/>
              </a:spcAft>
              <a:buNone/>
            </a:pPr>
            <a:endParaRPr/>
          </a:p>
        </p:txBody>
      </p:sp>
      <p:pic>
        <p:nvPicPr>
          <p:cNvPr id="457" name="Google Shape;457;ge8e485eca2_0_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00" y="31801"/>
            <a:ext cx="3720051" cy="279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e8e485eca2_0_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425" y="170525"/>
            <a:ext cx="4755825" cy="26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e8e485eca2_0_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0" y="2932925"/>
            <a:ext cx="4466550" cy="361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ge8e485eca2_0_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225" y="2616925"/>
            <a:ext cx="4664126" cy="408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eb3c17dc23_0_6"/>
          <p:cNvSpPr txBox="1">
            <a:spLocks noGrp="1"/>
          </p:cNvSpPr>
          <p:nvPr>
            <p:ph type="body" idx="1"/>
          </p:nvPr>
        </p:nvSpPr>
        <p:spPr>
          <a:xfrm>
            <a:off x="228825" y="1519375"/>
            <a:ext cx="8628600" cy="511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300">
                <a:latin typeface="Times New Roman"/>
                <a:ea typeface="Times New Roman"/>
                <a:cs typeface="Times New Roman"/>
                <a:sym typeface="Times New Roman"/>
              </a:rPr>
              <a:t>- Проект «Модульный конструктор для постройки различной самоходной техники малой мощности» в направлении «Машиностроение, системы и оборудование» </a:t>
            </a:r>
            <a:r>
              <a:rPr lang="ru-RU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место</a:t>
            </a: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 Южному образовательному округу.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Проект «Бестраншейный  ремонт трубопровода» в направлении «Рационализаторство и изобретательство»  занял 1 место  по Южному образовательному округу  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-На  зональном этапе Краевого молодежного форума «Научно-технический потенциал Сибири 2021»    проект “Бестраншейный ремонт трубопровода  или 3D печать  трубы в трубе»  I место в направлении конференция в номинации «Рационализаторство и изобретательство». 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 место в старшей возрастной группе - Феоктистов Евгений на межрайонных соревнованиях по картингу «Весенний лед».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300"/>
              </a:spcAft>
              <a:buNone/>
            </a:pP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67" name="Google Shape;467;geb3c17dc23_0_6"/>
          <p:cNvGrpSpPr/>
          <p:nvPr/>
        </p:nvGrpSpPr>
        <p:grpSpPr>
          <a:xfrm>
            <a:off x="1832868" y="206120"/>
            <a:ext cx="7201899" cy="1127842"/>
            <a:chOff x="225166" y="25864"/>
            <a:chExt cx="7201899" cy="1127842"/>
          </a:xfrm>
        </p:grpSpPr>
        <p:sp>
          <p:nvSpPr>
            <p:cNvPr id="468" name="Google Shape;468;geb3c17dc23_0_6"/>
            <p:cNvSpPr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geb3c17dc23_0_6"/>
            <p:cNvSpPr txBox="1"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1" u="none" strike="noStrike" cap="none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70" name="Google Shape;470;geb3c17dc23_0_6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geb3c17dc23_0_6"/>
            <p:cNvSpPr txBox="1"/>
            <p:nvPr/>
          </p:nvSpPr>
          <p:spPr>
            <a:xfrm>
              <a:off x="399948" y="224547"/>
              <a:ext cx="69807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Станция юных техников</a:t>
              </a:r>
              <a:endParaRPr sz="2900" b="1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472" name="Google Shape;472;geb3c17dc23_0_6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eb4cf6b2c1_0_0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geb4cf6b2c1_0_0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00"/>
              </a:spcAft>
              <a:buNone/>
            </a:pPr>
            <a:endParaRPr/>
          </a:p>
        </p:txBody>
      </p:sp>
      <p:pic>
        <p:nvPicPr>
          <p:cNvPr id="480" name="Google Shape;480;geb4cf6b2c1_0_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5" y="109725"/>
            <a:ext cx="4893675" cy="363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geb4cf6b2c1_0_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050" y="3272150"/>
            <a:ext cx="4756999" cy="356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geb4cf6b2c1_0_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4950" y="109725"/>
            <a:ext cx="4009150" cy="363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geb4cf6b2c1_0_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167" y="3272150"/>
            <a:ext cx="5402832" cy="363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b3c17dc23_0_12"/>
          <p:cNvSpPr txBox="1">
            <a:spLocks noGrp="1"/>
          </p:cNvSpPr>
          <p:nvPr>
            <p:ph type="body" idx="1"/>
          </p:nvPr>
        </p:nvSpPr>
        <p:spPr>
          <a:xfrm>
            <a:off x="112775" y="1463050"/>
            <a:ext cx="8845800" cy="51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Призовые места выездных спортивных соревнований: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Краевой уровень – три  1 места, одно 2 место, одно 3 место;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Региональный уровень – пятнадцать 1 мест, девять 2 мест, тринадцать 3 мест.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Региональный этап Всероссийской заочной акции «Физкультура и спорт-альтернатива пагубным привычкам» приняли участие: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-"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Ермаковская СШ № 1;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-"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Жеблахтинская СШ;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-"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Новоозёрновская ОШ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300"/>
              </a:spcAft>
              <a:buNone/>
            </a:pPr>
            <a:endParaRPr sz="2700"/>
          </a:p>
        </p:txBody>
      </p:sp>
      <p:grpSp>
        <p:nvGrpSpPr>
          <p:cNvPr id="490" name="Google Shape;490;geb3c17dc23_0_12"/>
          <p:cNvGrpSpPr/>
          <p:nvPr/>
        </p:nvGrpSpPr>
        <p:grpSpPr>
          <a:xfrm>
            <a:off x="1832868" y="206120"/>
            <a:ext cx="7201899" cy="1127842"/>
            <a:chOff x="225166" y="25864"/>
            <a:chExt cx="7201899" cy="1127842"/>
          </a:xfrm>
        </p:grpSpPr>
        <p:sp>
          <p:nvSpPr>
            <p:cNvPr id="491" name="Google Shape;491;geb3c17dc23_0_12"/>
            <p:cNvSpPr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geb3c17dc23_0_12"/>
            <p:cNvSpPr txBox="1"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1" u="none" strike="noStrike" cap="none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93" name="Google Shape;493;geb3c17dc23_0_12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geb3c17dc23_0_12"/>
            <p:cNvSpPr txBox="1"/>
            <p:nvPr/>
          </p:nvSpPr>
          <p:spPr>
            <a:xfrm>
              <a:off x="399948" y="224547"/>
              <a:ext cx="69807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900" dirty="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ДЮСШ “</a:t>
              </a:r>
              <a:r>
                <a:rPr lang="ru-RU" sz="2900" dirty="0" err="1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Ланс</a:t>
              </a:r>
              <a:r>
                <a:rPr lang="ru-RU" sz="2900" dirty="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”</a:t>
              </a:r>
              <a:endParaRPr sz="2900" b="0" i="0" u="none" strike="noStrike" cap="none" dirty="0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495" name="Google Shape;495;geb3c17dc23_0_12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ge84aaa7044_1_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3425" y="4687750"/>
            <a:ext cx="4721370" cy="21041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7" name="Google Shape;417;ge84aaa7044_1_4"/>
          <p:cNvGrpSpPr/>
          <p:nvPr/>
        </p:nvGrpSpPr>
        <p:grpSpPr>
          <a:xfrm>
            <a:off x="1832868" y="358520"/>
            <a:ext cx="7201899" cy="1165480"/>
            <a:chOff x="225166" y="25864"/>
            <a:chExt cx="7201899" cy="1165480"/>
          </a:xfrm>
        </p:grpSpPr>
        <p:sp>
          <p:nvSpPr>
            <p:cNvPr id="418" name="Google Shape;418;ge84aaa7044_1_4"/>
            <p:cNvSpPr/>
            <p:nvPr/>
          </p:nvSpPr>
          <p:spPr>
            <a:xfrm>
              <a:off x="225166" y="695306"/>
              <a:ext cx="6978600" cy="496038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ge84aaa7044_1_4"/>
            <p:cNvSpPr txBox="1"/>
            <p:nvPr/>
          </p:nvSpPr>
          <p:spPr>
            <a:xfrm>
              <a:off x="225166" y="695306"/>
              <a:ext cx="6978600" cy="496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R="0" lvl="1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</a:pP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20" name="Google Shape;420;ge84aaa7044_1_4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ge84aaa7044_1_4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ru-RU" sz="2800" dirty="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ДЮСШ “</a:t>
              </a:r>
              <a:r>
                <a:rPr lang="ru-RU" sz="2800" dirty="0" err="1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Ланс</a:t>
              </a:r>
              <a:r>
                <a:rPr lang="ru-RU" sz="2800" dirty="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”</a:t>
              </a:r>
            </a:p>
          </p:txBody>
        </p:sp>
      </p:grpSp>
      <p:pic>
        <p:nvPicPr>
          <p:cNvPr id="422" name="Google Shape;422;ge84aaa7044_1_4" descr="C:\Users\User\Desktop\логотип большой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e84aaa7044_1_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655" r="4870" b="24729"/>
          <a:stretch/>
        </p:blipFill>
        <p:spPr>
          <a:xfrm>
            <a:off x="55775" y="1909838"/>
            <a:ext cx="9032450" cy="26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e84aaa7044_1_13"/>
          <p:cNvSpPr txBox="1">
            <a:spLocks noGrp="1"/>
          </p:cNvSpPr>
          <p:nvPr>
            <p:ph type="body" idx="1"/>
          </p:nvPr>
        </p:nvSpPr>
        <p:spPr>
          <a:xfrm>
            <a:off x="-19700" y="3251870"/>
            <a:ext cx="6400800" cy="347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место  - МБОУ “Ермаковская СШ №1”</a:t>
            </a:r>
            <a:endParaRPr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место  - МБОУ “Салбинская СШ”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место   - МБОУ “Разъезженская СШ”</a:t>
            </a:r>
            <a:endParaRPr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b="1" u="sng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Среди малокомплектных школ</a:t>
            </a:r>
            <a:endParaRPr b="1" u="sng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b="1" u="sng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место - МБОУ “Салбинская СШ”,</a:t>
            </a:r>
            <a:endParaRPr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место  - МБОУ “Жеблахтинская СШ”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30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-RU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место  - МБОУ “Разъезженская СШ”</a:t>
            </a:r>
            <a:endParaRPr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0" name="Google Shape;430;ge84aaa7044_1_1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1175" y="4034300"/>
            <a:ext cx="4153600" cy="2768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" name="Google Shape;431;ge84aaa7044_1_13"/>
          <p:cNvGrpSpPr/>
          <p:nvPr/>
        </p:nvGrpSpPr>
        <p:grpSpPr>
          <a:xfrm>
            <a:off x="1832868" y="358520"/>
            <a:ext cx="7201899" cy="1432642"/>
            <a:chOff x="225166" y="25864"/>
            <a:chExt cx="7201899" cy="1432642"/>
          </a:xfrm>
        </p:grpSpPr>
        <p:sp>
          <p:nvSpPr>
            <p:cNvPr id="432" name="Google Shape;432;ge84aaa7044_1_13"/>
            <p:cNvSpPr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ge84aaa7044_1_13"/>
            <p:cNvSpPr txBox="1"/>
            <p:nvPr/>
          </p:nvSpPr>
          <p:spPr>
            <a:xfrm>
              <a:off x="225166" y="6953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R="0" lvl="1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F6A"/>
                </a:buClr>
                <a:buSzPts val="2000"/>
              </a:pPr>
              <a:endParaRPr sz="2000" b="0" i="1" u="none" strike="noStrike" cap="none" dirty="0">
                <a:solidFill>
                  <a:srgbClr val="202F6A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34" name="Google Shape;434;ge84aaa7044_1_13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ge84aaa7044_1_13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ru-RU" sz="2800" dirty="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ДЮСШ “</a:t>
              </a:r>
              <a:r>
                <a:rPr lang="ru-RU" sz="2800" dirty="0" err="1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Ланс</a:t>
              </a:r>
              <a:r>
                <a:rPr lang="ru-RU" sz="2800" dirty="0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”</a:t>
              </a:r>
            </a:p>
          </p:txBody>
        </p:sp>
      </p:grpSp>
      <p:pic>
        <p:nvPicPr>
          <p:cNvPr id="436" name="Google Shape;436;ge84aaa7044_1_13" descr="C:\Users\User\Desktop\логотип большой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e84aaa7044_1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813" y="1631925"/>
            <a:ext cx="8506375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590;geb48090ad5_1_33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591;geb48090ad5_1_33"/>
          <p:cNvGrpSpPr/>
          <p:nvPr/>
        </p:nvGrpSpPr>
        <p:grpSpPr>
          <a:xfrm>
            <a:off x="1832868" y="358520"/>
            <a:ext cx="7201899" cy="1127842"/>
            <a:chOff x="225166" y="25864"/>
            <a:chExt cx="7201899" cy="1127842"/>
          </a:xfrm>
        </p:grpSpPr>
        <p:sp>
          <p:nvSpPr>
            <p:cNvPr id="11" name="Google Shape;592;geb48090ad5_1_33"/>
            <p:cNvSpPr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002060"/>
                </a:solidFill>
              </a:endParaRPr>
            </a:p>
          </p:txBody>
        </p:sp>
        <p:sp>
          <p:nvSpPr>
            <p:cNvPr id="12" name="Google Shape;593;geb48090ad5_1_33"/>
            <p:cNvSpPr txBox="1"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91440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i="1" u="none" strike="noStrike" cap="non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" name="Google Shape;594;geb48090ad5_1_33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002060"/>
                </a:solidFill>
              </a:endParaRPr>
            </a:p>
          </p:txBody>
        </p:sp>
        <p:sp>
          <p:nvSpPr>
            <p:cNvPr id="14" name="Google Shape;595;geb48090ad5_1_33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1" i="0" u="none" strike="noStrike" cap="none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114550" y="630300"/>
            <a:ext cx="6873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Приоритетные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задачи на 2021/22 учебный год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86081826"/>
              </p:ext>
            </p:extLst>
          </p:nvPr>
        </p:nvGraphicFramePr>
        <p:xfrm>
          <a:off x="381000" y="1778000"/>
          <a:ext cx="8430468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B0F0"/>
            </a:gs>
            <a:gs pos="26000">
              <a:schemeClr val="bg1"/>
            </a:gs>
            <a:gs pos="11000">
              <a:srgbClr val="FFFFFF"/>
            </a:gs>
            <a:gs pos="1000">
              <a:schemeClr val="bg1"/>
            </a:gs>
            <a:gs pos="69000">
              <a:srgbClr val="FF0000"/>
            </a:gs>
            <a:gs pos="54000">
              <a:schemeClr val="tx2">
                <a:lumMod val="75000"/>
              </a:schemeClr>
            </a:gs>
            <a:gs pos="87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Обои для телефона флаг флаги россия триколо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20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1950" y="1111359"/>
            <a:ext cx="83629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Georgia" pitchFamily="18" charset="0"/>
              </a:rPr>
              <a:t>О</a:t>
            </a:r>
            <a:r>
              <a:rPr lang="ru-RU" sz="2400" b="1" i="1" dirty="0" smtClean="0">
                <a:latin typeface="Georgia" pitchFamily="18" charset="0"/>
              </a:rPr>
              <a:t>чень </a:t>
            </a:r>
            <a:r>
              <a:rPr lang="ru-RU" sz="2400" b="1" i="1" dirty="0">
                <a:latin typeface="Georgia" pitchFamily="18" charset="0"/>
              </a:rPr>
              <a:t>важно, чтобы для молодых людей ориентиром в жизни служили судьбы и победы наших выдающихся предков и, конечно, современников, их любовь к Родине. У ребят должна быть возможность в передовых форматах ознакомиться с нашими достижениями в сфере науки и технологий, литературы и искусства. В этом есть предназначение современной школы. </a:t>
            </a:r>
            <a:endParaRPr lang="ru-RU" sz="2400" b="1" i="1" dirty="0" smtClean="0">
              <a:latin typeface="Georgia" pitchFamily="18" charset="0"/>
            </a:endParaRPr>
          </a:p>
          <a:p>
            <a:pPr algn="just"/>
            <a:endParaRPr lang="ru-RU" sz="2400" b="1" i="1" dirty="0">
              <a:latin typeface="Georgia" pitchFamily="18" charset="0"/>
            </a:endParaRP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В.В. Путин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" name="Google Shape;590;geb48090ad5_1_33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4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ownloads\Holidays___September_1_Books_and_globe_on_Knowledge_Day_on_September_1_084364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00" y="1685925"/>
            <a:ext cx="91948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133668"/>
              </p:ext>
            </p:extLst>
          </p:nvPr>
        </p:nvGraphicFramePr>
        <p:xfrm>
          <a:off x="1576398" y="294559"/>
          <a:ext cx="742879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C:\Users\User\Desktop\логотип большой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26963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title"/>
          </p:nvPr>
        </p:nvSpPr>
        <p:spPr>
          <a:xfrm>
            <a:off x="406152" y="5445224"/>
            <a:ext cx="827030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/>
              <a:t>Муниципальная система оценки качества образования</a:t>
            </a:r>
            <a:endParaRPr sz="4000"/>
          </a:p>
        </p:txBody>
      </p:sp>
      <p:pic>
        <p:nvPicPr>
          <p:cNvPr id="170" name="Google Shape;170;p4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10" y="142852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4"/>
          <p:cNvGrpSpPr/>
          <p:nvPr/>
        </p:nvGrpSpPr>
        <p:grpSpPr>
          <a:xfrm>
            <a:off x="323528" y="1089122"/>
            <a:ext cx="8496944" cy="4376823"/>
            <a:chOff x="0" y="123294"/>
            <a:chExt cx="8496944" cy="4376823"/>
          </a:xfrm>
        </p:grpSpPr>
        <p:sp>
          <p:nvSpPr>
            <p:cNvPr id="172" name="Google Shape;172;p4"/>
            <p:cNvSpPr/>
            <p:nvPr/>
          </p:nvSpPr>
          <p:spPr>
            <a:xfrm>
              <a:off x="0" y="808000"/>
              <a:ext cx="8496944" cy="352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8783" y="123294"/>
              <a:ext cx="8036095" cy="891345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72295" y="166806"/>
              <a:ext cx="7949071" cy="804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4800" tIns="0" rIns="2248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мониторинга эффективности руководителей всех образовательных организаций района</a:t>
              </a:r>
              <a:endPara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0" y="1921106"/>
              <a:ext cx="8496944" cy="352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28783" y="1167027"/>
              <a:ext cx="8036095" cy="891345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 txBox="1"/>
            <p:nvPr/>
          </p:nvSpPr>
          <p:spPr>
            <a:xfrm>
              <a:off x="72295" y="1210539"/>
              <a:ext cx="7949071" cy="804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4800" tIns="0" rIns="2248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обеспечения профессионального развития педагогических работников</a:t>
              </a:r>
              <a:endPara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0" y="3034211"/>
              <a:ext cx="8496944" cy="352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5BCD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28783" y="2280132"/>
              <a:ext cx="8036095" cy="891345"/>
            </a:xfrm>
            <a:prstGeom prst="roundRect">
              <a:avLst>
                <a:gd name="adj" fmla="val 16667"/>
              </a:avLst>
            </a:prstGeom>
            <a:solidFill>
              <a:srgbClr val="5BCDA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72295" y="2323644"/>
              <a:ext cx="7949071" cy="804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4800" tIns="0" rIns="2248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организации воспитания и социализации обучающихся</a:t>
              </a:r>
              <a:endPara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0" y="4147317"/>
              <a:ext cx="8496944" cy="352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FE7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28783" y="3393238"/>
              <a:ext cx="8036095" cy="891345"/>
            </a:xfrm>
            <a:prstGeom prst="roundRect">
              <a:avLst>
                <a:gd name="adj" fmla="val 16667"/>
              </a:avLst>
            </a:prstGeom>
            <a:solidFill>
              <a:srgbClr val="FE7F20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 txBox="1"/>
            <p:nvPr/>
          </p:nvSpPr>
          <p:spPr>
            <a:xfrm>
              <a:off x="72295" y="3436750"/>
              <a:ext cx="7949071" cy="804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4800" tIns="0" rIns="2248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мониторинга качества дошкольного образования</a:t>
              </a:r>
              <a:endPara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5"/>
          <p:cNvGrpSpPr/>
          <p:nvPr/>
        </p:nvGrpSpPr>
        <p:grpSpPr>
          <a:xfrm>
            <a:off x="2123777" y="351003"/>
            <a:ext cx="6910971" cy="1445921"/>
            <a:chOff x="216073" y="18347"/>
            <a:chExt cx="6910971" cy="1445921"/>
          </a:xfrm>
        </p:grpSpPr>
        <p:sp>
          <p:nvSpPr>
            <p:cNvPr id="189" name="Google Shape;189;p5"/>
            <p:cNvSpPr/>
            <p:nvPr/>
          </p:nvSpPr>
          <p:spPr>
            <a:xfrm>
              <a:off x="216073" y="727168"/>
              <a:ext cx="6696715" cy="7371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 txBox="1"/>
            <p:nvPr/>
          </p:nvSpPr>
          <p:spPr>
            <a:xfrm>
              <a:off x="216073" y="727168"/>
              <a:ext cx="6696715" cy="7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3250" tIns="374900" rIns="553250" bIns="128000" anchor="t" anchorCtr="0">
              <a:noAutofit/>
            </a:bodyPr>
            <a:lstStyle/>
            <a:p>
              <a:pPr marL="171450" marR="0" lvl="1" indent="-1714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Char char="•"/>
              </a:pPr>
              <a:r>
                <a:rPr lang="ru-RU" sz="1800" b="0" i="1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1 </a:t>
              </a:r>
              <a:endParaRPr sz="18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339383" y="18347"/>
              <a:ext cx="6787661" cy="1004052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388397" y="67361"/>
              <a:ext cx="6689633" cy="906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8600" tIns="0" rIns="1886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оценки качества подготовки обучающихся</a:t>
              </a:r>
              <a:endParaRPr sz="25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body" idx="4"/>
          </p:nvPr>
        </p:nvSpPr>
        <p:spPr>
          <a:xfrm>
            <a:off x="107500" y="1483126"/>
            <a:ext cx="19149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4290" algn="l" rtl="0"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ru-RU"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ГИА - 11</a:t>
            </a:r>
            <a:endParaRPr sz="21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4" name="Google Shape;194;p5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"/>
          <p:cNvSpPr txBox="1">
            <a:spLocks noGrp="1"/>
          </p:cNvSpPr>
          <p:nvPr>
            <p:ph type="body" idx="4"/>
          </p:nvPr>
        </p:nvSpPr>
        <p:spPr>
          <a:xfrm>
            <a:off x="285800" y="3714749"/>
            <a:ext cx="8516700" cy="303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6985" lvl="0" indent="2698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-RU" sz="3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Русский язык:</a:t>
            </a:r>
          </a:p>
          <a:p>
            <a:pPr marL="6985" lvl="0" indent="2698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Самые 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высокие средние баллы имеют Ивановская,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Разъезженская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Жеблахтинская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школы - </a:t>
            </a:r>
            <a:r>
              <a:rPr lang="ru-RU" sz="3200" dirty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82, 82 и 78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баллов соответственно.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985" lvl="0" indent="269875" algn="just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Наиболее низкие средние баллы имеют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Танзыбейская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Мигнинская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Салбинская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школы - </a:t>
            </a:r>
            <a:r>
              <a:rPr lang="ru-RU" sz="3200" dirty="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42, 54 и 57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баллов соответственно</a:t>
            </a:r>
            <a:r>
              <a:rPr lang="ru-RU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6985" lvl="0" indent="269875" algn="just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3300" dirty="0" smtClean="0">
                <a:solidFill>
                  <a:srgbClr val="C00000"/>
                </a:solidFill>
              </a:rPr>
              <a:t>Медалистов - 4</a:t>
            </a:r>
            <a:endParaRPr sz="3800" dirty="0">
              <a:solidFill>
                <a:srgbClr val="C00000"/>
              </a:solidFill>
              <a:sym typeface="Times New Roman"/>
            </a:endParaRPr>
          </a:p>
        </p:txBody>
      </p:sp>
      <p:pic>
        <p:nvPicPr>
          <p:cNvPr id="196" name="Google Shape;196;p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00" y="1949325"/>
            <a:ext cx="6204874" cy="183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ge8e485eca2_1_1"/>
          <p:cNvGrpSpPr/>
          <p:nvPr/>
        </p:nvGrpSpPr>
        <p:grpSpPr>
          <a:xfrm>
            <a:off x="2123777" y="351003"/>
            <a:ext cx="6911110" cy="1445921"/>
            <a:chOff x="216073" y="18347"/>
            <a:chExt cx="6911110" cy="1445921"/>
          </a:xfrm>
        </p:grpSpPr>
        <p:sp>
          <p:nvSpPr>
            <p:cNvPr id="202" name="Google Shape;202;ge8e485eca2_1_1"/>
            <p:cNvSpPr/>
            <p:nvPr/>
          </p:nvSpPr>
          <p:spPr>
            <a:xfrm>
              <a:off x="216073" y="727168"/>
              <a:ext cx="6696600" cy="7371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ge8e485eca2_1_1"/>
            <p:cNvSpPr txBox="1"/>
            <p:nvPr/>
          </p:nvSpPr>
          <p:spPr>
            <a:xfrm>
              <a:off x="216073" y="727168"/>
              <a:ext cx="6696600" cy="7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3250" tIns="374900" rIns="553250" bIns="128000" anchor="t" anchorCtr="0">
              <a:noAutofit/>
            </a:bodyPr>
            <a:lstStyle/>
            <a:p>
              <a:pPr marL="171450" marR="0" lvl="1" indent="-1714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Char char="•"/>
              </a:pPr>
              <a:r>
                <a:rPr lang="ru-RU" sz="1800" b="0" i="1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1 </a:t>
              </a:r>
              <a:endParaRPr sz="18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4" name="Google Shape;204;ge8e485eca2_1_1"/>
            <p:cNvSpPr/>
            <p:nvPr/>
          </p:nvSpPr>
          <p:spPr>
            <a:xfrm>
              <a:off x="339383" y="18347"/>
              <a:ext cx="6787800" cy="10041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ge8e485eca2_1_1"/>
            <p:cNvSpPr txBox="1"/>
            <p:nvPr/>
          </p:nvSpPr>
          <p:spPr>
            <a:xfrm>
              <a:off x="388397" y="67361"/>
              <a:ext cx="6689700" cy="90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8600" tIns="0" rIns="1886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оценки качества подготовки обучающихся</a:t>
              </a:r>
              <a:endParaRPr sz="25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06" name="Google Shape;206;ge8e485eca2_1_1"/>
          <p:cNvSpPr txBox="1">
            <a:spLocks noGrp="1"/>
          </p:cNvSpPr>
          <p:nvPr>
            <p:ph type="body" idx="4"/>
          </p:nvPr>
        </p:nvSpPr>
        <p:spPr>
          <a:xfrm>
            <a:off x="181050" y="1475876"/>
            <a:ext cx="19149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4289" algn="l" rtl="0"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ru-RU"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ГИА - 11</a:t>
            </a:r>
            <a:endParaRPr sz="21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Google Shape;207;ge8e485eca2_1_1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ge8e485eca2_1_1"/>
          <p:cNvGrpSpPr/>
          <p:nvPr/>
        </p:nvGrpSpPr>
        <p:grpSpPr>
          <a:xfrm>
            <a:off x="181050" y="1947824"/>
            <a:ext cx="8853770" cy="725913"/>
            <a:chOff x="0" y="1134343"/>
            <a:chExt cx="8496900" cy="725913"/>
          </a:xfrm>
        </p:grpSpPr>
        <p:sp>
          <p:nvSpPr>
            <p:cNvPr id="209" name="Google Shape;209;ge8e485eca2_1_1"/>
            <p:cNvSpPr/>
            <p:nvPr/>
          </p:nvSpPr>
          <p:spPr>
            <a:xfrm>
              <a:off x="0" y="1507456"/>
              <a:ext cx="8496900" cy="3528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ge8e485eca2_1_1"/>
            <p:cNvSpPr txBox="1"/>
            <p:nvPr/>
          </p:nvSpPr>
          <p:spPr>
            <a:xfrm>
              <a:off x="72289" y="1134343"/>
              <a:ext cx="7949100" cy="601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24800" tIns="0" rIns="2248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Список выпускников, получивших высокие баллы на ЕГЭ</a:t>
              </a:r>
              <a:endParaRPr sz="32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211" name="Google Shape;211;ge8e485eca2_1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55675"/>
            <a:ext cx="8839201" cy="40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ge8e4868155_0_0"/>
          <p:cNvGrpSpPr/>
          <p:nvPr/>
        </p:nvGrpSpPr>
        <p:grpSpPr>
          <a:xfrm>
            <a:off x="2029927" y="284953"/>
            <a:ext cx="6911110" cy="1445921"/>
            <a:chOff x="216073" y="18347"/>
            <a:chExt cx="6911110" cy="1445921"/>
          </a:xfrm>
        </p:grpSpPr>
        <p:sp>
          <p:nvSpPr>
            <p:cNvPr id="217" name="Google Shape;217;ge8e4868155_0_0"/>
            <p:cNvSpPr/>
            <p:nvPr/>
          </p:nvSpPr>
          <p:spPr>
            <a:xfrm>
              <a:off x="216073" y="727168"/>
              <a:ext cx="6696600" cy="7371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ge8e4868155_0_0"/>
            <p:cNvSpPr txBox="1"/>
            <p:nvPr/>
          </p:nvSpPr>
          <p:spPr>
            <a:xfrm>
              <a:off x="216073" y="727168"/>
              <a:ext cx="6696600" cy="7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3250" tIns="374900" rIns="553250" bIns="128000" anchor="t" anchorCtr="0">
              <a:noAutofit/>
            </a:bodyPr>
            <a:lstStyle/>
            <a:p>
              <a:pPr marL="171450" marR="0" lvl="1" indent="-1714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Char char="•"/>
              </a:pPr>
              <a:r>
                <a:rPr lang="ru-RU" sz="1800" b="0" i="1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Направление 1 </a:t>
              </a:r>
              <a:endParaRPr sz="18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9" name="Google Shape;219;ge8e4868155_0_0"/>
            <p:cNvSpPr/>
            <p:nvPr/>
          </p:nvSpPr>
          <p:spPr>
            <a:xfrm>
              <a:off x="339383" y="18347"/>
              <a:ext cx="6787800" cy="10041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ge8e4868155_0_0"/>
            <p:cNvSpPr txBox="1"/>
            <p:nvPr/>
          </p:nvSpPr>
          <p:spPr>
            <a:xfrm>
              <a:off x="388397" y="67361"/>
              <a:ext cx="6689700" cy="90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8600" tIns="0" rIns="1886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оценки качества подготовки обучающихся</a:t>
              </a:r>
              <a:endParaRPr sz="25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21" name="Google Shape;221;ge8e4868155_0_0"/>
          <p:cNvSpPr txBox="1">
            <a:spLocks noGrp="1"/>
          </p:cNvSpPr>
          <p:nvPr>
            <p:ph type="body" idx="4"/>
          </p:nvPr>
        </p:nvSpPr>
        <p:spPr>
          <a:xfrm>
            <a:off x="107500" y="1022326"/>
            <a:ext cx="1914900" cy="46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4289" algn="l" rtl="0"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ru-RU"/>
              <a:t>ГИА - 9</a:t>
            </a:r>
            <a:endParaRPr/>
          </a:p>
        </p:txBody>
      </p:sp>
      <p:pic>
        <p:nvPicPr>
          <p:cNvPr id="222" name="Google Shape;222;ge8e4868155_0_0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e8e4868155_0_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1730874"/>
            <a:ext cx="5169346" cy="220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e8e4868155_0_0"/>
          <p:cNvPicPr preferRelativeResize="0"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975" y="3438525"/>
            <a:ext cx="6404473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ge8e4868155_0_0"/>
          <p:cNvGrpSpPr/>
          <p:nvPr/>
        </p:nvGrpSpPr>
        <p:grpSpPr>
          <a:xfrm>
            <a:off x="2029927" y="284953"/>
            <a:ext cx="6911110" cy="1445921"/>
            <a:chOff x="216073" y="18347"/>
            <a:chExt cx="6911110" cy="1445921"/>
          </a:xfrm>
        </p:grpSpPr>
        <p:sp>
          <p:nvSpPr>
            <p:cNvPr id="217" name="Google Shape;217;ge8e4868155_0_0"/>
            <p:cNvSpPr/>
            <p:nvPr/>
          </p:nvSpPr>
          <p:spPr>
            <a:xfrm>
              <a:off x="216073" y="727168"/>
              <a:ext cx="6696600" cy="7371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ge8e4868155_0_0"/>
            <p:cNvSpPr txBox="1"/>
            <p:nvPr/>
          </p:nvSpPr>
          <p:spPr>
            <a:xfrm>
              <a:off x="216073" y="727168"/>
              <a:ext cx="6696600" cy="7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3250" tIns="374900" rIns="553250" bIns="128000" anchor="t" anchorCtr="0">
              <a:noAutofit/>
            </a:bodyPr>
            <a:lstStyle/>
            <a:p>
              <a:pPr marL="171450" marR="0" lvl="1" indent="-1714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Char char="•"/>
              </a:pPr>
              <a:r>
                <a:rPr lang="ru-RU" sz="1800" b="0" i="1" u="none" strike="noStrike" cap="none" dirty="0" smtClean="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Распределение выпускников</a:t>
              </a:r>
              <a:endParaRPr sz="1800" b="0" i="1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9" name="Google Shape;219;ge8e4868155_0_0"/>
            <p:cNvSpPr/>
            <p:nvPr/>
          </p:nvSpPr>
          <p:spPr>
            <a:xfrm>
              <a:off x="339383" y="18347"/>
              <a:ext cx="6787800" cy="10041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ge8e4868155_0_0"/>
            <p:cNvSpPr txBox="1"/>
            <p:nvPr/>
          </p:nvSpPr>
          <p:spPr>
            <a:xfrm>
              <a:off x="388397" y="67361"/>
              <a:ext cx="6689700" cy="90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8600" tIns="0" rIns="1886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 b="0" i="0" u="none" strike="noStrike" cap="none">
                  <a:solidFill>
                    <a:srgbClr val="202F6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Система оценки качества подготовки обучающихся</a:t>
              </a:r>
              <a:endParaRPr sz="2500" b="0" i="0" u="none" strike="noStrike" cap="none">
                <a:solidFill>
                  <a:srgbClr val="202F6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222" name="Google Shape;222;ge8e4868155_0_0" descr="C:\Users\User\Desktop\логотип большо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russia-karta.ru/region/russia_1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00225"/>
            <a:ext cx="9143999" cy="50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629003" y="3905250"/>
            <a:ext cx="228600" cy="2286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762706" y="4524375"/>
            <a:ext cx="228600" cy="2286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305528" y="4335462"/>
            <a:ext cx="228600" cy="2286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48503" y="4953000"/>
            <a:ext cx="228600" cy="2286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48503" y="5314950"/>
            <a:ext cx="228600" cy="2286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3867503" y="4764087"/>
            <a:ext cx="228600" cy="2286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2600678" y="4811712"/>
            <a:ext cx="228600" cy="2286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3638903" y="5086350"/>
            <a:ext cx="228600" cy="2286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3867503" y="5200650"/>
            <a:ext cx="228600" cy="2286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1834</Words>
  <Application>Microsoft Office PowerPoint</Application>
  <PresentationFormat>Экран (4:3)</PresentationFormat>
  <Paragraphs>275</Paragraphs>
  <Slides>49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Воздушный поток</vt:lpstr>
      <vt:lpstr>Презентация PowerPoint</vt:lpstr>
      <vt:lpstr>Презентация PowerPoint</vt:lpstr>
      <vt:lpstr>Приоритетный национальный проект «Образование»</vt:lpstr>
      <vt:lpstr>Муниципальная система оценки качества образования</vt:lpstr>
      <vt:lpstr>Муниципальная система оценки качества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Внешние оценочные процедуры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Ириша</dc:creator>
  <cp:lastModifiedBy>1</cp:lastModifiedBy>
  <cp:revision>28</cp:revision>
  <dcterms:created xsi:type="dcterms:W3CDTF">2018-05-28T13:18:34Z</dcterms:created>
  <dcterms:modified xsi:type="dcterms:W3CDTF">2021-08-30T00:52:40Z</dcterms:modified>
</cp:coreProperties>
</file>