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Промежуточные итоги реализации проекта «Цифровая образовательная среда» в Ермаковском районе</a:t>
          </a:r>
          <a:endParaRPr lang="ru-RU" sz="2800" dirty="0">
            <a:solidFill>
              <a:schemeClr val="accent1">
                <a:lumMod val="50000"/>
              </a:schemeClr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 sz="2400"/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 sz="2400"/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42857" custScaleY="9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3031" custLinFactNeighborY="-55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32E62464-5F30-46CA-92A9-B3878D16B94A}" type="presOf" srcId="{D3A346E9-B3CE-4B6E-B17A-8738F5767A2F}" destId="{9D7B2B24-2072-4C83-B6DB-E59EEF53A469}" srcOrd="0" destOrd="0" presId="urn:microsoft.com/office/officeart/2005/8/layout/list1"/>
    <dgm:cxn modelId="{42D1DB5F-EECE-4C4B-8A23-B368E39BBB0C}" type="presOf" srcId="{BA7FCEC6-FE73-4F04-A8C1-E02E40E5EDBE}" destId="{6DD630F9-4A09-4539-A65C-5988EFE07FE7}" srcOrd="1" destOrd="0" presId="urn:microsoft.com/office/officeart/2005/8/layout/list1"/>
    <dgm:cxn modelId="{AE1EE9B8-DFA8-4328-9CEA-65D3D6984579}" type="presOf" srcId="{BA7FCEC6-FE73-4F04-A8C1-E02E40E5EDBE}" destId="{2517EC7B-F340-427B-B94C-F7870CA91074}" srcOrd="0" destOrd="0" presId="urn:microsoft.com/office/officeart/2005/8/layout/list1"/>
    <dgm:cxn modelId="{6B8CAB5A-863C-4FAD-B3A4-851E064E5144}" type="presParOf" srcId="{9D7B2B24-2072-4C83-B6DB-E59EEF53A469}" destId="{657A6ED8-3095-4E90-BB14-685B390482CE}" srcOrd="0" destOrd="0" presId="urn:microsoft.com/office/officeart/2005/8/layout/list1"/>
    <dgm:cxn modelId="{C4C3A8ED-CC04-4044-91DF-D2F9300C7459}" type="presParOf" srcId="{657A6ED8-3095-4E90-BB14-685B390482CE}" destId="{2517EC7B-F340-427B-B94C-F7870CA91074}" srcOrd="0" destOrd="0" presId="urn:microsoft.com/office/officeart/2005/8/layout/list1"/>
    <dgm:cxn modelId="{826F91F6-B4A3-4CD4-AE51-EFAC2968189F}" type="presParOf" srcId="{657A6ED8-3095-4E90-BB14-685B390482CE}" destId="{6DD630F9-4A09-4539-A65C-5988EFE07FE7}" srcOrd="1" destOrd="0" presId="urn:microsoft.com/office/officeart/2005/8/layout/list1"/>
    <dgm:cxn modelId="{F4FD61C4-CFB5-4F1B-9D1E-E05A643486B9}" type="presParOf" srcId="{9D7B2B24-2072-4C83-B6DB-E59EEF53A469}" destId="{5E44502A-554F-4A9A-B742-E60814F27EDB}" srcOrd="1" destOrd="0" presId="urn:microsoft.com/office/officeart/2005/8/layout/list1"/>
    <dgm:cxn modelId="{96F37F04-97BE-4CEE-BFCE-511C66C5A310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Промежуточные итоги реализации проекта «Цифровая образовательная среда» в Ермаковском районе</a:t>
          </a:r>
          <a:endParaRPr lang="ru-RU" sz="2400" dirty="0">
            <a:solidFill>
              <a:schemeClr val="accent1">
                <a:lumMod val="50000"/>
              </a:schemeClr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 sz="2400"/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 sz="2400"/>
        </a:p>
      </dgm:t>
    </dgm:pt>
    <dgm:pt modelId="{C45B9762-8A75-4F30-A622-8CAD5F884A56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400" b="1" dirty="0" smtClean="0">
              <a:solidFill>
                <a:srgbClr val="7030A0"/>
              </a:solidFill>
            </a:rPr>
            <a:t>Технический аспект</a:t>
          </a:r>
          <a:endParaRPr lang="ru-RU" sz="2400" b="1" dirty="0">
            <a:solidFill>
              <a:srgbClr val="7030A0"/>
            </a:solidFill>
          </a:endParaRPr>
        </a:p>
      </dgm:t>
    </dgm:pt>
    <dgm:pt modelId="{AE66F588-E329-4657-B604-839BB8D1FC99}" type="parTrans" cxnId="{99AD3C21-49D1-4B7E-ADF5-C0CCA9DFF28F}">
      <dgm:prSet/>
      <dgm:spPr/>
      <dgm:t>
        <a:bodyPr/>
        <a:lstStyle/>
        <a:p>
          <a:endParaRPr lang="ru-RU" sz="2000"/>
        </a:p>
      </dgm:t>
    </dgm:pt>
    <dgm:pt modelId="{CC7B1C1B-8861-4C5A-B370-06403C9BB111}" type="sibTrans" cxnId="{99AD3C21-49D1-4B7E-ADF5-C0CCA9DFF28F}">
      <dgm:prSet/>
      <dgm:spPr/>
      <dgm:t>
        <a:bodyPr/>
        <a:lstStyle/>
        <a:p>
          <a:endParaRPr lang="ru-RU" sz="2000"/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42857" custScaleY="9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3031" custLinFactNeighborY="-11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4F4F88-26EB-4236-A211-1B7E9B8B02C9}" type="presOf" srcId="{C45B9762-8A75-4F30-A622-8CAD5F884A56}" destId="{E1488D2D-8191-4FC0-856A-75A565945624}" srcOrd="0" destOrd="0" presId="urn:microsoft.com/office/officeart/2005/8/layout/list1"/>
    <dgm:cxn modelId="{99AD3C21-49D1-4B7E-ADF5-C0CCA9DFF28F}" srcId="{BA7FCEC6-FE73-4F04-A8C1-E02E40E5EDBE}" destId="{C45B9762-8A75-4F30-A622-8CAD5F884A56}" srcOrd="0" destOrd="0" parTransId="{AE66F588-E329-4657-B604-839BB8D1FC99}" sibTransId="{CC7B1C1B-8861-4C5A-B370-06403C9BB111}"/>
    <dgm:cxn modelId="{A916BDA0-F9F9-46E4-BDAD-6F71C677B78D}" type="presOf" srcId="{D3A346E9-B3CE-4B6E-B17A-8738F5767A2F}" destId="{9D7B2B24-2072-4C83-B6DB-E59EEF53A469}" srcOrd="0" destOrd="0" presId="urn:microsoft.com/office/officeart/2005/8/layout/list1"/>
    <dgm:cxn modelId="{89273E7D-03AA-4C35-A4A2-83CE2A120FDC}" type="presOf" srcId="{BA7FCEC6-FE73-4F04-A8C1-E02E40E5EDBE}" destId="{2517EC7B-F340-427B-B94C-F7870CA91074}" srcOrd="0" destOrd="0" presId="urn:microsoft.com/office/officeart/2005/8/layout/list1"/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41796D86-A95F-4EF4-AC2C-4995EEA66A48}" type="presOf" srcId="{BA7FCEC6-FE73-4F04-A8C1-E02E40E5EDBE}" destId="{6DD630F9-4A09-4539-A65C-5988EFE07FE7}" srcOrd="1" destOrd="0" presId="urn:microsoft.com/office/officeart/2005/8/layout/list1"/>
    <dgm:cxn modelId="{AFA17313-2191-43AB-A452-52031CEF9BA0}" type="presParOf" srcId="{9D7B2B24-2072-4C83-B6DB-E59EEF53A469}" destId="{657A6ED8-3095-4E90-BB14-685B390482CE}" srcOrd="0" destOrd="0" presId="urn:microsoft.com/office/officeart/2005/8/layout/list1"/>
    <dgm:cxn modelId="{94BB0364-96F6-4507-A21D-66FAEE7B37AB}" type="presParOf" srcId="{657A6ED8-3095-4E90-BB14-685B390482CE}" destId="{2517EC7B-F340-427B-B94C-F7870CA91074}" srcOrd="0" destOrd="0" presId="urn:microsoft.com/office/officeart/2005/8/layout/list1"/>
    <dgm:cxn modelId="{01F2409D-FBDD-4FDF-985B-9CD6E32C176B}" type="presParOf" srcId="{657A6ED8-3095-4E90-BB14-685B390482CE}" destId="{6DD630F9-4A09-4539-A65C-5988EFE07FE7}" srcOrd="1" destOrd="0" presId="urn:microsoft.com/office/officeart/2005/8/layout/list1"/>
    <dgm:cxn modelId="{E56A422E-0193-4285-88C6-7D063F4A292A}" type="presParOf" srcId="{9D7B2B24-2072-4C83-B6DB-E59EEF53A469}" destId="{5E44502A-554F-4A9A-B742-E60814F27EDB}" srcOrd="1" destOrd="0" presId="urn:microsoft.com/office/officeart/2005/8/layout/list1"/>
    <dgm:cxn modelId="{2F5C4B91-1273-4E25-81AA-6CB5110E4526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C6F0B7-E05C-46B5-BCDC-E6036472996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72A0D9D-1373-481B-95D6-0D616BC4D7F6}">
      <dgm:prSet phldrT="[Текст]" custT="1"/>
      <dgm:spPr/>
      <dgm:t>
        <a:bodyPr/>
        <a:lstStyle/>
        <a:p>
          <a:r>
            <a:rPr lang="ru-RU" sz="2300" b="0" dirty="0" smtClean="0">
              <a:solidFill>
                <a:srgbClr val="002060"/>
              </a:solidFill>
            </a:rPr>
            <a:t>В 12 школ проведен широкополосный и</a:t>
          </a:r>
          <a:r>
            <a:rPr lang="ru-RU" sz="2300" dirty="0" smtClean="0">
              <a:solidFill>
                <a:srgbClr val="002060"/>
              </a:solidFill>
            </a:rPr>
            <a:t>нтернет</a:t>
          </a:r>
          <a:endParaRPr lang="ru-RU" sz="2300" dirty="0">
            <a:solidFill>
              <a:srgbClr val="002060"/>
            </a:solidFill>
          </a:endParaRPr>
        </a:p>
      </dgm:t>
    </dgm:pt>
    <dgm:pt modelId="{3C7CCC86-B39A-462C-BAD7-875D80D4854F}" type="parTrans" cxnId="{EAE7EEC5-9687-4E66-AC8D-B54A5369550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322D303-967E-4D09-93BD-1C1BAD2CB7F9}" type="sibTrans" cxnId="{EAE7EEC5-9687-4E66-AC8D-B54A5369550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AE71263-8006-4A13-943C-DA1D57D31DD9}">
      <dgm:prSet phldrT="[Текст]" custT="1"/>
      <dgm:spPr/>
      <dgm:t>
        <a:bodyPr/>
        <a:lstStyle/>
        <a:p>
          <a:r>
            <a:rPr lang="ru-RU" sz="2300" smtClean="0">
              <a:solidFill>
                <a:srgbClr val="002060"/>
              </a:solidFill>
            </a:rPr>
            <a:t>В 2021 году планируется проведение Интернета в Разъезженскую, Большереченскую и Нижнесуэтукскую школы</a:t>
          </a:r>
          <a:endParaRPr lang="ru-RU" sz="2300" dirty="0">
            <a:solidFill>
              <a:srgbClr val="002060"/>
            </a:solidFill>
          </a:endParaRPr>
        </a:p>
      </dgm:t>
    </dgm:pt>
    <dgm:pt modelId="{43F05D7B-2101-450D-99E7-5DD43F7F3D91}" type="parTrans" cxnId="{BEB355C6-FE2E-439B-9F93-7EAC89CF575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134D2D0-7F88-4DB1-9006-59CC8C3A2C7F}" type="sibTrans" cxnId="{BEB355C6-FE2E-439B-9F93-7EAC89CF575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DCB738F-F892-4771-B88C-3BFEB9B935F5}">
      <dgm:prSet phldrT="[Текст]" custT="1"/>
      <dgm:spPr/>
      <dgm:t>
        <a:bodyPr/>
        <a:lstStyle/>
        <a:p>
          <a:r>
            <a:rPr lang="ru-RU" sz="2300" dirty="0" smtClean="0">
              <a:solidFill>
                <a:srgbClr val="002060"/>
              </a:solidFill>
            </a:rPr>
            <a:t>Приобретено и передано оборудование для Ермаковских школ № 1 и 2 на сумму 2 099 тысяч рублей: 2 многофункциональных устройства, 4 интерактивные панели-комплекса с вычислительным блоком, 76 ноутбуков</a:t>
          </a:r>
          <a:endParaRPr lang="ru-RU" sz="2300" dirty="0">
            <a:solidFill>
              <a:srgbClr val="002060"/>
            </a:solidFill>
          </a:endParaRPr>
        </a:p>
      </dgm:t>
    </dgm:pt>
    <dgm:pt modelId="{626AE01A-2319-4778-BC90-A9E106447D0B}" type="parTrans" cxnId="{AA04B18E-6C43-4F7B-B96B-2C448B6747C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B8A83E7-662E-43B5-8C35-904E19205A0E}" type="sibTrans" cxnId="{AA04B18E-6C43-4F7B-B96B-2C448B6747C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3FE794F-A955-4691-899B-0D36B7532B32}" type="pres">
      <dgm:prSet presAssocID="{C5C6F0B7-E05C-46B5-BCDC-E603647299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72C824-AC11-4ADE-8253-ED72D41A90D8}" type="pres">
      <dgm:prSet presAssocID="{572A0D9D-1373-481B-95D6-0D616BC4D7F6}" presName="parentLin" presStyleCnt="0"/>
      <dgm:spPr/>
      <dgm:t>
        <a:bodyPr/>
        <a:lstStyle/>
        <a:p>
          <a:endParaRPr lang="ru-RU"/>
        </a:p>
      </dgm:t>
    </dgm:pt>
    <dgm:pt modelId="{FF277B89-AA4B-4176-92DF-1A7DB4E2D90C}" type="pres">
      <dgm:prSet presAssocID="{572A0D9D-1373-481B-95D6-0D616BC4D7F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7490E2A-3047-4D39-A23E-59A3BE99C066}" type="pres">
      <dgm:prSet presAssocID="{572A0D9D-1373-481B-95D6-0D616BC4D7F6}" presName="parentText" presStyleLbl="node1" presStyleIdx="0" presStyleCnt="3" custScaleX="135109" custScaleY="215676" custLinFactNeighborX="-932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22132-961A-457D-9019-E12EDCED89E2}" type="pres">
      <dgm:prSet presAssocID="{572A0D9D-1373-481B-95D6-0D616BC4D7F6}" presName="negativeSpace" presStyleCnt="0"/>
      <dgm:spPr/>
      <dgm:t>
        <a:bodyPr/>
        <a:lstStyle/>
        <a:p>
          <a:endParaRPr lang="ru-RU"/>
        </a:p>
      </dgm:t>
    </dgm:pt>
    <dgm:pt modelId="{698B3DB4-B2BF-4B74-8665-7DFA5BEF7A37}" type="pres">
      <dgm:prSet presAssocID="{572A0D9D-1373-481B-95D6-0D616BC4D7F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0E4B9-1AC3-4200-8F1F-08ACE9DC0BB5}" type="pres">
      <dgm:prSet presAssocID="{8322D303-967E-4D09-93BD-1C1BAD2CB7F9}" presName="spaceBetweenRectangles" presStyleCnt="0"/>
      <dgm:spPr/>
      <dgm:t>
        <a:bodyPr/>
        <a:lstStyle/>
        <a:p>
          <a:endParaRPr lang="ru-RU"/>
        </a:p>
      </dgm:t>
    </dgm:pt>
    <dgm:pt modelId="{2F80FF0C-F080-4C71-B7A5-3C3A3C02ADDC}" type="pres">
      <dgm:prSet presAssocID="{6AE71263-8006-4A13-943C-DA1D57D31DD9}" presName="parentLin" presStyleCnt="0"/>
      <dgm:spPr/>
      <dgm:t>
        <a:bodyPr/>
        <a:lstStyle/>
        <a:p>
          <a:endParaRPr lang="ru-RU"/>
        </a:p>
      </dgm:t>
    </dgm:pt>
    <dgm:pt modelId="{EADABF48-C506-4282-9F1A-B80BD27CA402}" type="pres">
      <dgm:prSet presAssocID="{6AE71263-8006-4A13-943C-DA1D57D31DD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A742AE5-2CF5-4FAF-9545-ED832128D540}" type="pres">
      <dgm:prSet presAssocID="{6AE71263-8006-4A13-943C-DA1D57D31DD9}" presName="parentText" presStyleLbl="node1" presStyleIdx="1" presStyleCnt="3" custScaleX="135109" custScaleY="215676" custLinFactNeighborX="-93225" custLinFactNeighborY="-167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24201-8855-4B25-8D58-B415CB3C524F}" type="pres">
      <dgm:prSet presAssocID="{6AE71263-8006-4A13-943C-DA1D57D31DD9}" presName="negativeSpace" presStyleCnt="0"/>
      <dgm:spPr/>
      <dgm:t>
        <a:bodyPr/>
        <a:lstStyle/>
        <a:p>
          <a:endParaRPr lang="ru-RU"/>
        </a:p>
      </dgm:t>
    </dgm:pt>
    <dgm:pt modelId="{EFFE1ADD-2FC4-4057-BA8C-04C917676FBD}" type="pres">
      <dgm:prSet presAssocID="{6AE71263-8006-4A13-943C-DA1D57D31DD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37773-0103-40A6-9DFA-E799C595B06A}" type="pres">
      <dgm:prSet presAssocID="{B134D2D0-7F88-4DB1-9006-59CC8C3A2C7F}" presName="spaceBetweenRectangles" presStyleCnt="0"/>
      <dgm:spPr/>
      <dgm:t>
        <a:bodyPr/>
        <a:lstStyle/>
        <a:p>
          <a:endParaRPr lang="ru-RU"/>
        </a:p>
      </dgm:t>
    </dgm:pt>
    <dgm:pt modelId="{D22ED298-331E-40A6-9E3D-B16955ADDA20}" type="pres">
      <dgm:prSet presAssocID="{ADCB738F-F892-4771-B88C-3BFEB9B935F5}" presName="parentLin" presStyleCnt="0"/>
      <dgm:spPr/>
      <dgm:t>
        <a:bodyPr/>
        <a:lstStyle/>
        <a:p>
          <a:endParaRPr lang="ru-RU"/>
        </a:p>
      </dgm:t>
    </dgm:pt>
    <dgm:pt modelId="{D4EE46BF-B52F-45E4-B0E2-ABC6FD77D4DF}" type="pres">
      <dgm:prSet presAssocID="{ADCB738F-F892-4771-B88C-3BFEB9B935F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8BA20FE-B57A-4683-96B9-AB4993E7138D}" type="pres">
      <dgm:prSet presAssocID="{ADCB738F-F892-4771-B88C-3BFEB9B935F5}" presName="parentText" presStyleLbl="node1" presStyleIdx="2" presStyleCnt="3" custScaleX="137531" custScaleY="340563" custLinFactNeighborX="-93225" custLinFactNeighborY="-167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7AF4F-D1A1-4410-9521-61C7F1C1BA43}" type="pres">
      <dgm:prSet presAssocID="{ADCB738F-F892-4771-B88C-3BFEB9B935F5}" presName="negativeSpace" presStyleCnt="0"/>
      <dgm:spPr/>
      <dgm:t>
        <a:bodyPr/>
        <a:lstStyle/>
        <a:p>
          <a:endParaRPr lang="ru-RU"/>
        </a:p>
      </dgm:t>
    </dgm:pt>
    <dgm:pt modelId="{FDB6C9E6-3244-49DD-B245-BDE57CDD8CD3}" type="pres">
      <dgm:prSet presAssocID="{ADCB738F-F892-4771-B88C-3BFEB9B935F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427BDB-25CD-4E7F-9B95-984B9C1F5518}" type="presOf" srcId="{ADCB738F-F892-4771-B88C-3BFEB9B935F5}" destId="{D4EE46BF-B52F-45E4-B0E2-ABC6FD77D4DF}" srcOrd="0" destOrd="0" presId="urn:microsoft.com/office/officeart/2005/8/layout/list1"/>
    <dgm:cxn modelId="{1FB60AC1-BBD3-4C82-BC09-0540D1070EF2}" type="presOf" srcId="{6AE71263-8006-4A13-943C-DA1D57D31DD9}" destId="{3A742AE5-2CF5-4FAF-9545-ED832128D540}" srcOrd="1" destOrd="0" presId="urn:microsoft.com/office/officeart/2005/8/layout/list1"/>
    <dgm:cxn modelId="{880AAD73-D351-457B-B7E3-3FC6516FB69E}" type="presOf" srcId="{572A0D9D-1373-481B-95D6-0D616BC4D7F6}" destId="{57490E2A-3047-4D39-A23E-59A3BE99C066}" srcOrd="1" destOrd="0" presId="urn:microsoft.com/office/officeart/2005/8/layout/list1"/>
    <dgm:cxn modelId="{B7579A97-4B88-4971-87EA-DC4A86C838CD}" type="presOf" srcId="{C5C6F0B7-E05C-46B5-BCDC-E6036472996E}" destId="{F3FE794F-A955-4691-899B-0D36B7532B32}" srcOrd="0" destOrd="0" presId="urn:microsoft.com/office/officeart/2005/8/layout/list1"/>
    <dgm:cxn modelId="{EAE7EEC5-9687-4E66-AC8D-B54A53695500}" srcId="{C5C6F0B7-E05C-46B5-BCDC-E6036472996E}" destId="{572A0D9D-1373-481B-95D6-0D616BC4D7F6}" srcOrd="0" destOrd="0" parTransId="{3C7CCC86-B39A-462C-BAD7-875D80D4854F}" sibTransId="{8322D303-967E-4D09-93BD-1C1BAD2CB7F9}"/>
    <dgm:cxn modelId="{68498F9E-A274-4923-9D9F-2AC17F4EA664}" type="presOf" srcId="{ADCB738F-F892-4771-B88C-3BFEB9B935F5}" destId="{C8BA20FE-B57A-4683-96B9-AB4993E7138D}" srcOrd="1" destOrd="0" presId="urn:microsoft.com/office/officeart/2005/8/layout/list1"/>
    <dgm:cxn modelId="{F343B80E-241A-49F1-AD7F-4525DA0B7C83}" type="presOf" srcId="{572A0D9D-1373-481B-95D6-0D616BC4D7F6}" destId="{FF277B89-AA4B-4176-92DF-1A7DB4E2D90C}" srcOrd="0" destOrd="0" presId="urn:microsoft.com/office/officeart/2005/8/layout/list1"/>
    <dgm:cxn modelId="{AA04B18E-6C43-4F7B-B96B-2C448B6747C3}" srcId="{C5C6F0B7-E05C-46B5-BCDC-E6036472996E}" destId="{ADCB738F-F892-4771-B88C-3BFEB9B935F5}" srcOrd="2" destOrd="0" parTransId="{626AE01A-2319-4778-BC90-A9E106447D0B}" sibTransId="{EB8A83E7-662E-43B5-8C35-904E19205A0E}"/>
    <dgm:cxn modelId="{DCBDCB1D-514F-4D62-A831-F66229F9989F}" type="presOf" srcId="{6AE71263-8006-4A13-943C-DA1D57D31DD9}" destId="{EADABF48-C506-4282-9F1A-B80BD27CA402}" srcOrd="0" destOrd="0" presId="urn:microsoft.com/office/officeart/2005/8/layout/list1"/>
    <dgm:cxn modelId="{BEB355C6-FE2E-439B-9F93-7EAC89CF5754}" srcId="{C5C6F0B7-E05C-46B5-BCDC-E6036472996E}" destId="{6AE71263-8006-4A13-943C-DA1D57D31DD9}" srcOrd="1" destOrd="0" parTransId="{43F05D7B-2101-450D-99E7-5DD43F7F3D91}" sibTransId="{B134D2D0-7F88-4DB1-9006-59CC8C3A2C7F}"/>
    <dgm:cxn modelId="{87210625-F91F-486A-B652-BDAE86AC07A5}" type="presParOf" srcId="{F3FE794F-A955-4691-899B-0D36B7532B32}" destId="{1672C824-AC11-4ADE-8253-ED72D41A90D8}" srcOrd="0" destOrd="0" presId="urn:microsoft.com/office/officeart/2005/8/layout/list1"/>
    <dgm:cxn modelId="{1D3F7B8A-ABE5-4B90-9A6C-78E0CDEC5DC4}" type="presParOf" srcId="{1672C824-AC11-4ADE-8253-ED72D41A90D8}" destId="{FF277B89-AA4B-4176-92DF-1A7DB4E2D90C}" srcOrd="0" destOrd="0" presId="urn:microsoft.com/office/officeart/2005/8/layout/list1"/>
    <dgm:cxn modelId="{D91C6BB7-C5BC-43BF-AB3E-DFE8F871A87A}" type="presParOf" srcId="{1672C824-AC11-4ADE-8253-ED72D41A90D8}" destId="{57490E2A-3047-4D39-A23E-59A3BE99C066}" srcOrd="1" destOrd="0" presId="urn:microsoft.com/office/officeart/2005/8/layout/list1"/>
    <dgm:cxn modelId="{67408CF4-A05E-43C1-BC39-FB9020D344B0}" type="presParOf" srcId="{F3FE794F-A955-4691-899B-0D36B7532B32}" destId="{14822132-961A-457D-9019-E12EDCED89E2}" srcOrd="1" destOrd="0" presId="urn:microsoft.com/office/officeart/2005/8/layout/list1"/>
    <dgm:cxn modelId="{AAF36515-61CA-4A12-A4BF-C2022E6655AC}" type="presParOf" srcId="{F3FE794F-A955-4691-899B-0D36B7532B32}" destId="{698B3DB4-B2BF-4B74-8665-7DFA5BEF7A37}" srcOrd="2" destOrd="0" presId="urn:microsoft.com/office/officeart/2005/8/layout/list1"/>
    <dgm:cxn modelId="{89B15E07-80FF-4EC1-8C3B-7542FF5024E1}" type="presParOf" srcId="{F3FE794F-A955-4691-899B-0D36B7532B32}" destId="{03C0E4B9-1AC3-4200-8F1F-08ACE9DC0BB5}" srcOrd="3" destOrd="0" presId="urn:microsoft.com/office/officeart/2005/8/layout/list1"/>
    <dgm:cxn modelId="{F447B843-51D7-48D7-AA35-F50B292C7193}" type="presParOf" srcId="{F3FE794F-A955-4691-899B-0D36B7532B32}" destId="{2F80FF0C-F080-4C71-B7A5-3C3A3C02ADDC}" srcOrd="4" destOrd="0" presId="urn:microsoft.com/office/officeart/2005/8/layout/list1"/>
    <dgm:cxn modelId="{119FEA9F-083A-4E38-AA25-BE05B91CDBD2}" type="presParOf" srcId="{2F80FF0C-F080-4C71-B7A5-3C3A3C02ADDC}" destId="{EADABF48-C506-4282-9F1A-B80BD27CA402}" srcOrd="0" destOrd="0" presId="urn:microsoft.com/office/officeart/2005/8/layout/list1"/>
    <dgm:cxn modelId="{63FC99D1-2D7E-4C60-BCC6-566EDCC2694B}" type="presParOf" srcId="{2F80FF0C-F080-4C71-B7A5-3C3A3C02ADDC}" destId="{3A742AE5-2CF5-4FAF-9545-ED832128D540}" srcOrd="1" destOrd="0" presId="urn:microsoft.com/office/officeart/2005/8/layout/list1"/>
    <dgm:cxn modelId="{EECCB086-74B0-4682-8B9C-2FE8991D0B7D}" type="presParOf" srcId="{F3FE794F-A955-4691-899B-0D36B7532B32}" destId="{5C124201-8855-4B25-8D58-B415CB3C524F}" srcOrd="5" destOrd="0" presId="urn:microsoft.com/office/officeart/2005/8/layout/list1"/>
    <dgm:cxn modelId="{9215C3AD-AB1C-44F1-AACA-9B3F878F9FE5}" type="presParOf" srcId="{F3FE794F-A955-4691-899B-0D36B7532B32}" destId="{EFFE1ADD-2FC4-4057-BA8C-04C917676FBD}" srcOrd="6" destOrd="0" presId="urn:microsoft.com/office/officeart/2005/8/layout/list1"/>
    <dgm:cxn modelId="{8522A8EF-C192-4463-979F-D3B3645D2AC6}" type="presParOf" srcId="{F3FE794F-A955-4691-899B-0D36B7532B32}" destId="{0F937773-0103-40A6-9DFA-E799C595B06A}" srcOrd="7" destOrd="0" presId="urn:microsoft.com/office/officeart/2005/8/layout/list1"/>
    <dgm:cxn modelId="{A9199093-218C-4919-A964-51F258490D5A}" type="presParOf" srcId="{F3FE794F-A955-4691-899B-0D36B7532B32}" destId="{D22ED298-331E-40A6-9E3D-B16955ADDA20}" srcOrd="8" destOrd="0" presId="urn:microsoft.com/office/officeart/2005/8/layout/list1"/>
    <dgm:cxn modelId="{C65C0FC9-9E75-40D4-828D-C71E232913F2}" type="presParOf" srcId="{D22ED298-331E-40A6-9E3D-B16955ADDA20}" destId="{D4EE46BF-B52F-45E4-B0E2-ABC6FD77D4DF}" srcOrd="0" destOrd="0" presId="urn:microsoft.com/office/officeart/2005/8/layout/list1"/>
    <dgm:cxn modelId="{36CEEAC9-5CBA-46C2-B8AD-2FBAAA7C4A12}" type="presParOf" srcId="{D22ED298-331E-40A6-9E3D-B16955ADDA20}" destId="{C8BA20FE-B57A-4683-96B9-AB4993E7138D}" srcOrd="1" destOrd="0" presId="urn:microsoft.com/office/officeart/2005/8/layout/list1"/>
    <dgm:cxn modelId="{070A3FE3-43AC-44C8-96A2-E7E899236797}" type="presParOf" srcId="{F3FE794F-A955-4691-899B-0D36B7532B32}" destId="{AFB7AF4F-D1A1-4410-9521-61C7F1C1BA43}" srcOrd="9" destOrd="0" presId="urn:microsoft.com/office/officeart/2005/8/layout/list1"/>
    <dgm:cxn modelId="{8D212BCF-E301-4ADE-AFF3-45803385B40F}" type="presParOf" srcId="{F3FE794F-A955-4691-899B-0D36B7532B32}" destId="{FDB6C9E6-3244-49DD-B245-BDE57CDD8CD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Промежуточные итоги реализации проекта «Цифровая образовательная среда» в Ермаковском районе</a:t>
          </a:r>
          <a:endParaRPr lang="ru-RU" sz="2400" dirty="0">
            <a:solidFill>
              <a:schemeClr val="accent1">
                <a:lumMod val="50000"/>
              </a:schemeClr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 sz="2400"/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 sz="2400"/>
        </a:p>
      </dgm:t>
    </dgm:pt>
    <dgm:pt modelId="{C45B9762-8A75-4F30-A622-8CAD5F884A56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400" b="1" dirty="0" smtClean="0">
              <a:solidFill>
                <a:srgbClr val="7030A0"/>
              </a:solidFill>
            </a:rPr>
            <a:t>Управленческий аспект</a:t>
          </a:r>
          <a:endParaRPr lang="ru-RU" sz="2400" b="1" dirty="0">
            <a:solidFill>
              <a:srgbClr val="7030A0"/>
            </a:solidFill>
          </a:endParaRPr>
        </a:p>
      </dgm:t>
    </dgm:pt>
    <dgm:pt modelId="{AE66F588-E329-4657-B604-839BB8D1FC99}" type="parTrans" cxnId="{99AD3C21-49D1-4B7E-ADF5-C0CCA9DFF28F}">
      <dgm:prSet/>
      <dgm:spPr/>
      <dgm:t>
        <a:bodyPr/>
        <a:lstStyle/>
        <a:p>
          <a:endParaRPr lang="ru-RU" sz="2000"/>
        </a:p>
      </dgm:t>
    </dgm:pt>
    <dgm:pt modelId="{CC7B1C1B-8861-4C5A-B370-06403C9BB111}" type="sibTrans" cxnId="{99AD3C21-49D1-4B7E-ADF5-C0CCA9DFF28F}">
      <dgm:prSet/>
      <dgm:spPr/>
      <dgm:t>
        <a:bodyPr/>
        <a:lstStyle/>
        <a:p>
          <a:endParaRPr lang="ru-RU" sz="2000"/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42857" custScaleY="9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3031" custLinFactNeighborY="-11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405C36-EE61-424F-9B10-266EB38A82D0}" type="presOf" srcId="{BA7FCEC6-FE73-4F04-A8C1-E02E40E5EDBE}" destId="{6DD630F9-4A09-4539-A65C-5988EFE07FE7}" srcOrd="1" destOrd="0" presId="urn:microsoft.com/office/officeart/2005/8/layout/list1"/>
    <dgm:cxn modelId="{0A94EA9F-DE88-4313-8168-76058321DC5B}" type="presOf" srcId="{C45B9762-8A75-4F30-A622-8CAD5F884A56}" destId="{E1488D2D-8191-4FC0-856A-75A565945624}" srcOrd="0" destOrd="0" presId="urn:microsoft.com/office/officeart/2005/8/layout/list1"/>
    <dgm:cxn modelId="{99AD3C21-49D1-4B7E-ADF5-C0CCA9DFF28F}" srcId="{BA7FCEC6-FE73-4F04-A8C1-E02E40E5EDBE}" destId="{C45B9762-8A75-4F30-A622-8CAD5F884A56}" srcOrd="0" destOrd="0" parTransId="{AE66F588-E329-4657-B604-839BB8D1FC99}" sibTransId="{CC7B1C1B-8861-4C5A-B370-06403C9BB111}"/>
    <dgm:cxn modelId="{140BF90F-B5D2-4ACB-BAD9-4623677DF2C9}" type="presOf" srcId="{BA7FCEC6-FE73-4F04-A8C1-E02E40E5EDBE}" destId="{2517EC7B-F340-427B-B94C-F7870CA91074}" srcOrd="0" destOrd="0" presId="urn:microsoft.com/office/officeart/2005/8/layout/list1"/>
    <dgm:cxn modelId="{5D38314F-C708-41C2-BA72-135CA3A3056E}" type="presOf" srcId="{D3A346E9-B3CE-4B6E-B17A-8738F5767A2F}" destId="{9D7B2B24-2072-4C83-B6DB-E59EEF53A469}" srcOrd="0" destOrd="0" presId="urn:microsoft.com/office/officeart/2005/8/layout/list1"/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0E1ED047-A6C0-4531-A72A-AFE970131D98}" type="presParOf" srcId="{9D7B2B24-2072-4C83-B6DB-E59EEF53A469}" destId="{657A6ED8-3095-4E90-BB14-685B390482CE}" srcOrd="0" destOrd="0" presId="urn:microsoft.com/office/officeart/2005/8/layout/list1"/>
    <dgm:cxn modelId="{F29563B7-FF79-4467-921E-73BC42BCAE21}" type="presParOf" srcId="{657A6ED8-3095-4E90-BB14-685B390482CE}" destId="{2517EC7B-F340-427B-B94C-F7870CA91074}" srcOrd="0" destOrd="0" presId="urn:microsoft.com/office/officeart/2005/8/layout/list1"/>
    <dgm:cxn modelId="{5385BDEF-B7F5-4CF7-B91B-739A4C40FC54}" type="presParOf" srcId="{657A6ED8-3095-4E90-BB14-685B390482CE}" destId="{6DD630F9-4A09-4539-A65C-5988EFE07FE7}" srcOrd="1" destOrd="0" presId="urn:microsoft.com/office/officeart/2005/8/layout/list1"/>
    <dgm:cxn modelId="{A1488755-EB47-4D5B-B31B-34012D9F18A1}" type="presParOf" srcId="{9D7B2B24-2072-4C83-B6DB-E59EEF53A469}" destId="{5E44502A-554F-4A9A-B742-E60814F27EDB}" srcOrd="1" destOrd="0" presId="urn:microsoft.com/office/officeart/2005/8/layout/list1"/>
    <dgm:cxn modelId="{DFC0801E-F838-4F49-8F05-420C32573A80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Промежуточные итоги реализации проекта «Цифровая образовательная среда» в Ермаковском районе</a:t>
          </a:r>
          <a:endParaRPr lang="ru-RU" sz="2400" dirty="0">
            <a:solidFill>
              <a:schemeClr val="accent1">
                <a:lumMod val="50000"/>
              </a:schemeClr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 sz="2400"/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 sz="2400"/>
        </a:p>
      </dgm:t>
    </dgm:pt>
    <dgm:pt modelId="{C45B9762-8A75-4F30-A622-8CAD5F884A56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400" b="1" dirty="0" smtClean="0">
              <a:solidFill>
                <a:srgbClr val="7030A0"/>
              </a:solidFill>
            </a:rPr>
            <a:t>Управленческий аспект</a:t>
          </a:r>
          <a:endParaRPr lang="ru-RU" sz="2400" b="1" dirty="0">
            <a:solidFill>
              <a:srgbClr val="7030A0"/>
            </a:solidFill>
          </a:endParaRPr>
        </a:p>
      </dgm:t>
    </dgm:pt>
    <dgm:pt modelId="{AE66F588-E329-4657-B604-839BB8D1FC99}" type="parTrans" cxnId="{99AD3C21-49D1-4B7E-ADF5-C0CCA9DFF28F}">
      <dgm:prSet/>
      <dgm:spPr/>
      <dgm:t>
        <a:bodyPr/>
        <a:lstStyle/>
        <a:p>
          <a:endParaRPr lang="ru-RU" sz="2000"/>
        </a:p>
      </dgm:t>
    </dgm:pt>
    <dgm:pt modelId="{CC7B1C1B-8861-4C5A-B370-06403C9BB111}" type="sibTrans" cxnId="{99AD3C21-49D1-4B7E-ADF5-C0CCA9DFF28F}">
      <dgm:prSet/>
      <dgm:spPr/>
      <dgm:t>
        <a:bodyPr/>
        <a:lstStyle/>
        <a:p>
          <a:endParaRPr lang="ru-RU" sz="2000"/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42857" custScaleY="9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3031" custLinFactNeighborY="-11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6C5355-248E-43A2-83CC-C0C425EA9AA4}" type="presOf" srcId="{C45B9762-8A75-4F30-A622-8CAD5F884A56}" destId="{E1488D2D-8191-4FC0-856A-75A565945624}" srcOrd="0" destOrd="0" presId="urn:microsoft.com/office/officeart/2005/8/layout/list1"/>
    <dgm:cxn modelId="{99AD3C21-49D1-4B7E-ADF5-C0CCA9DFF28F}" srcId="{BA7FCEC6-FE73-4F04-A8C1-E02E40E5EDBE}" destId="{C45B9762-8A75-4F30-A622-8CAD5F884A56}" srcOrd="0" destOrd="0" parTransId="{AE66F588-E329-4657-B604-839BB8D1FC99}" sibTransId="{CC7B1C1B-8861-4C5A-B370-06403C9BB111}"/>
    <dgm:cxn modelId="{1DA89992-4146-4AE8-AECD-017F5E9F716B}" type="presOf" srcId="{BA7FCEC6-FE73-4F04-A8C1-E02E40E5EDBE}" destId="{2517EC7B-F340-427B-B94C-F7870CA91074}" srcOrd="0" destOrd="0" presId="urn:microsoft.com/office/officeart/2005/8/layout/list1"/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77A1F8BE-1FC1-4CC7-B6AD-6FBE1E6D0AD0}" type="presOf" srcId="{D3A346E9-B3CE-4B6E-B17A-8738F5767A2F}" destId="{9D7B2B24-2072-4C83-B6DB-E59EEF53A469}" srcOrd="0" destOrd="0" presId="urn:microsoft.com/office/officeart/2005/8/layout/list1"/>
    <dgm:cxn modelId="{A71D3BF5-E453-4737-8E1C-79DDC9AC6753}" type="presOf" srcId="{BA7FCEC6-FE73-4F04-A8C1-E02E40E5EDBE}" destId="{6DD630F9-4A09-4539-A65C-5988EFE07FE7}" srcOrd="1" destOrd="0" presId="urn:microsoft.com/office/officeart/2005/8/layout/list1"/>
    <dgm:cxn modelId="{3FE2CC9D-9462-4973-8B2C-1210E50A6395}" type="presParOf" srcId="{9D7B2B24-2072-4C83-B6DB-E59EEF53A469}" destId="{657A6ED8-3095-4E90-BB14-685B390482CE}" srcOrd="0" destOrd="0" presId="urn:microsoft.com/office/officeart/2005/8/layout/list1"/>
    <dgm:cxn modelId="{240DD9E0-73AB-4BDA-9786-0BD60A7D1905}" type="presParOf" srcId="{657A6ED8-3095-4E90-BB14-685B390482CE}" destId="{2517EC7B-F340-427B-B94C-F7870CA91074}" srcOrd="0" destOrd="0" presId="urn:microsoft.com/office/officeart/2005/8/layout/list1"/>
    <dgm:cxn modelId="{2E2E8A50-1ED7-41CB-8D64-2010D00BD402}" type="presParOf" srcId="{657A6ED8-3095-4E90-BB14-685B390482CE}" destId="{6DD630F9-4A09-4539-A65C-5988EFE07FE7}" srcOrd="1" destOrd="0" presId="urn:microsoft.com/office/officeart/2005/8/layout/list1"/>
    <dgm:cxn modelId="{48856873-FB24-4403-81AF-85D756ED790C}" type="presParOf" srcId="{9D7B2B24-2072-4C83-B6DB-E59EEF53A469}" destId="{5E44502A-554F-4A9A-B742-E60814F27EDB}" srcOrd="1" destOrd="0" presId="urn:microsoft.com/office/officeart/2005/8/layout/list1"/>
    <dgm:cxn modelId="{B6490370-884B-45E0-B1F8-F9F7E530D8FD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C6F0B7-E05C-46B5-BCDC-E6036472996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72A0D9D-1373-481B-95D6-0D616BC4D7F6}">
      <dgm:prSet phldrT="[Текст]" custT="1"/>
      <dgm:spPr/>
      <dgm:t>
        <a:bodyPr/>
        <a:lstStyle/>
        <a:p>
          <a:pPr algn="ctr"/>
          <a:r>
            <a:rPr lang="ru-RU" sz="2300" dirty="0" smtClean="0">
              <a:solidFill>
                <a:schemeClr val="tx1"/>
              </a:solidFill>
            </a:rPr>
            <a:t>По направлению «Цифровая грамотность» прошли обучение с начала 2020 года:</a:t>
          </a:r>
          <a:endParaRPr lang="ru-RU" sz="2300" dirty="0">
            <a:solidFill>
              <a:schemeClr val="tx1"/>
            </a:solidFill>
          </a:endParaRPr>
        </a:p>
      </dgm:t>
    </dgm:pt>
    <dgm:pt modelId="{3C7CCC86-B39A-462C-BAD7-875D80D4854F}" type="parTrans" cxnId="{EAE7EEC5-9687-4E66-AC8D-B54A5369550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8322D303-967E-4D09-93BD-1C1BAD2CB7F9}" type="sibTrans" cxnId="{EAE7EEC5-9687-4E66-AC8D-B54A5369550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3FE794F-A955-4691-899B-0D36B7532B32}" type="pres">
      <dgm:prSet presAssocID="{C5C6F0B7-E05C-46B5-BCDC-E603647299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72C824-AC11-4ADE-8253-ED72D41A90D8}" type="pres">
      <dgm:prSet presAssocID="{572A0D9D-1373-481B-95D6-0D616BC4D7F6}" presName="parentLin" presStyleCnt="0"/>
      <dgm:spPr/>
      <dgm:t>
        <a:bodyPr/>
        <a:lstStyle/>
        <a:p>
          <a:endParaRPr lang="ru-RU"/>
        </a:p>
      </dgm:t>
    </dgm:pt>
    <dgm:pt modelId="{FF277B89-AA4B-4176-92DF-1A7DB4E2D90C}" type="pres">
      <dgm:prSet presAssocID="{572A0D9D-1373-481B-95D6-0D616BC4D7F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57490E2A-3047-4D39-A23E-59A3BE99C066}" type="pres">
      <dgm:prSet presAssocID="{572A0D9D-1373-481B-95D6-0D616BC4D7F6}" presName="parentText" presStyleLbl="node1" presStyleIdx="0" presStyleCnt="1" custScaleX="135109" custScaleY="40323" custLinFactY="-8753" custLinFactNeighborX="-457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22132-961A-457D-9019-E12EDCED89E2}" type="pres">
      <dgm:prSet presAssocID="{572A0D9D-1373-481B-95D6-0D616BC4D7F6}" presName="negativeSpace" presStyleCnt="0"/>
      <dgm:spPr/>
      <dgm:t>
        <a:bodyPr/>
        <a:lstStyle/>
        <a:p>
          <a:endParaRPr lang="ru-RU"/>
        </a:p>
      </dgm:t>
    </dgm:pt>
    <dgm:pt modelId="{698B3DB4-B2BF-4B74-8665-7DFA5BEF7A37}" type="pres">
      <dgm:prSet presAssocID="{572A0D9D-1373-481B-95D6-0D616BC4D7F6}" presName="childText" presStyleLbl="conFgAcc1" presStyleIdx="0" presStyleCnt="1" custFlipVert="1" custScaleY="33833" custLinFactY="-52150" custLinFactNeighborX="77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29958B-AD4D-4AFA-85E4-2390644FADDA}" type="presOf" srcId="{572A0D9D-1373-481B-95D6-0D616BC4D7F6}" destId="{57490E2A-3047-4D39-A23E-59A3BE99C066}" srcOrd="1" destOrd="0" presId="urn:microsoft.com/office/officeart/2005/8/layout/list1"/>
    <dgm:cxn modelId="{A19A9E45-F9F2-42AD-8CA5-1B2F67659E6B}" type="presOf" srcId="{C5C6F0B7-E05C-46B5-BCDC-E6036472996E}" destId="{F3FE794F-A955-4691-899B-0D36B7532B32}" srcOrd="0" destOrd="0" presId="urn:microsoft.com/office/officeart/2005/8/layout/list1"/>
    <dgm:cxn modelId="{EAE7EEC5-9687-4E66-AC8D-B54A53695500}" srcId="{C5C6F0B7-E05C-46B5-BCDC-E6036472996E}" destId="{572A0D9D-1373-481B-95D6-0D616BC4D7F6}" srcOrd="0" destOrd="0" parTransId="{3C7CCC86-B39A-462C-BAD7-875D80D4854F}" sibTransId="{8322D303-967E-4D09-93BD-1C1BAD2CB7F9}"/>
    <dgm:cxn modelId="{4A278E4C-D80A-4BC5-8B86-D21F4A7B60B2}" type="presOf" srcId="{572A0D9D-1373-481B-95D6-0D616BC4D7F6}" destId="{FF277B89-AA4B-4176-92DF-1A7DB4E2D90C}" srcOrd="0" destOrd="0" presId="urn:microsoft.com/office/officeart/2005/8/layout/list1"/>
    <dgm:cxn modelId="{25C322FF-0AD6-4638-9CD9-49C25A6D9613}" type="presParOf" srcId="{F3FE794F-A955-4691-899B-0D36B7532B32}" destId="{1672C824-AC11-4ADE-8253-ED72D41A90D8}" srcOrd="0" destOrd="0" presId="urn:microsoft.com/office/officeart/2005/8/layout/list1"/>
    <dgm:cxn modelId="{F044C231-8A28-49D0-B908-C48027E5E994}" type="presParOf" srcId="{1672C824-AC11-4ADE-8253-ED72D41A90D8}" destId="{FF277B89-AA4B-4176-92DF-1A7DB4E2D90C}" srcOrd="0" destOrd="0" presId="urn:microsoft.com/office/officeart/2005/8/layout/list1"/>
    <dgm:cxn modelId="{B897D3ED-019A-4498-8111-8F7FD3F7C219}" type="presParOf" srcId="{1672C824-AC11-4ADE-8253-ED72D41A90D8}" destId="{57490E2A-3047-4D39-A23E-59A3BE99C066}" srcOrd="1" destOrd="0" presId="urn:microsoft.com/office/officeart/2005/8/layout/list1"/>
    <dgm:cxn modelId="{457795C5-1E50-4340-8AB2-5B2FAE5102C0}" type="presParOf" srcId="{F3FE794F-A955-4691-899B-0D36B7532B32}" destId="{14822132-961A-457D-9019-E12EDCED89E2}" srcOrd="1" destOrd="0" presId="urn:microsoft.com/office/officeart/2005/8/layout/list1"/>
    <dgm:cxn modelId="{1D64C169-DC94-4B94-A397-C223512F8CE0}" type="presParOf" srcId="{F3FE794F-A955-4691-899B-0D36B7532B32}" destId="{698B3DB4-B2BF-4B74-8665-7DFA5BEF7A3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Промежуточные итоги реализации проекта «Цифровая образовательная среда» в Ермаковском районе</a:t>
          </a:r>
          <a:endParaRPr lang="ru-RU" sz="2400" dirty="0">
            <a:solidFill>
              <a:schemeClr val="accent1">
                <a:lumMod val="50000"/>
              </a:schemeClr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 sz="2400"/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 sz="2400"/>
        </a:p>
      </dgm:t>
    </dgm:pt>
    <dgm:pt modelId="{C45B9762-8A75-4F30-A622-8CAD5F884A56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400" b="1" dirty="0" smtClean="0">
              <a:solidFill>
                <a:srgbClr val="7030A0"/>
              </a:solidFill>
            </a:rPr>
            <a:t>Методический аспект</a:t>
          </a:r>
          <a:endParaRPr lang="ru-RU" sz="2400" b="1" dirty="0">
            <a:solidFill>
              <a:srgbClr val="7030A0"/>
            </a:solidFill>
          </a:endParaRPr>
        </a:p>
      </dgm:t>
    </dgm:pt>
    <dgm:pt modelId="{AE66F588-E329-4657-B604-839BB8D1FC99}" type="parTrans" cxnId="{99AD3C21-49D1-4B7E-ADF5-C0CCA9DFF28F}">
      <dgm:prSet/>
      <dgm:spPr/>
      <dgm:t>
        <a:bodyPr/>
        <a:lstStyle/>
        <a:p>
          <a:endParaRPr lang="ru-RU" sz="2000"/>
        </a:p>
      </dgm:t>
    </dgm:pt>
    <dgm:pt modelId="{CC7B1C1B-8861-4C5A-B370-06403C9BB111}" type="sibTrans" cxnId="{99AD3C21-49D1-4B7E-ADF5-C0CCA9DFF28F}">
      <dgm:prSet/>
      <dgm:spPr/>
      <dgm:t>
        <a:bodyPr/>
        <a:lstStyle/>
        <a:p>
          <a:endParaRPr lang="ru-RU" sz="2000"/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42857" custScaleY="9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3031" custLinFactNeighborY="-11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84D90B-0C12-4267-B9F2-9D1AE05397F2}" type="presOf" srcId="{BA7FCEC6-FE73-4F04-A8C1-E02E40E5EDBE}" destId="{6DD630F9-4A09-4539-A65C-5988EFE07FE7}" srcOrd="1" destOrd="0" presId="urn:microsoft.com/office/officeart/2005/8/layout/list1"/>
    <dgm:cxn modelId="{FD3C4C49-42AB-40B4-B75F-5A94ADBFAFDC}" type="presOf" srcId="{D3A346E9-B3CE-4B6E-B17A-8738F5767A2F}" destId="{9D7B2B24-2072-4C83-B6DB-E59EEF53A469}" srcOrd="0" destOrd="0" presId="urn:microsoft.com/office/officeart/2005/8/layout/list1"/>
    <dgm:cxn modelId="{99AD3C21-49D1-4B7E-ADF5-C0CCA9DFF28F}" srcId="{BA7FCEC6-FE73-4F04-A8C1-E02E40E5EDBE}" destId="{C45B9762-8A75-4F30-A622-8CAD5F884A56}" srcOrd="0" destOrd="0" parTransId="{AE66F588-E329-4657-B604-839BB8D1FC99}" sibTransId="{CC7B1C1B-8861-4C5A-B370-06403C9BB111}"/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9AF088BA-84D0-4F1A-8816-C1B38E54629A}" type="presOf" srcId="{BA7FCEC6-FE73-4F04-A8C1-E02E40E5EDBE}" destId="{2517EC7B-F340-427B-B94C-F7870CA91074}" srcOrd="0" destOrd="0" presId="urn:microsoft.com/office/officeart/2005/8/layout/list1"/>
    <dgm:cxn modelId="{8543D4DD-CD7A-47A2-AB35-5A3E0AF392BA}" type="presOf" srcId="{C45B9762-8A75-4F30-A622-8CAD5F884A56}" destId="{E1488D2D-8191-4FC0-856A-75A565945624}" srcOrd="0" destOrd="0" presId="urn:microsoft.com/office/officeart/2005/8/layout/list1"/>
    <dgm:cxn modelId="{4D9A467E-FCF7-4C3E-BAF9-420E16DE26FA}" type="presParOf" srcId="{9D7B2B24-2072-4C83-B6DB-E59EEF53A469}" destId="{657A6ED8-3095-4E90-BB14-685B390482CE}" srcOrd="0" destOrd="0" presId="urn:microsoft.com/office/officeart/2005/8/layout/list1"/>
    <dgm:cxn modelId="{6D4FE926-0F0B-4290-8C3F-72A58D56F990}" type="presParOf" srcId="{657A6ED8-3095-4E90-BB14-685B390482CE}" destId="{2517EC7B-F340-427B-B94C-F7870CA91074}" srcOrd="0" destOrd="0" presId="urn:microsoft.com/office/officeart/2005/8/layout/list1"/>
    <dgm:cxn modelId="{AE8E6940-BA1B-410B-85C2-D3AE3ABDE13A}" type="presParOf" srcId="{657A6ED8-3095-4E90-BB14-685B390482CE}" destId="{6DD630F9-4A09-4539-A65C-5988EFE07FE7}" srcOrd="1" destOrd="0" presId="urn:microsoft.com/office/officeart/2005/8/layout/list1"/>
    <dgm:cxn modelId="{3E5700EC-FF87-41EF-86CE-F50D5630E905}" type="presParOf" srcId="{9D7B2B24-2072-4C83-B6DB-E59EEF53A469}" destId="{5E44502A-554F-4A9A-B742-E60814F27EDB}" srcOrd="1" destOrd="0" presId="urn:microsoft.com/office/officeart/2005/8/layout/list1"/>
    <dgm:cxn modelId="{C1041D90-1B98-4A5B-B7A6-7B22F63027BF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3200" dirty="0" smtClean="0">
              <a:solidFill>
                <a:schemeClr val="tx1"/>
              </a:solidFill>
            </a:rPr>
            <a:t>Из «Хартии цифрового пути школы»</a:t>
          </a:r>
          <a:endParaRPr lang="ru-RU" sz="3200" dirty="0">
            <a:solidFill>
              <a:schemeClr val="tx1"/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42857" custScaleY="1889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3031" custLinFactNeighborY="-1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969564-3E14-4670-B00B-107A6328508B}" type="presOf" srcId="{D3A346E9-B3CE-4B6E-B17A-8738F5767A2F}" destId="{9D7B2B24-2072-4C83-B6DB-E59EEF53A469}" srcOrd="0" destOrd="0" presId="urn:microsoft.com/office/officeart/2005/8/layout/list1"/>
    <dgm:cxn modelId="{AEE7B406-867F-4512-808D-5E54D689FA67}" type="presOf" srcId="{BA7FCEC6-FE73-4F04-A8C1-E02E40E5EDBE}" destId="{2517EC7B-F340-427B-B94C-F7870CA91074}" srcOrd="0" destOrd="0" presId="urn:microsoft.com/office/officeart/2005/8/layout/list1"/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D293E09F-6BAE-4BBC-95A3-8FFCC2D31657}" type="presOf" srcId="{BA7FCEC6-FE73-4F04-A8C1-E02E40E5EDBE}" destId="{6DD630F9-4A09-4539-A65C-5988EFE07FE7}" srcOrd="1" destOrd="0" presId="urn:microsoft.com/office/officeart/2005/8/layout/list1"/>
    <dgm:cxn modelId="{D44BD7AC-2315-4138-93C7-7BF84E19051A}" type="presParOf" srcId="{9D7B2B24-2072-4C83-B6DB-E59EEF53A469}" destId="{657A6ED8-3095-4E90-BB14-685B390482CE}" srcOrd="0" destOrd="0" presId="urn:microsoft.com/office/officeart/2005/8/layout/list1"/>
    <dgm:cxn modelId="{6BF9E569-EB13-4565-A5B8-093506AAD2AD}" type="presParOf" srcId="{657A6ED8-3095-4E90-BB14-685B390482CE}" destId="{2517EC7B-F340-427B-B94C-F7870CA91074}" srcOrd="0" destOrd="0" presId="urn:microsoft.com/office/officeart/2005/8/layout/list1"/>
    <dgm:cxn modelId="{B70076B5-82FF-4EB9-92FA-49BFFF566276}" type="presParOf" srcId="{657A6ED8-3095-4E90-BB14-685B390482CE}" destId="{6DD630F9-4A09-4539-A65C-5988EFE07FE7}" srcOrd="1" destOrd="0" presId="urn:microsoft.com/office/officeart/2005/8/layout/list1"/>
    <dgm:cxn modelId="{E0084C76-250D-4F5B-9A40-1441E6E28E65}" type="presParOf" srcId="{9D7B2B24-2072-4C83-B6DB-E59EEF53A469}" destId="{5E44502A-554F-4A9A-B742-E60814F27EDB}" srcOrd="1" destOrd="0" presId="urn:microsoft.com/office/officeart/2005/8/layout/list1"/>
    <dgm:cxn modelId="{6A7D89CB-F061-4B4A-94A5-DB96B1F41E14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233534" y="216028"/>
          <a:ext cx="7237864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630F9-4A09-4539-A65C-5988EFE07FE7}">
      <dsp:nvSpPr>
        <dsp:cNvPr id="0" name=""/>
        <dsp:cNvSpPr/>
      </dsp:nvSpPr>
      <dsp:spPr>
        <a:xfrm>
          <a:off x="366808" y="5825"/>
          <a:ext cx="7336159" cy="1491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Промежуточные итоги реализации проекта «Цифровая образовательная среда» в Ермаковском районе</a:t>
          </a:r>
          <a:endParaRPr lang="ru-RU" sz="2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9639" y="78656"/>
        <a:ext cx="7190497" cy="1346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218256" y="407909"/>
          <a:ext cx="6764359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62" tIns="833120" rIns="5588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</a:rPr>
            <a:t>Технический аспект</a:t>
          </a:r>
          <a:endParaRPr lang="ru-RU" sz="2400" b="1" kern="1200" dirty="0">
            <a:solidFill>
              <a:srgbClr val="7030A0"/>
            </a:solidFill>
          </a:endParaRPr>
        </a:p>
      </dsp:txBody>
      <dsp:txXfrm>
        <a:off x="218256" y="407909"/>
        <a:ext cx="6764359" cy="1323000"/>
      </dsp:txXfrm>
    </dsp:sp>
    <dsp:sp modelId="{6DD630F9-4A09-4539-A65C-5988EFE07FE7}">
      <dsp:nvSpPr>
        <dsp:cNvPr id="0" name=""/>
        <dsp:cNvSpPr/>
      </dsp:nvSpPr>
      <dsp:spPr>
        <a:xfrm>
          <a:off x="342811" y="963"/>
          <a:ext cx="6856223" cy="10656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Промежуточные итоги реализации проекта «Цифровая образовательная среда» в Ермаковском районе</a:t>
          </a:r>
          <a:endParaRPr lang="ru-RU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94833" y="52985"/>
        <a:ext cx="6752179" cy="961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B3DB4-B2BF-4B74-8665-7DFA5BEF7A37}">
      <dsp:nvSpPr>
        <dsp:cNvPr id="0" name=""/>
        <dsp:cNvSpPr/>
      </dsp:nvSpPr>
      <dsp:spPr>
        <a:xfrm>
          <a:off x="0" y="848225"/>
          <a:ext cx="849694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90E2A-3047-4D39-A23E-59A3BE99C066}">
      <dsp:nvSpPr>
        <dsp:cNvPr id="0" name=""/>
        <dsp:cNvSpPr/>
      </dsp:nvSpPr>
      <dsp:spPr>
        <a:xfrm>
          <a:off x="28783" y="16796"/>
          <a:ext cx="8036095" cy="10823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>
              <a:solidFill>
                <a:srgbClr val="002060"/>
              </a:solidFill>
            </a:rPr>
            <a:t>В 12 школ проведен широкополосный и</a:t>
          </a:r>
          <a:r>
            <a:rPr lang="ru-RU" sz="2300" kern="1200" dirty="0" smtClean="0">
              <a:solidFill>
                <a:srgbClr val="002060"/>
              </a:solidFill>
            </a:rPr>
            <a:t>нтернет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81619" y="69632"/>
        <a:ext cx="7930423" cy="976676"/>
      </dsp:txXfrm>
    </dsp:sp>
    <dsp:sp modelId="{EFFE1ADD-2FC4-4057-BA8C-04C917676FBD}">
      <dsp:nvSpPr>
        <dsp:cNvPr id="0" name=""/>
        <dsp:cNvSpPr/>
      </dsp:nvSpPr>
      <dsp:spPr>
        <a:xfrm>
          <a:off x="0" y="2199853"/>
          <a:ext cx="849694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135930"/>
              <a:satOff val="23223"/>
              <a:lumOff val="-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42AE5-2CF5-4FAF-9545-ED832128D540}">
      <dsp:nvSpPr>
        <dsp:cNvPr id="0" name=""/>
        <dsp:cNvSpPr/>
      </dsp:nvSpPr>
      <dsp:spPr>
        <a:xfrm>
          <a:off x="28783" y="1284186"/>
          <a:ext cx="8036095" cy="1082348"/>
        </a:xfrm>
        <a:prstGeom prst="roundRect">
          <a:avLst/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solidFill>
                <a:srgbClr val="002060"/>
              </a:solidFill>
            </a:rPr>
            <a:t>В 2021 году планируется проведение Интернета в Разъезженскую, Большереченскую и Нижнесуэтукскую школы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81619" y="1337022"/>
        <a:ext cx="7930423" cy="976676"/>
      </dsp:txXfrm>
    </dsp:sp>
    <dsp:sp modelId="{FDB6C9E6-3244-49DD-B245-BDE57CDD8CD3}">
      <dsp:nvSpPr>
        <dsp:cNvPr id="0" name=""/>
        <dsp:cNvSpPr/>
      </dsp:nvSpPr>
      <dsp:spPr>
        <a:xfrm>
          <a:off x="0" y="4178215"/>
          <a:ext cx="849694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A20FE-B57A-4683-96B9-AB4993E7138D}">
      <dsp:nvSpPr>
        <dsp:cNvPr id="0" name=""/>
        <dsp:cNvSpPr/>
      </dsp:nvSpPr>
      <dsp:spPr>
        <a:xfrm>
          <a:off x="28417" y="2635814"/>
          <a:ext cx="8076302" cy="1709081"/>
        </a:xfrm>
        <a:prstGeom prst="round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2060"/>
              </a:solidFill>
            </a:rPr>
            <a:t>Приобретено и передано оборудование для Ермаковских школ № 1 и 2 на сумму 2 099 тысяч рублей: 2 многофункциональных устройства, 4 интерактивные панели-комплекса с вычислительным блоком, 76 ноутбуков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111847" y="2719244"/>
        <a:ext cx="7909442" cy="15422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218256" y="407909"/>
          <a:ext cx="6764359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62" tIns="833120" rIns="5588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</a:rPr>
            <a:t>Управленческий аспект</a:t>
          </a:r>
          <a:endParaRPr lang="ru-RU" sz="2400" b="1" kern="1200" dirty="0">
            <a:solidFill>
              <a:srgbClr val="7030A0"/>
            </a:solidFill>
          </a:endParaRPr>
        </a:p>
      </dsp:txBody>
      <dsp:txXfrm>
        <a:off x="218256" y="407909"/>
        <a:ext cx="6764359" cy="1323000"/>
      </dsp:txXfrm>
    </dsp:sp>
    <dsp:sp modelId="{6DD630F9-4A09-4539-A65C-5988EFE07FE7}">
      <dsp:nvSpPr>
        <dsp:cNvPr id="0" name=""/>
        <dsp:cNvSpPr/>
      </dsp:nvSpPr>
      <dsp:spPr>
        <a:xfrm>
          <a:off x="342811" y="963"/>
          <a:ext cx="6856223" cy="10656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Промежуточные итоги реализации проекта «Цифровая образовательная среда» в Ермаковском районе</a:t>
          </a:r>
          <a:endParaRPr lang="ru-RU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94833" y="52985"/>
        <a:ext cx="6752179" cy="9616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218256" y="407909"/>
          <a:ext cx="6764359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62" tIns="833120" rIns="5588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</a:rPr>
            <a:t>Управленческий аспект</a:t>
          </a:r>
          <a:endParaRPr lang="ru-RU" sz="2400" b="1" kern="1200" dirty="0">
            <a:solidFill>
              <a:srgbClr val="7030A0"/>
            </a:solidFill>
          </a:endParaRPr>
        </a:p>
      </dsp:txBody>
      <dsp:txXfrm>
        <a:off x="218256" y="407909"/>
        <a:ext cx="6764359" cy="1323000"/>
      </dsp:txXfrm>
    </dsp:sp>
    <dsp:sp modelId="{6DD630F9-4A09-4539-A65C-5988EFE07FE7}">
      <dsp:nvSpPr>
        <dsp:cNvPr id="0" name=""/>
        <dsp:cNvSpPr/>
      </dsp:nvSpPr>
      <dsp:spPr>
        <a:xfrm>
          <a:off x="342811" y="963"/>
          <a:ext cx="6856223" cy="10656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Промежуточные итоги реализации проекта «Цифровая образовательная среда» в Ермаковском районе</a:t>
          </a:r>
          <a:endParaRPr lang="ru-RU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94833" y="52985"/>
        <a:ext cx="6752179" cy="9616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B3DB4-B2BF-4B74-8665-7DFA5BEF7A37}">
      <dsp:nvSpPr>
        <dsp:cNvPr id="0" name=""/>
        <dsp:cNvSpPr/>
      </dsp:nvSpPr>
      <dsp:spPr>
        <a:xfrm flipV="1">
          <a:off x="0" y="18388"/>
          <a:ext cx="8496944" cy="554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90E2A-3047-4D39-A23E-59A3BE99C066}">
      <dsp:nvSpPr>
        <dsp:cNvPr id="0" name=""/>
        <dsp:cNvSpPr/>
      </dsp:nvSpPr>
      <dsp:spPr>
        <a:xfrm>
          <a:off x="230424" y="0"/>
          <a:ext cx="8036095" cy="7737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По направлению «Цифровая грамотность» прошли обучение с начала 2020 года: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268194" y="37770"/>
        <a:ext cx="7960555" cy="6981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218256" y="407909"/>
          <a:ext cx="6764359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62" tIns="833120" rIns="5588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</a:rPr>
            <a:t>Методический аспект</a:t>
          </a:r>
          <a:endParaRPr lang="ru-RU" sz="2400" b="1" kern="1200" dirty="0">
            <a:solidFill>
              <a:srgbClr val="7030A0"/>
            </a:solidFill>
          </a:endParaRPr>
        </a:p>
      </dsp:txBody>
      <dsp:txXfrm>
        <a:off x="218256" y="407909"/>
        <a:ext cx="6764359" cy="1323000"/>
      </dsp:txXfrm>
    </dsp:sp>
    <dsp:sp modelId="{6DD630F9-4A09-4539-A65C-5988EFE07FE7}">
      <dsp:nvSpPr>
        <dsp:cNvPr id="0" name=""/>
        <dsp:cNvSpPr/>
      </dsp:nvSpPr>
      <dsp:spPr>
        <a:xfrm>
          <a:off x="342811" y="963"/>
          <a:ext cx="6856223" cy="10656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Промежуточные итоги реализации проекта «Цифровая образовательная среда» в Ермаковском районе</a:t>
          </a:r>
          <a:endParaRPr lang="ru-RU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94833" y="52985"/>
        <a:ext cx="6752179" cy="9616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225166" y="893993"/>
          <a:ext cx="697853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630F9-4A09-4539-A65C-5988EFE07FE7}">
      <dsp:nvSpPr>
        <dsp:cNvPr id="0" name=""/>
        <dsp:cNvSpPr/>
      </dsp:nvSpPr>
      <dsp:spPr>
        <a:xfrm>
          <a:off x="353665" y="27656"/>
          <a:ext cx="7073307" cy="1227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54" tIns="0" rIns="196554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Из «Хартии цифрового пути школы»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413571" y="87562"/>
        <a:ext cx="6953495" cy="1107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560D1-BF27-430E-B6AA-1F1A2A4C3822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B8397-5FF2-4399-9265-1D7653937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2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D77A8-9F4B-47BB-82A5-47376466013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" name="Google Shape;46;p1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7" name="Google Shape;47;p1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8" name="Google Shape;48;p18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9" name="Google Shape;49;p18"/>
          <p:cNvSpPr txBox="1"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888"/>
              <a:buChar char="*"/>
              <a:defRPr sz="46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600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10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160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446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 txBox="1"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584"/>
              <a:buChar char="*"/>
              <a:defRPr sz="2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>
            <a:off x="4593515" y="731520"/>
            <a:ext cx="4017085" cy="489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10210" algn="l">
              <a:spcBef>
                <a:spcPts val="440"/>
              </a:spcBef>
              <a:spcAft>
                <a:spcPts val="0"/>
              </a:spcAft>
              <a:buSzPts val="2860"/>
              <a:buChar char="*"/>
              <a:defRPr sz="2200"/>
            </a:lvl1pPr>
            <a:lvl2pPr marL="914400" lvl="1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44170" algn="l">
              <a:spcBef>
                <a:spcPts val="300"/>
              </a:spcBef>
              <a:spcAft>
                <a:spcPts val="0"/>
              </a:spcAft>
              <a:buSzPts val="1820"/>
              <a:buChar char="*"/>
              <a:defRPr sz="1400"/>
            </a:lvl5pPr>
            <a:lvl6pPr marL="2743200" lvl="5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6pPr>
            <a:lvl7pPr marL="3200400" lvl="6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7pPr>
            <a:lvl8pPr marL="3657600" lvl="7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8pPr>
            <a:lvl9pPr marL="4114800" lvl="8" indent="-393700" algn="l">
              <a:spcBef>
                <a:spcPts val="400"/>
              </a:spcBef>
              <a:spcAft>
                <a:spcPts val="300"/>
              </a:spcAft>
              <a:buSzPts val="2600"/>
              <a:buChar char="*"/>
              <a:defRPr sz="2000"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body" idx="2"/>
          </p:nvPr>
        </p:nvSpPr>
        <p:spPr>
          <a:xfrm>
            <a:off x="1075765" y="3497802"/>
            <a:ext cx="3388660" cy="2139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82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6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17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634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9" name="Google Shape;79;p23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0" name="Google Shape;80;p23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" name="Google Shape;81;p2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2" name="Google Shape;82;p23"/>
          <p:cNvSpPr>
            <a:spLocks noGrp="1"/>
          </p:cNvSpPr>
          <p:nvPr>
            <p:ph type="pic" idx="2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rgbClr val="8BC9F7"/>
          </a:solidFill>
          <a:ln>
            <a:noFill/>
          </a:ln>
          <a:effectLst>
            <a:reflection stA="23000" endA="300" endPos="28000" sy="-100000" algn="bl" rotWithShape="0"/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C3260C"/>
              </a:buClr>
              <a:buSzPts val="3640"/>
              <a:buFont typeface="Georgia"/>
              <a:buNone/>
              <a:defRPr sz="2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body" idx="1"/>
          </p:nvPr>
        </p:nvSpPr>
        <p:spPr>
          <a:xfrm>
            <a:off x="877887" y="1010486"/>
            <a:ext cx="3694114" cy="216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360680" algn="l">
              <a:spcBef>
                <a:spcPts val="320"/>
              </a:spcBef>
              <a:spcAft>
                <a:spcPts val="0"/>
              </a:spcAft>
              <a:buSzPts val="2080"/>
              <a:buFont typeface="Georgia"/>
              <a:buChar char="*"/>
              <a:defRPr sz="16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6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17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88"/>
              <a:buChar char="*"/>
              <a:defRPr sz="46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363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body" idx="1"/>
          </p:nvPr>
        </p:nvSpPr>
        <p:spPr>
          <a:xfrm rot="5400000">
            <a:off x="3368040" y="-731521"/>
            <a:ext cx="3474720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942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 txBox="1">
            <a:spLocks noGrp="1"/>
          </p:cNvSpPr>
          <p:nvPr>
            <p:ph type="title"/>
          </p:nvPr>
        </p:nvSpPr>
        <p:spPr>
          <a:xfrm rot="5400000">
            <a:off x="-436711" y="1966986"/>
            <a:ext cx="5238339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88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body" idx="1"/>
          </p:nvPr>
        </p:nvSpPr>
        <p:spPr>
          <a:xfrm rot="5400000">
            <a:off x="3291392" y="764240"/>
            <a:ext cx="4894729" cy="482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653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10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3120"/>
              <a:buNone/>
              <a:defRPr sz="2400" b="1" i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300"/>
              </a:spcAft>
              <a:buSzPts val="2080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2"/>
          </p:nvPr>
        </p:nvSpPr>
        <p:spPr>
          <a:xfrm>
            <a:off x="1156447" y="1400327"/>
            <a:ext cx="334670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2pPr>
            <a:lvl3pPr marL="1371600" lvl="2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5pPr>
            <a:lvl6pPr marL="2743200" lvl="5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6pPr>
            <a:lvl7pPr marL="3200400" lvl="6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7pPr>
            <a:lvl8pPr marL="3657600" lvl="7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8pPr>
            <a:lvl9pPr marL="4114800" lvl="8" indent="-360679" algn="l">
              <a:spcBef>
                <a:spcPts val="320"/>
              </a:spcBef>
              <a:spcAft>
                <a:spcPts val="300"/>
              </a:spcAft>
              <a:buSzPts val="2080"/>
              <a:buChar char="*"/>
              <a:defRPr sz="1600"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3"/>
          </p:nvPr>
        </p:nvSpPr>
        <p:spPr>
          <a:xfrm>
            <a:off x="4647302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3120"/>
              <a:buNone/>
              <a:defRPr sz="2400" b="1" i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300"/>
              </a:spcAft>
              <a:buSzPts val="2080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4"/>
          </p:nvPr>
        </p:nvSpPr>
        <p:spPr>
          <a:xfrm>
            <a:off x="181050" y="1475876"/>
            <a:ext cx="19149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>
              <a:spcBef>
                <a:spcPts val="0"/>
              </a:spcBef>
              <a:spcAft>
                <a:spcPts val="0"/>
              </a:spcAft>
              <a:buSzPts val="2340"/>
              <a:buChar char="*"/>
              <a:defRPr sz="21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2pPr>
            <a:lvl3pPr marL="1371600" lvl="2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5pPr>
            <a:lvl6pPr marL="2743200" lvl="5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6pPr>
            <a:lvl7pPr marL="3200400" lvl="6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7pPr>
            <a:lvl8pPr marL="3657600" lvl="7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8pPr>
            <a:lvl9pPr marL="4114800" lvl="8" indent="-360679" algn="l">
              <a:spcBef>
                <a:spcPts val="320"/>
              </a:spcBef>
              <a:spcAft>
                <a:spcPts val="300"/>
              </a:spcAft>
              <a:buSzPts val="2080"/>
              <a:buChar char="*"/>
              <a:defRPr sz="1600"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100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Google Shape;11;p14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12;p14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" name="Google Shape;13;p14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" name="Google Shape;14;p14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7" name="Google Shape;17;p14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8" name="Google Shape;18;p1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386971624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microsoft.com/office/2007/relationships/diagramDrawing" Target="../diagrams/drawing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12" Type="http://schemas.openxmlformats.org/officeDocument/2006/relationships/diagramColors" Target="../diagrams/colors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11" Type="http://schemas.openxmlformats.org/officeDocument/2006/relationships/diagramQuickStyle" Target="../diagrams/quickStyle6.xml"/><Relationship Id="rId5" Type="http://schemas.openxmlformats.org/officeDocument/2006/relationships/diagramColors" Target="../diagrams/colors5.xml"/><Relationship Id="rId10" Type="http://schemas.openxmlformats.org/officeDocument/2006/relationships/diagramLayout" Target="../diagrams/layout6.xml"/><Relationship Id="rId4" Type="http://schemas.openxmlformats.org/officeDocument/2006/relationships/diagramQuickStyle" Target="../diagrams/quickStyle5.xml"/><Relationship Id="rId9" Type="http://schemas.openxmlformats.org/officeDocument/2006/relationships/diagramData" Target="../diagrams/data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5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214290"/>
            <a:ext cx="464347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857496"/>
            <a:ext cx="87154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Промежуточные итоги реализации проекта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«Цифровая образовательная среда» в Ермаковском 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районе»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C:\Users\User\Desktop\логотип большой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643182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C:\Users\User\Desktop\логотип большой.pn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571744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3851920" y="5733256"/>
            <a:ext cx="5120029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Носова С.А., </a:t>
            </a:r>
          </a:p>
          <a:p>
            <a:pPr algn="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начальник отдела общего, дошкольного</a:t>
            </a:r>
          </a:p>
          <a:p>
            <a:pPr algn="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 дополнительного образования, воспитания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9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314003" y="2741686"/>
            <a:ext cx="8493923" cy="3316213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3200" b="1" dirty="0">
                <a:solidFill>
                  <a:srgbClr val="002060"/>
                </a:solidFill>
              </a:rPr>
              <a:t>Гибридный мир – это результат слияния реального и виртуального миров, отличающийся возможностью совершения всех «жизненно необходимых» действий в реальном мире через виртуальный.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C:\Users\User\Desktop\логотип большой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65060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0776685"/>
              </p:ext>
            </p:extLst>
          </p:nvPr>
        </p:nvGraphicFramePr>
        <p:xfrm>
          <a:off x="1331640" y="332656"/>
          <a:ext cx="7704856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75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8826316"/>
              </p:ext>
            </p:extLst>
          </p:nvPr>
        </p:nvGraphicFramePr>
        <p:xfrm>
          <a:off x="1835696" y="122216"/>
          <a:ext cx="72008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C:\Users\User\Desktop\логотип большой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65060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14750239"/>
              </p:ext>
            </p:extLst>
          </p:nvPr>
        </p:nvGraphicFramePr>
        <p:xfrm>
          <a:off x="251520" y="2045948"/>
          <a:ext cx="8496944" cy="4623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66121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0738037"/>
              </p:ext>
            </p:extLst>
          </p:nvPr>
        </p:nvGraphicFramePr>
        <p:xfrm>
          <a:off x="1835696" y="122216"/>
          <a:ext cx="72008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C:\Users\User\Desktop\логотип большой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65060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101117"/>
              </p:ext>
            </p:extLst>
          </p:nvPr>
        </p:nvGraphicFramePr>
        <p:xfrm>
          <a:off x="251520" y="2107081"/>
          <a:ext cx="8640960" cy="434625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320480"/>
                <a:gridCol w="4320480"/>
              </a:tblGrid>
              <a:tr h="7942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7030A0"/>
                          </a:solidFill>
                        </a:rPr>
                        <a:t>Расходы школ </a:t>
                      </a:r>
                      <a:r>
                        <a:rPr lang="ru-RU" sz="22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вычислительную технику </a:t>
                      </a:r>
                    </a:p>
                    <a:p>
                      <a:pPr algn="ctr"/>
                      <a:r>
                        <a:rPr lang="ru-RU" sz="22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2020 году (тыс. руб.)</a:t>
                      </a:r>
                      <a:endParaRPr lang="ru-RU" sz="2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Ермаковская СШ</a:t>
                      </a:r>
                      <a:r>
                        <a:rPr lang="ru-RU" sz="2200" baseline="0" dirty="0" smtClean="0"/>
                        <a:t> № 2 – 260,68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Новополтавская СШ – 118,65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36">
                <a:tc>
                  <a:txBody>
                    <a:bodyPr/>
                    <a:lstStyle/>
                    <a:p>
                      <a:r>
                        <a:rPr lang="ru-RU" sz="2200" dirty="0" err="1" smtClean="0"/>
                        <a:t>Нижнесужтукская</a:t>
                      </a:r>
                      <a:r>
                        <a:rPr lang="ru-RU" sz="2200" dirty="0" smtClean="0"/>
                        <a:t> СШ – 192,43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err="1" smtClean="0"/>
                        <a:t>Ойская</a:t>
                      </a:r>
                      <a:r>
                        <a:rPr lang="ru-RU" sz="2200" dirty="0" smtClean="0"/>
                        <a:t> СШ – 78,293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Ермаковская СШ</a:t>
                      </a:r>
                      <a:r>
                        <a:rPr lang="ru-RU" sz="2200" baseline="0" dirty="0" smtClean="0"/>
                        <a:t> № 1 – 179,60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Григорьевская СШ – 70,235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err="1" smtClean="0"/>
                        <a:t>Танзыбейская</a:t>
                      </a:r>
                      <a:r>
                        <a:rPr lang="ru-RU" sz="2200" dirty="0" smtClean="0"/>
                        <a:t> СШ – 173,81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Мигнинская – 58,00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36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Ивановская СШ – 158,35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Семенниковская СОШ – 44,973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36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Жеблахтинская СШ – 132,43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err="1" smtClean="0"/>
                        <a:t>Араданская</a:t>
                      </a:r>
                      <a:r>
                        <a:rPr lang="ru-RU" sz="2200" dirty="0" smtClean="0"/>
                        <a:t> СШ – 32,846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36">
                <a:tc>
                  <a:txBody>
                    <a:bodyPr/>
                    <a:lstStyle/>
                    <a:p>
                      <a:r>
                        <a:rPr lang="ru-RU" sz="2200" dirty="0" err="1" smtClean="0"/>
                        <a:t>Салбинская</a:t>
                      </a:r>
                      <a:r>
                        <a:rPr lang="ru-RU" sz="2200" dirty="0" smtClean="0"/>
                        <a:t> СОШ – 121,71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err="1" smtClean="0"/>
                        <a:t>Верхнеусинская</a:t>
                      </a:r>
                      <a:r>
                        <a:rPr lang="ru-RU" sz="2200" dirty="0" smtClean="0"/>
                        <a:t> СШ – 17,69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4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6577210"/>
              </p:ext>
            </p:extLst>
          </p:nvPr>
        </p:nvGraphicFramePr>
        <p:xfrm>
          <a:off x="1835696" y="122216"/>
          <a:ext cx="72008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C:\Users\User\Desktop\логотип большой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65060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8352928" cy="3600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14041589"/>
              </p:ext>
            </p:extLst>
          </p:nvPr>
        </p:nvGraphicFramePr>
        <p:xfrm>
          <a:off x="344984" y="2035108"/>
          <a:ext cx="8496944" cy="4623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4317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4454228"/>
              </p:ext>
            </p:extLst>
          </p:nvPr>
        </p:nvGraphicFramePr>
        <p:xfrm>
          <a:off x="1835696" y="122216"/>
          <a:ext cx="72008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C:\Users\User\Desktop\логотип большой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65060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1560" y="4278575"/>
            <a:ext cx="8352928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Учи.ру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- 362 ученика из 9 школ (самые активные – Мигнинская,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Ермаковские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 № 1 и 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ЯКласс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обучались 462 ученика из 14 школ (самые  активные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Ермаковские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 № 1 и 2)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060848"/>
            <a:ext cx="8294612" cy="181588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Показатель: «Доля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обучающихся в общеобразовательных организациях, для которых внедрены в основные общеобразовательные программы современные цифровые  технологии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1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Screenshot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3965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3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9413149"/>
              </p:ext>
            </p:extLst>
          </p:nvPr>
        </p:nvGraphicFramePr>
        <p:xfrm>
          <a:off x="1607702" y="332656"/>
          <a:ext cx="742879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107504" y="1988840"/>
            <a:ext cx="8856984" cy="460851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	«</a:t>
            </a:r>
            <a:r>
              <a:rPr lang="ru-RU" sz="2600" dirty="0">
                <a:solidFill>
                  <a:srgbClr val="002060"/>
                </a:solidFill>
              </a:rPr>
              <a:t>Эволюция человечества строится на расширении возможностей </a:t>
            </a:r>
            <a:r>
              <a:rPr lang="ru-RU" sz="2600" dirty="0" err="1">
                <a:solidFill>
                  <a:srgbClr val="002060"/>
                </a:solidFill>
              </a:rPr>
              <a:t>Homo</a:t>
            </a:r>
            <a:r>
              <a:rPr lang="ru-RU" sz="2600" dirty="0">
                <a:solidFill>
                  <a:srgbClr val="002060"/>
                </a:solidFill>
              </a:rPr>
              <a:t> </a:t>
            </a:r>
            <a:r>
              <a:rPr lang="ru-RU" sz="2600" dirty="0" err="1">
                <a:solidFill>
                  <a:srgbClr val="002060"/>
                </a:solidFill>
              </a:rPr>
              <a:t>sapiens</a:t>
            </a:r>
            <a:r>
              <a:rPr lang="ru-RU" sz="2600" dirty="0">
                <a:solidFill>
                  <a:srgbClr val="002060"/>
                </a:solidFill>
              </a:rPr>
              <a:t> с опорой на развитие и овладение технологиями как культурными орудиями развития. </a:t>
            </a:r>
            <a:endParaRPr lang="ru-RU" sz="2600" dirty="0" smtClean="0">
              <a:solidFill>
                <a:srgbClr val="002060"/>
              </a:solidFill>
            </a:endParaRPr>
          </a:p>
          <a:p>
            <a:pPr marL="45720" indent="0" algn="just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	Сегодня </a:t>
            </a:r>
            <a:r>
              <a:rPr lang="ru-RU" sz="2600" dirty="0">
                <a:solidFill>
                  <a:srgbClr val="002060"/>
                </a:solidFill>
              </a:rPr>
              <a:t>личность человека расширена не только пером, часами, подзорной трубой и энциклопедией, но и калькулятором, автоматическим переводчиком, цифровым навигатором, доступом ко всемирной паутине и другими цифровыми средствами расширения разума, необычайно увеличивающими мощь человеческого мозга</a:t>
            </a:r>
            <a:r>
              <a:rPr lang="ru-RU" sz="2600" dirty="0" smtClean="0">
                <a:solidFill>
                  <a:srgbClr val="002060"/>
                </a:solidFill>
              </a:rPr>
              <a:t>.»</a:t>
            </a:r>
            <a:endParaRPr lang="ru-RU" sz="2600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C:\Users\User\Desktop\логотип большой.pn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65060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35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303</Words>
  <Application>Microsoft Office PowerPoint</Application>
  <PresentationFormat>Экран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2021-08-27T04:29:32Z</dcterms:created>
  <dcterms:modified xsi:type="dcterms:W3CDTF">2021-08-27T04:34:07Z</dcterms:modified>
</cp:coreProperties>
</file>