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3200" dirty="0" smtClean="0">
              <a:solidFill>
                <a:schemeClr val="tx1"/>
              </a:solidFill>
            </a:rPr>
            <a:t>Благодарим!</a:t>
          </a:r>
          <a:endParaRPr lang="ru-RU" sz="3200" dirty="0">
            <a:solidFill>
              <a:schemeClr val="tx1"/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188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2D7CA-16D5-446D-8C0F-2A92006099C2}" type="presOf" srcId="{BA7FCEC6-FE73-4F04-A8C1-E02E40E5EDBE}" destId="{6DD630F9-4A09-4539-A65C-5988EFE07FE7}" srcOrd="1" destOrd="0" presId="urn:microsoft.com/office/officeart/2005/8/layout/list1"/>
    <dgm:cxn modelId="{AA404A26-2BE0-4F6B-AF77-CA6D54B66B6A}" type="presOf" srcId="{D3A346E9-B3CE-4B6E-B17A-8738F5767A2F}" destId="{9D7B2B24-2072-4C83-B6DB-E59EEF53A469}" srcOrd="0" destOrd="0" presId="urn:microsoft.com/office/officeart/2005/8/layout/list1"/>
    <dgm:cxn modelId="{FDED3E8E-814B-464F-B74D-A9C0647EB096}" type="presOf" srcId="{BA7FCEC6-FE73-4F04-A8C1-E02E40E5EDBE}" destId="{2517EC7B-F340-427B-B94C-F7870CA91074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37032E76-6CAA-4AA9-BFDE-A3F41FDE55E9}" type="presParOf" srcId="{9D7B2B24-2072-4C83-B6DB-E59EEF53A469}" destId="{657A6ED8-3095-4E90-BB14-685B390482CE}" srcOrd="0" destOrd="0" presId="urn:microsoft.com/office/officeart/2005/8/layout/list1"/>
    <dgm:cxn modelId="{541B08A0-DC5C-4B00-B8A4-BFEB9526EECA}" type="presParOf" srcId="{657A6ED8-3095-4E90-BB14-685B390482CE}" destId="{2517EC7B-F340-427B-B94C-F7870CA91074}" srcOrd="0" destOrd="0" presId="urn:microsoft.com/office/officeart/2005/8/layout/list1"/>
    <dgm:cxn modelId="{95908AAB-C853-4852-B2EC-C1295A368F0C}" type="presParOf" srcId="{657A6ED8-3095-4E90-BB14-685B390482CE}" destId="{6DD630F9-4A09-4539-A65C-5988EFE07FE7}" srcOrd="1" destOrd="0" presId="urn:microsoft.com/office/officeart/2005/8/layout/list1"/>
    <dgm:cxn modelId="{110068B8-2012-41A3-85E1-0019BEFD977F}" type="presParOf" srcId="{9D7B2B24-2072-4C83-B6DB-E59EEF53A469}" destId="{5E44502A-554F-4A9A-B742-E60814F27EDB}" srcOrd="1" destOrd="0" presId="urn:microsoft.com/office/officeart/2005/8/layout/list1"/>
    <dgm:cxn modelId="{F3169058-0898-4688-ADD7-872DC449D7E0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3200" dirty="0" smtClean="0">
              <a:solidFill>
                <a:srgbClr val="002060"/>
              </a:solidFill>
            </a:rPr>
            <a:t>Основные направления в системе патриотического воспитания:</a:t>
          </a:r>
          <a:endParaRPr lang="ru-RU" sz="3200" dirty="0">
            <a:solidFill>
              <a:srgbClr val="002060"/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188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622952-B34E-40BF-A377-DFDAF661EE8A}" type="presOf" srcId="{D3A346E9-B3CE-4B6E-B17A-8738F5767A2F}" destId="{9D7B2B24-2072-4C83-B6DB-E59EEF53A469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60A4281F-4107-48AF-B392-9B70F67563D7}" type="presOf" srcId="{BA7FCEC6-FE73-4F04-A8C1-E02E40E5EDBE}" destId="{2517EC7B-F340-427B-B94C-F7870CA91074}" srcOrd="0" destOrd="0" presId="urn:microsoft.com/office/officeart/2005/8/layout/list1"/>
    <dgm:cxn modelId="{12AB51FD-ACC2-4B40-9D19-0E3959051563}" type="presOf" srcId="{BA7FCEC6-FE73-4F04-A8C1-E02E40E5EDBE}" destId="{6DD630F9-4A09-4539-A65C-5988EFE07FE7}" srcOrd="1" destOrd="0" presId="urn:microsoft.com/office/officeart/2005/8/layout/list1"/>
    <dgm:cxn modelId="{7C02DB6A-EA08-43E5-89F2-6EFFA897AD07}" type="presParOf" srcId="{9D7B2B24-2072-4C83-B6DB-E59EEF53A469}" destId="{657A6ED8-3095-4E90-BB14-685B390482CE}" srcOrd="0" destOrd="0" presId="urn:microsoft.com/office/officeart/2005/8/layout/list1"/>
    <dgm:cxn modelId="{4933832F-3866-47AE-8632-F38F9BD0D0DA}" type="presParOf" srcId="{657A6ED8-3095-4E90-BB14-685B390482CE}" destId="{2517EC7B-F340-427B-B94C-F7870CA91074}" srcOrd="0" destOrd="0" presId="urn:microsoft.com/office/officeart/2005/8/layout/list1"/>
    <dgm:cxn modelId="{439F94AD-D743-4BD1-BF86-044FA0368649}" type="presParOf" srcId="{657A6ED8-3095-4E90-BB14-685B390482CE}" destId="{6DD630F9-4A09-4539-A65C-5988EFE07FE7}" srcOrd="1" destOrd="0" presId="urn:microsoft.com/office/officeart/2005/8/layout/list1"/>
    <dgm:cxn modelId="{20DFC257-38A4-48F5-8007-63EC08E7106B}" type="presParOf" srcId="{9D7B2B24-2072-4C83-B6DB-E59EEF53A469}" destId="{5E44502A-554F-4A9A-B742-E60814F27EDB}" srcOrd="1" destOrd="0" presId="urn:microsoft.com/office/officeart/2005/8/layout/list1"/>
    <dgm:cxn modelId="{DAEF1D52-0E4D-4DF2-B3E5-C4225799590D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600" dirty="0" smtClean="0">
              <a:solidFill>
                <a:srgbClr val="002060"/>
              </a:solidFill>
              <a:effectLst/>
              <a:latin typeface="Times New Roman"/>
              <a:ea typeface="Times New Roman"/>
            </a:rPr>
            <a:t>План проектов и мероприятий, направленных на гражданско-патриотическое воспитание молодежи Красноярского края</a:t>
          </a:r>
          <a:endParaRPr lang="ru-RU" sz="2600" dirty="0">
            <a:solidFill>
              <a:srgbClr val="002060"/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60577" custScaleY="188959" custLinFactNeighborX="5387" custLinFactNeighborY="74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98B9F1-B39B-4D4F-995A-3C5E3C80831A}" type="presOf" srcId="{D3A346E9-B3CE-4B6E-B17A-8738F5767A2F}" destId="{9D7B2B24-2072-4C83-B6DB-E59EEF53A469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9D81C1E8-9777-45F2-8BE5-5389D70393C9}" type="presOf" srcId="{BA7FCEC6-FE73-4F04-A8C1-E02E40E5EDBE}" destId="{6DD630F9-4A09-4539-A65C-5988EFE07FE7}" srcOrd="1" destOrd="0" presId="urn:microsoft.com/office/officeart/2005/8/layout/list1"/>
    <dgm:cxn modelId="{D96DA7B0-0EBA-41A5-9505-9FFA9EF4D738}" type="presOf" srcId="{BA7FCEC6-FE73-4F04-A8C1-E02E40E5EDBE}" destId="{2517EC7B-F340-427B-B94C-F7870CA91074}" srcOrd="0" destOrd="0" presId="urn:microsoft.com/office/officeart/2005/8/layout/list1"/>
    <dgm:cxn modelId="{B2F88B24-45AE-47AA-940A-B04084003368}" type="presParOf" srcId="{9D7B2B24-2072-4C83-B6DB-E59EEF53A469}" destId="{657A6ED8-3095-4E90-BB14-685B390482CE}" srcOrd="0" destOrd="0" presId="urn:microsoft.com/office/officeart/2005/8/layout/list1"/>
    <dgm:cxn modelId="{0C109337-5737-4A33-A558-B138EDC0FDA5}" type="presParOf" srcId="{657A6ED8-3095-4E90-BB14-685B390482CE}" destId="{2517EC7B-F340-427B-B94C-F7870CA91074}" srcOrd="0" destOrd="0" presId="urn:microsoft.com/office/officeart/2005/8/layout/list1"/>
    <dgm:cxn modelId="{E914127A-0C3A-484C-8646-2A29D9769CA2}" type="presParOf" srcId="{657A6ED8-3095-4E90-BB14-685B390482CE}" destId="{6DD630F9-4A09-4539-A65C-5988EFE07FE7}" srcOrd="1" destOrd="0" presId="urn:microsoft.com/office/officeart/2005/8/layout/list1"/>
    <dgm:cxn modelId="{707B712E-39EA-4922-8142-093C2C1DAA07}" type="presParOf" srcId="{9D7B2B24-2072-4C83-B6DB-E59EEF53A469}" destId="{5E44502A-554F-4A9A-B742-E60814F27EDB}" srcOrd="1" destOrd="0" presId="urn:microsoft.com/office/officeart/2005/8/layout/list1"/>
    <dgm:cxn modelId="{36BF63C0-7A8D-4E52-901C-F2F7175D38B9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4000" dirty="0" smtClean="0">
              <a:solidFill>
                <a:srgbClr val="002060"/>
              </a:solidFill>
              <a:effectLst/>
              <a:latin typeface="Times New Roman"/>
              <a:ea typeface="Times New Roman"/>
            </a:rPr>
            <a:t>Благодарим!</a:t>
          </a:r>
          <a:endParaRPr lang="ru-RU" sz="4000" dirty="0">
            <a:solidFill>
              <a:srgbClr val="002060"/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60577" custScaleY="188959" custLinFactNeighborX="5387" custLinFactNeighborY="74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657693-AD04-46E5-97ED-9ED5494DA24E}" type="presOf" srcId="{BA7FCEC6-FE73-4F04-A8C1-E02E40E5EDBE}" destId="{2517EC7B-F340-427B-B94C-F7870CA91074}" srcOrd="0" destOrd="0" presId="urn:microsoft.com/office/officeart/2005/8/layout/list1"/>
    <dgm:cxn modelId="{68B26857-3191-4FA9-AFBD-098E8A62DE85}" type="presOf" srcId="{BA7FCEC6-FE73-4F04-A8C1-E02E40E5EDBE}" destId="{6DD630F9-4A09-4539-A65C-5988EFE07FE7}" srcOrd="1" destOrd="0" presId="urn:microsoft.com/office/officeart/2005/8/layout/list1"/>
    <dgm:cxn modelId="{37A26D8D-5ECF-46C1-9D8F-C8E6B5CB5F35}" type="presOf" srcId="{D3A346E9-B3CE-4B6E-B17A-8738F5767A2F}" destId="{9D7B2B24-2072-4C83-B6DB-E59EEF53A469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EA3B0E1A-8215-4AFB-AB1B-EE7B00CCD32D}" type="presParOf" srcId="{9D7B2B24-2072-4C83-B6DB-E59EEF53A469}" destId="{657A6ED8-3095-4E90-BB14-685B390482CE}" srcOrd="0" destOrd="0" presId="urn:microsoft.com/office/officeart/2005/8/layout/list1"/>
    <dgm:cxn modelId="{3BC6CB29-1489-4817-BA21-B0798FB97071}" type="presParOf" srcId="{657A6ED8-3095-4E90-BB14-685B390482CE}" destId="{2517EC7B-F340-427B-B94C-F7870CA91074}" srcOrd="0" destOrd="0" presId="urn:microsoft.com/office/officeart/2005/8/layout/list1"/>
    <dgm:cxn modelId="{0F63CA5D-5891-4ADB-87C3-0C7C838942AC}" type="presParOf" srcId="{657A6ED8-3095-4E90-BB14-685B390482CE}" destId="{6DD630F9-4A09-4539-A65C-5988EFE07FE7}" srcOrd="1" destOrd="0" presId="urn:microsoft.com/office/officeart/2005/8/layout/list1"/>
    <dgm:cxn modelId="{0A980CB8-D62C-41E6-8F75-0C7F0C138F15}" type="presParOf" srcId="{9D7B2B24-2072-4C83-B6DB-E59EEF53A469}" destId="{5E44502A-554F-4A9A-B742-E60814F27EDB}" srcOrd="1" destOrd="0" presId="urn:microsoft.com/office/officeart/2005/8/layout/list1"/>
    <dgm:cxn modelId="{DA7BBB45-D12B-4D7D-AC5B-97419C149B4D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25166" y="893993"/>
          <a:ext cx="697853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630F9-4A09-4539-A65C-5988EFE07FE7}">
      <dsp:nvSpPr>
        <dsp:cNvPr id="0" name=""/>
        <dsp:cNvSpPr/>
      </dsp:nvSpPr>
      <dsp:spPr>
        <a:xfrm>
          <a:off x="353665" y="27656"/>
          <a:ext cx="7073307" cy="122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54" tIns="0" rIns="196554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Благодарим!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13571" y="87562"/>
        <a:ext cx="6953495" cy="1107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25166" y="893993"/>
          <a:ext cx="697853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630F9-4A09-4539-A65C-5988EFE07FE7}">
      <dsp:nvSpPr>
        <dsp:cNvPr id="0" name=""/>
        <dsp:cNvSpPr/>
      </dsp:nvSpPr>
      <dsp:spPr>
        <a:xfrm>
          <a:off x="353665" y="27656"/>
          <a:ext cx="7073307" cy="122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54" tIns="0" rIns="196554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Основные направления в системе патриотического воспитания:</a:t>
          </a:r>
          <a:endParaRPr lang="ru-RU" sz="3200" kern="1200" dirty="0">
            <a:solidFill>
              <a:srgbClr val="002060"/>
            </a:solidFill>
          </a:endParaRPr>
        </a:p>
      </dsp:txBody>
      <dsp:txXfrm>
        <a:off x="413571" y="87562"/>
        <a:ext cx="6953495" cy="11073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25166" y="893993"/>
          <a:ext cx="697853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630F9-4A09-4539-A65C-5988EFE07FE7}">
      <dsp:nvSpPr>
        <dsp:cNvPr id="0" name=""/>
        <dsp:cNvSpPr/>
      </dsp:nvSpPr>
      <dsp:spPr>
        <a:xfrm>
          <a:off x="318030" y="76072"/>
          <a:ext cx="7110763" cy="122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54" tIns="0" rIns="196554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effectLst/>
              <a:latin typeface="Times New Roman"/>
              <a:ea typeface="Times New Roman"/>
            </a:rPr>
            <a:t>План проектов и мероприятий, направленных на гражданско-патриотическое воспитание молодежи Красноярского края</a:t>
          </a:r>
          <a:endParaRPr lang="ru-RU" sz="2600" kern="1200" dirty="0">
            <a:solidFill>
              <a:srgbClr val="002060"/>
            </a:solidFill>
          </a:endParaRPr>
        </a:p>
      </dsp:txBody>
      <dsp:txXfrm>
        <a:off x="377936" y="135978"/>
        <a:ext cx="6990951" cy="11073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25166" y="893993"/>
          <a:ext cx="697853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630F9-4A09-4539-A65C-5988EFE07FE7}">
      <dsp:nvSpPr>
        <dsp:cNvPr id="0" name=""/>
        <dsp:cNvSpPr/>
      </dsp:nvSpPr>
      <dsp:spPr>
        <a:xfrm>
          <a:off x="318030" y="76072"/>
          <a:ext cx="7110763" cy="122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54" tIns="0" rIns="196554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2060"/>
              </a:solidFill>
              <a:effectLst/>
              <a:latin typeface="Times New Roman"/>
              <a:ea typeface="Times New Roman"/>
            </a:rPr>
            <a:t>Благодарим!</a:t>
          </a:r>
          <a:endParaRPr lang="ru-RU" sz="4000" kern="1200" dirty="0">
            <a:solidFill>
              <a:srgbClr val="002060"/>
            </a:solidFill>
          </a:endParaRPr>
        </a:p>
      </dsp:txBody>
      <dsp:txXfrm>
        <a:off x="377936" y="135978"/>
        <a:ext cx="6990951" cy="1107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60D1-BF27-430E-B6AA-1F1A2A4C3822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B8397-5FF2-4399-9265-1D7653937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2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D77A8-9F4B-47BB-82A5-47376466013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" name="Google Shape;46;p1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" name="Google Shape;47;p1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8" name="Google Shape;48;p18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6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10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16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46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584"/>
              <a:buChar char="*"/>
              <a:defRPr sz="2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10210" algn="l">
              <a:spcBef>
                <a:spcPts val="440"/>
              </a:spcBef>
              <a:spcAft>
                <a:spcPts val="0"/>
              </a:spcAft>
              <a:buSzPts val="2860"/>
              <a:buChar char="*"/>
              <a:defRPr sz="2200"/>
            </a:lvl1pPr>
            <a:lvl2pPr marL="914400" lvl="1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44170" algn="l">
              <a:spcBef>
                <a:spcPts val="300"/>
              </a:spcBef>
              <a:spcAft>
                <a:spcPts val="0"/>
              </a:spcAft>
              <a:buSzPts val="1820"/>
              <a:buChar char="*"/>
              <a:defRPr sz="1400"/>
            </a:lvl5pPr>
            <a:lvl6pPr marL="2743200" lvl="5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6pPr>
            <a:lvl7pPr marL="3200400" lvl="6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7pPr>
            <a:lvl8pPr marL="3657600" lvl="7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8pPr>
            <a:lvl9pPr marL="4114800" lvl="8" indent="-393700" algn="l">
              <a:spcBef>
                <a:spcPts val="400"/>
              </a:spcBef>
              <a:spcAft>
                <a:spcPts val="300"/>
              </a:spcAft>
              <a:buSzPts val="2600"/>
              <a:buChar char="*"/>
              <a:defRPr sz="2000"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82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634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Google Shape;79;p23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Google Shape;80;p23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2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p23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  <a:effectLst>
            <a:reflection stA="23000" endA="300" endPos="28000" sy="-100000" algn="bl" rotWithShape="0"/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  <a:defRPr sz="2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360680" algn="l">
              <a:spcBef>
                <a:spcPts val="320"/>
              </a:spcBef>
              <a:spcAft>
                <a:spcPts val="0"/>
              </a:spcAft>
              <a:buSzPts val="2080"/>
              <a:buFont typeface="Georgia"/>
              <a:buChar char="*"/>
              <a:defRPr sz="16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363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2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942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>
            <a:spLocks noGrp="1"/>
          </p:cNvSpPr>
          <p:nvPr>
            <p:ph type="title"/>
          </p:nvPr>
        </p:nvSpPr>
        <p:spPr>
          <a:xfrm rot="5400000">
            <a:off x="-436711" y="1966986"/>
            <a:ext cx="5238339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40"/>
            <a:ext cx="4894729" cy="482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53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503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13;p14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7" name="Google Shape;17;p1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8" name="Google Shape;18;p1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8697162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214290"/>
            <a:ext cx="464347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95596"/>
            <a:ext cx="8715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Промежуточные итоги реализации проекта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Патриотическое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  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b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Федерации» в Ермаковском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районе»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643182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571744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814421" y="5928836"/>
            <a:ext cx="5120029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Баженова М.Е., </a:t>
            </a:r>
          </a:p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Ведущий специалист по</a:t>
            </a:r>
          </a:p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дополнительному образованию, воспитанию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0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32107094"/>
              </p:ext>
            </p:extLst>
          </p:nvPr>
        </p:nvGraphicFramePr>
        <p:xfrm>
          <a:off x="395536" y="2196480"/>
          <a:ext cx="8208912" cy="4145280"/>
        </p:xfrm>
        <a:graphic>
          <a:graphicData uri="http://schemas.openxmlformats.org/drawingml/2006/table">
            <a:tbl>
              <a:tblPr firstRow="1" firstCol="1" bandRow="1"/>
              <a:tblGrid>
                <a:gridCol w="4968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32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результат</a:t>
                      </a:r>
                      <a:r>
                        <a:rPr lang="ru-RU" sz="16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д.изм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Значение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достижения результата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1089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Обеспечены разработка и внедрение рабочих программ воспитания в общеобразовательных организациях и профессиональных образовательных организаций, нарастающим итогом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1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6730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численности детей и молодежи в возрасте до 35 лет, вовлеченных в социально активную деятельность через увеличение охвата патриотическими проектами.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6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7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181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-создание условий для развития системы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межпоколенческого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взаимодействия и обеспечения преемственности поколений, поддержки общественных инициатив и проектов, направленных на гражданское и патриотическое воспитание детей и молодежи.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5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7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31.12.2024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6658" marR="56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3050" y="641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sun9-49.userapi.com/impg/pHEpqL8tdCcneBwhA9KayGKUnKzPS-dgwpTdaQ/XNQCDZ8ClFw.jpg?size=1280x842&amp;quality=96&amp;sign=342bafdc224a1409df56ab272aafc452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1022"/>
            <a:ext cx="3384376" cy="203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0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EEE35E-BAD1-4872-91FB-BA128C8E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836" y="7647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Благодарим!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9E302E-80ED-4C2D-B7BE-B0BCC2D9C53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292836" y="2202979"/>
            <a:ext cx="6400800" cy="43479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</a:t>
            </a:r>
            <a:r>
              <a:rPr lang="ru-RU" sz="3200" dirty="0" err="1"/>
              <a:t>Танзыбейская</a:t>
            </a:r>
            <a:r>
              <a:rPr lang="ru-RU" sz="3200" dirty="0"/>
              <a:t> СШ»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«Ивановская СШ»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«Ермаковская СШ №1»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</a:t>
            </a:r>
            <a:r>
              <a:rPr lang="ru-RU" sz="3200" dirty="0" err="1"/>
              <a:t>Разъезженская</a:t>
            </a:r>
            <a:r>
              <a:rPr lang="ru-RU" sz="3200" dirty="0"/>
              <a:t> СШ»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</a:t>
            </a:r>
            <a:r>
              <a:rPr lang="ru-RU" sz="3200" dirty="0" err="1"/>
              <a:t>Мигнинская</a:t>
            </a:r>
            <a:r>
              <a:rPr lang="ru-RU" sz="3200" dirty="0"/>
              <a:t> СШ»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</a:t>
            </a:r>
            <a:r>
              <a:rPr lang="ru-RU" sz="3200" dirty="0" err="1" smtClean="0"/>
              <a:t>Семенниковская</a:t>
            </a:r>
            <a:r>
              <a:rPr lang="ru-RU" sz="3200" dirty="0" smtClean="0"/>
              <a:t> </a:t>
            </a:r>
            <a:r>
              <a:rPr lang="ru-RU" sz="3200" dirty="0"/>
              <a:t>СШ»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</a:t>
            </a:r>
            <a:r>
              <a:rPr lang="ru-RU" sz="3200" dirty="0" err="1" smtClean="0"/>
              <a:t>Новополтавскя</a:t>
            </a:r>
            <a:r>
              <a:rPr lang="ru-RU" sz="3200" dirty="0" smtClean="0"/>
              <a:t> </a:t>
            </a:r>
            <a:r>
              <a:rPr lang="ru-RU" sz="3200" dirty="0"/>
              <a:t>СШ»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 МБОУ «</a:t>
            </a:r>
            <a:r>
              <a:rPr lang="ru-RU" sz="3200" dirty="0" err="1"/>
              <a:t>Ойская</a:t>
            </a:r>
            <a:r>
              <a:rPr lang="ru-RU" sz="3200" dirty="0"/>
              <a:t> СШ»</a:t>
            </a: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141806"/>
              </p:ext>
            </p:extLst>
          </p:nvPr>
        </p:nvGraphicFramePr>
        <p:xfrm>
          <a:off x="1607702" y="332656"/>
          <a:ext cx="742879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40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Историк рассказал, как родился российский триколор - РИА Новости, 03.03.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768981"/>
            <a:ext cx="4231807" cy="238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97709" y="3563687"/>
            <a:ext cx="60842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Гражданско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–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патриотическое;</a:t>
            </a:r>
            <a:endParaRPr lang="ru-RU" sz="2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Историко –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краеведческое;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Героико –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патриотическое;</a:t>
            </a:r>
            <a:endParaRPr lang="ru-RU" sz="2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Военно –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патриотическое; 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Спортивно –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патриотическое;</a:t>
            </a:r>
            <a:endParaRPr lang="ru-RU" sz="28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Социально – патриотическое</a:t>
            </a:r>
            <a:endParaRPr lang="ru-RU" sz="2800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885347"/>
              </p:ext>
            </p:extLst>
          </p:nvPr>
        </p:nvGraphicFramePr>
        <p:xfrm>
          <a:off x="1576398" y="294559"/>
          <a:ext cx="742879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C:\Users\User\Desktop\логотип большой.pn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126963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81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245445"/>
              </p:ext>
            </p:extLst>
          </p:nvPr>
        </p:nvGraphicFramePr>
        <p:xfrm>
          <a:off x="1576398" y="294559"/>
          <a:ext cx="742879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126963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80975" y="2121540"/>
            <a:ext cx="8801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Региональный этап Всероссийских спортивных игр школьников «Президентские спортивные игры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»;</a:t>
            </a:r>
          </a:p>
          <a:p>
            <a:pPr marL="34290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по строевой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подготовке;</a:t>
            </a:r>
          </a:p>
          <a:p>
            <a:pPr marL="34290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конкурс социальных инициатив «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 - мое дело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сочинений «Без срока давности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фестиваль школьных музеев, клубов патриотической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направленности;</a:t>
            </a:r>
          </a:p>
          <a:p>
            <a:pPr marL="34290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конкурс исследовательских краеведческих работ «Моё Красноярье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465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 образовательных организациях Красноярского края образовательного интерактивного проекта с технологией дополненной реальности «Великая Отечественная война 1941-1945 годов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indent="-342900" fontAlgn="t">
              <a:lnSpc>
                <a:spcPts val="149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Региональный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этап Всероссийских спортивных соревнований школьников «Президентские состязания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»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3013"/>
              </p:ext>
            </p:extLst>
          </p:nvPr>
        </p:nvGraphicFramePr>
        <p:xfrm>
          <a:off x="1576398" y="294559"/>
          <a:ext cx="742879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126963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1">
            <a:extLst>
              <a:ext uri="{FF2B5EF4-FFF2-40B4-BE49-F238E27FC236}">
                <a16:creationId xmlns="" xmlns:a16="http://schemas.microsoft.com/office/drawing/2014/main" id="{3F7E93B2-950E-4F52-B9B3-C2455FC502A0}"/>
              </a:ext>
            </a:extLst>
          </p:cNvPr>
          <p:cNvSpPr txBox="1">
            <a:spLocks/>
          </p:cNvSpPr>
          <p:nvPr/>
        </p:nvSpPr>
        <p:spPr>
          <a:xfrm>
            <a:off x="736069" y="1840407"/>
            <a:ext cx="7992888" cy="4712793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7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Танзыбейская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</a:p>
          <a:p>
            <a:pPr>
              <a:lnSpc>
                <a:spcPct val="17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МБОУ «Ивановская СШ»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Разъезженская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Мигнинская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МБОУ «Ермаковская СШ №1»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МБОУ «Ермаковская СШ № 2»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Нижнесуэтукская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МБОУ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Верхнеусинская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</a:p>
          <a:p>
            <a:pPr>
              <a:lnSpc>
                <a:spcPct val="17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МБУ ДО «Ермаковский центр дополнительного образования»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324</Words>
  <Application>Microsoft Office PowerPoint</Application>
  <PresentationFormat>Экран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Патриотическое воспитание  граждан  Российской Федерации</vt:lpstr>
      <vt:lpstr>Благодарим!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2021-08-27T04:29:32Z</dcterms:created>
  <dcterms:modified xsi:type="dcterms:W3CDTF">2021-08-27T04:36:15Z</dcterms:modified>
</cp:coreProperties>
</file>