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Квалификация педагогов в школах Ермаковского района  </a:t>
            </a:r>
          </a:p>
          <a:p>
            <a:pPr>
              <a:defRPr/>
            </a:pPr>
            <a:r>
              <a:rPr lang="ru-RU" sz="1100"/>
              <a:t>в 2020 и 2021 годах </a:t>
            </a:r>
          </a:p>
        </c:rich>
      </c:tx>
      <c:layout>
        <c:manualLayout>
          <c:xMode val="edge"/>
          <c:yMode val="edge"/>
          <c:x val="0.12945822397200352"/>
          <c:y val="1.341496682993365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2020 год</c:v>
          </c:tx>
          <c:spPr>
            <a:solidFill>
              <a:srgbClr val="00B0F0"/>
            </a:solidFill>
          </c:spPr>
          <c:invertIfNegative val="0"/>
          <c:cat>
            <c:strRef>
              <c:f>Лист1!$A$3:$G$3</c:f>
              <c:strCache>
                <c:ptCount val="7"/>
                <c:pt idx="0">
                  <c:v>Школы</c:v>
                </c:pt>
                <c:pt idx="1">
                  <c:v>Всего педагогов</c:v>
                </c:pt>
                <c:pt idx="2">
                  <c:v>Нет категории</c:v>
                </c:pt>
                <c:pt idx="3">
                  <c:v>Аттестованы на соответствие</c:v>
                </c:pt>
                <c:pt idx="4">
                  <c:v>Первая кв. кат</c:v>
                </c:pt>
                <c:pt idx="5">
                  <c:v>Высшая кв. кат</c:v>
                </c:pt>
                <c:pt idx="6">
                  <c:v>Не подлежат атт</c:v>
                </c:pt>
              </c:strCache>
            </c:strRef>
          </c:cat>
          <c:val>
            <c:numRef>
              <c:f>Лист1!$A$4:$G$4</c:f>
              <c:numCache>
                <c:formatCode>General</c:formatCode>
                <c:ptCount val="7"/>
                <c:pt idx="0">
                  <c:v>0</c:v>
                </c:pt>
                <c:pt idx="1">
                  <c:v>406</c:v>
                </c:pt>
                <c:pt idx="2">
                  <c:v>217</c:v>
                </c:pt>
                <c:pt idx="3">
                  <c:v>168</c:v>
                </c:pt>
                <c:pt idx="4">
                  <c:v>128</c:v>
                </c:pt>
                <c:pt idx="5">
                  <c:v>61</c:v>
                </c:pt>
                <c:pt idx="6">
                  <c:v>49</c:v>
                </c:pt>
              </c:numCache>
            </c:numRef>
          </c:val>
        </c:ser>
        <c:ser>
          <c:idx val="1"/>
          <c:order val="1"/>
          <c:tx>
            <c:v>2021 год</c:v>
          </c:tx>
          <c:spPr>
            <a:solidFill>
              <a:srgbClr val="FFC000"/>
            </a:solidFill>
          </c:spPr>
          <c:invertIfNegative val="0"/>
          <c:cat>
            <c:strRef>
              <c:f>Лист1!$A$3:$G$3</c:f>
              <c:strCache>
                <c:ptCount val="7"/>
                <c:pt idx="0">
                  <c:v>Школы</c:v>
                </c:pt>
                <c:pt idx="1">
                  <c:v>Всего педагогов</c:v>
                </c:pt>
                <c:pt idx="2">
                  <c:v>Нет категории</c:v>
                </c:pt>
                <c:pt idx="3">
                  <c:v>Аттестованы на соответствие</c:v>
                </c:pt>
                <c:pt idx="4">
                  <c:v>Первая кв. кат</c:v>
                </c:pt>
                <c:pt idx="5">
                  <c:v>Высшая кв. кат</c:v>
                </c:pt>
                <c:pt idx="6">
                  <c:v>Не подлежат атт</c:v>
                </c:pt>
              </c:strCache>
            </c:strRef>
          </c:cat>
          <c:val>
            <c:numRef>
              <c:f>Лист1!$A$5:$G$5</c:f>
              <c:numCache>
                <c:formatCode>General</c:formatCode>
                <c:ptCount val="7"/>
                <c:pt idx="0">
                  <c:v>0</c:v>
                </c:pt>
                <c:pt idx="1">
                  <c:v>399</c:v>
                </c:pt>
                <c:pt idx="2">
                  <c:v>199</c:v>
                </c:pt>
                <c:pt idx="3">
                  <c:v>150</c:v>
                </c:pt>
                <c:pt idx="4">
                  <c:v>135</c:v>
                </c:pt>
                <c:pt idx="5">
                  <c:v>65</c:v>
                </c:pt>
                <c:pt idx="6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79808"/>
        <c:axId val="213881600"/>
      </c:barChart>
      <c:catAx>
        <c:axId val="213879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881600"/>
        <c:crosses val="autoZero"/>
        <c:auto val="1"/>
        <c:lblAlgn val="ctr"/>
        <c:lblOffset val="100"/>
        <c:noMultiLvlLbl val="0"/>
      </c:catAx>
      <c:valAx>
        <c:axId val="213881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879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1DB139"/>
            </a:solidFill>
          </c:spPr>
          <c:invertIfNegative val="0"/>
          <c:cat>
            <c:strRef>
              <c:f>Лист1!$B$10:$G$10</c:f>
              <c:strCache>
                <c:ptCount val="6"/>
                <c:pt idx="0">
                  <c:v>Всего педагогов</c:v>
                </c:pt>
                <c:pt idx="1">
                  <c:v>Нет категории</c:v>
                </c:pt>
                <c:pt idx="2">
                  <c:v>Аттестованы на соответствие</c:v>
                </c:pt>
                <c:pt idx="3">
                  <c:v>Первая кв. кат</c:v>
                </c:pt>
                <c:pt idx="4">
                  <c:v>Высшая кв. кат</c:v>
                </c:pt>
                <c:pt idx="5">
                  <c:v>Не подлежат атт</c:v>
                </c:pt>
              </c:strCache>
            </c:strRef>
          </c:cat>
          <c:val>
            <c:numRef>
              <c:f>Лист1!$B$11:$G$11</c:f>
              <c:numCache>
                <c:formatCode>General</c:formatCode>
                <c:ptCount val="6"/>
                <c:pt idx="0">
                  <c:v>89</c:v>
                </c:pt>
                <c:pt idx="1">
                  <c:v>36</c:v>
                </c:pt>
                <c:pt idx="2">
                  <c:v>24</c:v>
                </c:pt>
                <c:pt idx="3">
                  <c:v>39</c:v>
                </c:pt>
                <c:pt idx="4">
                  <c:v>14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2021  год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0000">
                  <a:srgbClr val="00B0F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Лист1!$B$10:$G$10</c:f>
              <c:strCache>
                <c:ptCount val="6"/>
                <c:pt idx="0">
                  <c:v>Всего педагогов</c:v>
                </c:pt>
                <c:pt idx="1">
                  <c:v>Нет категории</c:v>
                </c:pt>
                <c:pt idx="2">
                  <c:v>Аттестованы на соответствие</c:v>
                </c:pt>
                <c:pt idx="3">
                  <c:v>Первая кв. кат</c:v>
                </c:pt>
                <c:pt idx="4">
                  <c:v>Высшая кв. кат</c:v>
                </c:pt>
                <c:pt idx="5">
                  <c:v>Не подлежат атт</c:v>
                </c:pt>
              </c:strCache>
            </c:strRef>
          </c:cat>
          <c:val>
            <c:numRef>
              <c:f>Лист1!$B$12:$G$12</c:f>
              <c:numCache>
                <c:formatCode>General</c:formatCode>
                <c:ptCount val="6"/>
                <c:pt idx="0">
                  <c:v>88</c:v>
                </c:pt>
                <c:pt idx="1">
                  <c:v>41</c:v>
                </c:pt>
                <c:pt idx="2">
                  <c:v>36</c:v>
                </c:pt>
                <c:pt idx="3">
                  <c:v>11</c:v>
                </c:pt>
                <c:pt idx="4">
                  <c:v>26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584128"/>
        <c:axId val="233585664"/>
      </c:barChart>
      <c:catAx>
        <c:axId val="233584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233585664"/>
        <c:crosses val="autoZero"/>
        <c:auto val="1"/>
        <c:lblAlgn val="ctr"/>
        <c:lblOffset val="100"/>
        <c:noMultiLvlLbl val="0"/>
      </c:catAx>
      <c:valAx>
        <c:axId val="233585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3584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1" i="0" baseline="0">
                <a:effectLst/>
              </a:rPr>
              <a:t>Квалификация педагогов в ДО Ермаковского района  в 2020 и 2021 годах </a:t>
            </a:r>
            <a:endParaRPr lang="ru-RU" sz="1100">
              <a:effectLst/>
            </a:endParaRPr>
          </a:p>
        </c:rich>
      </c:tx>
      <c:layout>
        <c:manualLayout>
          <c:xMode val="edge"/>
          <c:yMode val="edge"/>
          <c:x val="0.176945090471242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81697923367476"/>
          <c:y val="0.53971855234153876"/>
          <c:w val="0.46518630313226778"/>
          <c:h val="0.16909466017934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cat>
            <c:strRef>
              <c:f>Лист1!$B$14:$G$14</c:f>
              <c:strCache>
                <c:ptCount val="6"/>
                <c:pt idx="0">
                  <c:v>Всего педагогов</c:v>
                </c:pt>
                <c:pt idx="1">
                  <c:v>Нет категории</c:v>
                </c:pt>
                <c:pt idx="2">
                  <c:v>Аттестованы на соответствие</c:v>
                </c:pt>
                <c:pt idx="3">
                  <c:v>Первая кв. кат</c:v>
                </c:pt>
                <c:pt idx="4">
                  <c:v>Высшая кв. кат</c:v>
                </c:pt>
                <c:pt idx="5">
                  <c:v>Не подлежат атт</c:v>
                </c:pt>
              </c:strCache>
            </c:strRef>
          </c:cat>
          <c:val>
            <c:numRef>
              <c:f>Лист1!$B$15:$G$15</c:f>
              <c:numCache>
                <c:formatCode>General</c:formatCode>
                <c:ptCount val="6"/>
                <c:pt idx="0">
                  <c:v>41</c:v>
                </c:pt>
                <c:pt idx="1">
                  <c:v>7</c:v>
                </c:pt>
                <c:pt idx="2">
                  <c:v>4</c:v>
                </c:pt>
                <c:pt idx="3">
                  <c:v>22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Лист1!$A$16</c:f>
              <c:strCache>
                <c:ptCount val="1"/>
                <c:pt idx="0">
                  <c:v>2021  год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cat>
            <c:strRef>
              <c:f>Лист1!$B$14:$G$14</c:f>
              <c:strCache>
                <c:ptCount val="6"/>
                <c:pt idx="0">
                  <c:v>Всего педагогов</c:v>
                </c:pt>
                <c:pt idx="1">
                  <c:v>Нет категории</c:v>
                </c:pt>
                <c:pt idx="2">
                  <c:v>Аттестованы на соответствие</c:v>
                </c:pt>
                <c:pt idx="3">
                  <c:v>Первая кв. кат</c:v>
                </c:pt>
                <c:pt idx="4">
                  <c:v>Высшая кв. кат</c:v>
                </c:pt>
                <c:pt idx="5">
                  <c:v>Не подлежат атт</c:v>
                </c:pt>
              </c:strCache>
            </c:strRef>
          </c:cat>
          <c:val>
            <c:numRef>
              <c:f>Лист1!$B$16:$G$16</c:f>
              <c:numCache>
                <c:formatCode>General</c:formatCode>
                <c:ptCount val="6"/>
                <c:pt idx="0">
                  <c:v>44</c:v>
                </c:pt>
                <c:pt idx="1">
                  <c:v>18</c:v>
                </c:pt>
                <c:pt idx="2">
                  <c:v>8</c:v>
                </c:pt>
                <c:pt idx="3">
                  <c:v>20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22464"/>
        <c:axId val="187824000"/>
      </c:barChart>
      <c:catAx>
        <c:axId val="187822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7824000"/>
        <c:crosses val="autoZero"/>
        <c:auto val="1"/>
        <c:lblAlgn val="ctr"/>
        <c:lblOffset val="100"/>
        <c:noMultiLvlLbl val="0"/>
      </c:catAx>
      <c:valAx>
        <c:axId val="187824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82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CF9E2-680B-467B-B73D-C2F61E2BF9E8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0667B46-499B-460F-B118-F1AD999F0262}">
      <dgm:prSet/>
      <dgm:spPr/>
      <dgm:t>
        <a:bodyPr/>
        <a:lstStyle/>
        <a:p>
          <a:pPr rtl="0"/>
          <a:r>
            <a:rPr lang="ru-RU" b="1" dirty="0" smtClean="0"/>
            <a:t>МБОУ «Ермаковская школа №2»</a:t>
          </a:r>
          <a:endParaRPr lang="ru-RU" dirty="0"/>
        </a:p>
      </dgm:t>
    </dgm:pt>
    <dgm:pt modelId="{3CA25A7B-B7BE-4FEA-8567-2105DC0B33E2}" type="parTrans" cxnId="{24B64EDB-FE1D-4E67-BAB2-4078588DDA64}">
      <dgm:prSet/>
      <dgm:spPr/>
      <dgm:t>
        <a:bodyPr/>
        <a:lstStyle/>
        <a:p>
          <a:endParaRPr lang="ru-RU"/>
        </a:p>
      </dgm:t>
    </dgm:pt>
    <dgm:pt modelId="{F61AF97A-91BB-461F-ABF7-EB9A49AECE51}" type="sibTrans" cxnId="{24B64EDB-FE1D-4E67-BAB2-4078588DDA64}">
      <dgm:prSet/>
      <dgm:spPr/>
      <dgm:t>
        <a:bodyPr/>
        <a:lstStyle/>
        <a:p>
          <a:endParaRPr lang="ru-RU"/>
        </a:p>
      </dgm:t>
    </dgm:pt>
    <dgm:pt modelId="{E1DBB0A3-9F44-4F84-B7C2-DC262BC8D588}">
      <dgm:prSet/>
      <dgm:spPr/>
      <dgm:t>
        <a:bodyPr/>
        <a:lstStyle/>
        <a:p>
          <a:pPr rtl="0"/>
          <a:r>
            <a:rPr lang="ru-RU" b="1" smtClean="0"/>
            <a:t>МБОУ «Верхнеусинская СШ»</a:t>
          </a:r>
          <a:endParaRPr lang="ru-RU"/>
        </a:p>
      </dgm:t>
    </dgm:pt>
    <dgm:pt modelId="{D3E19CA7-E673-4B6C-BB2B-2E052C8A9DB0}" type="parTrans" cxnId="{FCB78004-DBE5-494F-919C-7E4F3383ADFB}">
      <dgm:prSet/>
      <dgm:spPr/>
      <dgm:t>
        <a:bodyPr/>
        <a:lstStyle/>
        <a:p>
          <a:endParaRPr lang="ru-RU"/>
        </a:p>
      </dgm:t>
    </dgm:pt>
    <dgm:pt modelId="{84127E84-BC6B-4321-BF15-0BF64A6612F5}" type="sibTrans" cxnId="{FCB78004-DBE5-494F-919C-7E4F3383ADFB}">
      <dgm:prSet/>
      <dgm:spPr/>
      <dgm:t>
        <a:bodyPr/>
        <a:lstStyle/>
        <a:p>
          <a:endParaRPr lang="ru-RU"/>
        </a:p>
      </dgm:t>
    </dgm:pt>
    <dgm:pt modelId="{A58E8986-C48E-460F-AC16-23E778DBAA4B}">
      <dgm:prSet/>
      <dgm:spPr/>
      <dgm:t>
        <a:bodyPr/>
        <a:lstStyle/>
        <a:p>
          <a:pPr rtl="0"/>
          <a:r>
            <a:rPr lang="ru-RU" b="1" dirty="0" smtClean="0"/>
            <a:t>МБОУ «Григорьевская СШ» </a:t>
          </a:r>
          <a:endParaRPr lang="ru-RU" dirty="0"/>
        </a:p>
      </dgm:t>
    </dgm:pt>
    <dgm:pt modelId="{D591BB1D-0C73-43C5-ACB1-2D744BC8A517}" type="parTrans" cxnId="{BAA3114A-AC70-4564-A283-DC11B29BB891}">
      <dgm:prSet/>
      <dgm:spPr/>
      <dgm:t>
        <a:bodyPr/>
        <a:lstStyle/>
        <a:p>
          <a:endParaRPr lang="ru-RU"/>
        </a:p>
      </dgm:t>
    </dgm:pt>
    <dgm:pt modelId="{0DF50755-0C42-4D7A-9124-08FC129E2652}" type="sibTrans" cxnId="{BAA3114A-AC70-4564-A283-DC11B29BB891}">
      <dgm:prSet/>
      <dgm:spPr/>
      <dgm:t>
        <a:bodyPr/>
        <a:lstStyle/>
        <a:p>
          <a:endParaRPr lang="ru-RU"/>
        </a:p>
      </dgm:t>
    </dgm:pt>
    <dgm:pt modelId="{8A0E2DA3-D9D2-4D6B-8BFA-B845FC5BA678}">
      <dgm:prSet/>
      <dgm:spPr/>
      <dgm:t>
        <a:bodyPr/>
        <a:lstStyle/>
        <a:p>
          <a:pPr rtl="0"/>
          <a:r>
            <a:rPr lang="ru-RU" b="1" smtClean="0"/>
            <a:t>МБОУ « Жеблахтинская СШ» </a:t>
          </a:r>
          <a:endParaRPr lang="ru-RU"/>
        </a:p>
      </dgm:t>
    </dgm:pt>
    <dgm:pt modelId="{95BDA37B-05F1-404B-AB9F-97A406FB4BAC}" type="parTrans" cxnId="{0B7D43B2-F868-4FD3-8587-1EF51D336F09}">
      <dgm:prSet/>
      <dgm:spPr/>
      <dgm:t>
        <a:bodyPr/>
        <a:lstStyle/>
        <a:p>
          <a:endParaRPr lang="ru-RU"/>
        </a:p>
      </dgm:t>
    </dgm:pt>
    <dgm:pt modelId="{54A9ABF5-A46D-4AF8-B3E2-1A2599B6D4C3}" type="sibTrans" cxnId="{0B7D43B2-F868-4FD3-8587-1EF51D336F09}">
      <dgm:prSet/>
      <dgm:spPr/>
      <dgm:t>
        <a:bodyPr/>
        <a:lstStyle/>
        <a:p>
          <a:endParaRPr lang="ru-RU"/>
        </a:p>
      </dgm:t>
    </dgm:pt>
    <dgm:pt modelId="{28FC7BB3-00A7-4871-A867-284507402392}">
      <dgm:prSet/>
      <dgm:spPr/>
      <dgm:t>
        <a:bodyPr/>
        <a:lstStyle/>
        <a:p>
          <a:pPr rtl="0"/>
          <a:r>
            <a:rPr lang="ru-RU" b="1" smtClean="0"/>
            <a:t>МБОУ «Салбинская СШ»</a:t>
          </a:r>
          <a:endParaRPr lang="ru-RU"/>
        </a:p>
      </dgm:t>
    </dgm:pt>
    <dgm:pt modelId="{8CB03474-BF17-4437-B938-B82D99AC1BAC}" type="parTrans" cxnId="{D5FB4CD1-624E-4052-8EA6-BCBB2E8BC2F0}">
      <dgm:prSet/>
      <dgm:spPr/>
      <dgm:t>
        <a:bodyPr/>
        <a:lstStyle/>
        <a:p>
          <a:endParaRPr lang="ru-RU"/>
        </a:p>
      </dgm:t>
    </dgm:pt>
    <dgm:pt modelId="{9A0E0EBF-FBF5-4063-B9DB-43C9838C2117}" type="sibTrans" cxnId="{D5FB4CD1-624E-4052-8EA6-BCBB2E8BC2F0}">
      <dgm:prSet/>
      <dgm:spPr/>
      <dgm:t>
        <a:bodyPr/>
        <a:lstStyle/>
        <a:p>
          <a:endParaRPr lang="ru-RU"/>
        </a:p>
      </dgm:t>
    </dgm:pt>
    <dgm:pt modelId="{0DBF4068-6921-4C46-93FF-CB3847FF7E49}" type="pres">
      <dgm:prSet presAssocID="{542CF9E2-680B-467B-B73D-C2F61E2BF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E1E01-CE7F-4A93-B880-B6361A0B8D61}" type="pres">
      <dgm:prSet presAssocID="{F0667B46-499B-460F-B118-F1AD999F0262}" presName="composite" presStyleCnt="0"/>
      <dgm:spPr/>
    </dgm:pt>
    <dgm:pt modelId="{75C8DE3D-FC73-4E37-BA58-DE0F4F4926A3}" type="pres">
      <dgm:prSet presAssocID="{F0667B46-499B-460F-B118-F1AD999F026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69065-EA6D-421C-9CC9-19EC9AF4D0EF}" type="pres">
      <dgm:prSet presAssocID="{F0667B46-499B-460F-B118-F1AD999F0262}" presName="rect2" presStyleLbl="fgImgPlace1" presStyleIdx="0" presStyleCnt="5" custScaleX="97033" custScaleY="77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2D12CE-81C2-4DBE-8AE7-4506D52B822F}" type="pres">
      <dgm:prSet presAssocID="{F61AF97A-91BB-461F-ABF7-EB9A49AECE51}" presName="sibTrans" presStyleCnt="0"/>
      <dgm:spPr/>
    </dgm:pt>
    <dgm:pt modelId="{6F1922CD-C61C-4118-B574-F69077453F85}" type="pres">
      <dgm:prSet presAssocID="{E1DBB0A3-9F44-4F84-B7C2-DC262BC8D588}" presName="composite" presStyleCnt="0"/>
      <dgm:spPr/>
    </dgm:pt>
    <dgm:pt modelId="{9D40BB75-EED2-409B-B2FE-D93E1000A863}" type="pres">
      <dgm:prSet presAssocID="{E1DBB0A3-9F44-4F84-B7C2-DC262BC8D588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3F4C1-774B-42BF-A1E1-E2ADF96C56E7}" type="pres">
      <dgm:prSet presAssocID="{E1DBB0A3-9F44-4F84-B7C2-DC262BC8D588}" presName="rect2" presStyleLbl="fgImgPlace1" presStyleIdx="1" presStyleCnt="5" custScaleX="97033" custScaleY="77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208E39-3A9D-4EE3-A6D2-C335D2E78549}" type="pres">
      <dgm:prSet presAssocID="{84127E84-BC6B-4321-BF15-0BF64A6612F5}" presName="sibTrans" presStyleCnt="0"/>
      <dgm:spPr/>
    </dgm:pt>
    <dgm:pt modelId="{9220CF83-88A4-432B-A5A4-A3F723F6ACF9}" type="pres">
      <dgm:prSet presAssocID="{A58E8986-C48E-460F-AC16-23E778DBAA4B}" presName="composite" presStyleCnt="0"/>
      <dgm:spPr/>
    </dgm:pt>
    <dgm:pt modelId="{52058E84-6DE5-4AC3-9A92-80C3B8EB323E}" type="pres">
      <dgm:prSet presAssocID="{A58E8986-C48E-460F-AC16-23E778DBAA4B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B18AD-A97E-4A68-ABF3-65425E0A9893}" type="pres">
      <dgm:prSet presAssocID="{A58E8986-C48E-460F-AC16-23E778DBAA4B}" presName="rect2" presStyleLbl="fgImgPlace1" presStyleIdx="2" presStyleCnt="5" custScaleX="97033" custScaleY="77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C55232-BCE3-4A50-9A6E-7E0984C6B759}" type="pres">
      <dgm:prSet presAssocID="{0DF50755-0C42-4D7A-9124-08FC129E2652}" presName="sibTrans" presStyleCnt="0"/>
      <dgm:spPr/>
    </dgm:pt>
    <dgm:pt modelId="{EB385F69-FBF2-401D-B96F-F77F60770348}" type="pres">
      <dgm:prSet presAssocID="{8A0E2DA3-D9D2-4D6B-8BFA-B845FC5BA678}" presName="composite" presStyleCnt="0"/>
      <dgm:spPr/>
    </dgm:pt>
    <dgm:pt modelId="{C496166C-7481-4651-9462-525B7A510105}" type="pres">
      <dgm:prSet presAssocID="{8A0E2DA3-D9D2-4D6B-8BFA-B845FC5BA678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553FC-453F-4633-8A45-E701E3BAD9AD}" type="pres">
      <dgm:prSet presAssocID="{8A0E2DA3-D9D2-4D6B-8BFA-B845FC5BA678}" presName="rect2" presStyleLbl="fgImgPlace1" presStyleIdx="3" presStyleCnt="5" custScaleX="97033" custScaleY="77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29AE01-7A94-4679-87B0-C4A290B61FC4}" type="pres">
      <dgm:prSet presAssocID="{54A9ABF5-A46D-4AF8-B3E2-1A2599B6D4C3}" presName="sibTrans" presStyleCnt="0"/>
      <dgm:spPr/>
    </dgm:pt>
    <dgm:pt modelId="{27835F3D-20EE-4B9B-B479-9579D8BB295A}" type="pres">
      <dgm:prSet presAssocID="{28FC7BB3-00A7-4871-A867-284507402392}" presName="composite" presStyleCnt="0"/>
      <dgm:spPr/>
    </dgm:pt>
    <dgm:pt modelId="{6756FBF8-1289-439F-A0D5-2F411F804459}" type="pres">
      <dgm:prSet presAssocID="{28FC7BB3-00A7-4871-A867-284507402392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C3929-9937-4BBB-B971-9C7F0C284A68}" type="pres">
      <dgm:prSet presAssocID="{28FC7BB3-00A7-4871-A867-284507402392}" presName="rect2" presStyleLbl="fgImgPlace1" presStyleIdx="4" presStyleCnt="5" custScaleX="97033" custScaleY="775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5FB4CD1-624E-4052-8EA6-BCBB2E8BC2F0}" srcId="{542CF9E2-680B-467B-B73D-C2F61E2BF9E8}" destId="{28FC7BB3-00A7-4871-A867-284507402392}" srcOrd="4" destOrd="0" parTransId="{8CB03474-BF17-4437-B938-B82D99AC1BAC}" sibTransId="{9A0E0EBF-FBF5-4063-B9DB-43C9838C2117}"/>
    <dgm:cxn modelId="{AAD1F8A5-7046-4F01-B55D-268E7834FA1A}" type="presOf" srcId="{8A0E2DA3-D9D2-4D6B-8BFA-B845FC5BA678}" destId="{C496166C-7481-4651-9462-525B7A510105}" srcOrd="0" destOrd="0" presId="urn:microsoft.com/office/officeart/2008/layout/PictureStrips"/>
    <dgm:cxn modelId="{F31F34FE-577E-4743-8087-BED294C7B8DB}" type="presOf" srcId="{28FC7BB3-00A7-4871-A867-284507402392}" destId="{6756FBF8-1289-439F-A0D5-2F411F804459}" srcOrd="0" destOrd="0" presId="urn:microsoft.com/office/officeart/2008/layout/PictureStrips"/>
    <dgm:cxn modelId="{FCB78004-DBE5-494F-919C-7E4F3383ADFB}" srcId="{542CF9E2-680B-467B-B73D-C2F61E2BF9E8}" destId="{E1DBB0A3-9F44-4F84-B7C2-DC262BC8D588}" srcOrd="1" destOrd="0" parTransId="{D3E19CA7-E673-4B6C-BB2B-2E052C8A9DB0}" sibTransId="{84127E84-BC6B-4321-BF15-0BF64A6612F5}"/>
    <dgm:cxn modelId="{BAA3114A-AC70-4564-A283-DC11B29BB891}" srcId="{542CF9E2-680B-467B-B73D-C2F61E2BF9E8}" destId="{A58E8986-C48E-460F-AC16-23E778DBAA4B}" srcOrd="2" destOrd="0" parTransId="{D591BB1D-0C73-43C5-ACB1-2D744BC8A517}" sibTransId="{0DF50755-0C42-4D7A-9124-08FC129E2652}"/>
    <dgm:cxn modelId="{D82D3122-9C89-4766-BFC6-F2556FF3CCD4}" type="presOf" srcId="{E1DBB0A3-9F44-4F84-B7C2-DC262BC8D588}" destId="{9D40BB75-EED2-409B-B2FE-D93E1000A863}" srcOrd="0" destOrd="0" presId="urn:microsoft.com/office/officeart/2008/layout/PictureStrips"/>
    <dgm:cxn modelId="{38D8F409-6C4B-48C2-ACB6-9F9308BFF78E}" type="presOf" srcId="{F0667B46-499B-460F-B118-F1AD999F0262}" destId="{75C8DE3D-FC73-4E37-BA58-DE0F4F4926A3}" srcOrd="0" destOrd="0" presId="urn:microsoft.com/office/officeart/2008/layout/PictureStrips"/>
    <dgm:cxn modelId="{0B7D43B2-F868-4FD3-8587-1EF51D336F09}" srcId="{542CF9E2-680B-467B-B73D-C2F61E2BF9E8}" destId="{8A0E2DA3-D9D2-4D6B-8BFA-B845FC5BA678}" srcOrd="3" destOrd="0" parTransId="{95BDA37B-05F1-404B-AB9F-97A406FB4BAC}" sibTransId="{54A9ABF5-A46D-4AF8-B3E2-1A2599B6D4C3}"/>
    <dgm:cxn modelId="{9BDBFA49-F0E1-44CB-AC88-AB63CA83B1A5}" type="presOf" srcId="{542CF9E2-680B-467B-B73D-C2F61E2BF9E8}" destId="{0DBF4068-6921-4C46-93FF-CB3847FF7E49}" srcOrd="0" destOrd="0" presId="urn:microsoft.com/office/officeart/2008/layout/PictureStrips"/>
    <dgm:cxn modelId="{24B64EDB-FE1D-4E67-BAB2-4078588DDA64}" srcId="{542CF9E2-680B-467B-B73D-C2F61E2BF9E8}" destId="{F0667B46-499B-460F-B118-F1AD999F0262}" srcOrd="0" destOrd="0" parTransId="{3CA25A7B-B7BE-4FEA-8567-2105DC0B33E2}" sibTransId="{F61AF97A-91BB-461F-ABF7-EB9A49AECE51}"/>
    <dgm:cxn modelId="{99987219-8170-4F7B-B1CF-F4E08824A0E6}" type="presOf" srcId="{A58E8986-C48E-460F-AC16-23E778DBAA4B}" destId="{52058E84-6DE5-4AC3-9A92-80C3B8EB323E}" srcOrd="0" destOrd="0" presId="urn:microsoft.com/office/officeart/2008/layout/PictureStrips"/>
    <dgm:cxn modelId="{7B4685BB-9610-4CDB-BBE6-9C5CB1A3476D}" type="presParOf" srcId="{0DBF4068-6921-4C46-93FF-CB3847FF7E49}" destId="{07CE1E01-CE7F-4A93-B880-B6361A0B8D61}" srcOrd="0" destOrd="0" presId="urn:microsoft.com/office/officeart/2008/layout/PictureStrips"/>
    <dgm:cxn modelId="{2BA4F895-F68E-46A4-AEB3-4C3ADEAFC4FC}" type="presParOf" srcId="{07CE1E01-CE7F-4A93-B880-B6361A0B8D61}" destId="{75C8DE3D-FC73-4E37-BA58-DE0F4F4926A3}" srcOrd="0" destOrd="0" presId="urn:microsoft.com/office/officeart/2008/layout/PictureStrips"/>
    <dgm:cxn modelId="{2561A45B-87D6-4047-94EC-92402695CE8C}" type="presParOf" srcId="{07CE1E01-CE7F-4A93-B880-B6361A0B8D61}" destId="{72A69065-EA6D-421C-9CC9-19EC9AF4D0EF}" srcOrd="1" destOrd="0" presId="urn:microsoft.com/office/officeart/2008/layout/PictureStrips"/>
    <dgm:cxn modelId="{EF1AA22C-3BF9-434D-BF90-E281536DA3C5}" type="presParOf" srcId="{0DBF4068-6921-4C46-93FF-CB3847FF7E49}" destId="{212D12CE-81C2-4DBE-8AE7-4506D52B822F}" srcOrd="1" destOrd="0" presId="urn:microsoft.com/office/officeart/2008/layout/PictureStrips"/>
    <dgm:cxn modelId="{3FE273B9-C009-43F7-A2BF-092A15DB9D19}" type="presParOf" srcId="{0DBF4068-6921-4C46-93FF-CB3847FF7E49}" destId="{6F1922CD-C61C-4118-B574-F69077453F85}" srcOrd="2" destOrd="0" presId="urn:microsoft.com/office/officeart/2008/layout/PictureStrips"/>
    <dgm:cxn modelId="{7127F8B4-E470-4ED6-A943-FD484837CACF}" type="presParOf" srcId="{6F1922CD-C61C-4118-B574-F69077453F85}" destId="{9D40BB75-EED2-409B-B2FE-D93E1000A863}" srcOrd="0" destOrd="0" presId="urn:microsoft.com/office/officeart/2008/layout/PictureStrips"/>
    <dgm:cxn modelId="{45EE4342-87FA-45D1-BF58-5B71B8042062}" type="presParOf" srcId="{6F1922CD-C61C-4118-B574-F69077453F85}" destId="{9D73F4C1-774B-42BF-A1E1-E2ADF96C56E7}" srcOrd="1" destOrd="0" presId="urn:microsoft.com/office/officeart/2008/layout/PictureStrips"/>
    <dgm:cxn modelId="{79EC0CCD-F033-4987-89F8-3903FDF046A9}" type="presParOf" srcId="{0DBF4068-6921-4C46-93FF-CB3847FF7E49}" destId="{93208E39-3A9D-4EE3-A6D2-C335D2E78549}" srcOrd="3" destOrd="0" presId="urn:microsoft.com/office/officeart/2008/layout/PictureStrips"/>
    <dgm:cxn modelId="{9F5A3B34-B0BD-4F69-83CA-38D5AE2C87F6}" type="presParOf" srcId="{0DBF4068-6921-4C46-93FF-CB3847FF7E49}" destId="{9220CF83-88A4-432B-A5A4-A3F723F6ACF9}" srcOrd="4" destOrd="0" presId="urn:microsoft.com/office/officeart/2008/layout/PictureStrips"/>
    <dgm:cxn modelId="{4BE3AFA9-A36C-461C-B53B-C49638574E99}" type="presParOf" srcId="{9220CF83-88A4-432B-A5A4-A3F723F6ACF9}" destId="{52058E84-6DE5-4AC3-9A92-80C3B8EB323E}" srcOrd="0" destOrd="0" presId="urn:microsoft.com/office/officeart/2008/layout/PictureStrips"/>
    <dgm:cxn modelId="{CB2F5D68-DDA6-4720-A302-882A8A0512EB}" type="presParOf" srcId="{9220CF83-88A4-432B-A5A4-A3F723F6ACF9}" destId="{951B18AD-A97E-4A68-ABF3-65425E0A9893}" srcOrd="1" destOrd="0" presId="urn:microsoft.com/office/officeart/2008/layout/PictureStrips"/>
    <dgm:cxn modelId="{B22827D0-979F-4680-90DD-287D5611D8A6}" type="presParOf" srcId="{0DBF4068-6921-4C46-93FF-CB3847FF7E49}" destId="{A3C55232-BCE3-4A50-9A6E-7E0984C6B759}" srcOrd="5" destOrd="0" presId="urn:microsoft.com/office/officeart/2008/layout/PictureStrips"/>
    <dgm:cxn modelId="{07D9B448-99DB-4A96-93B4-36D2705F341D}" type="presParOf" srcId="{0DBF4068-6921-4C46-93FF-CB3847FF7E49}" destId="{EB385F69-FBF2-401D-B96F-F77F60770348}" srcOrd="6" destOrd="0" presId="urn:microsoft.com/office/officeart/2008/layout/PictureStrips"/>
    <dgm:cxn modelId="{36742E2D-F836-4121-BD5A-EAECECCE4E78}" type="presParOf" srcId="{EB385F69-FBF2-401D-B96F-F77F60770348}" destId="{C496166C-7481-4651-9462-525B7A510105}" srcOrd="0" destOrd="0" presId="urn:microsoft.com/office/officeart/2008/layout/PictureStrips"/>
    <dgm:cxn modelId="{F9DC76FF-3644-48AF-89DB-6462FED32864}" type="presParOf" srcId="{EB385F69-FBF2-401D-B96F-F77F60770348}" destId="{5FD553FC-453F-4633-8A45-E701E3BAD9AD}" srcOrd="1" destOrd="0" presId="urn:microsoft.com/office/officeart/2008/layout/PictureStrips"/>
    <dgm:cxn modelId="{E453E261-4B8B-46DD-86EB-3F1C7A31CDF7}" type="presParOf" srcId="{0DBF4068-6921-4C46-93FF-CB3847FF7E49}" destId="{A529AE01-7A94-4679-87B0-C4A290B61FC4}" srcOrd="7" destOrd="0" presId="urn:microsoft.com/office/officeart/2008/layout/PictureStrips"/>
    <dgm:cxn modelId="{B8567D6D-9A32-4807-AEE3-5903DFDF9584}" type="presParOf" srcId="{0DBF4068-6921-4C46-93FF-CB3847FF7E49}" destId="{27835F3D-20EE-4B9B-B479-9579D8BB295A}" srcOrd="8" destOrd="0" presId="urn:microsoft.com/office/officeart/2008/layout/PictureStrips"/>
    <dgm:cxn modelId="{E5CAF74F-A1BD-42F2-B827-FA139454ACF7}" type="presParOf" srcId="{27835F3D-20EE-4B9B-B479-9579D8BB295A}" destId="{6756FBF8-1289-439F-A0D5-2F411F804459}" srcOrd="0" destOrd="0" presId="urn:microsoft.com/office/officeart/2008/layout/PictureStrips"/>
    <dgm:cxn modelId="{47645F1E-720B-4EB4-B6B5-FA8A0C1A7DFF}" type="presParOf" srcId="{27835F3D-20EE-4B9B-B479-9579D8BB295A}" destId="{A4EC3929-9937-4BBB-B971-9C7F0C284A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50B93-5132-46A1-9535-C5507BA8BB93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492792-2AD2-4583-90B3-176FD1D85DEB}">
      <dgm:prSet custT="1"/>
      <dgm:spPr/>
      <dgm:t>
        <a:bodyPr/>
        <a:lstStyle/>
        <a:p>
          <a:pPr rtl="0"/>
          <a:r>
            <a:rPr lang="ru-RU" sz="1800" smtClean="0"/>
            <a:t>- 20 % педагогических работников и управленческих кадров системы общего, дополнительного образования повысили уровень профессионального мастерства по дополнительным профессиональным программам в КИПК;</a:t>
          </a:r>
          <a:endParaRPr lang="ru-RU" sz="1800"/>
        </a:p>
      </dgm:t>
    </dgm:pt>
    <dgm:pt modelId="{E3A62A22-7995-4656-BDBA-2A4B72807D9A}" type="parTrans" cxnId="{E9228268-BCC3-4D8C-9003-206808F47807}">
      <dgm:prSet/>
      <dgm:spPr/>
      <dgm:t>
        <a:bodyPr/>
        <a:lstStyle/>
        <a:p>
          <a:endParaRPr lang="ru-RU"/>
        </a:p>
      </dgm:t>
    </dgm:pt>
    <dgm:pt modelId="{C8A53861-A358-4344-8A32-B96BA9A7AF50}" type="sibTrans" cxnId="{E9228268-BCC3-4D8C-9003-206808F47807}">
      <dgm:prSet/>
      <dgm:spPr/>
      <dgm:t>
        <a:bodyPr/>
        <a:lstStyle/>
        <a:p>
          <a:endParaRPr lang="ru-RU"/>
        </a:p>
      </dgm:t>
    </dgm:pt>
    <dgm:pt modelId="{A7593F69-48D3-49BB-B68E-F4DC59B21715}">
      <dgm:prSet custT="1"/>
      <dgm:spPr/>
      <dgm:t>
        <a:bodyPr/>
        <a:lstStyle/>
        <a:p>
          <a:pPr rtl="0"/>
          <a:r>
            <a:rPr lang="ru-RU" sz="1800" dirty="0" smtClean="0"/>
            <a:t>- 10 % педагогов имеют разработанные ИОМ; и до конца  октября должны еще выстроить свои маршруты еще 10% педагогов, включая дошкольные и доп. организации.</a:t>
          </a:r>
          <a:endParaRPr lang="ru-RU" sz="1800" dirty="0"/>
        </a:p>
      </dgm:t>
    </dgm:pt>
    <dgm:pt modelId="{B50506CA-6430-49CD-AB3B-43AD852D8714}" type="parTrans" cxnId="{67FF1EBA-0158-4AF2-8DA1-E58B4F07244A}">
      <dgm:prSet/>
      <dgm:spPr/>
      <dgm:t>
        <a:bodyPr/>
        <a:lstStyle/>
        <a:p>
          <a:endParaRPr lang="ru-RU"/>
        </a:p>
      </dgm:t>
    </dgm:pt>
    <dgm:pt modelId="{26462727-5CCE-42F7-AD58-8D4A2E4D0509}" type="sibTrans" cxnId="{67FF1EBA-0158-4AF2-8DA1-E58B4F07244A}">
      <dgm:prSet/>
      <dgm:spPr/>
      <dgm:t>
        <a:bodyPr/>
        <a:lstStyle/>
        <a:p>
          <a:endParaRPr lang="ru-RU"/>
        </a:p>
      </dgm:t>
    </dgm:pt>
    <dgm:pt modelId="{5D6D5EED-2DA2-4E0B-911A-262FDC6CA210}">
      <dgm:prSet custT="1"/>
      <dgm:spPr/>
      <dgm:t>
        <a:bodyPr/>
        <a:lstStyle/>
        <a:p>
          <a:pPr rtl="0"/>
          <a:r>
            <a:rPr lang="ru-RU" sz="1800" smtClean="0"/>
            <a:t>- 10%  педагогов включены в мероприятия центров непрерывного повышения профессионального мастерства.</a:t>
          </a:r>
          <a:endParaRPr lang="ru-RU" sz="1800"/>
        </a:p>
      </dgm:t>
    </dgm:pt>
    <dgm:pt modelId="{F1233D5B-DCD2-46F8-AB1A-16A1B2B5FB80}" type="parTrans" cxnId="{E2F11A85-B0DE-4D39-8086-3365F04561B3}">
      <dgm:prSet/>
      <dgm:spPr/>
      <dgm:t>
        <a:bodyPr/>
        <a:lstStyle/>
        <a:p>
          <a:endParaRPr lang="ru-RU"/>
        </a:p>
      </dgm:t>
    </dgm:pt>
    <dgm:pt modelId="{AA342CC2-08F4-4EC4-B618-DDC6C0E55D7C}" type="sibTrans" cxnId="{E2F11A85-B0DE-4D39-8086-3365F04561B3}">
      <dgm:prSet/>
      <dgm:spPr/>
      <dgm:t>
        <a:bodyPr/>
        <a:lstStyle/>
        <a:p>
          <a:endParaRPr lang="ru-RU"/>
        </a:p>
      </dgm:t>
    </dgm:pt>
    <dgm:pt modelId="{3A8F8A55-3A5C-4189-A291-C8910B22A4CD}" type="pres">
      <dgm:prSet presAssocID="{CCF50B93-5132-46A1-9535-C5507BA8BB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E88035-6737-44A4-98AF-60B8EDFE38A9}" type="pres">
      <dgm:prSet presAssocID="{CCF50B93-5132-46A1-9535-C5507BA8BB93}" presName="dummyMaxCanvas" presStyleCnt="0">
        <dgm:presLayoutVars/>
      </dgm:prSet>
      <dgm:spPr/>
    </dgm:pt>
    <dgm:pt modelId="{D965F47B-FD4F-4E90-91B3-8C92E6B0870D}" type="pres">
      <dgm:prSet presAssocID="{CCF50B93-5132-46A1-9535-C5507BA8BB93}" presName="ThreeNodes_1" presStyleLbl="node1" presStyleIdx="0" presStyleCnt="3" custScaleX="10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5C770-8E11-4153-B146-B42FF1CA38B6}" type="pres">
      <dgm:prSet presAssocID="{CCF50B93-5132-46A1-9535-C5507BA8BB93}" presName="ThreeNodes_2" presStyleLbl="node1" presStyleIdx="1" presStyleCnt="3" custScaleX="10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4749C-2D21-4CA0-8C9B-04A7217F0B0B}" type="pres">
      <dgm:prSet presAssocID="{CCF50B93-5132-46A1-9535-C5507BA8BB93}" presName="ThreeNodes_3" presStyleLbl="node1" presStyleIdx="2" presStyleCnt="3" custScaleX="106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0CB91-4DB9-4283-8956-1892BA7512EB}" type="pres">
      <dgm:prSet presAssocID="{CCF50B93-5132-46A1-9535-C5507BA8BB9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A70EB-EFD6-4874-813F-B7E280527B94}" type="pres">
      <dgm:prSet presAssocID="{CCF50B93-5132-46A1-9535-C5507BA8BB9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97EB6-00C9-49B9-AA97-80CA201B7B4E}" type="pres">
      <dgm:prSet presAssocID="{CCF50B93-5132-46A1-9535-C5507BA8BB9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EBE7B-BA84-4054-B47F-9503B2AAD033}" type="pres">
      <dgm:prSet presAssocID="{CCF50B93-5132-46A1-9535-C5507BA8BB9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22238-6233-4687-AD98-321E169C2B38}" type="pres">
      <dgm:prSet presAssocID="{CCF50B93-5132-46A1-9535-C5507BA8BB9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339C2-0D90-42C7-B5B7-FBCFB88B88B0}" type="presOf" srcId="{5D6D5EED-2DA2-4E0B-911A-262FDC6CA210}" destId="{E994749C-2D21-4CA0-8C9B-04A7217F0B0B}" srcOrd="0" destOrd="0" presId="urn:microsoft.com/office/officeart/2005/8/layout/vProcess5"/>
    <dgm:cxn modelId="{E9228268-BCC3-4D8C-9003-206808F47807}" srcId="{CCF50B93-5132-46A1-9535-C5507BA8BB93}" destId="{03492792-2AD2-4583-90B3-176FD1D85DEB}" srcOrd="0" destOrd="0" parTransId="{E3A62A22-7995-4656-BDBA-2A4B72807D9A}" sibTransId="{C8A53861-A358-4344-8A32-B96BA9A7AF50}"/>
    <dgm:cxn modelId="{E2F11A85-B0DE-4D39-8086-3365F04561B3}" srcId="{CCF50B93-5132-46A1-9535-C5507BA8BB93}" destId="{5D6D5EED-2DA2-4E0B-911A-262FDC6CA210}" srcOrd="2" destOrd="0" parTransId="{F1233D5B-DCD2-46F8-AB1A-16A1B2B5FB80}" sibTransId="{AA342CC2-08F4-4EC4-B618-DDC6C0E55D7C}"/>
    <dgm:cxn modelId="{A3E41671-A702-43D3-9176-53B313AD53B4}" type="presOf" srcId="{26462727-5CCE-42F7-AD58-8D4A2E4D0509}" destId="{349A70EB-EFD6-4874-813F-B7E280527B94}" srcOrd="0" destOrd="0" presId="urn:microsoft.com/office/officeart/2005/8/layout/vProcess5"/>
    <dgm:cxn modelId="{67FF1EBA-0158-4AF2-8DA1-E58B4F07244A}" srcId="{CCF50B93-5132-46A1-9535-C5507BA8BB93}" destId="{A7593F69-48D3-49BB-B68E-F4DC59B21715}" srcOrd="1" destOrd="0" parTransId="{B50506CA-6430-49CD-AB3B-43AD852D8714}" sibTransId="{26462727-5CCE-42F7-AD58-8D4A2E4D0509}"/>
    <dgm:cxn modelId="{9BB065C9-ACD0-43F0-BF99-BB3D736CA3F8}" type="presOf" srcId="{5D6D5EED-2DA2-4E0B-911A-262FDC6CA210}" destId="{5E422238-6233-4687-AD98-321E169C2B38}" srcOrd="1" destOrd="0" presId="urn:microsoft.com/office/officeart/2005/8/layout/vProcess5"/>
    <dgm:cxn modelId="{59423CCD-0FE5-4909-B7E5-0657DE2AAC54}" type="presOf" srcId="{03492792-2AD2-4583-90B3-176FD1D85DEB}" destId="{EA597EB6-00C9-49B9-AA97-80CA201B7B4E}" srcOrd="1" destOrd="0" presId="urn:microsoft.com/office/officeart/2005/8/layout/vProcess5"/>
    <dgm:cxn modelId="{893E6A3B-63C6-420A-A752-883CC310AFAB}" type="presOf" srcId="{A7593F69-48D3-49BB-B68E-F4DC59B21715}" destId="{1695C770-8E11-4153-B146-B42FF1CA38B6}" srcOrd="0" destOrd="0" presId="urn:microsoft.com/office/officeart/2005/8/layout/vProcess5"/>
    <dgm:cxn modelId="{B8F71A34-8707-4E30-B5BA-7D84A0B67800}" type="presOf" srcId="{03492792-2AD2-4583-90B3-176FD1D85DEB}" destId="{D965F47B-FD4F-4E90-91B3-8C92E6B0870D}" srcOrd="0" destOrd="0" presId="urn:microsoft.com/office/officeart/2005/8/layout/vProcess5"/>
    <dgm:cxn modelId="{20E49742-8AA5-4B7A-8060-167FD8B8F6B0}" type="presOf" srcId="{CCF50B93-5132-46A1-9535-C5507BA8BB93}" destId="{3A8F8A55-3A5C-4189-A291-C8910B22A4CD}" srcOrd="0" destOrd="0" presId="urn:microsoft.com/office/officeart/2005/8/layout/vProcess5"/>
    <dgm:cxn modelId="{C2EEA468-9291-4843-92DE-54026D619BDE}" type="presOf" srcId="{C8A53861-A358-4344-8A32-B96BA9A7AF50}" destId="{E910CB91-4DB9-4283-8956-1892BA7512EB}" srcOrd="0" destOrd="0" presId="urn:microsoft.com/office/officeart/2005/8/layout/vProcess5"/>
    <dgm:cxn modelId="{A66D55F0-9834-4C1C-A8B4-F2D08F8904FF}" type="presOf" srcId="{A7593F69-48D3-49BB-B68E-F4DC59B21715}" destId="{A64EBE7B-BA84-4054-B47F-9503B2AAD033}" srcOrd="1" destOrd="0" presId="urn:microsoft.com/office/officeart/2005/8/layout/vProcess5"/>
    <dgm:cxn modelId="{004E32CD-00D8-4632-8427-BAD3A7871BE0}" type="presParOf" srcId="{3A8F8A55-3A5C-4189-A291-C8910B22A4CD}" destId="{6BE88035-6737-44A4-98AF-60B8EDFE38A9}" srcOrd="0" destOrd="0" presId="urn:microsoft.com/office/officeart/2005/8/layout/vProcess5"/>
    <dgm:cxn modelId="{1E6DE38E-39A9-41F9-A970-387B49ACF867}" type="presParOf" srcId="{3A8F8A55-3A5C-4189-A291-C8910B22A4CD}" destId="{D965F47B-FD4F-4E90-91B3-8C92E6B0870D}" srcOrd="1" destOrd="0" presId="urn:microsoft.com/office/officeart/2005/8/layout/vProcess5"/>
    <dgm:cxn modelId="{8DF9A1F7-3792-4A7B-9C15-2330D7D04EF9}" type="presParOf" srcId="{3A8F8A55-3A5C-4189-A291-C8910B22A4CD}" destId="{1695C770-8E11-4153-B146-B42FF1CA38B6}" srcOrd="2" destOrd="0" presId="urn:microsoft.com/office/officeart/2005/8/layout/vProcess5"/>
    <dgm:cxn modelId="{80B0FAFE-845E-429F-87EE-DF5CF1CFD7F5}" type="presParOf" srcId="{3A8F8A55-3A5C-4189-A291-C8910B22A4CD}" destId="{E994749C-2D21-4CA0-8C9B-04A7217F0B0B}" srcOrd="3" destOrd="0" presId="urn:microsoft.com/office/officeart/2005/8/layout/vProcess5"/>
    <dgm:cxn modelId="{4AC9F69A-2E32-4628-AE15-F7F25999AE12}" type="presParOf" srcId="{3A8F8A55-3A5C-4189-A291-C8910B22A4CD}" destId="{E910CB91-4DB9-4283-8956-1892BA7512EB}" srcOrd="4" destOrd="0" presId="urn:microsoft.com/office/officeart/2005/8/layout/vProcess5"/>
    <dgm:cxn modelId="{D234F9F1-E1FE-4305-BC14-8527CE4268ED}" type="presParOf" srcId="{3A8F8A55-3A5C-4189-A291-C8910B22A4CD}" destId="{349A70EB-EFD6-4874-813F-B7E280527B94}" srcOrd="5" destOrd="0" presId="urn:microsoft.com/office/officeart/2005/8/layout/vProcess5"/>
    <dgm:cxn modelId="{A5A5F156-82FB-4E3B-B7F6-67E21BC0A020}" type="presParOf" srcId="{3A8F8A55-3A5C-4189-A291-C8910B22A4CD}" destId="{EA597EB6-00C9-49B9-AA97-80CA201B7B4E}" srcOrd="6" destOrd="0" presId="urn:microsoft.com/office/officeart/2005/8/layout/vProcess5"/>
    <dgm:cxn modelId="{5D737C7F-6D1B-4EF5-9C81-72792320DE18}" type="presParOf" srcId="{3A8F8A55-3A5C-4189-A291-C8910B22A4CD}" destId="{A64EBE7B-BA84-4054-B47F-9503B2AAD033}" srcOrd="7" destOrd="0" presId="urn:microsoft.com/office/officeart/2005/8/layout/vProcess5"/>
    <dgm:cxn modelId="{CD947847-DC18-426A-B566-99FEE79E02C6}" type="presParOf" srcId="{3A8F8A55-3A5C-4189-A291-C8910B22A4CD}" destId="{5E422238-6233-4687-AD98-321E169C2B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AE53A-AABC-4D86-9E01-396828200F29}" type="doc">
      <dgm:prSet loTypeId="urn:microsoft.com/office/officeart/2005/8/layout/process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D742A9-07C1-4F04-B51E-6F647B1F6942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rgbClr val="002060"/>
              </a:solidFill>
            </a:rPr>
            <a:t>57</a:t>
          </a:r>
          <a:r>
            <a:rPr lang="ru-RU" sz="2800" b="1" dirty="0" smtClean="0">
              <a:solidFill>
                <a:srgbClr val="002060"/>
              </a:solidFill>
            </a:rPr>
            <a:t> педагогов школ</a:t>
          </a:r>
          <a:endParaRPr lang="ru-RU" sz="2800" dirty="0">
            <a:solidFill>
              <a:srgbClr val="002060"/>
            </a:solidFill>
          </a:endParaRPr>
        </a:p>
      </dgm:t>
    </dgm:pt>
    <dgm:pt modelId="{682A975B-76D7-43C9-A915-DAD0767AA841}" type="parTrans" cxnId="{D57CF278-7CD6-461E-AC75-4E41F53C3FBB}">
      <dgm:prSet/>
      <dgm:spPr/>
      <dgm:t>
        <a:bodyPr/>
        <a:lstStyle/>
        <a:p>
          <a:endParaRPr lang="ru-RU"/>
        </a:p>
      </dgm:t>
    </dgm:pt>
    <dgm:pt modelId="{A9393DE8-CDC4-45A3-90DD-CA5DA8EBACC2}" type="sibTrans" cxnId="{D57CF278-7CD6-461E-AC75-4E41F53C3FBB}">
      <dgm:prSet/>
      <dgm:spPr/>
      <dgm:t>
        <a:bodyPr/>
        <a:lstStyle/>
        <a:p>
          <a:endParaRPr lang="ru-RU"/>
        </a:p>
      </dgm:t>
    </dgm:pt>
    <dgm:pt modelId="{6EBB5CD0-8A4D-450B-8C14-9648FDAE0AB8}" type="pres">
      <dgm:prSet presAssocID="{3CFAE53A-AABC-4D86-9E01-396828200F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3186F-A970-4AD1-BB5A-CB19BD3813AD}" type="pres">
      <dgm:prSet presAssocID="{AED742A9-07C1-4F04-B51E-6F647B1F6942}" presName="boxAndChildren" presStyleCnt="0"/>
      <dgm:spPr/>
    </dgm:pt>
    <dgm:pt modelId="{3A03F09A-FD52-4563-9073-AD81698EA6EA}" type="pres">
      <dgm:prSet presAssocID="{AED742A9-07C1-4F04-B51E-6F647B1F6942}" presName="parentTextBox" presStyleLbl="node1" presStyleIdx="0" presStyleCnt="1" custScaleX="100000" custLinFactNeighborX="1499" custLinFactNeighborY="6349"/>
      <dgm:spPr/>
      <dgm:t>
        <a:bodyPr/>
        <a:lstStyle/>
        <a:p>
          <a:endParaRPr lang="ru-RU"/>
        </a:p>
      </dgm:t>
    </dgm:pt>
  </dgm:ptLst>
  <dgm:cxnLst>
    <dgm:cxn modelId="{D57CF278-7CD6-461E-AC75-4E41F53C3FBB}" srcId="{3CFAE53A-AABC-4D86-9E01-396828200F29}" destId="{AED742A9-07C1-4F04-B51E-6F647B1F6942}" srcOrd="0" destOrd="0" parTransId="{682A975B-76D7-43C9-A915-DAD0767AA841}" sibTransId="{A9393DE8-CDC4-45A3-90DD-CA5DA8EBACC2}"/>
    <dgm:cxn modelId="{5C235AFE-AAF0-4A18-953B-09902E92BECC}" type="presOf" srcId="{AED742A9-07C1-4F04-B51E-6F647B1F6942}" destId="{3A03F09A-FD52-4563-9073-AD81698EA6EA}" srcOrd="0" destOrd="0" presId="urn:microsoft.com/office/officeart/2005/8/layout/process4"/>
    <dgm:cxn modelId="{288E4945-329F-4D8D-9529-D7FC119EE981}" type="presOf" srcId="{3CFAE53A-AABC-4D86-9E01-396828200F29}" destId="{6EBB5CD0-8A4D-450B-8C14-9648FDAE0AB8}" srcOrd="0" destOrd="0" presId="urn:microsoft.com/office/officeart/2005/8/layout/process4"/>
    <dgm:cxn modelId="{F29F6596-CD7C-4015-945A-9205ECA8BA1C}" type="presParOf" srcId="{6EBB5CD0-8A4D-450B-8C14-9648FDAE0AB8}" destId="{CBB3186F-A970-4AD1-BB5A-CB19BD3813AD}" srcOrd="0" destOrd="0" presId="urn:microsoft.com/office/officeart/2005/8/layout/process4"/>
    <dgm:cxn modelId="{FAF44F90-D4A9-4338-976E-F3F48DC2C110}" type="presParOf" srcId="{CBB3186F-A970-4AD1-BB5A-CB19BD3813AD}" destId="{3A03F09A-FD52-4563-9073-AD81698EA6E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A74B0C-DA50-42EC-8300-EF8517F93509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455EE80-DDC6-463E-BE8F-1828E449B024}">
      <dgm:prSet custT="1"/>
      <dgm:spPr/>
      <dgm:t>
        <a:bodyPr/>
        <a:lstStyle/>
        <a:p>
          <a:pPr rtl="0"/>
          <a:r>
            <a:rPr lang="ru-RU" sz="3600" b="1" dirty="0" smtClean="0">
              <a:solidFill>
                <a:srgbClr val="002060"/>
              </a:solidFill>
            </a:rPr>
            <a:t>46</a:t>
          </a:r>
          <a:r>
            <a:rPr lang="ru-RU" sz="2600" dirty="0" smtClean="0">
              <a:solidFill>
                <a:srgbClr val="002060"/>
              </a:solidFill>
            </a:rPr>
            <a:t>  учителей  прошли обучение в АКАДЕМИИ МИНИСТЕРСТВА  ПРОСВЕЩЕНИЯ </a:t>
          </a:r>
          <a:endParaRPr lang="ru-RU" sz="2600" dirty="0">
            <a:solidFill>
              <a:srgbClr val="002060"/>
            </a:solidFill>
          </a:endParaRPr>
        </a:p>
      </dgm:t>
    </dgm:pt>
    <dgm:pt modelId="{FFA70CE9-2823-4651-ACC8-751A3F007C21}" type="parTrans" cxnId="{A6050EC4-5AAA-4886-AFB1-1091B6A37BAC}">
      <dgm:prSet/>
      <dgm:spPr/>
      <dgm:t>
        <a:bodyPr/>
        <a:lstStyle/>
        <a:p>
          <a:endParaRPr lang="ru-RU"/>
        </a:p>
      </dgm:t>
    </dgm:pt>
    <dgm:pt modelId="{3AE08225-8BD0-4EB9-A350-864FCB99C0BE}" type="sibTrans" cxnId="{A6050EC4-5AAA-4886-AFB1-1091B6A37BAC}">
      <dgm:prSet/>
      <dgm:spPr/>
      <dgm:t>
        <a:bodyPr/>
        <a:lstStyle/>
        <a:p>
          <a:endParaRPr lang="ru-RU"/>
        </a:p>
      </dgm:t>
    </dgm:pt>
    <dgm:pt modelId="{E0808F32-DA3B-4D24-8F02-EB4345C01168}" type="pres">
      <dgm:prSet presAssocID="{87A74B0C-DA50-42EC-8300-EF8517F9350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18DCF-48B0-4FB2-8A0C-90D065B7D5AD}" type="pres">
      <dgm:prSet presAssocID="{87A74B0C-DA50-42EC-8300-EF8517F93509}" presName="arrow" presStyleLbl="bgShp" presStyleIdx="0" presStyleCnt="1"/>
      <dgm:spPr/>
    </dgm:pt>
    <dgm:pt modelId="{149A7B04-E27F-46BF-9A5A-350FA79DCB31}" type="pres">
      <dgm:prSet presAssocID="{87A74B0C-DA50-42EC-8300-EF8517F93509}" presName="linearProcess" presStyleCnt="0"/>
      <dgm:spPr/>
    </dgm:pt>
    <dgm:pt modelId="{24958536-E846-4D36-A3F3-C14F23E985B5}" type="pres">
      <dgm:prSet presAssocID="{1455EE80-DDC6-463E-BE8F-1828E449B024}" presName="textNode" presStyleLbl="node1" presStyleIdx="0" presStyleCnt="1" custScaleX="102985" custScaleY="11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50EC4-5AAA-4886-AFB1-1091B6A37BAC}" srcId="{87A74B0C-DA50-42EC-8300-EF8517F93509}" destId="{1455EE80-DDC6-463E-BE8F-1828E449B024}" srcOrd="0" destOrd="0" parTransId="{FFA70CE9-2823-4651-ACC8-751A3F007C21}" sibTransId="{3AE08225-8BD0-4EB9-A350-864FCB99C0BE}"/>
    <dgm:cxn modelId="{9AC742F9-4332-42E9-9279-037CD027CD41}" type="presOf" srcId="{87A74B0C-DA50-42EC-8300-EF8517F93509}" destId="{E0808F32-DA3B-4D24-8F02-EB4345C01168}" srcOrd="0" destOrd="0" presId="urn:microsoft.com/office/officeart/2005/8/layout/hProcess9"/>
    <dgm:cxn modelId="{5955EA01-8BA1-4193-9436-B40A6D5FB881}" type="presOf" srcId="{1455EE80-DDC6-463E-BE8F-1828E449B024}" destId="{24958536-E846-4D36-A3F3-C14F23E985B5}" srcOrd="0" destOrd="0" presId="urn:microsoft.com/office/officeart/2005/8/layout/hProcess9"/>
    <dgm:cxn modelId="{0975CC49-60C8-43B6-95AB-C6D837778E33}" type="presParOf" srcId="{E0808F32-DA3B-4D24-8F02-EB4345C01168}" destId="{59118DCF-48B0-4FB2-8A0C-90D065B7D5AD}" srcOrd="0" destOrd="0" presId="urn:microsoft.com/office/officeart/2005/8/layout/hProcess9"/>
    <dgm:cxn modelId="{88CB6E7E-A59A-4935-8B43-1EDEB328478D}" type="presParOf" srcId="{E0808F32-DA3B-4D24-8F02-EB4345C01168}" destId="{149A7B04-E27F-46BF-9A5A-350FA79DCB31}" srcOrd="1" destOrd="0" presId="urn:microsoft.com/office/officeart/2005/8/layout/hProcess9"/>
    <dgm:cxn modelId="{2DAE487E-2C8D-48E8-86A8-93CC49891483}" type="presParOf" srcId="{149A7B04-E27F-46BF-9A5A-350FA79DCB31}" destId="{24958536-E846-4D36-A3F3-C14F23E985B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DE3D-FC73-4E37-BA58-DE0F4F4926A3}">
      <dsp:nvSpPr>
        <dsp:cNvPr id="0" name=""/>
        <dsp:cNvSpPr/>
      </dsp:nvSpPr>
      <dsp:spPr>
        <a:xfrm>
          <a:off x="158965" y="243084"/>
          <a:ext cx="4084203" cy="127631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МБОУ «Ермаковская школа №2»</a:t>
          </a:r>
          <a:endParaRPr lang="ru-RU" sz="2700" kern="1200" dirty="0"/>
        </a:p>
      </dsp:txBody>
      <dsp:txXfrm>
        <a:off x="158965" y="243084"/>
        <a:ext cx="4084203" cy="1276313"/>
      </dsp:txXfrm>
    </dsp:sp>
    <dsp:sp modelId="{72A69065-EA6D-421C-9CC9-19EC9AF4D0EF}">
      <dsp:nvSpPr>
        <dsp:cNvPr id="0" name=""/>
        <dsp:cNvSpPr/>
      </dsp:nvSpPr>
      <dsp:spPr>
        <a:xfrm>
          <a:off x="2044" y="208950"/>
          <a:ext cx="866911" cy="10396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BB75-EED2-409B-B2FE-D93E1000A863}">
      <dsp:nvSpPr>
        <dsp:cNvPr id="0" name=""/>
        <dsp:cNvSpPr/>
      </dsp:nvSpPr>
      <dsp:spPr>
        <a:xfrm>
          <a:off x="4626720" y="243084"/>
          <a:ext cx="4084203" cy="127631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МБОУ «Верхнеусинская СШ»</a:t>
          </a:r>
          <a:endParaRPr lang="ru-RU" sz="2700" kern="1200"/>
        </a:p>
      </dsp:txBody>
      <dsp:txXfrm>
        <a:off x="4626720" y="243084"/>
        <a:ext cx="4084203" cy="1276313"/>
      </dsp:txXfrm>
    </dsp:sp>
    <dsp:sp modelId="{9D73F4C1-774B-42BF-A1E1-E2ADF96C56E7}">
      <dsp:nvSpPr>
        <dsp:cNvPr id="0" name=""/>
        <dsp:cNvSpPr/>
      </dsp:nvSpPr>
      <dsp:spPr>
        <a:xfrm>
          <a:off x="4469798" y="208950"/>
          <a:ext cx="866911" cy="10396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58E84-6DE5-4AC3-9A92-80C3B8EB323E}">
      <dsp:nvSpPr>
        <dsp:cNvPr id="0" name=""/>
        <dsp:cNvSpPr/>
      </dsp:nvSpPr>
      <dsp:spPr>
        <a:xfrm>
          <a:off x="158965" y="1699599"/>
          <a:ext cx="4084203" cy="127631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МБОУ «Григорьевская СШ» </a:t>
          </a:r>
          <a:endParaRPr lang="ru-RU" sz="2700" kern="1200" dirty="0"/>
        </a:p>
      </dsp:txBody>
      <dsp:txXfrm>
        <a:off x="158965" y="1699599"/>
        <a:ext cx="4084203" cy="1276313"/>
      </dsp:txXfrm>
    </dsp:sp>
    <dsp:sp modelId="{951B18AD-A97E-4A68-ABF3-65425E0A9893}">
      <dsp:nvSpPr>
        <dsp:cNvPr id="0" name=""/>
        <dsp:cNvSpPr/>
      </dsp:nvSpPr>
      <dsp:spPr>
        <a:xfrm>
          <a:off x="2044" y="1665465"/>
          <a:ext cx="866911" cy="10396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6166C-7481-4651-9462-525B7A510105}">
      <dsp:nvSpPr>
        <dsp:cNvPr id="0" name=""/>
        <dsp:cNvSpPr/>
      </dsp:nvSpPr>
      <dsp:spPr>
        <a:xfrm>
          <a:off x="4626720" y="1699599"/>
          <a:ext cx="4084203" cy="127631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МБОУ « Жеблахтинская СШ» </a:t>
          </a:r>
          <a:endParaRPr lang="ru-RU" sz="2700" kern="1200"/>
        </a:p>
      </dsp:txBody>
      <dsp:txXfrm>
        <a:off x="4626720" y="1699599"/>
        <a:ext cx="4084203" cy="1276313"/>
      </dsp:txXfrm>
    </dsp:sp>
    <dsp:sp modelId="{5FD553FC-453F-4633-8A45-E701E3BAD9AD}">
      <dsp:nvSpPr>
        <dsp:cNvPr id="0" name=""/>
        <dsp:cNvSpPr/>
      </dsp:nvSpPr>
      <dsp:spPr>
        <a:xfrm>
          <a:off x="4469798" y="1665465"/>
          <a:ext cx="866911" cy="10396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6FBF8-1289-439F-A0D5-2F411F804459}">
      <dsp:nvSpPr>
        <dsp:cNvPr id="0" name=""/>
        <dsp:cNvSpPr/>
      </dsp:nvSpPr>
      <dsp:spPr>
        <a:xfrm>
          <a:off x="2392842" y="3156115"/>
          <a:ext cx="4084203" cy="127631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МБОУ «Салбинская СШ»</a:t>
          </a:r>
          <a:endParaRPr lang="ru-RU" sz="2700" kern="1200"/>
        </a:p>
      </dsp:txBody>
      <dsp:txXfrm>
        <a:off x="2392842" y="3156115"/>
        <a:ext cx="4084203" cy="1276313"/>
      </dsp:txXfrm>
    </dsp:sp>
    <dsp:sp modelId="{A4EC3929-9937-4BBB-B971-9C7F0C284A68}">
      <dsp:nvSpPr>
        <dsp:cNvPr id="0" name=""/>
        <dsp:cNvSpPr/>
      </dsp:nvSpPr>
      <dsp:spPr>
        <a:xfrm>
          <a:off x="2235921" y="3121980"/>
          <a:ext cx="866911" cy="10396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5F47B-FD4F-4E90-91B3-8C92E6B0870D}">
      <dsp:nvSpPr>
        <dsp:cNvPr id="0" name=""/>
        <dsp:cNvSpPr/>
      </dsp:nvSpPr>
      <dsp:spPr>
        <a:xfrm>
          <a:off x="-240046" y="0"/>
          <a:ext cx="7644577" cy="1473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- 20 % педагогических работников и управленческих кадров системы общего, дополнительного образования повысили уровень профессионального мастерства по дополнительным профессиональным программам в КИПК;</a:t>
          </a:r>
          <a:endParaRPr lang="ru-RU" sz="1800" kern="1200"/>
        </a:p>
      </dsp:txBody>
      <dsp:txXfrm>
        <a:off x="-196883" y="43163"/>
        <a:ext cx="5953575" cy="1387362"/>
      </dsp:txXfrm>
    </dsp:sp>
    <dsp:sp modelId="{1695C770-8E11-4153-B146-B42FF1CA38B6}">
      <dsp:nvSpPr>
        <dsp:cNvPr id="0" name=""/>
        <dsp:cNvSpPr/>
      </dsp:nvSpPr>
      <dsp:spPr>
        <a:xfrm>
          <a:off x="392114" y="1719303"/>
          <a:ext cx="7644577" cy="1473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tint val="50000"/>
                <a:satMod val="300000"/>
              </a:schemeClr>
            </a:gs>
            <a:gs pos="35000">
              <a:schemeClr val="accent2">
                <a:hueOff val="-3277702"/>
                <a:satOff val="-3888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- 10 % педагогов имеют разработанные ИОМ; и до конца  октября должны еще выстроить свои маршруты еще 10% педагогов, включая дошкольные и доп. организации.</a:t>
          </a:r>
          <a:endParaRPr lang="ru-RU" sz="1800" kern="1200" dirty="0"/>
        </a:p>
      </dsp:txBody>
      <dsp:txXfrm>
        <a:off x="435277" y="1762466"/>
        <a:ext cx="5861643" cy="1387362"/>
      </dsp:txXfrm>
    </dsp:sp>
    <dsp:sp modelId="{E994749C-2D21-4CA0-8C9B-04A7217F0B0B}">
      <dsp:nvSpPr>
        <dsp:cNvPr id="0" name=""/>
        <dsp:cNvSpPr/>
      </dsp:nvSpPr>
      <dsp:spPr>
        <a:xfrm>
          <a:off x="1024274" y="3438607"/>
          <a:ext cx="7644577" cy="1473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tint val="50000"/>
                <a:satMod val="300000"/>
              </a:schemeClr>
            </a:gs>
            <a:gs pos="35000">
              <a:schemeClr val="accent2">
                <a:hueOff val="-6555403"/>
                <a:satOff val="-7776"/>
                <a:lumOff val="-4117"/>
                <a:alphaOff val="0"/>
                <a:tint val="37000"/>
                <a:satMod val="30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- 10%  педагогов включены в мероприятия центров непрерывного повышения профессионального мастерства.</a:t>
          </a:r>
          <a:endParaRPr lang="ru-RU" sz="1800" kern="1200"/>
        </a:p>
      </dsp:txBody>
      <dsp:txXfrm>
        <a:off x="1067437" y="3481770"/>
        <a:ext cx="5861643" cy="1387362"/>
      </dsp:txXfrm>
    </dsp:sp>
    <dsp:sp modelId="{E910CB91-4DB9-4283-8956-1892BA7512EB}">
      <dsp:nvSpPr>
        <dsp:cNvPr id="0" name=""/>
        <dsp:cNvSpPr/>
      </dsp:nvSpPr>
      <dsp:spPr>
        <a:xfrm>
          <a:off x="6206587" y="1117547"/>
          <a:ext cx="957897" cy="957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22114" y="1117547"/>
        <a:ext cx="526843" cy="720817"/>
      </dsp:txXfrm>
    </dsp:sp>
    <dsp:sp modelId="{349A70EB-EFD6-4874-813F-B7E280527B94}">
      <dsp:nvSpPr>
        <dsp:cNvPr id="0" name=""/>
        <dsp:cNvSpPr/>
      </dsp:nvSpPr>
      <dsp:spPr>
        <a:xfrm>
          <a:off x="6838747" y="2827026"/>
          <a:ext cx="957897" cy="957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418922"/>
            <a:satOff val="-10726"/>
            <a:lumOff val="-98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6418922"/>
              <a:satOff val="-10726"/>
              <a:lumOff val="-9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54274" y="2827026"/>
        <a:ext cx="526843" cy="720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F09A-FD52-4563-9073-AD81698EA6EA}">
      <dsp:nvSpPr>
        <dsp:cNvPr id="0" name=""/>
        <dsp:cNvSpPr/>
      </dsp:nvSpPr>
      <dsp:spPr>
        <a:xfrm>
          <a:off x="0" y="0"/>
          <a:ext cx="3945400" cy="1134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57</a:t>
          </a:r>
          <a:r>
            <a:rPr lang="ru-RU" sz="2800" b="1" kern="1200" dirty="0" smtClean="0">
              <a:solidFill>
                <a:srgbClr val="002060"/>
              </a:solidFill>
            </a:rPr>
            <a:t> педагогов школ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0" y="0"/>
        <a:ext cx="3945400" cy="1134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18DCF-48B0-4FB2-8A0C-90D065B7D5AD}">
      <dsp:nvSpPr>
        <dsp:cNvPr id="0" name=""/>
        <dsp:cNvSpPr/>
      </dsp:nvSpPr>
      <dsp:spPr>
        <a:xfrm>
          <a:off x="572463" y="0"/>
          <a:ext cx="6487920" cy="237626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58536-E846-4D36-A3F3-C14F23E985B5}">
      <dsp:nvSpPr>
        <dsp:cNvPr id="0" name=""/>
        <dsp:cNvSpPr/>
      </dsp:nvSpPr>
      <dsp:spPr>
        <a:xfrm>
          <a:off x="1226" y="648073"/>
          <a:ext cx="7630394" cy="10801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46</a:t>
          </a:r>
          <a:r>
            <a:rPr lang="ru-RU" sz="2600" kern="1200" dirty="0" smtClean="0">
              <a:solidFill>
                <a:srgbClr val="002060"/>
              </a:solidFill>
            </a:rPr>
            <a:t>  учителей  прошли обучение в АКАДЕМИИ МИНИСТЕРСТВА  ПРОСВЕЩЕНИЯ 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53953" y="700800"/>
        <a:ext cx="7524940" cy="97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0.1577</cdr:x>
      <cdr:y>0</cdr:y>
    </cdr:from>
    <cdr:to>
      <cdr:x>0.96699</cdr:x>
      <cdr:y>0.22527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9150" y="0"/>
          <a:ext cx="4203700" cy="730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100" b="1" i="0" baseline="0" dirty="0">
              <a:effectLst/>
              <a:latin typeface="+mn-lt"/>
              <a:ea typeface="+mn-ea"/>
              <a:cs typeface="+mn-cs"/>
            </a:rPr>
            <a:t>Квалификация педагогов в ДОУ Ермаковского района  </a:t>
          </a:r>
          <a:endParaRPr lang="ru-RU" dirty="0">
            <a:effectLst/>
          </a:endParaRPr>
        </a:p>
        <a:p xmlns:a="http://schemas.openxmlformats.org/drawingml/2006/main">
          <a:pPr algn="ctr" rtl="0"/>
          <a:r>
            <a:rPr lang="ru-RU" sz="1100" b="1" i="0" baseline="0" dirty="0">
              <a:effectLst/>
              <a:latin typeface="+mn-lt"/>
              <a:ea typeface="+mn-ea"/>
              <a:cs typeface="+mn-cs"/>
            </a:rPr>
            <a:t>в 2020 и 2021 годах </a:t>
          </a:r>
          <a:endParaRPr lang="ru-RU" dirty="0">
            <a:effectLst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560D1-BF27-430E-B6AA-1F1A2A4C3822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8397-5FF2-4399-9265-1D765393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2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77A8-9F4B-47BB-82A5-47376466013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4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53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4"/>
          </p:nvPr>
        </p:nvSpPr>
        <p:spPr>
          <a:xfrm>
            <a:off x="181050" y="1475876"/>
            <a:ext cx="19149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>
              <a:spcBef>
                <a:spcPts val="0"/>
              </a:spcBef>
              <a:spcAft>
                <a:spcPts val="0"/>
              </a:spcAft>
              <a:buSzPts val="2340"/>
              <a:buChar char="*"/>
              <a:defRPr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21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1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47;p1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1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12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60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4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3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23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63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42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869716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оготип большой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14290"/>
            <a:ext cx="46434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496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40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Промежуточные итоги реализации регионального проекта «Современная школа в Ермаковском районе»</a:t>
            </a:r>
            <a:endParaRPr lang="ru-RU" sz="4000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pic>
        <p:nvPicPr>
          <p:cNvPr id="6" name="Рисунок 5" descr="C:\Users\User\Desktop\логотип большой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8786874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Desktop\логотип большой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571744"/>
            <a:ext cx="8786874" cy="4571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851920" y="5733256"/>
            <a:ext cx="51200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1400" b="1" kern="0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/>
                <a:sym typeface="Arial"/>
              </a:rPr>
              <a:t>Смолина И.В., 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1400" b="1" kern="0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/>
                <a:sym typeface="Arial"/>
              </a:rPr>
              <a:t>Главный специалист по общему образованию</a:t>
            </a:r>
            <a:endParaRPr lang="ru-RU" sz="1400" b="1" kern="0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8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6512918" cy="11813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7523A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E7523A"/>
                </a:solidFill>
                <a:latin typeface="Calibri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53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94287"/>
              </p:ext>
            </p:extLst>
          </p:nvPr>
        </p:nvGraphicFramePr>
        <p:xfrm>
          <a:off x="395536" y="1975851"/>
          <a:ext cx="8280920" cy="469621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6422681"/>
                <a:gridCol w="1858239"/>
              </a:tblGrid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ИМЦ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Жеблахтинская 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Мигнинская 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Разъезженская 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Ивановская 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Ермаковская СШ№2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Ермаковская СШ №1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Новоозерновская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8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Ермаковский ДС №2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7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Ойская 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1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Ермаковский ДС №5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2 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7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632460" algn="l"/>
                        </a:tabLst>
                      </a:pPr>
                      <a:r>
                        <a:rPr lang="ru-RU" sz="1800" dirty="0">
                          <a:effectLst/>
                        </a:rPr>
                        <a:t>ЦДО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2460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r="2239" b="9589"/>
          <a:stretch/>
        </p:blipFill>
        <p:spPr>
          <a:xfrm>
            <a:off x="6863084" y="1277011"/>
            <a:ext cx="1957388" cy="77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16633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800" b="1" kern="0" cap="all" spc="-60" dirty="0">
                <a:solidFill>
                  <a:srgbClr val="5DCEAF">
                    <a:lumMod val="50000"/>
                  </a:srgbClr>
                </a:solidFill>
                <a:latin typeface="Calibri" pitchFamily="34" charset="0"/>
                <a:ea typeface="+mj-ea"/>
                <a:cs typeface="Arial"/>
                <a:sym typeface="Arial"/>
              </a:rPr>
              <a:t>Участники </a:t>
            </a:r>
            <a:r>
              <a:rPr lang="ru-RU" sz="2800" b="1" kern="0" dirty="0">
                <a:solidFill>
                  <a:srgbClr val="C00000"/>
                </a:solidFill>
                <a:cs typeface="Arial"/>
                <a:sym typeface="Arial"/>
              </a:rPr>
              <a:t>мероприятий, направленных </a:t>
            </a:r>
            <a:r>
              <a:rPr lang="ru-RU" sz="2800" b="1" kern="0" dirty="0">
                <a:solidFill>
                  <a:srgbClr val="C00000"/>
                </a:solidFill>
                <a:cs typeface="Arial"/>
                <a:sym typeface="Arial"/>
              </a:rPr>
              <a:t>на повышение уровня профессионального мастерства педагогических </a:t>
            </a:r>
            <a:r>
              <a:rPr lang="ru-RU" sz="2800" b="1" kern="0" dirty="0">
                <a:solidFill>
                  <a:srgbClr val="C00000"/>
                </a:solidFill>
                <a:cs typeface="Arial"/>
                <a:sym typeface="Arial"/>
              </a:rPr>
              <a:t>работников </a:t>
            </a:r>
            <a:r>
              <a:rPr lang="ru-RU" sz="3200" b="1" kern="0" dirty="0">
                <a:solidFill>
                  <a:srgbClr val="5DCEAF">
                    <a:lumMod val="50000"/>
                  </a:srgbClr>
                </a:solidFill>
                <a:cs typeface="Arial"/>
                <a:sym typeface="Arial"/>
              </a:rPr>
              <a:t>«</a:t>
            </a:r>
            <a:r>
              <a:rPr lang="ru-RU" sz="3200" b="1" kern="0" dirty="0" err="1">
                <a:solidFill>
                  <a:srgbClr val="5DCEAF">
                    <a:lumMod val="50000"/>
                  </a:srgbClr>
                </a:solidFill>
                <a:cs typeface="Arial"/>
                <a:sym typeface="Arial"/>
              </a:rPr>
              <a:t>ПрофСреда</a:t>
            </a:r>
            <a:r>
              <a:rPr lang="ru-RU" sz="3200" b="1" kern="0" dirty="0">
                <a:solidFill>
                  <a:srgbClr val="5DCEAF">
                    <a:lumMod val="50000"/>
                  </a:srgbClr>
                </a:solidFill>
                <a:cs typeface="Arial"/>
                <a:sym typeface="Arial"/>
              </a:rPr>
              <a:t>»</a:t>
            </a:r>
            <a:endParaRPr lang="ru-RU" sz="1400" kern="0" dirty="0">
              <a:solidFill>
                <a:srgbClr val="000000">
                  <a:lumMod val="50000"/>
                  <a:lumOff val="50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7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Квалификация педагогов Ермаковского района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198501"/>
              </p:ext>
            </p:extLst>
          </p:nvPr>
        </p:nvGraphicFramePr>
        <p:xfrm>
          <a:off x="266697" y="1257298"/>
          <a:ext cx="8753479" cy="51143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50497"/>
                <a:gridCol w="1250497"/>
                <a:gridCol w="1250497"/>
                <a:gridCol w="1250497"/>
                <a:gridCol w="1250497"/>
                <a:gridCol w="1250497"/>
                <a:gridCol w="1250497"/>
              </a:tblGrid>
              <a:tr h="201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Школы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Всего педагогов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Нет категории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Аттестованы на соответствие занимаемой должности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Первая кв. кат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Высшая кв. кат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Не подлежат аттестации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406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217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168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128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61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2021  год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399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199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150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135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65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231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ДОУ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89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2021  год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88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7231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2021  год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44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4" name="Google Shape;590;geb48090ad5_1_33" descr="C:\Users\User\Desktop\логотип большой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404" y="116399"/>
            <a:ext cx="1500198" cy="85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309836"/>
              </p:ext>
            </p:extLst>
          </p:nvPr>
        </p:nvGraphicFramePr>
        <p:xfrm>
          <a:off x="35496" y="2348880"/>
          <a:ext cx="30243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091779"/>
              </p:ext>
            </p:extLst>
          </p:nvPr>
        </p:nvGraphicFramePr>
        <p:xfrm>
          <a:off x="2987824" y="2564904"/>
          <a:ext cx="30963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494221"/>
              </p:ext>
            </p:extLst>
          </p:nvPr>
        </p:nvGraphicFramePr>
        <p:xfrm>
          <a:off x="5940152" y="2492896"/>
          <a:ext cx="30243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oogle Shape;590;geb48090ad5_1_33" descr="C:\Users\User\Desktop\логотип большой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04" y="116399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591;geb48090ad5_1_33"/>
          <p:cNvGrpSpPr/>
          <p:nvPr/>
        </p:nvGrpSpPr>
        <p:grpSpPr>
          <a:xfrm>
            <a:off x="1794768" y="309859"/>
            <a:ext cx="7201899" cy="1127842"/>
            <a:chOff x="225166" y="25864"/>
            <a:chExt cx="7201899" cy="1127842"/>
          </a:xfrm>
        </p:grpSpPr>
        <p:sp>
          <p:nvSpPr>
            <p:cNvPr id="9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000" b="1" i="1" ker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2038772" y="469886"/>
            <a:ext cx="6734596" cy="5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Georgia"/>
              <a:buNone/>
            </a:pPr>
            <a:r>
              <a:rPr lang="ru-RU" sz="2400" kern="0" dirty="0" smtClean="0">
                <a:solidFill>
                  <a:srgbClr val="002060"/>
                </a:solidFill>
              </a:rPr>
              <a:t>Аттестация педагогов</a:t>
            </a:r>
            <a:endParaRPr lang="ru-RU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273358"/>
              </p:ext>
            </p:extLst>
          </p:nvPr>
        </p:nvGraphicFramePr>
        <p:xfrm>
          <a:off x="200025" y="2257425"/>
          <a:ext cx="8668593" cy="341947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89531"/>
                <a:gridCol w="2889531"/>
                <a:gridCol w="2889531"/>
              </a:tblGrid>
              <a:tr h="577828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Количество консультационных пунктов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2021г.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469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973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Количество специалистов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66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114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973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Количество оказанных услуг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136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251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oogle Shape;590;geb48090ad5_1_33" descr="C:\Users\User\Desktop\логотип большой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404" y="116399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591;geb48090ad5_1_33"/>
          <p:cNvGrpSpPr/>
          <p:nvPr/>
        </p:nvGrpSpPr>
        <p:grpSpPr>
          <a:xfrm>
            <a:off x="1794768" y="309859"/>
            <a:ext cx="7201899" cy="1127842"/>
            <a:chOff x="225166" y="25864"/>
            <a:chExt cx="7201899" cy="1127842"/>
          </a:xfrm>
        </p:grpSpPr>
        <p:sp>
          <p:nvSpPr>
            <p:cNvPr id="7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000" b="1" i="1" ker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2038772" y="469886"/>
            <a:ext cx="6734596" cy="5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Georgia"/>
              <a:buNone/>
            </a:pPr>
            <a:r>
              <a:rPr lang="ru-RU" sz="2400" kern="0" dirty="0">
                <a:solidFill>
                  <a:srgbClr val="002060"/>
                </a:solidFill>
              </a:rPr>
              <a:t>Деятельность консультационных пунктов</a:t>
            </a:r>
          </a:p>
        </p:txBody>
      </p:sp>
    </p:spTree>
    <p:extLst>
      <p:ext uri="{BB962C8B-B14F-4D97-AF65-F5344CB8AC3E}">
        <p14:creationId xmlns:p14="http://schemas.microsoft.com/office/powerpoint/2010/main" val="35290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181710"/>
              </p:ext>
            </p:extLst>
          </p:nvPr>
        </p:nvGraphicFramePr>
        <p:xfrm>
          <a:off x="333375" y="1752599"/>
          <a:ext cx="8553449" cy="495223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154613"/>
                <a:gridCol w="2398836"/>
              </a:tblGrid>
              <a:tr h="6194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Значение на 2021г.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73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Созданы и функционируют центры образования естественно –</a:t>
                      </a:r>
                      <a:r>
                        <a:rPr lang="ru-RU" sz="2000" baseline="0" dirty="0" smtClean="0"/>
                        <a:t> научной и технологической направленностей «Точка роста»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ед.</a:t>
                      </a:r>
                      <a:endParaRPr lang="ru-RU" sz="3200" b="1" dirty="0"/>
                    </a:p>
                  </a:txBody>
                  <a:tcPr/>
                </a:tc>
              </a:tr>
              <a:tr h="12219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Доля педагогических работников, прошедших повышение квалификации, в том числе в центрах непрерывного повышения профессионального мастерства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12%</a:t>
                      </a:r>
                      <a:endParaRPr lang="ru-RU" sz="3200" b="1" dirty="0"/>
                    </a:p>
                  </a:txBody>
                  <a:tcPr/>
                </a:tc>
              </a:tr>
              <a:tr h="1934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услуг </a:t>
                      </a:r>
                      <a:r>
                        <a:rPr lang="ru-RU" sz="2000" dirty="0" err="1" smtClean="0"/>
                        <a:t>психолого</a:t>
                      </a:r>
                      <a:r>
                        <a:rPr lang="ru-RU" sz="2000" dirty="0" smtClean="0"/>
                        <a:t> – педагогической, методической и консультативной помощи родителям</a:t>
                      </a:r>
                      <a:r>
                        <a:rPr lang="ru-RU" sz="2000" baseline="0" dirty="0" smtClean="0"/>
                        <a:t> (законным представителям) детей, а также гражданам, желающим принять на воспитание в свои семьи детей, оставшихся без попечения родителей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390 ед.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Google Shape;590;geb48090ad5_1_33" descr="C:\Users\User\Desktop\логотип большой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591;geb48090ad5_1_33"/>
          <p:cNvGrpSpPr/>
          <p:nvPr/>
        </p:nvGrpSpPr>
        <p:grpSpPr>
          <a:xfrm>
            <a:off x="1832868" y="358520"/>
            <a:ext cx="7201899" cy="1127842"/>
            <a:chOff x="225166" y="25864"/>
            <a:chExt cx="7201899" cy="1127842"/>
          </a:xfrm>
        </p:grpSpPr>
        <p:sp>
          <p:nvSpPr>
            <p:cNvPr id="7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000" b="1" i="1" ker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36025" y="327511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Значение показателей регионального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проекта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872" y="518547"/>
            <a:ext cx="6734596" cy="5862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Значение показателей регионального проекта «Современная школа»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210753"/>
            <a:ext cx="5791200" cy="900018"/>
          </a:xfrm>
        </p:spPr>
        <p:txBody>
          <a:bodyPr/>
          <a:lstStyle/>
          <a:p>
            <a:r>
              <a:rPr lang="ru-RU" dirty="0" smtClean="0"/>
              <a:t>«Точки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8998" y="874395"/>
            <a:ext cx="6400800" cy="1135380"/>
          </a:xfrm>
        </p:spPr>
        <p:txBody>
          <a:bodyPr/>
          <a:lstStyle/>
          <a:p>
            <a:r>
              <a:rPr lang="ru-RU" dirty="0" smtClean="0"/>
              <a:t>МБОУ «Ермаковская СШ №1»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Нижнесуэтукская</a:t>
            </a:r>
            <a:r>
              <a:rPr lang="ru-RU" dirty="0" smtClean="0"/>
              <a:t> СШ»</a:t>
            </a:r>
          </a:p>
          <a:p>
            <a:endParaRPr lang="ru-RU" dirty="0"/>
          </a:p>
        </p:txBody>
      </p:sp>
      <p:pic>
        <p:nvPicPr>
          <p:cNvPr id="1027" name="Picture 3" descr="C:\Users\Потемкина\Desktop\Общий анализ\Приемка оборудования_Точка роста\Мониторинг_ТОЧКИ РОСТА\Отправка_МО\МБОУ_Ермаковская_СШ_1\МБОУ_ЕСШ_1_кабинет хим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86" y="660762"/>
            <a:ext cx="2814838" cy="21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темкина\Desktop\Общий анализ\Приемка оборудования_Точка роста\Мониторинг_ТОЧКИ РОСТА\Отправка_МО\МБОУ_Нижнесуэтукская_СШ\IMG_2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0" y="1713512"/>
            <a:ext cx="3644054" cy="48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ОМ\Downloads\IMG_2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4830" y="3861795"/>
            <a:ext cx="3309936" cy="24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темкина\Desktop\Общий анализ\Приемка оборудования_Точка роста\Мониторинг_ТОЧКИ РОСТА\Отправка_МО\МБОУ_Ермаковская_СШ_1\МБОУ_ЕС_1_кабинет биологи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44" y="2781402"/>
            <a:ext cx="2670052" cy="19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66925"/>
            <a:ext cx="8478093" cy="417195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Обновление МТБ: 2 </a:t>
            </a:r>
            <a:r>
              <a:rPr lang="ru-RU" sz="2800" dirty="0"/>
              <a:t>053,4 тысячи </a:t>
            </a:r>
            <a:r>
              <a:rPr lang="ru-RU" sz="2800" dirty="0" smtClean="0"/>
              <a:t>рублей</a:t>
            </a:r>
            <a:r>
              <a:rPr lang="ru-RU" sz="2800" dirty="0"/>
              <a:t> </a:t>
            </a:r>
            <a:r>
              <a:rPr lang="ru-RU" sz="2800" dirty="0" smtClean="0"/>
              <a:t> (приобретение оборудования)</a:t>
            </a:r>
          </a:p>
          <a:p>
            <a:endParaRPr lang="ru-RU" sz="2800" dirty="0" smtClean="0"/>
          </a:p>
          <a:p>
            <a:r>
              <a:rPr lang="ru-RU" sz="2800" dirty="0" smtClean="0"/>
              <a:t>Ремонт кабинетов: 1 212,1 </a:t>
            </a:r>
            <a:r>
              <a:rPr lang="ru-RU" sz="2800" dirty="0"/>
              <a:t>тысяч </a:t>
            </a:r>
            <a:r>
              <a:rPr lang="ru-RU" sz="2800" dirty="0" smtClean="0"/>
              <a:t>рублей</a:t>
            </a:r>
            <a:r>
              <a:rPr lang="ru-RU" sz="2800" dirty="0"/>
              <a:t> </a:t>
            </a:r>
            <a:r>
              <a:rPr lang="ru-RU" sz="2800" dirty="0" smtClean="0"/>
              <a:t>(ремонт помещений, </a:t>
            </a:r>
            <a:r>
              <a:rPr lang="ru-RU" sz="2800" dirty="0" err="1" smtClean="0"/>
              <a:t>брендирование</a:t>
            </a:r>
            <a:r>
              <a:rPr lang="ru-RU" sz="2800" dirty="0" smtClean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Приобретение мебели: 389,4 </a:t>
            </a:r>
            <a:r>
              <a:rPr lang="ru-RU" sz="2800" dirty="0"/>
              <a:t>тысяч </a:t>
            </a:r>
            <a:r>
              <a:rPr lang="ru-RU" sz="2800" dirty="0" smtClean="0"/>
              <a:t>рублей (</a:t>
            </a:r>
            <a:r>
              <a:rPr lang="ru-RU" sz="2800" smtClean="0"/>
              <a:t>местный бюджет)</a:t>
            </a:r>
            <a:endParaRPr lang="ru-RU" sz="2800" dirty="0"/>
          </a:p>
        </p:txBody>
      </p:sp>
      <p:pic>
        <p:nvPicPr>
          <p:cNvPr id="4" name="Google Shape;590;geb48090ad5_1_33" descr="C:\Users\User\Desktop\логотип большой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591;geb48090ad5_1_33"/>
          <p:cNvGrpSpPr/>
          <p:nvPr/>
        </p:nvGrpSpPr>
        <p:grpSpPr>
          <a:xfrm>
            <a:off x="1832868" y="358520"/>
            <a:ext cx="7201899" cy="1127842"/>
            <a:chOff x="225166" y="25864"/>
            <a:chExt cx="7201899" cy="1127842"/>
          </a:xfrm>
        </p:grpSpPr>
        <p:sp>
          <p:nvSpPr>
            <p:cNvPr id="6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000" b="1" i="1" ker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076872" y="518547"/>
            <a:ext cx="6734596" cy="5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Georgia"/>
              <a:buNone/>
            </a:pPr>
            <a:r>
              <a:rPr lang="ru-RU" sz="3200" kern="0" dirty="0" smtClean="0">
                <a:solidFill>
                  <a:srgbClr val="002060"/>
                </a:solidFill>
              </a:rPr>
              <a:t>Финансирование проекта</a:t>
            </a:r>
            <a:endParaRPr lang="ru-RU" sz="32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934" y="2290638"/>
            <a:ext cx="43477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333E48"/>
                </a:solidFill>
                <a:cs typeface="Arial" panose="020B0604020202020204" pitchFamily="34" charset="0"/>
                <a:sym typeface="Arial"/>
              </a:rPr>
              <a:t>Реализация основных общеобразовательных программ</a:t>
            </a:r>
            <a:r>
              <a:rPr lang="ru-RU" kern="0" dirty="0">
                <a:solidFill>
                  <a:srgbClr val="333E48"/>
                </a:solidFill>
                <a:cs typeface="Arial" panose="020B0604020202020204" pitchFamily="34" charset="0"/>
                <a:sym typeface="Arial"/>
              </a:rPr>
              <a:t>:</a:t>
            </a:r>
          </a:p>
          <a:p>
            <a:pPr marL="177800" indent="-1778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333E48"/>
                </a:solidFill>
                <a:cs typeface="Arial" panose="020B0604020202020204" pitchFamily="34" charset="0"/>
                <a:sym typeface="Arial"/>
              </a:rPr>
              <a:t>«Информатика»</a:t>
            </a:r>
          </a:p>
          <a:p>
            <a:pPr marL="177800" indent="-1778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333E48"/>
                </a:solidFill>
                <a:cs typeface="Arial" panose="020B0604020202020204" pitchFamily="34" charset="0"/>
                <a:sym typeface="Arial"/>
              </a:rPr>
              <a:t>«Основы безопасности жизнедеятельности»</a:t>
            </a:r>
          </a:p>
          <a:p>
            <a:pPr marL="177800" indent="-1778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333E48"/>
                </a:solidFill>
                <a:cs typeface="Arial" panose="020B0604020202020204" pitchFamily="34" charset="0"/>
                <a:sym typeface="Arial"/>
              </a:rPr>
              <a:t>предметной области «Технология»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333E48"/>
                </a:solidFill>
                <a:cs typeface="Arial"/>
                <a:sym typeface="Arial"/>
              </a:rPr>
              <a:t>Дополнительное  образование: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kern="0" dirty="0">
                <a:solidFill>
                  <a:srgbClr val="333E48"/>
                </a:solidFill>
                <a:cs typeface="Arial" panose="020B0604020202020204" pitchFamily="34" charset="0"/>
                <a:sym typeface="Arial"/>
              </a:rPr>
              <a:t>программы цифрового, естественнонаучного, технического и гуманитарного профилей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kern="0" dirty="0">
              <a:solidFill>
                <a:srgbClr val="333E48"/>
              </a:solidFill>
              <a:cs typeface="Arial"/>
              <a:sym typeface="Arial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713162" y="2395841"/>
            <a:ext cx="4172701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Arial"/>
              <a:buNone/>
            </a:pPr>
            <a:r>
              <a:rPr lang="ru-RU" sz="19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kern="0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900" kern="0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900" b="1" kern="0" dirty="0"/>
              <a:t>Дополнительное образование: </a:t>
            </a:r>
            <a:r>
              <a:rPr lang="ru-RU" sz="1900" kern="0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4170" y="1736121"/>
            <a:ext cx="2708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532" y="1707885"/>
            <a:ext cx="257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400" b="1" kern="0" dirty="0">
                <a:solidFill>
                  <a:srgbClr val="FF0000"/>
                </a:solidFill>
                <a:cs typeface="Arial" panose="020B0604020202020204" pitchFamily="34" charset="0"/>
                <a:sym typeface="Arial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142073" y="1805317"/>
            <a:ext cx="1554385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566970" y="5351884"/>
            <a:ext cx="7893462" cy="1244860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t="23062" b="11829"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0800" r="620" b="34568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  <p:pic>
        <p:nvPicPr>
          <p:cNvPr id="14" name="Google Shape;590;geb48090ad5_1_33" descr="C:\Users\User\Desktop\логотип большой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04" y="165060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591;geb48090ad5_1_33"/>
          <p:cNvGrpSpPr/>
          <p:nvPr/>
        </p:nvGrpSpPr>
        <p:grpSpPr>
          <a:xfrm>
            <a:off x="1832868" y="358520"/>
            <a:ext cx="7201899" cy="1127842"/>
            <a:chOff x="225166" y="25864"/>
            <a:chExt cx="7201899" cy="1127842"/>
          </a:xfrm>
        </p:grpSpPr>
        <p:sp>
          <p:nvSpPr>
            <p:cNvPr id="16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000" b="1" i="1" ker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076872" y="518547"/>
            <a:ext cx="6734596" cy="5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Georgia"/>
              <a:buNone/>
            </a:pPr>
            <a:r>
              <a:rPr lang="ru-RU" sz="2400" kern="0" dirty="0" smtClean="0">
                <a:solidFill>
                  <a:srgbClr val="002060"/>
                </a:solidFill>
              </a:rPr>
              <a:t>Образовательные направления центров «Точка роста»</a:t>
            </a:r>
            <a:endParaRPr lang="ru-RU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4995862" y="1461167"/>
            <a:ext cx="3270106" cy="58769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3600" dirty="0">
                <a:solidFill>
                  <a:srgbClr val="C00000"/>
                </a:solidFill>
              </a:rPr>
              <a:t>Зачем?</a:t>
            </a:r>
            <a:endParaRPr sz="3600" dirty="0">
              <a:solidFill>
                <a:srgbClr val="C00000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133475" y="2038695"/>
            <a:ext cx="656272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sym typeface="Arial"/>
              </a:rPr>
              <a:t>Совершенствование условий для повышения качества общего образования </a:t>
            </a:r>
            <a:r>
              <a:rPr lang="ru-RU" sz="1800" dirty="0">
                <a:solidFill>
                  <a:srgbClr val="000000"/>
                </a:solidFill>
                <a:sym typeface="Arial"/>
              </a:rPr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sym typeface="Arial"/>
              </a:rPr>
              <a:t>Расширение возможностей обучающихся</a:t>
            </a:r>
            <a:r>
              <a:rPr lang="ru-RU" sz="1800" dirty="0">
                <a:solidFill>
                  <a:srgbClr val="000000"/>
                </a:solidFill>
                <a:sym typeface="Arial"/>
              </a:rPr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sym typeface="Arial"/>
              </a:rPr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0000"/>
                </a:solidFill>
                <a:sym typeface="Arial"/>
              </a:rPr>
              <a:t>Повышение охвата обучающихся </a:t>
            </a:r>
            <a:r>
              <a:rPr lang="ru-RU" sz="1800" dirty="0">
                <a:solidFill>
                  <a:srgbClr val="000000"/>
                </a:solidFill>
                <a:sym typeface="Arial"/>
              </a:rPr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690562" y="2125056"/>
            <a:ext cx="409575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ru-RU" sz="5400" dirty="0">
                <a:sym typeface="Arial"/>
              </a:rPr>
              <a:t>1</a:t>
            </a:r>
            <a:endParaRPr lang="ru-RU" dirty="0">
              <a:sym typeface="Arial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638175" y="3060628"/>
            <a:ext cx="409575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ru-RU" sz="5400" dirty="0">
                <a:sym typeface="Arial"/>
              </a:rPr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638175" y="4084465"/>
            <a:ext cx="409575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ru-RU" sz="5400" dirty="0">
                <a:sym typeface="Arial"/>
              </a:rPr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638175" y="5047125"/>
            <a:ext cx="409575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ru-RU" sz="5400" dirty="0">
                <a:sym typeface="Arial"/>
              </a:rPr>
              <a:t>4</a:t>
            </a:r>
          </a:p>
        </p:txBody>
      </p:sp>
      <p:pic>
        <p:nvPicPr>
          <p:cNvPr id="8" name="Google Shape;590;geb48090ad5_1_33" descr="C:\Users\User\Desktop\логотип большой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404" y="116399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591;geb48090ad5_1_33"/>
          <p:cNvGrpSpPr/>
          <p:nvPr/>
        </p:nvGrpSpPr>
        <p:grpSpPr>
          <a:xfrm>
            <a:off x="1794768" y="309859"/>
            <a:ext cx="7201899" cy="1127842"/>
            <a:chOff x="225166" y="25864"/>
            <a:chExt cx="7201899" cy="1127842"/>
          </a:xfrm>
        </p:grpSpPr>
        <p:sp>
          <p:nvSpPr>
            <p:cNvPr id="10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000" b="1" i="1" ker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038772" y="469886"/>
            <a:ext cx="6734596" cy="5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Georgia"/>
              <a:buNone/>
            </a:pPr>
            <a:r>
              <a:rPr lang="ru-RU" sz="2400" kern="0" dirty="0" smtClean="0">
                <a:solidFill>
                  <a:srgbClr val="002060"/>
                </a:solidFill>
              </a:rPr>
              <a:t>Образовательные направления центров «Точка роста»</a:t>
            </a:r>
            <a:endParaRPr lang="ru-RU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329816"/>
              </p:ext>
            </p:extLst>
          </p:nvPr>
        </p:nvGraphicFramePr>
        <p:xfrm>
          <a:off x="175320" y="2130896"/>
          <a:ext cx="8712968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590;geb48090ad5_1_33" descr="C:\Users\User\Desktop\логотип большой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04" y="116399"/>
            <a:ext cx="1500198" cy="857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591;geb48090ad5_1_33"/>
          <p:cNvGrpSpPr/>
          <p:nvPr/>
        </p:nvGrpSpPr>
        <p:grpSpPr>
          <a:xfrm>
            <a:off x="1794768" y="309859"/>
            <a:ext cx="7201899" cy="1127842"/>
            <a:chOff x="225166" y="25864"/>
            <a:chExt cx="7201899" cy="1127842"/>
          </a:xfrm>
        </p:grpSpPr>
        <p:sp>
          <p:nvSpPr>
            <p:cNvPr id="7" name="Google Shape;592;geb48090ad5_1_33"/>
            <p:cNvSpPr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5875" cap="flat" cmpd="sng">
              <a:solidFill>
                <a:srgbClr val="5DCC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93;geb48090ad5_1_33"/>
            <p:cNvSpPr txBox="1"/>
            <p:nvPr/>
          </p:nvSpPr>
          <p:spPr>
            <a:xfrm>
              <a:off x="225166" y="390506"/>
              <a:ext cx="6978600" cy="7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6550" tIns="354075" rIns="576550" bIns="142225" anchor="t" anchorCtr="0">
              <a:noAutofit/>
            </a:bodyPr>
            <a:lstStyle/>
            <a:p>
              <a:pPr marL="914400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000" b="1" i="1" ker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" name="Google Shape;594;geb48090ad5_1_33"/>
            <p:cNvSpPr/>
            <p:nvPr/>
          </p:nvSpPr>
          <p:spPr>
            <a:xfrm>
              <a:off x="353665" y="25864"/>
              <a:ext cx="7073400" cy="948300"/>
            </a:xfrm>
            <a:prstGeom prst="roundRect">
              <a:avLst>
                <a:gd name="adj" fmla="val 16667"/>
              </a:avLst>
            </a:prstGeom>
            <a:solidFill>
              <a:srgbClr val="5DCCF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95;geb48090ad5_1_33"/>
            <p:cNvSpPr txBox="1"/>
            <p:nvPr/>
          </p:nvSpPr>
          <p:spPr>
            <a:xfrm>
              <a:off x="399956" y="72155"/>
              <a:ext cx="69807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550" tIns="0" rIns="19655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endParaRPr sz="2500" b="1" kern="0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2038772" y="469886"/>
            <a:ext cx="6734596" cy="5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Georgia"/>
              <a:buNone/>
            </a:pPr>
            <a:r>
              <a:rPr lang="ru-RU" sz="2400" kern="0" dirty="0" smtClean="0">
                <a:solidFill>
                  <a:srgbClr val="002060"/>
                </a:solidFill>
              </a:rPr>
              <a:t>Планы 2022 года</a:t>
            </a:r>
            <a:endParaRPr lang="ru-RU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с педагогическими кадрами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695688"/>
              </p:ext>
            </p:extLst>
          </p:nvPr>
        </p:nvGraphicFramePr>
        <p:xfrm>
          <a:off x="372294" y="1276351"/>
          <a:ext cx="8428806" cy="49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5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17" y="108171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7523A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E7523A"/>
                </a:solidFill>
                <a:latin typeface="Calibri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53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60402"/>
              </p:ext>
            </p:extLst>
          </p:nvPr>
        </p:nvGraphicFramePr>
        <p:xfrm>
          <a:off x="626600" y="1988840"/>
          <a:ext cx="3945400" cy="113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88024" y="1546535"/>
            <a:ext cx="4032448" cy="206840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3000" u="sng" dirty="0" smtClean="0">
                <a:solidFill>
                  <a:schemeClr val="accent4">
                    <a:lumMod val="50000"/>
                  </a:schemeClr>
                </a:solidFill>
              </a:rPr>
              <a:t>НЕ ВКЛЮЧИЛИСЬ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Большереченская СШ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Нижнеусинская  НШ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Араданская ОШ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Григорьевская  СШ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Салбинская СШ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r="2239" b="9589"/>
          <a:stretch/>
        </p:blipFill>
        <p:spPr>
          <a:xfrm>
            <a:off x="162733" y="404664"/>
            <a:ext cx="1957388" cy="77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r="2239" b="9589"/>
          <a:stretch/>
        </p:blipFill>
        <p:spPr>
          <a:xfrm>
            <a:off x="315133" y="557064"/>
            <a:ext cx="1957388" cy="77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34620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3600" b="1" kern="0" cap="all" spc="-60" dirty="0">
                <a:solidFill>
                  <a:srgbClr val="E7523A"/>
                </a:solidFill>
                <a:latin typeface="Calibri" pitchFamily="34" charset="0"/>
                <a:ea typeface="+mj-ea"/>
                <a:cs typeface="Arial"/>
                <a:sym typeface="Arial"/>
              </a:rPr>
              <a:t>Обучение на треках  учителей </a:t>
            </a:r>
            <a:r>
              <a:rPr lang="ru-RU" sz="3600" b="1" kern="0" cap="all" spc="-60" dirty="0">
                <a:solidFill>
                  <a:srgbClr val="E7523A"/>
                </a:solidFill>
                <a:latin typeface="Calibri" pitchFamily="34" charset="0"/>
                <a:ea typeface="+mj-ea"/>
                <a:cs typeface="Arial"/>
                <a:sym typeface="Arial"/>
              </a:rPr>
              <a:t>  по ФГ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50288098"/>
              </p:ext>
            </p:extLst>
          </p:nvPr>
        </p:nvGraphicFramePr>
        <p:xfrm>
          <a:off x="899592" y="3789040"/>
          <a:ext cx="763284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739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Экран (4:3)</PresentationFormat>
  <Paragraphs>162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Значение показателей регионального проекта «Современная школа»</vt:lpstr>
      <vt:lpstr>«Точки роста»</vt:lpstr>
      <vt:lpstr>Презентация PowerPoint</vt:lpstr>
      <vt:lpstr>Презентация PowerPoint</vt:lpstr>
      <vt:lpstr>Зачем?</vt:lpstr>
      <vt:lpstr>Презентация PowerPoint</vt:lpstr>
      <vt:lpstr>Работа с педагогическими кадрами</vt:lpstr>
      <vt:lpstr>  </vt:lpstr>
      <vt:lpstr>  </vt:lpstr>
      <vt:lpstr>Квалификация педагогов Ермаковского района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2021-08-27T04:29:32Z</dcterms:created>
  <dcterms:modified xsi:type="dcterms:W3CDTF">2021-08-27T04:30:31Z</dcterms:modified>
</cp:coreProperties>
</file>