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60"/>
  </p:notesMasterIdLst>
  <p:sldIdLst>
    <p:sldId id="256" r:id="rId2"/>
    <p:sldId id="317" r:id="rId3"/>
    <p:sldId id="318" r:id="rId4"/>
    <p:sldId id="319" r:id="rId5"/>
    <p:sldId id="321" r:id="rId6"/>
    <p:sldId id="354" r:id="rId7"/>
    <p:sldId id="264" r:id="rId8"/>
    <p:sldId id="334" r:id="rId9"/>
    <p:sldId id="322" r:id="rId10"/>
    <p:sldId id="320" r:id="rId11"/>
    <p:sldId id="323" r:id="rId12"/>
    <p:sldId id="324" r:id="rId13"/>
    <p:sldId id="268" r:id="rId14"/>
    <p:sldId id="282" r:id="rId15"/>
    <p:sldId id="283" r:id="rId16"/>
    <p:sldId id="298" r:id="rId17"/>
    <p:sldId id="325" r:id="rId18"/>
    <p:sldId id="326" r:id="rId19"/>
    <p:sldId id="327" r:id="rId20"/>
    <p:sldId id="302" r:id="rId21"/>
    <p:sldId id="328" r:id="rId22"/>
    <p:sldId id="329" r:id="rId23"/>
    <p:sldId id="330" r:id="rId24"/>
    <p:sldId id="303" r:id="rId25"/>
    <p:sldId id="331" r:id="rId26"/>
    <p:sldId id="305" r:id="rId27"/>
    <p:sldId id="332" r:id="rId28"/>
    <p:sldId id="335" r:id="rId29"/>
    <p:sldId id="306" r:id="rId30"/>
    <p:sldId id="307" r:id="rId31"/>
    <p:sldId id="301" r:id="rId32"/>
    <p:sldId id="337" r:id="rId33"/>
    <p:sldId id="338" r:id="rId34"/>
    <p:sldId id="339" r:id="rId35"/>
    <p:sldId id="340" r:id="rId36"/>
    <p:sldId id="341" r:id="rId37"/>
    <p:sldId id="284" r:id="rId38"/>
    <p:sldId id="348" r:id="rId39"/>
    <p:sldId id="342" r:id="rId40"/>
    <p:sldId id="333" r:id="rId41"/>
    <p:sldId id="299" r:id="rId42"/>
    <p:sldId id="343" r:id="rId43"/>
    <p:sldId id="344" r:id="rId44"/>
    <p:sldId id="345" r:id="rId45"/>
    <p:sldId id="346" r:id="rId46"/>
    <p:sldId id="347" r:id="rId47"/>
    <p:sldId id="349" r:id="rId48"/>
    <p:sldId id="350" r:id="rId49"/>
    <p:sldId id="351" r:id="rId50"/>
    <p:sldId id="297" r:id="rId51"/>
    <p:sldId id="312" r:id="rId52"/>
    <p:sldId id="313" r:id="rId53"/>
    <p:sldId id="315" r:id="rId54"/>
    <p:sldId id="316" r:id="rId55"/>
    <p:sldId id="288" r:id="rId56"/>
    <p:sldId id="352" r:id="rId57"/>
    <p:sldId id="353" r:id="rId58"/>
    <p:sldId id="279" r:id="rId5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379">
          <p15:clr>
            <a:srgbClr val="9AA0A6"/>
          </p15:clr>
        </p15:guide>
        <p15:guide id="4" orient="horz" pos="232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4ED9753-C1CF-4C12-BE70-BE22EDDD15F3}">
  <a:tblStyle styleId="{74ED9753-C1CF-4C12-BE70-BE22EDDD15F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F2E342C-2F48-49DE-B1E8-9538E8DE876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05" autoAdjust="0"/>
  </p:normalViewPr>
  <p:slideViewPr>
    <p:cSldViewPr snapToGrid="0">
      <p:cViewPr>
        <p:scale>
          <a:sx n="107" d="100"/>
          <a:sy n="107" d="100"/>
        </p:scale>
        <p:origin x="-288" y="72"/>
      </p:cViewPr>
      <p:guideLst>
        <p:guide orient="horz" pos="1620"/>
        <p:guide orient="horz" pos="1379"/>
        <p:guide orient="horz" pos="23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7907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215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3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032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83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9191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487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343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028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0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593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42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97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177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748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08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222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631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574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771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482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928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76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18e3de75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518e3de75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858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098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928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684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806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600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5408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4897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2363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7990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67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997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793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951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6500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4880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029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4827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7417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6528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44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99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a55991ee3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5a55991ee3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15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a55991ee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5a55991ee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49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a55991ee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5a55991ee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276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5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_____Microsoft_Excel1.xlsx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____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4" Type="http://schemas.openxmlformats.org/officeDocument/2006/relationships/package" Target="../embeddings/_____Microsoft_Excel2.xls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____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emf"/><Relationship Id="rId4" Type="http://schemas.openxmlformats.org/officeDocument/2006/relationships/package" Target="../embeddings/_____Microsoft_Excel4.xls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package" Target="../embeddings/_____Microsoft_Excel6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package" Target="../embeddings/_____Microsoft_Excel7.xlsx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_____Microsoft_Excel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emf"/><Relationship Id="rId4" Type="http://schemas.openxmlformats.org/officeDocument/2006/relationships/package" Target="../embeddings/_____Microsoft_Excel8.xlsx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_____Microsoft_Excel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emf"/><Relationship Id="rId4" Type="http://schemas.openxmlformats.org/officeDocument/2006/relationships/package" Target="../embeddings/_____Microsoft_Excel10.xlsx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package" Target="../embeddings/_____Microsoft_Excel12.xlsx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vpion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bilet-help.worldskills.ru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bilet.worldskills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77800" y="2202717"/>
            <a:ext cx="5883600" cy="105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54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Билет</a:t>
            </a:r>
            <a:r>
              <a:rPr lang="ru" sz="48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ru" sz="4800" b="1" i="0" u="none" strike="noStrike" cap="none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будущее</a:t>
            </a:r>
            <a:endParaRPr sz="48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Онлайн-диагностика</a:t>
            </a: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383900" y="3713350"/>
            <a:ext cx="375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10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66200" y="1218100"/>
            <a:ext cx="88548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200" b="1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Цель:</a:t>
            </a:r>
            <a:r>
              <a:rPr lang="ru" sz="12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 определение параметров среды и уровня осознанности школьников при выборе профессиональной траектории посредством нескольких замеров, диагностика уровня готовности к выбору профессиональной траектории.</a:t>
            </a:r>
            <a:endParaRPr sz="120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2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Разработка и апробация диагностики, проведение исследований:</a:t>
            </a:r>
            <a:endParaRPr sz="120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Trebuchet MS"/>
              <a:buChar char="●"/>
            </a:pPr>
            <a:r>
              <a:rPr lang="ru" sz="12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Центр тестирования и развития «Гуманитарные технологии»;</a:t>
            </a:r>
            <a:endParaRPr sz="120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Trebuchet MS"/>
              <a:buChar char="●"/>
            </a:pPr>
            <a:r>
              <a:rPr lang="ru" sz="12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Институт образования «Высшей школы экономики»;</a:t>
            </a:r>
            <a:endParaRPr sz="120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Trebuchet MS"/>
              <a:buChar char="●"/>
            </a:pPr>
            <a:r>
              <a:rPr lang="ru" sz="12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компания «Профилум»</a:t>
            </a:r>
            <a:endParaRPr sz="120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8350" y="1860709"/>
            <a:ext cx="943121" cy="92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173" y="1860698"/>
            <a:ext cx="728217" cy="72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3910" y="2500838"/>
            <a:ext cx="1296265" cy="1851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" name="Google Shape;87;p16"/>
          <p:cNvGraphicFramePr/>
          <p:nvPr/>
        </p:nvGraphicFramePr>
        <p:xfrm>
          <a:off x="266700" y="3057900"/>
          <a:ext cx="8205750" cy="1889640"/>
        </p:xfrm>
        <a:graphic>
          <a:graphicData uri="http://schemas.openxmlformats.org/drawingml/2006/table">
            <a:tbl>
              <a:tblPr>
                <a:noFill/>
                <a:tableStyleId>{74ED9753-C1CF-4C12-BE70-BE22EDDD15F3}</a:tableStyleId>
              </a:tblPr>
              <a:tblGrid>
                <a:gridCol w="3352875"/>
                <a:gridCol w="4852875"/>
              </a:tblGrid>
              <a:tr h="34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2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Этап</a:t>
                      </a:r>
                      <a:endParaRPr sz="12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2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Описание</a:t>
                      </a:r>
                      <a:endParaRPr sz="12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200" b="1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 Как ты выбираешь профессию?</a:t>
                      </a:r>
                      <a:endParaRPr sz="1200" b="1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Развивающий опросник, определяющий осознанность и готовность к выбору профессии </a:t>
                      </a:r>
                      <a:r>
                        <a:rPr lang="ru" sz="10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(осознанность) - </a:t>
                      </a:r>
                      <a:r>
                        <a:rPr lang="ru" sz="1000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30 минут</a:t>
                      </a:r>
                      <a:endParaRPr sz="1000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200" b="1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 Какой ты?</a:t>
                      </a:r>
                      <a:endParaRPr sz="1200" b="1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Диагностика важных для выбора профессии способностей и навыков </a:t>
                      </a:r>
                      <a:endParaRPr sz="1000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(soft skills) – 35 минут</a:t>
                      </a:r>
                      <a:endParaRPr sz="1000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200" b="1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 Какие сферы тебе интересны </a:t>
                      </a:r>
                      <a:endParaRPr sz="1200" b="1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200" b="1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 что ты о них знаешь?</a:t>
                      </a:r>
                      <a:endParaRPr sz="1200" b="1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Диагностика осведомленности в различных перспективных направлениях </a:t>
                      </a:r>
                      <a:endParaRPr sz="1000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" sz="1000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(hard skills) – 35 минут</a:t>
                      </a:r>
                      <a:endParaRPr sz="1000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19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11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773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3200" y="1301943"/>
            <a:ext cx="826925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Оформлено соглашение между министерством образования Красноярского края и Союзом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Определены школы-участники проекта (324 школы)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Определены форматы вовлеченного и углублённого выбора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Определены площадки организации мероприятий ознакомительного формата – 17 организаций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</a:rPr>
              <a:t>Определены площадки организации мероприятий ознакомительного </a:t>
            </a:r>
            <a:r>
              <a:rPr lang="ru-RU" sz="1600" b="1" dirty="0" smtClean="0">
                <a:solidFill>
                  <a:srgbClr val="0070C0"/>
                </a:solidFill>
              </a:rPr>
              <a:t>формата – 18 организаций</a:t>
            </a:r>
            <a:endParaRPr lang="ru-RU" sz="1600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410"/>
            <a:ext cx="9144793" cy="12924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1700" y="241396"/>
            <a:ext cx="498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Подготовительный этап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(июль-август)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0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12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773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7886" y="1238054"/>
            <a:ext cx="8712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количество учащихся, зарегистрированных на электронном ресурсе Проекта – </a:t>
            </a:r>
            <a:r>
              <a:rPr lang="ru-RU" sz="1600" b="1" dirty="0">
                <a:solidFill>
                  <a:srgbClr val="0070C0"/>
                </a:solidFill>
              </a:rPr>
              <a:t>22 387 человек;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количество учащихся, прошедших три этапа тестирования – </a:t>
            </a:r>
            <a:r>
              <a:rPr lang="ru-RU" sz="1600" b="1" dirty="0" smtClean="0">
                <a:solidFill>
                  <a:srgbClr val="0070C0"/>
                </a:solidFill>
              </a:rPr>
              <a:t>11 </a:t>
            </a:r>
            <a:r>
              <a:rPr lang="ru-RU" sz="1600" b="1" dirty="0">
                <a:solidFill>
                  <a:srgbClr val="0070C0"/>
                </a:solidFill>
              </a:rPr>
              <a:t>939 человек;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количество учащихся, которые примут участие в практических мероприятиях ознакомительного формата – </a:t>
            </a:r>
            <a:r>
              <a:rPr lang="ru-RU" sz="1600" b="1" dirty="0">
                <a:solidFill>
                  <a:srgbClr val="0070C0"/>
                </a:solidFill>
              </a:rPr>
              <a:t>5 969 человек;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количество учащихся, которые примут участие в практических мероприятиях вовлеченного формата – </a:t>
            </a:r>
            <a:r>
              <a:rPr lang="ru-RU" sz="1600" b="1" dirty="0">
                <a:solidFill>
                  <a:srgbClr val="0070C0"/>
                </a:solidFill>
              </a:rPr>
              <a:t>2 238 человек;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количество учащихся, которые примут участие в практических мероприятиях углубленного формата – </a:t>
            </a:r>
            <a:r>
              <a:rPr lang="ru-RU" sz="1600" b="1" dirty="0">
                <a:solidFill>
                  <a:srgbClr val="0070C0"/>
                </a:solidFill>
              </a:rPr>
              <a:t>149 человек</a:t>
            </a:r>
            <a:r>
              <a:rPr lang="ru-RU" sz="1600" b="1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не менее 20 человек с нарушениями опорно-двигательного </a:t>
            </a:r>
            <a:r>
              <a:rPr lang="ru-RU" sz="1600" dirty="0" smtClean="0">
                <a:solidFill>
                  <a:srgbClr val="0070C0"/>
                </a:solidFill>
              </a:rPr>
              <a:t>аппарата примут участие в Проекте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410"/>
            <a:ext cx="9144793" cy="12924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1700" y="241396"/>
            <a:ext cx="498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Показатели участия по Красноярскому краю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5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1073701" y="2043753"/>
            <a:ext cx="69966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Билет в будущее</a:t>
            </a:r>
            <a:r>
              <a:rPr lang="ru"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30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Особенности реализации практических мероприятий проекта </a:t>
            </a: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49111" y="3199083"/>
            <a:ext cx="2110949" cy="17736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9735" y="3205550"/>
            <a:ext cx="6153138" cy="17607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9735" y="2076218"/>
            <a:ext cx="8528947" cy="935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14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12900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9604" y="431055"/>
            <a:ext cx="5844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2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8208" y="23943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rebuchetMS-Bold"/>
              </a:rPr>
              <a:t>Ознакомительные форматы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7971" y="3710441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rebuchetMS-Bold"/>
              </a:rPr>
              <a:t>Мероприятия вовлеченного выбора</a:t>
            </a:r>
            <a:br>
              <a:rPr lang="ru-RU" sz="2000" b="1" dirty="0">
                <a:solidFill>
                  <a:srgbClr val="002060"/>
                </a:solidFill>
                <a:latin typeface="TrebuchetMS-Bold"/>
              </a:rPr>
            </a:br>
            <a:r>
              <a:rPr lang="ru-RU" sz="2400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rebuchetMS-Bold"/>
              </a:rPr>
            </a:br>
            <a:endParaRPr lang="ru-RU" sz="2400" b="1" dirty="0">
              <a:solidFill>
                <a:srgbClr val="002060"/>
              </a:solidFill>
              <a:latin typeface="TrebuchetMS-Bo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9660" y="3093563"/>
            <a:ext cx="2110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rebuchetMS-Bold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rebuchetMS-Bold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rebuchetMS-Bold"/>
              </a:rPr>
              <a:t>Углубленный</a:t>
            </a:r>
            <a:r>
              <a:rPr lang="ru-RU" sz="2000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rebuchetMS-Bold"/>
              </a:rPr>
            </a:br>
            <a:r>
              <a:rPr lang="ru-RU" sz="2000" b="1" dirty="0">
                <a:solidFill>
                  <a:srgbClr val="002060"/>
                </a:solidFill>
                <a:latin typeface="TrebuchetMS-Bold"/>
              </a:rPr>
              <a:t>формат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5384" y="1318670"/>
            <a:ext cx="2431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rebuchetMS-Bold"/>
              </a:rPr>
              <a:t>Неосознанная</a:t>
            </a:r>
            <a:br>
              <a:rPr lang="ru-RU" sz="1800" b="1" dirty="0">
                <a:solidFill>
                  <a:srgbClr val="002060"/>
                </a:solidFill>
                <a:latin typeface="TrebuchetMS-Bold"/>
              </a:rPr>
            </a:br>
            <a:r>
              <a:rPr lang="ru-RU" sz="1800" b="1" dirty="0">
                <a:solidFill>
                  <a:srgbClr val="002060"/>
                </a:solidFill>
                <a:latin typeface="TrebuchetMS-Bold"/>
              </a:rPr>
              <a:t>некомпетентность</a:t>
            </a:r>
            <a:br>
              <a:rPr lang="ru-RU" sz="1800" b="1" dirty="0">
                <a:solidFill>
                  <a:srgbClr val="002060"/>
                </a:solidFill>
                <a:latin typeface="TrebuchetMS-Bold"/>
              </a:rPr>
            </a:br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38487" y="1134004"/>
            <a:ext cx="25159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r>
              <a:rPr lang="ru-RU" sz="1800" b="1" dirty="0">
                <a:solidFill>
                  <a:srgbClr val="002060"/>
                </a:solidFill>
                <a:latin typeface="TrebuchetMS-Bold"/>
              </a:rPr>
              <a:t>Осознанная</a:t>
            </a:r>
            <a:br>
              <a:rPr lang="ru-RU" sz="1800" b="1" dirty="0">
                <a:solidFill>
                  <a:srgbClr val="002060"/>
                </a:solidFill>
                <a:latin typeface="TrebuchetMS-Bold"/>
              </a:rPr>
            </a:br>
            <a:r>
              <a:rPr lang="ru-RU" sz="1800" b="1" dirty="0">
                <a:solidFill>
                  <a:srgbClr val="002060"/>
                </a:solidFill>
                <a:latin typeface="TrebuchetMS-Bold"/>
              </a:rPr>
              <a:t>некомпетентность</a:t>
            </a:r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37406" y="1096666"/>
            <a:ext cx="3034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r>
              <a:rPr lang="ru-RU" sz="1800" b="1" dirty="0">
                <a:solidFill>
                  <a:srgbClr val="002060"/>
                </a:solidFill>
                <a:latin typeface="TrebuchetMS-Bold"/>
              </a:rPr>
              <a:t>Осознанная</a:t>
            </a:r>
            <a:br>
              <a:rPr lang="ru-RU" sz="1800" b="1" dirty="0">
                <a:solidFill>
                  <a:srgbClr val="002060"/>
                </a:solidFill>
                <a:latin typeface="TrebuchetMS-Bold"/>
              </a:rPr>
            </a:br>
            <a:r>
              <a:rPr lang="ru-RU" sz="1800" b="1" dirty="0">
                <a:solidFill>
                  <a:srgbClr val="002060"/>
                </a:solidFill>
                <a:latin typeface="TrebuchetMS-Bold"/>
              </a:rPr>
              <a:t>компетентность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74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1290043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ОЗНАКОМИТЕЛЬНЫЙ </a:t>
            </a:r>
            <a:r>
              <a:rPr lang="ru-RU" sz="32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</a:t>
            </a:r>
            <a:br>
              <a:rPr lang="ru-RU" sz="32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32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до 15.10.2019</a:t>
            </a:r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15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77304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B5394"/>
                </a:solidFill>
                <a:latin typeface="TrebuchetMS-Bold"/>
              </a:rPr>
              <a:t/>
            </a:r>
            <a:br>
              <a:rPr lang="ru-RU" sz="1600" b="1" dirty="0">
                <a:solidFill>
                  <a:srgbClr val="0B5394"/>
                </a:solidFill>
                <a:latin typeface="TrebuchetMS-Bold"/>
              </a:rPr>
            </a:br>
            <a:r>
              <a:rPr lang="ru-RU" sz="1600" b="1" dirty="0" smtClean="0">
                <a:solidFill>
                  <a:srgbClr val="0B5394"/>
                </a:solidFill>
                <a:latin typeface="TrebuchetMS-Bold"/>
              </a:rPr>
              <a:t>Для </a:t>
            </a:r>
            <a:r>
              <a:rPr lang="ru-RU" sz="1600" b="1" dirty="0">
                <a:solidFill>
                  <a:srgbClr val="0B5394"/>
                </a:solidFill>
                <a:latin typeface="TrebuchetMS-Bold"/>
              </a:rPr>
              <a:t>кого:</a:t>
            </a:r>
            <a:br>
              <a:rPr lang="ru-RU" sz="1600" b="1" dirty="0">
                <a:solidFill>
                  <a:srgbClr val="0B5394"/>
                </a:solidFill>
                <a:latin typeface="TrebuchetMS-Bold"/>
              </a:rPr>
            </a:br>
            <a:r>
              <a:rPr lang="ru-RU" sz="1600" b="1" dirty="0">
                <a:latin typeface="TrebuchetMS-Bold"/>
              </a:rPr>
              <a:t>все уровни </a:t>
            </a:r>
            <a:r>
              <a:rPr lang="ru-RU" sz="1600" b="1" dirty="0" smtClean="0">
                <a:latin typeface="TrebuchetMS-Bold"/>
              </a:rPr>
              <a:t>компетентности</a:t>
            </a:r>
          </a:p>
          <a:p>
            <a:r>
              <a:rPr lang="ru-RU" sz="1600" b="1" dirty="0">
                <a:latin typeface="TrebuchetMS-Bold"/>
              </a:rPr>
              <a:t/>
            </a:r>
            <a:br>
              <a:rPr lang="ru-RU" sz="1600" b="1" dirty="0">
                <a:latin typeface="TrebuchetMS-Bold"/>
              </a:rPr>
            </a:br>
            <a:r>
              <a:rPr lang="ru-RU" sz="1600" b="1" dirty="0">
                <a:solidFill>
                  <a:srgbClr val="0B5394"/>
                </a:solidFill>
                <a:latin typeface="TrebuchetMS-Bold"/>
              </a:rPr>
              <a:t>Продолжительность:</a:t>
            </a:r>
            <a:br>
              <a:rPr lang="ru-RU" sz="1600" b="1" dirty="0">
                <a:solidFill>
                  <a:srgbClr val="0B5394"/>
                </a:solidFill>
                <a:latin typeface="TrebuchetMS-Bold"/>
              </a:rPr>
            </a:br>
            <a:r>
              <a:rPr lang="ru-RU" sz="1600" b="1" dirty="0">
                <a:latin typeface="TrebuchetMS-Bold"/>
              </a:rPr>
              <a:t>от 1 до 2 </a:t>
            </a:r>
            <a:r>
              <a:rPr lang="ru-RU" sz="1600" b="1" dirty="0" smtClean="0">
                <a:latin typeface="TrebuchetMS-Bold"/>
              </a:rPr>
              <a:t>часов</a:t>
            </a:r>
          </a:p>
          <a:p>
            <a:r>
              <a:rPr lang="ru-RU" sz="1600" b="1" dirty="0">
                <a:latin typeface="TrebuchetMS-Bold"/>
              </a:rPr>
              <a:t/>
            </a:r>
            <a:br>
              <a:rPr lang="ru-RU" sz="1600" b="1" dirty="0">
                <a:latin typeface="TrebuchetMS-Bold"/>
              </a:rPr>
            </a:br>
            <a:r>
              <a:rPr lang="ru-RU" sz="1600" b="1" dirty="0">
                <a:solidFill>
                  <a:srgbClr val="0B5394"/>
                </a:solidFill>
                <a:latin typeface="TrebuchetMS-Bold"/>
              </a:rPr>
              <a:t>Количество участников:</a:t>
            </a:r>
            <a:br>
              <a:rPr lang="ru-RU" sz="1600" b="1" dirty="0">
                <a:solidFill>
                  <a:srgbClr val="0B5394"/>
                </a:solidFill>
                <a:latin typeface="TrebuchetMS-Bold"/>
              </a:rPr>
            </a:br>
            <a:r>
              <a:rPr lang="ru-RU" sz="1600" b="1" dirty="0">
                <a:latin typeface="TrebuchetMS-Bold"/>
              </a:rPr>
              <a:t>до 30 в группе</a:t>
            </a:r>
            <a:r>
              <a:rPr lang="ru-RU" sz="1600" dirty="0"/>
              <a:t> 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17858" y="1322879"/>
            <a:ext cx="49033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rebuchetMS-Bold"/>
              </a:rPr>
              <a:t>Квест на </a:t>
            </a:r>
            <a:r>
              <a:rPr lang="ru-RU" sz="1600" b="1" dirty="0" err="1">
                <a:solidFill>
                  <a:srgbClr val="002060"/>
                </a:solidFill>
                <a:latin typeface="TrebuchetMS-Bold"/>
              </a:rPr>
              <a:t>профориентационном</a:t>
            </a:r>
            <a:r>
              <a:rPr lang="ru-RU" sz="1600" b="1" dirty="0">
                <a:solidFill>
                  <a:srgbClr val="002060"/>
                </a:solidFill>
                <a:latin typeface="TrebuchetMS-Bold"/>
              </a:rPr>
              <a:t> событии</a:t>
            </a:r>
            <a:br>
              <a:rPr lang="ru-RU" sz="1600" b="1" dirty="0">
                <a:solidFill>
                  <a:srgbClr val="002060"/>
                </a:solidFill>
                <a:latin typeface="TrebuchetMS-Bold"/>
              </a:rPr>
            </a:br>
            <a:endParaRPr lang="ru-RU" sz="1600" b="1" dirty="0" smtClean="0">
              <a:solidFill>
                <a:srgbClr val="002060"/>
              </a:solidFill>
              <a:latin typeface="TrebuchetMS-Bold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rebuchetMS-Bold"/>
              </a:rPr>
              <a:t>Игровое </a:t>
            </a:r>
            <a:r>
              <a:rPr lang="ru-RU" sz="1600" b="1" dirty="0" err="1">
                <a:solidFill>
                  <a:srgbClr val="002060"/>
                </a:solidFill>
                <a:latin typeface="TrebuchetMS-Bold"/>
              </a:rPr>
              <a:t>профнавигационное</a:t>
            </a:r>
            <a:r>
              <a:rPr lang="ru-RU" sz="1600" b="1" dirty="0">
                <a:solidFill>
                  <a:srgbClr val="002060"/>
                </a:solidFill>
                <a:latin typeface="TrebuchetMS-Bold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rebuchetMS-Bold"/>
              </a:rPr>
              <a:t>online</a:t>
            </a:r>
            <a:r>
              <a:rPr lang="ru-RU" sz="1600" b="1" dirty="0">
                <a:solidFill>
                  <a:srgbClr val="002060"/>
                </a:solidFill>
                <a:latin typeface="TrebuchetMS-Bold"/>
              </a:rPr>
              <a:t>-тестирование</a:t>
            </a:r>
            <a:br>
              <a:rPr lang="ru-RU" sz="1600" b="1" dirty="0">
                <a:solidFill>
                  <a:srgbClr val="002060"/>
                </a:solidFill>
                <a:latin typeface="TrebuchetMS-Bold"/>
              </a:rPr>
            </a:br>
            <a:endParaRPr lang="ru-RU" sz="1600" b="1" dirty="0" smtClean="0">
              <a:solidFill>
                <a:srgbClr val="002060"/>
              </a:solidFill>
              <a:latin typeface="TrebuchetMS-Bold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rebuchetMS-Bold"/>
              </a:rPr>
              <a:t>День </a:t>
            </a:r>
            <a:r>
              <a:rPr lang="ru-RU" sz="1600" b="1" dirty="0">
                <a:solidFill>
                  <a:srgbClr val="002060"/>
                </a:solidFill>
                <a:latin typeface="TrebuchetMS-Bold"/>
              </a:rPr>
              <a:t>открытых дверей на предприятии</a:t>
            </a:r>
            <a:br>
              <a:rPr lang="ru-RU" sz="1600" b="1" dirty="0">
                <a:solidFill>
                  <a:srgbClr val="002060"/>
                </a:solidFill>
                <a:latin typeface="TrebuchetMS-Bold"/>
              </a:rPr>
            </a:br>
            <a:endParaRPr lang="ru-RU" sz="1600" b="1" dirty="0" smtClean="0">
              <a:solidFill>
                <a:srgbClr val="002060"/>
              </a:solidFill>
              <a:latin typeface="TrebuchetMS-Bold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rebuchetMS-Bold"/>
              </a:rPr>
              <a:t>Экскурсия </a:t>
            </a:r>
            <a:r>
              <a:rPr lang="ru-RU" sz="1600" b="1" dirty="0">
                <a:solidFill>
                  <a:srgbClr val="002060"/>
                </a:solidFill>
                <a:latin typeface="TrebuchetMS-Bold"/>
              </a:rPr>
              <a:t>на чемпионате профессионального мастерства</a:t>
            </a:r>
            <a:br>
              <a:rPr lang="ru-RU" sz="1600" b="1" dirty="0">
                <a:solidFill>
                  <a:srgbClr val="002060"/>
                </a:solidFill>
                <a:latin typeface="TrebuchetMS-Bold"/>
              </a:rPr>
            </a:br>
            <a:endParaRPr lang="ru-RU" sz="1600" b="1" dirty="0" smtClean="0">
              <a:solidFill>
                <a:srgbClr val="002060"/>
              </a:solidFill>
              <a:latin typeface="TrebuchetMS-Bold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rebuchetMS-Bold"/>
              </a:rPr>
              <a:t>Тестирование </a:t>
            </a:r>
            <a:r>
              <a:rPr lang="ru-RU" sz="1600" b="1" dirty="0">
                <a:solidFill>
                  <a:srgbClr val="002060"/>
                </a:solidFill>
                <a:latin typeface="TrebuchetMS-Bold"/>
              </a:rPr>
              <a:t>на </a:t>
            </a:r>
            <a:r>
              <a:rPr lang="ru-RU" sz="1600" b="1" dirty="0" err="1">
                <a:solidFill>
                  <a:srgbClr val="002060"/>
                </a:solidFill>
                <a:latin typeface="TrebuchetMS-Bold"/>
              </a:rPr>
              <a:t>профориентационном</a:t>
            </a:r>
            <a:r>
              <a:rPr lang="ru-RU" sz="1600" b="1" dirty="0">
                <a:solidFill>
                  <a:srgbClr val="002060"/>
                </a:solidFill>
                <a:latin typeface="TrebuchetMS-Bold"/>
              </a:rPr>
              <a:t> событии</a:t>
            </a:r>
            <a:br>
              <a:rPr lang="ru-RU" sz="1600" b="1" dirty="0">
                <a:solidFill>
                  <a:srgbClr val="002060"/>
                </a:solidFill>
                <a:latin typeface="TrebuchetMS-Bold"/>
              </a:rPr>
            </a:br>
            <a:endParaRPr lang="ru-RU" sz="1600" b="1" dirty="0" smtClean="0">
              <a:solidFill>
                <a:srgbClr val="002060"/>
              </a:solidFill>
              <a:latin typeface="TrebuchetMS-Bold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rebuchetMS-Bold"/>
              </a:rPr>
              <a:t>Встречи </a:t>
            </a:r>
            <a:r>
              <a:rPr lang="ru-RU" sz="1600" b="1" dirty="0">
                <a:solidFill>
                  <a:srgbClr val="002060"/>
                </a:solidFill>
                <a:latin typeface="TrebuchetMS-Bold"/>
              </a:rPr>
              <a:t>с индустриальными экспертами, консультации</a:t>
            </a:r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186" y="1521394"/>
            <a:ext cx="3508744" cy="333862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31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16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353130"/>
            <a:ext cx="73047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Задачи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dirty="0">
                <a:solidFill>
                  <a:srgbClr val="0070C0"/>
                </a:solidFill>
              </a:rPr>
              <a:t>Знакомство школьника с миром профессий, актуализация темы многообразия специальностей через интерес и игровую вовлеченность 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53978" y="2248585"/>
            <a:ext cx="7810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Формат и содержание</a:t>
            </a:r>
          </a:p>
          <a:p>
            <a:pPr algn="just"/>
            <a:r>
              <a:rPr lang="ru-RU" dirty="0" err="1">
                <a:solidFill>
                  <a:srgbClr val="0070C0"/>
                </a:solidFill>
              </a:rPr>
              <a:t>Квест</a:t>
            </a:r>
            <a:r>
              <a:rPr lang="ru-RU" dirty="0">
                <a:solidFill>
                  <a:srgbClr val="0070C0"/>
                </a:solidFill>
              </a:rPr>
              <a:t> -  игра, в ходе которой участники проходят определенное количество станций, выполняя на них задания мастеров игры, собирая </a:t>
            </a:r>
            <a:r>
              <a:rPr lang="ru-RU" dirty="0" smtClean="0">
                <a:solidFill>
                  <a:srgbClr val="0070C0"/>
                </a:solidFill>
              </a:rPr>
              <a:t>артефакты </a:t>
            </a:r>
            <a:r>
              <a:rPr lang="ru-RU" dirty="0">
                <a:solidFill>
                  <a:srgbClr val="0070C0"/>
                </a:solidFill>
              </a:rPr>
              <a:t>или информацию, делая отметки в маршрутных листах и т.п.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1700" y="3369089"/>
            <a:ext cx="80829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Площадка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 </a:t>
            </a:r>
            <a:r>
              <a:rPr lang="ru-RU" dirty="0" smtClean="0">
                <a:solidFill>
                  <a:srgbClr val="0070C0"/>
                </a:solidFill>
              </a:rPr>
              <a:t>ярмарка </a:t>
            </a:r>
            <a:r>
              <a:rPr lang="ru-RU" dirty="0">
                <a:solidFill>
                  <a:srgbClr val="0070C0"/>
                </a:solidFill>
              </a:rPr>
              <a:t>профессий, региональный чемпионат профессионального мастерства,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выставка, конкретное предприятие.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 </a:t>
            </a:r>
            <a:r>
              <a:rPr lang="ru-RU" dirty="0" smtClean="0">
                <a:solidFill>
                  <a:srgbClr val="0070C0"/>
                </a:solidFill>
              </a:rPr>
              <a:t>должно </a:t>
            </a:r>
            <a:r>
              <a:rPr lang="ru-RU" dirty="0">
                <a:solidFill>
                  <a:srgbClr val="0070C0"/>
                </a:solidFill>
              </a:rPr>
              <a:t>быть представлено для знакомства </a:t>
            </a:r>
            <a:r>
              <a:rPr lang="ru-RU" b="1" u="sng" dirty="0">
                <a:solidFill>
                  <a:srgbClr val="0070C0"/>
                </a:solidFill>
              </a:rPr>
              <a:t>не менее 10 профессий/компетенций.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 </a:t>
            </a:r>
            <a:r>
              <a:rPr lang="ru-RU" dirty="0" smtClean="0">
                <a:solidFill>
                  <a:srgbClr val="0070C0"/>
                </a:solidFill>
              </a:rPr>
              <a:t>базовые требования </a:t>
            </a:r>
            <a:r>
              <a:rPr lang="ru-RU" dirty="0">
                <a:solidFill>
                  <a:srgbClr val="0070C0"/>
                </a:solidFill>
              </a:rPr>
              <a:t>к </a:t>
            </a:r>
            <a:r>
              <a:rPr lang="ru-RU" dirty="0" smtClean="0">
                <a:solidFill>
                  <a:srgbClr val="0070C0"/>
                </a:solidFill>
              </a:rPr>
              <a:t>оборудованию </a:t>
            </a:r>
            <a:r>
              <a:rPr lang="ru-RU" dirty="0">
                <a:solidFill>
                  <a:srgbClr val="0070C0"/>
                </a:solidFill>
              </a:rPr>
              <a:t>общественных мест (вентиляция, освещение, туалет, укрытие от осадков и т.п.)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 </a:t>
            </a:r>
            <a:r>
              <a:rPr lang="ru-RU" dirty="0" smtClean="0">
                <a:solidFill>
                  <a:srgbClr val="0070C0"/>
                </a:solidFill>
              </a:rPr>
              <a:t>требования безопасности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410"/>
            <a:ext cx="9144793" cy="12924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1700" y="241396"/>
            <a:ext cx="498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Квест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профориентационном</a:t>
            </a:r>
            <a:r>
              <a:rPr lang="ru-RU" sz="2400" b="1" dirty="0">
                <a:solidFill>
                  <a:schemeClr val="bg1"/>
                </a:solidFill>
              </a:rPr>
              <a:t> событии</a:t>
            </a:r>
          </a:p>
        </p:txBody>
      </p:sp>
    </p:spTree>
    <p:extLst>
      <p:ext uri="{BB962C8B-B14F-4D97-AF65-F5344CB8AC3E}">
        <p14:creationId xmlns:p14="http://schemas.microsoft.com/office/powerpoint/2010/main" val="364897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17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294651"/>
            <a:ext cx="7304714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</a:rPr>
              <a:t>Возможный формат и характер игровых заданий: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dirty="0">
                <a:solidFill>
                  <a:srgbClr val="0070C0"/>
                </a:solidFill>
              </a:rPr>
              <a:t>● </a:t>
            </a:r>
            <a:r>
              <a:rPr lang="ru-RU" dirty="0" smtClean="0">
                <a:solidFill>
                  <a:srgbClr val="0070C0"/>
                </a:solidFill>
              </a:rPr>
              <a:t>задания </a:t>
            </a:r>
            <a:r>
              <a:rPr lang="ru-RU" dirty="0">
                <a:solidFill>
                  <a:srgbClr val="0070C0"/>
                </a:solidFill>
              </a:rPr>
              <a:t>на поиск в пространстве (найти станок заданной модели, отыскать стенд с профессией, связанной с питанием и т.п</a:t>
            </a:r>
            <a:r>
              <a:rPr lang="ru-RU" dirty="0" smtClean="0">
                <a:solidFill>
                  <a:srgbClr val="0070C0"/>
                </a:solidFill>
              </a:rPr>
              <a:t>.) 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● задания на коммуникацию (отыскать эксперта и задать ему вопрос, ответить на вопрос эксперта и т.п.)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● интерактивные практические задания (выполнение простейших операций по тематике компетенций)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● задания на поиск информации в интернете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● интеллектуальные задания (ребусы, загадки, викторина), аналитические задания (чтение чертежа, поиск ответа на вопрос в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демонстрируемом ролике) и т.д.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410"/>
            <a:ext cx="9144793" cy="12924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1700" y="241396"/>
            <a:ext cx="498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Квест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профориентационном</a:t>
            </a:r>
            <a:r>
              <a:rPr lang="ru-RU" sz="2400" b="1" dirty="0">
                <a:solidFill>
                  <a:schemeClr val="bg1"/>
                </a:solidFill>
              </a:rPr>
              <a:t> событии</a:t>
            </a:r>
          </a:p>
        </p:txBody>
      </p:sp>
    </p:spTree>
    <p:extLst>
      <p:ext uri="{BB962C8B-B14F-4D97-AF65-F5344CB8AC3E}">
        <p14:creationId xmlns:p14="http://schemas.microsoft.com/office/powerpoint/2010/main" val="2878795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18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294651"/>
            <a:ext cx="7304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Программа </a:t>
            </a:r>
            <a:r>
              <a:rPr lang="ru-RU" b="1" dirty="0">
                <a:solidFill>
                  <a:srgbClr val="0070C0"/>
                </a:solidFill>
              </a:rPr>
              <a:t>участия базово состоит из трех частей: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● организационно-мотивационная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● </a:t>
            </a:r>
            <a:r>
              <a:rPr lang="ru-RU" dirty="0" err="1">
                <a:solidFill>
                  <a:srgbClr val="0070C0"/>
                </a:solidFill>
              </a:rPr>
              <a:t>квест</a:t>
            </a:r>
            <a:r>
              <a:rPr lang="ru-RU" dirty="0">
                <a:solidFill>
                  <a:srgbClr val="0070C0"/>
                </a:solidFill>
              </a:rPr>
              <a:t> (объяснение правил, игра, подведение итогов, награждение и т.п.)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● подведение итогов мероприятия и получение обратной связи от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410"/>
            <a:ext cx="9144793" cy="12924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1700" y="241396"/>
            <a:ext cx="498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Квест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профориентационном</a:t>
            </a:r>
            <a:r>
              <a:rPr lang="ru-RU" sz="2400" b="1" dirty="0">
                <a:solidFill>
                  <a:schemeClr val="bg1"/>
                </a:solidFill>
              </a:rPr>
              <a:t> событии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7744" y="2679646"/>
            <a:ext cx="7853414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Наставник игры </a:t>
            </a:r>
            <a:r>
              <a:rPr lang="ru-RU" dirty="0">
                <a:solidFill>
                  <a:srgbClr val="0070C0"/>
                </a:solidFill>
              </a:rPr>
              <a:t>- реализует организационную и мотивационную часть, контролирует ход игры, организует подведение итогов </a:t>
            </a:r>
            <a:r>
              <a:rPr lang="ru-RU" dirty="0" smtClean="0">
                <a:solidFill>
                  <a:srgbClr val="0070C0"/>
                </a:solidFill>
              </a:rPr>
              <a:t>и обратную </a:t>
            </a:r>
            <a:r>
              <a:rPr lang="ru-RU" dirty="0">
                <a:solidFill>
                  <a:srgbClr val="0070C0"/>
                </a:solidFill>
              </a:rPr>
              <a:t>связь от участников.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Эксперт/мастер игры </a:t>
            </a:r>
            <a:r>
              <a:rPr lang="ru-RU" dirty="0">
                <a:solidFill>
                  <a:srgbClr val="0070C0"/>
                </a:solidFill>
              </a:rPr>
              <a:t>- работает с участниками на станциях (дает информацию о профессии, предлагает задания, </a:t>
            </a:r>
            <a:r>
              <a:rPr lang="ru-RU" dirty="0" smtClean="0">
                <a:solidFill>
                  <a:srgbClr val="0070C0"/>
                </a:solidFill>
              </a:rPr>
              <a:t>контролирует выполнение</a:t>
            </a:r>
            <a:r>
              <a:rPr lang="ru-RU" dirty="0">
                <a:solidFill>
                  <a:srgbClr val="0070C0"/>
                </a:solidFill>
              </a:rPr>
              <a:t>, отвечает на вопросы и т.п.). Данную роль могут выполнять носители профессий или предварительно обученные </a:t>
            </a:r>
            <a:r>
              <a:rPr lang="ru-RU" dirty="0" smtClean="0">
                <a:solidFill>
                  <a:srgbClr val="0070C0"/>
                </a:solidFill>
              </a:rPr>
              <a:t>волонтеры в </a:t>
            </a:r>
            <a:r>
              <a:rPr lang="ru-RU" dirty="0">
                <a:solidFill>
                  <a:srgbClr val="0070C0"/>
                </a:solidFill>
              </a:rPr>
              <a:t>возрасте от 18 лет. 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9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19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926" y="1709976"/>
            <a:ext cx="8262145" cy="22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Ожидаемый </a:t>
            </a:r>
            <a:r>
              <a:rPr lang="ru-RU" sz="1600" b="1" dirty="0">
                <a:solidFill>
                  <a:srgbClr val="0070C0"/>
                </a:solidFill>
              </a:rPr>
              <a:t>результат участия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формирование интереса ребенка к теме мира профессий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стимулирование к поиску дополнительной информации о профессиях, представленных на </a:t>
            </a:r>
            <a:r>
              <a:rPr lang="ru-RU" sz="1600" dirty="0" smtClean="0">
                <a:solidFill>
                  <a:srgbClr val="0070C0"/>
                </a:solidFill>
              </a:rPr>
              <a:t>мероприятии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появление </a:t>
            </a:r>
            <a:r>
              <a:rPr lang="ru-RU" sz="1600" dirty="0">
                <a:solidFill>
                  <a:srgbClr val="0070C0"/>
                </a:solidFill>
              </a:rPr>
              <a:t>желания к дальнейшему участию в подобных форматах и иных мероприятиях </a:t>
            </a:r>
            <a:r>
              <a:rPr lang="ru-RU" sz="1600" dirty="0" err="1">
                <a:solidFill>
                  <a:srgbClr val="0070C0"/>
                </a:solidFill>
              </a:rPr>
              <a:t>профориентационной</a:t>
            </a:r>
            <a:r>
              <a:rPr lang="ru-RU" sz="1600" dirty="0">
                <a:solidFill>
                  <a:srgbClr val="0070C0"/>
                </a:solidFill>
              </a:rPr>
              <a:t> направленности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410"/>
            <a:ext cx="9144793" cy="12924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1700" y="241396"/>
            <a:ext cx="498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Квест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профориентационном</a:t>
            </a:r>
            <a:r>
              <a:rPr lang="ru-RU" sz="2400" b="1" dirty="0">
                <a:solidFill>
                  <a:schemeClr val="bg1"/>
                </a:solidFill>
              </a:rPr>
              <a:t> событии</a:t>
            </a:r>
          </a:p>
        </p:txBody>
      </p:sp>
    </p:spTree>
    <p:extLst>
      <p:ext uri="{BB962C8B-B14F-4D97-AF65-F5344CB8AC3E}">
        <p14:creationId xmlns:p14="http://schemas.microsoft.com/office/powerpoint/2010/main" val="396302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Проект «Билет в будущее»</a:t>
            </a:r>
            <a:endParaRPr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“Билет в будущее”</a:t>
            </a:r>
            <a:endParaRPr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383900" y="3713350"/>
            <a:ext cx="375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2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88" y="2571750"/>
            <a:ext cx="4346524" cy="1823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57425" y="1384675"/>
            <a:ext cx="86046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Проект ранней профессиональной ориентации школьников 6–11 классов:</a:t>
            </a:r>
            <a:endParaRPr sz="160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не менее 100 тыс участников в год получают рекомендации по построению</a:t>
            </a:r>
            <a:endParaRPr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индивидуального учебного плана в рамках выбранного профессионального пути</a:t>
            </a:r>
            <a:endParaRPr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997275" y="2483125"/>
            <a:ext cx="3610800" cy="21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Trebuchet MS"/>
              <a:buAutoNum type="arabicPeriod"/>
            </a:pPr>
            <a:r>
              <a:rPr lang="ru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Формирование у молодых людей способности строить свою образовательную и карьерную траекторию, осознанно выбирать профессиональный путь.</a:t>
            </a:r>
            <a:endParaRPr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Trebuchet MS"/>
              <a:buAutoNum type="arabicPeriod"/>
            </a:pPr>
            <a:r>
              <a:rPr lang="ru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Получение рекомендаций о ближайших шагах в зависимости от уровня осознанности, интересов, способностей школьника, доступных ему возможностей.</a:t>
            </a:r>
            <a:endParaRPr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09159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20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773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5955" y="1307459"/>
            <a:ext cx="8652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Формат и содержание</a:t>
            </a:r>
          </a:p>
          <a:p>
            <a:r>
              <a:rPr lang="ru-RU" dirty="0">
                <a:solidFill>
                  <a:srgbClr val="0070C0"/>
                </a:solidFill>
              </a:rPr>
              <a:t>Игровое  онлайн-тестирование  проводится  на  </a:t>
            </a:r>
            <a:r>
              <a:rPr lang="ru-RU" dirty="0" err="1">
                <a:solidFill>
                  <a:srgbClr val="0070C0"/>
                </a:solidFill>
              </a:rPr>
              <a:t>профориентационных</a:t>
            </a:r>
            <a:r>
              <a:rPr lang="ru-RU" dirty="0">
                <a:solidFill>
                  <a:srgbClr val="0070C0"/>
                </a:solidFill>
              </a:rPr>
              <a:t>  событиях  и  выполняет  задачу  дополнительного  стимулирования </a:t>
            </a:r>
            <a:r>
              <a:rPr lang="ru-RU" dirty="0" smtClean="0">
                <a:solidFill>
                  <a:srgbClr val="0070C0"/>
                </a:solidFill>
              </a:rPr>
              <a:t>интереса </a:t>
            </a:r>
            <a:r>
              <a:rPr lang="ru-RU" dirty="0">
                <a:solidFill>
                  <a:srgbClr val="0070C0"/>
                </a:solidFill>
              </a:rPr>
              <a:t>к теме профориентации, в том числе конкретному контенту события (предлагаемые профессии, сферы, эксперты и т.п.). 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1067" y="2596145"/>
            <a:ext cx="86529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Площадка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доступные  цифровые  платформы,  имеющие  </a:t>
            </a:r>
            <a:r>
              <a:rPr lang="ru-RU" dirty="0">
                <a:solidFill>
                  <a:srgbClr val="0070C0"/>
                </a:solidFill>
              </a:rPr>
              <a:t>максимально  широкий </a:t>
            </a:r>
            <a:r>
              <a:rPr lang="ru-RU" dirty="0" smtClean="0">
                <a:solidFill>
                  <a:srgbClr val="0070C0"/>
                </a:solidFill>
              </a:rPr>
              <a:t>инструментарий </a:t>
            </a:r>
            <a:r>
              <a:rPr lang="ru-RU" dirty="0">
                <a:solidFill>
                  <a:srgbClr val="0070C0"/>
                </a:solidFill>
              </a:rPr>
              <a:t>для формирования и проведения игровых тестов, </a:t>
            </a:r>
            <a:r>
              <a:rPr lang="ru-RU" dirty="0" err="1">
                <a:solidFill>
                  <a:srgbClr val="0070C0"/>
                </a:solidFill>
              </a:rPr>
              <a:t>квизов</a:t>
            </a:r>
            <a:r>
              <a:rPr lang="ru-RU" dirty="0">
                <a:solidFill>
                  <a:srgbClr val="0070C0"/>
                </a:solidFill>
              </a:rPr>
              <a:t>, викторин и т.п.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Площадками могут выступить: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 открытые тесты на сайте bilet.worldskills.ru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 тесты, созданные самостоятельно в редакторах тестов и </a:t>
            </a:r>
            <a:r>
              <a:rPr lang="ru-RU" dirty="0" err="1">
                <a:solidFill>
                  <a:srgbClr val="0070C0"/>
                </a:solidFill>
              </a:rPr>
              <a:t>квизов</a:t>
            </a:r>
            <a:r>
              <a:rPr lang="ru-RU" dirty="0">
                <a:solidFill>
                  <a:srgbClr val="0070C0"/>
                </a:solidFill>
              </a:rPr>
              <a:t> (в интернете широко распространены площадки для создания </a:t>
            </a:r>
            <a:r>
              <a:rPr lang="ru-RU" dirty="0" smtClean="0">
                <a:solidFill>
                  <a:srgbClr val="0070C0"/>
                </a:solidFill>
              </a:rPr>
              <a:t>подобных </a:t>
            </a:r>
            <a:r>
              <a:rPr lang="ru-RU" dirty="0">
                <a:solidFill>
                  <a:srgbClr val="0070C0"/>
                </a:solidFill>
              </a:rPr>
              <a:t>продуктов с бесплатной версией использования).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Обязательные условия: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 обеспечение безопасности персональных данных участников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 бесплатный характер тестирования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-7419"/>
            <a:ext cx="9144793" cy="1292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269" y="284869"/>
            <a:ext cx="5029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Игровое </a:t>
            </a:r>
            <a:r>
              <a:rPr lang="ru-RU" sz="2000" b="1" dirty="0" err="1">
                <a:solidFill>
                  <a:schemeClr val="bg1"/>
                </a:solidFill>
              </a:rPr>
              <a:t>профнавигационное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online</a:t>
            </a:r>
            <a:r>
              <a:rPr lang="ru-RU" sz="2000" b="1" dirty="0" smtClean="0">
                <a:solidFill>
                  <a:schemeClr val="bg1"/>
                </a:solidFill>
              </a:rPr>
              <a:t>-тестирование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99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21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773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5955" y="1307459"/>
            <a:ext cx="865293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Задачи</a:t>
            </a:r>
          </a:p>
          <a:p>
            <a:r>
              <a:rPr lang="ru-RU" dirty="0">
                <a:solidFill>
                  <a:srgbClr val="0070C0"/>
                </a:solidFill>
              </a:rPr>
              <a:t>Знакомство школьника с миром профессий, стимулирование интереса к оценке собственных знаний, умений и навыков, </a:t>
            </a:r>
            <a:r>
              <a:rPr lang="ru-RU" dirty="0" smtClean="0">
                <a:solidFill>
                  <a:srgbClr val="0070C0"/>
                </a:solidFill>
              </a:rPr>
              <a:t>интересов применительно </a:t>
            </a:r>
            <a:r>
              <a:rPr lang="ru-RU" dirty="0">
                <a:solidFill>
                  <a:srgbClr val="0070C0"/>
                </a:solidFill>
              </a:rPr>
              <a:t>к потенциальной сфере деятельности или </a:t>
            </a:r>
            <a:r>
              <a:rPr lang="ru-RU" dirty="0" smtClean="0">
                <a:solidFill>
                  <a:srgbClr val="0070C0"/>
                </a:solidFill>
              </a:rPr>
              <a:t>профессии.</a:t>
            </a:r>
          </a:p>
          <a:p>
            <a:endParaRPr lang="ru-RU" sz="500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Продолжительность</a:t>
            </a:r>
          </a:p>
          <a:p>
            <a:r>
              <a:rPr lang="ru-RU" dirty="0">
                <a:solidFill>
                  <a:srgbClr val="0070C0"/>
                </a:solidFill>
              </a:rPr>
              <a:t>0,5 - 1 час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1067" y="2585259"/>
            <a:ext cx="86529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Тематика тестирования в </a:t>
            </a:r>
            <a:r>
              <a:rPr lang="ru-RU" dirty="0">
                <a:solidFill>
                  <a:srgbClr val="0070C0"/>
                </a:solidFill>
              </a:rPr>
              <a:t>соответствии с содержанием </a:t>
            </a:r>
            <a:r>
              <a:rPr lang="ru-RU" dirty="0" err="1">
                <a:solidFill>
                  <a:srgbClr val="0070C0"/>
                </a:solidFill>
              </a:rPr>
              <a:t>профориентационного</a:t>
            </a:r>
            <a:r>
              <a:rPr lang="ru-RU" dirty="0">
                <a:solidFill>
                  <a:srgbClr val="0070C0"/>
                </a:solidFill>
              </a:rPr>
              <a:t> события. 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● </a:t>
            </a:r>
            <a:r>
              <a:rPr lang="ru-RU" dirty="0">
                <a:solidFill>
                  <a:srgbClr val="0070C0"/>
                </a:solidFill>
              </a:rPr>
              <a:t>знание мира современных профессий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тестирование по конкретным профессиям/компетенциям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определение наиболее интересных профессиональных сфер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определение предпочтительного формата труда (например, “человек-человек”, “человек - машина” и т.п.).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тестирование различных “гибких навыков”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тестирование знания системы образования, возможностей дополнительного образования региона и города и т.п.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-7419"/>
            <a:ext cx="9144793" cy="1292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269" y="284869"/>
            <a:ext cx="5029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Игровое </a:t>
            </a:r>
            <a:r>
              <a:rPr lang="ru-RU" sz="2000" b="1" dirty="0" err="1">
                <a:solidFill>
                  <a:schemeClr val="bg1"/>
                </a:solidFill>
              </a:rPr>
              <a:t>профнавигационное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online</a:t>
            </a:r>
            <a:r>
              <a:rPr lang="ru-RU" sz="2000" b="1" dirty="0" smtClean="0">
                <a:solidFill>
                  <a:schemeClr val="bg1"/>
                </a:solidFill>
              </a:rPr>
              <a:t>-тестирование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27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22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773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5136" y="1773046"/>
            <a:ext cx="86529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</a:rPr>
              <a:t>Кадровое обеспечение</a:t>
            </a:r>
          </a:p>
          <a:p>
            <a:pPr algn="just"/>
            <a:r>
              <a:rPr lang="ru-RU" sz="1600" dirty="0">
                <a:solidFill>
                  <a:srgbClr val="0070C0"/>
                </a:solidFill>
              </a:rPr>
              <a:t>Для реализации формата потребуется инструктор, способный мотивированно объяснить участникам цель, пользу тестирования и </a:t>
            </a:r>
            <a:r>
              <a:rPr lang="ru-RU" sz="1600" dirty="0" smtClean="0">
                <a:solidFill>
                  <a:srgbClr val="0070C0"/>
                </a:solidFill>
              </a:rPr>
              <a:t>его правила.</a:t>
            </a:r>
          </a:p>
          <a:p>
            <a:pPr algn="just"/>
            <a:endParaRPr lang="ru-RU" sz="1600" dirty="0">
              <a:solidFill>
                <a:srgbClr val="0070C0"/>
              </a:solidFill>
            </a:endParaRPr>
          </a:p>
          <a:p>
            <a:pPr algn="just"/>
            <a:r>
              <a:rPr lang="ru-RU" sz="1600" b="1" dirty="0">
                <a:solidFill>
                  <a:srgbClr val="0070C0"/>
                </a:solidFill>
              </a:rPr>
              <a:t>Ожидаемый результат участия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Дополнительная мотивация участника к активному участию в </a:t>
            </a:r>
            <a:r>
              <a:rPr lang="ru-RU" sz="1600" dirty="0" err="1">
                <a:solidFill>
                  <a:srgbClr val="0070C0"/>
                </a:solidFill>
              </a:rPr>
              <a:t>профориентационном</a:t>
            </a:r>
            <a:r>
              <a:rPr lang="ru-RU" sz="1600" dirty="0">
                <a:solidFill>
                  <a:srgbClr val="0070C0"/>
                </a:solidFill>
              </a:rPr>
              <a:t> событии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Рост познавательного интереса к теме, охваченной тестированием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-7419"/>
            <a:ext cx="9144793" cy="1292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269" y="284869"/>
            <a:ext cx="5029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Игровое </a:t>
            </a:r>
            <a:r>
              <a:rPr lang="ru-RU" sz="2000" b="1" dirty="0" err="1">
                <a:solidFill>
                  <a:schemeClr val="bg1"/>
                </a:solidFill>
              </a:rPr>
              <a:t>профнавигационное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online</a:t>
            </a:r>
            <a:r>
              <a:rPr lang="ru-RU" sz="2000" b="1" dirty="0" smtClean="0">
                <a:solidFill>
                  <a:schemeClr val="bg1"/>
                </a:solidFill>
              </a:rPr>
              <a:t>-тестирование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86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23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773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733" y="1172209"/>
            <a:ext cx="907626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Рекомендуемая аудитория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Школьники 6-11 класс, в первую очередь в состоянии неосознанной некомпетентности.</a:t>
            </a:r>
          </a:p>
          <a:p>
            <a:r>
              <a:rPr lang="ru-RU" b="1" dirty="0">
                <a:solidFill>
                  <a:srgbClr val="0070C0"/>
                </a:solidFill>
              </a:rPr>
              <a:t>Задачи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Знакомство школьника с рядом профессиональных сфер, конкретных компетенций. Общее знакомство с характером деятельности в</a:t>
            </a:r>
          </a:p>
          <a:p>
            <a:r>
              <a:rPr lang="ru-RU" dirty="0">
                <a:solidFill>
                  <a:srgbClr val="0070C0"/>
                </a:solidFill>
              </a:rPr>
              <a:t>рамках ряда компетенций.</a:t>
            </a:r>
          </a:p>
          <a:p>
            <a:r>
              <a:rPr lang="ru-RU" b="1" dirty="0">
                <a:solidFill>
                  <a:srgbClr val="0070C0"/>
                </a:solidFill>
              </a:rPr>
              <a:t>Продолжительность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1,5 - 3 часа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  <a:p>
            <a:pPr algn="just"/>
            <a:endParaRPr lang="ru-RU" sz="800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Площадка</a:t>
            </a:r>
            <a:endParaRPr lang="ru-RU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промышленное </a:t>
            </a:r>
            <a:r>
              <a:rPr lang="ru-RU" dirty="0">
                <a:solidFill>
                  <a:srgbClr val="0070C0"/>
                </a:solidFill>
              </a:rPr>
              <a:t>предприятие, </a:t>
            </a:r>
            <a:endParaRPr lang="ru-RU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организация </a:t>
            </a:r>
            <a:r>
              <a:rPr lang="ru-RU" dirty="0">
                <a:solidFill>
                  <a:srgbClr val="0070C0"/>
                </a:solidFill>
              </a:rPr>
              <a:t>или учреждение, на базе которого </a:t>
            </a:r>
            <a:r>
              <a:rPr lang="ru-RU" dirty="0" smtClean="0">
                <a:solidFill>
                  <a:srgbClr val="0070C0"/>
                </a:solidFill>
              </a:rPr>
              <a:t>представлены  </a:t>
            </a:r>
            <a:r>
              <a:rPr lang="ru-RU" dirty="0">
                <a:solidFill>
                  <a:srgbClr val="0070C0"/>
                </a:solidFill>
              </a:rPr>
              <a:t>несколько  профессиональных  сфер  и  компетенций, 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Рекомендуется </a:t>
            </a:r>
            <a:r>
              <a:rPr lang="ru-RU" dirty="0">
                <a:solidFill>
                  <a:srgbClr val="0070C0"/>
                </a:solidFill>
              </a:rPr>
              <a:t>выбирать для проведения формата </a:t>
            </a:r>
            <a:r>
              <a:rPr lang="ru-RU" b="1" dirty="0">
                <a:solidFill>
                  <a:srgbClr val="0070C0"/>
                </a:solidFill>
              </a:rPr>
              <a:t>наиболее </a:t>
            </a:r>
            <a:r>
              <a:rPr lang="ru-RU" b="1" dirty="0" err="1">
                <a:solidFill>
                  <a:srgbClr val="0070C0"/>
                </a:solidFill>
              </a:rPr>
              <a:t>имиджевые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предприятия</a:t>
            </a:r>
            <a:r>
              <a:rPr lang="ru-RU" dirty="0">
                <a:solidFill>
                  <a:srgbClr val="0070C0"/>
                </a:solidFill>
              </a:rPr>
              <a:t>, имеющие высокую привлекательность с точки зрения дальнейшего трудоустройства и т.п.</a:t>
            </a:r>
          </a:p>
          <a:p>
            <a:pPr algn="just"/>
            <a:endParaRPr lang="ru-RU" dirty="0" smtClean="0">
              <a:solidFill>
                <a:srgbClr val="0070C0"/>
              </a:solidFill>
            </a:endParaRPr>
          </a:p>
          <a:p>
            <a:pPr algn="just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793" cy="11361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62" y="276400"/>
            <a:ext cx="629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День открытых дверей 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364283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24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773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733" y="1172209"/>
            <a:ext cx="907626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Формат и </a:t>
            </a:r>
            <a:r>
              <a:rPr lang="ru-RU" b="1" dirty="0" smtClean="0">
                <a:solidFill>
                  <a:srgbClr val="0070C0"/>
                </a:solidFill>
              </a:rPr>
              <a:t>содержание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День открытых дверей на предприятии может быть реализован в нескольких форматах: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 экскурсия  по  предприятию  с  рассказом  об  основных  производственных  блоках  и  специальностях,  бизнес-процессах,  с </a:t>
            </a:r>
            <a:r>
              <a:rPr lang="ru-RU" dirty="0" smtClean="0">
                <a:solidFill>
                  <a:srgbClr val="0070C0"/>
                </a:solidFill>
              </a:rPr>
              <a:t>демонстрацией </a:t>
            </a:r>
            <a:r>
              <a:rPr lang="ru-RU" dirty="0">
                <a:solidFill>
                  <a:srgbClr val="0070C0"/>
                </a:solidFill>
              </a:rPr>
              <a:t>работы специалистов.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 экскурсия с включением элементов практической деятельности, в которой участники могут выполнить простейшие операции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рамках тех или иных компетенций.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 экскурсия с включением ряда интерактивных и игровых активностей: </a:t>
            </a:r>
            <a:r>
              <a:rPr lang="ru-RU" dirty="0" err="1">
                <a:solidFill>
                  <a:srgbClr val="0070C0"/>
                </a:solidFill>
              </a:rPr>
              <a:t>квест</a:t>
            </a:r>
            <a:r>
              <a:rPr lang="ru-RU" dirty="0">
                <a:solidFill>
                  <a:srgbClr val="0070C0"/>
                </a:solidFill>
              </a:rPr>
              <a:t>, викторина, фотозона и т.д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В рамках формата участники должны: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познакомиться с не менее чем </a:t>
            </a:r>
            <a:r>
              <a:rPr lang="ru-RU" b="1" dirty="0">
                <a:solidFill>
                  <a:srgbClr val="0070C0"/>
                </a:solidFill>
              </a:rPr>
              <a:t>10 различными специальностями </a:t>
            </a:r>
            <a:r>
              <a:rPr lang="ru-RU" dirty="0">
                <a:solidFill>
                  <a:srgbClr val="0070C0"/>
                </a:solidFill>
              </a:rPr>
              <a:t>или не менее чем тремя альтернативными </a:t>
            </a:r>
            <a:r>
              <a:rPr lang="ru-RU" dirty="0" smtClean="0">
                <a:solidFill>
                  <a:srgbClr val="0070C0"/>
                </a:solidFill>
              </a:rPr>
              <a:t>сферами профессиональной </a:t>
            </a:r>
            <a:r>
              <a:rPr lang="ru-RU" dirty="0">
                <a:solidFill>
                  <a:srgbClr val="0070C0"/>
                </a:solidFill>
              </a:rPr>
              <a:t>деятельности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иметь возможность общения с не менее чем </a:t>
            </a:r>
            <a:r>
              <a:rPr lang="ru-RU" b="1" dirty="0">
                <a:solidFill>
                  <a:srgbClr val="0070C0"/>
                </a:solidFill>
              </a:rPr>
              <a:t>тремя носителями разных компетенций/профессий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получить информацию о необходимых навыках и уровне образования по специальностям, с которыми </a:t>
            </a:r>
            <a:r>
              <a:rPr lang="ru-RU" dirty="0" smtClean="0">
                <a:solidFill>
                  <a:srgbClr val="0070C0"/>
                </a:solidFill>
              </a:rPr>
              <a:t>предполагается знакомство </a:t>
            </a:r>
            <a:r>
              <a:rPr lang="ru-RU" dirty="0">
                <a:solidFill>
                  <a:srgbClr val="0070C0"/>
                </a:solidFill>
              </a:rPr>
              <a:t>в рамках мероприятия, узнать о карьерных перспективах и возможностях трудоустройства на данном предприятии.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793" cy="11361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62" y="276400"/>
            <a:ext cx="629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День открытых дверей 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3949091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25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773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575" y="1494532"/>
            <a:ext cx="90762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Кадровое обеспечение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● </a:t>
            </a:r>
            <a:r>
              <a:rPr lang="ru-RU" dirty="0">
                <a:solidFill>
                  <a:srgbClr val="0070C0"/>
                </a:solidFill>
              </a:rPr>
              <a:t>экскурсовод для проведения комплексной экскурсии по предприятию, осведомленный о структуре предприятия, </a:t>
            </a:r>
            <a:r>
              <a:rPr lang="ru-RU" dirty="0" smtClean="0">
                <a:solidFill>
                  <a:srgbClr val="0070C0"/>
                </a:solidFill>
              </a:rPr>
              <a:t>основных особенностях </a:t>
            </a:r>
            <a:r>
              <a:rPr lang="ru-RU" dirty="0">
                <a:solidFill>
                  <a:srgbClr val="0070C0"/>
                </a:solidFill>
              </a:rPr>
              <a:t>профессий и компетенций, включенных в маршрут.</a:t>
            </a:r>
          </a:p>
          <a:p>
            <a:r>
              <a:rPr lang="ru-RU" dirty="0">
                <a:solidFill>
                  <a:srgbClr val="0070C0"/>
                </a:solidFill>
              </a:rPr>
              <a:t>● эксперты для детального рассказа о профессиях и компетенциях, включенных в маршрут прогулки, обладающие опытом </a:t>
            </a:r>
            <a:r>
              <a:rPr lang="ru-RU" dirty="0" smtClean="0">
                <a:solidFill>
                  <a:srgbClr val="0070C0"/>
                </a:solidFill>
              </a:rPr>
              <a:t>и квалификацией </a:t>
            </a:r>
            <a:r>
              <a:rPr lang="ru-RU" dirty="0">
                <a:solidFill>
                  <a:srgbClr val="0070C0"/>
                </a:solidFill>
              </a:rPr>
              <a:t>по представляемой компетенции.</a:t>
            </a:r>
          </a:p>
          <a:p>
            <a:r>
              <a:rPr lang="ru-RU" dirty="0">
                <a:solidFill>
                  <a:srgbClr val="0070C0"/>
                </a:solidFill>
              </a:rPr>
              <a:t>● эксперты-наставники для проведения практических активностей, обладающие опытом и квалификацией по </a:t>
            </a:r>
            <a:r>
              <a:rPr lang="ru-RU" dirty="0" smtClean="0">
                <a:solidFill>
                  <a:srgbClr val="0070C0"/>
                </a:solidFill>
              </a:rPr>
              <a:t>представляемой компетенции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Ожидаемый результат участия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● Повышение уровня знаний школьников через знакомство с широким набором компетенций и индустрий, объединенных </a:t>
            </a:r>
            <a:r>
              <a:rPr lang="ru-RU" dirty="0" smtClean="0">
                <a:solidFill>
                  <a:srgbClr val="0070C0"/>
                </a:solidFill>
              </a:rPr>
              <a:t>на площадке </a:t>
            </a:r>
            <a:r>
              <a:rPr lang="ru-RU" dirty="0">
                <a:solidFill>
                  <a:srgbClr val="0070C0"/>
                </a:solidFill>
              </a:rPr>
              <a:t>одного предприятия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793" cy="11361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62" y="276400"/>
            <a:ext cx="629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День открытых дверей 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1610790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26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773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1667" y="1554674"/>
            <a:ext cx="826925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Формат и содержание</a:t>
            </a:r>
          </a:p>
          <a:p>
            <a:r>
              <a:rPr lang="ru-RU" dirty="0">
                <a:solidFill>
                  <a:srgbClr val="0070C0"/>
                </a:solidFill>
              </a:rPr>
              <a:t>Экскурсия  на  чемпионат  подразумевает  прохождение  группы  по  маршруту,  в  который  включено  посещение  соревновательных </a:t>
            </a:r>
            <a:r>
              <a:rPr lang="ru-RU" dirty="0" smtClean="0">
                <a:solidFill>
                  <a:srgbClr val="0070C0"/>
                </a:solidFill>
              </a:rPr>
              <a:t>площадок </a:t>
            </a:r>
            <a:r>
              <a:rPr lang="ru-RU" dirty="0">
                <a:solidFill>
                  <a:srgbClr val="0070C0"/>
                </a:solidFill>
              </a:rPr>
              <a:t>в рамках чемпионата. </a:t>
            </a:r>
          </a:p>
          <a:p>
            <a:r>
              <a:rPr lang="ru-RU" dirty="0">
                <a:solidFill>
                  <a:srgbClr val="0070C0"/>
                </a:solidFill>
              </a:rPr>
              <a:t>По ходу движения группы экскурсовод дает общую информацию о чемпионате и движении </a:t>
            </a:r>
            <a:r>
              <a:rPr lang="ru-RU" dirty="0" err="1">
                <a:solidFill>
                  <a:srgbClr val="0070C0"/>
                </a:solidFill>
              </a:rPr>
              <a:t>Worldskills</a:t>
            </a:r>
            <a:r>
              <a:rPr lang="ru-RU" dirty="0">
                <a:solidFill>
                  <a:srgbClr val="0070C0"/>
                </a:solidFill>
              </a:rPr>
              <a:t>, отдельно отмечает возможности </a:t>
            </a:r>
            <a:r>
              <a:rPr lang="ru-RU" dirty="0" smtClean="0">
                <a:solidFill>
                  <a:srgbClr val="0070C0"/>
                </a:solidFill>
              </a:rPr>
              <a:t> участия </a:t>
            </a:r>
            <a:r>
              <a:rPr lang="ru-RU" dirty="0">
                <a:solidFill>
                  <a:srgbClr val="0070C0"/>
                </a:solidFill>
              </a:rPr>
              <a:t>школьников в юниорских соревнованиях. 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Площадка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Площадкой для проведения мероприятия может выступить чемпионат профессионального мастерства </a:t>
            </a:r>
            <a:r>
              <a:rPr lang="ru-RU" dirty="0" err="1">
                <a:solidFill>
                  <a:srgbClr val="0070C0"/>
                </a:solidFill>
              </a:rPr>
              <a:t>Worldskills</a:t>
            </a:r>
            <a:r>
              <a:rPr lang="ru-RU" dirty="0">
                <a:solidFill>
                  <a:srgbClr val="0070C0"/>
                </a:solidFill>
              </a:rPr>
              <a:t> регионального или </a:t>
            </a:r>
            <a:r>
              <a:rPr lang="ru-RU" dirty="0" smtClean="0">
                <a:solidFill>
                  <a:srgbClr val="0070C0"/>
                </a:solidFill>
              </a:rPr>
              <a:t>местного </a:t>
            </a:r>
            <a:r>
              <a:rPr lang="ru-RU" dirty="0">
                <a:solidFill>
                  <a:srgbClr val="0070C0"/>
                </a:solidFill>
              </a:rPr>
              <a:t>уровня, корпоративный чемпионат, вузовский чемпионат.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152"/>
            <a:ext cx="9144793" cy="1292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5459" y="231244"/>
            <a:ext cx="5796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Экскурсия на чемпионате профессионального мастерства</a:t>
            </a:r>
          </a:p>
        </p:txBody>
      </p:sp>
    </p:spTree>
    <p:extLst>
      <p:ext uri="{BB962C8B-B14F-4D97-AF65-F5344CB8AC3E}">
        <p14:creationId xmlns:p14="http://schemas.microsoft.com/office/powerpoint/2010/main" val="1606229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27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396" y="13999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3200" y="1340684"/>
            <a:ext cx="82692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Задачи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Мотивация участника к самодиагностике и осознанному участию в процессе профориентации</a:t>
            </a:r>
          </a:p>
          <a:p>
            <a:r>
              <a:rPr lang="ru-RU" b="1" dirty="0">
                <a:solidFill>
                  <a:srgbClr val="0070C0"/>
                </a:solidFill>
              </a:rPr>
              <a:t>Продолжительность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1 </a:t>
            </a:r>
            <a:r>
              <a:rPr lang="ru-RU" dirty="0" smtClean="0">
                <a:solidFill>
                  <a:srgbClr val="0070C0"/>
                </a:solidFill>
              </a:rPr>
              <a:t>час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916"/>
            <a:ext cx="9144793" cy="1292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486" y="389439"/>
            <a:ext cx="780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Тестирование на </a:t>
            </a:r>
            <a:r>
              <a:rPr lang="ru-RU" sz="2400" b="1" dirty="0" err="1">
                <a:solidFill>
                  <a:schemeClr val="bg1"/>
                </a:solidFill>
              </a:rPr>
              <a:t>профориентационном</a:t>
            </a:r>
            <a:r>
              <a:rPr lang="ru-RU" sz="2400" b="1" dirty="0">
                <a:solidFill>
                  <a:schemeClr val="bg1"/>
                </a:solidFill>
              </a:rPr>
              <a:t> событии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4742" y="2573417"/>
            <a:ext cx="82692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Формат и содержание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  </a:t>
            </a:r>
            <a:r>
              <a:rPr lang="ru-RU" dirty="0">
                <a:solidFill>
                  <a:srgbClr val="0070C0"/>
                </a:solidFill>
              </a:rPr>
              <a:t>рамках  </a:t>
            </a:r>
            <a:r>
              <a:rPr lang="ru-RU" dirty="0" err="1">
                <a:solidFill>
                  <a:srgbClr val="0070C0"/>
                </a:solidFill>
              </a:rPr>
              <a:t>профориентационного</a:t>
            </a:r>
            <a:r>
              <a:rPr lang="ru-RU" dirty="0">
                <a:solidFill>
                  <a:srgbClr val="0070C0"/>
                </a:solidFill>
              </a:rPr>
              <a:t>  события,  способствующего  расширению кругозора участников о мире </a:t>
            </a:r>
            <a:r>
              <a:rPr lang="ru-RU" dirty="0" smtClean="0">
                <a:solidFill>
                  <a:srgbClr val="0070C0"/>
                </a:solidFill>
              </a:rPr>
              <a:t>профессий: </a:t>
            </a:r>
            <a:r>
              <a:rPr lang="ru-RU" dirty="0">
                <a:solidFill>
                  <a:srgbClr val="0070C0"/>
                </a:solidFill>
              </a:rPr>
              <a:t>ярмарка профессий, посещение чемпионата и другие массовые события, охватывающие </a:t>
            </a:r>
            <a:r>
              <a:rPr lang="ru-RU" dirty="0" smtClean="0">
                <a:solidFill>
                  <a:srgbClr val="0070C0"/>
                </a:solidFill>
              </a:rPr>
              <a:t>не </a:t>
            </a:r>
            <a:r>
              <a:rPr lang="ru-RU" dirty="0">
                <a:solidFill>
                  <a:srgbClr val="0070C0"/>
                </a:solidFill>
              </a:rPr>
              <a:t>менее 10 компетенций из разных профессиональных сфер.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Тестирование может определять: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● приоритетные профессиональные сферы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● приоритетные профессии и компетенции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● общие профессиональные типологии ребенка (типа “человек-человек”, “человек-машина” и т.п.)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● уровень знаний ребенка о современных профессиях, рынке труда и образования 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1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28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396" y="13999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6396" y="1556087"/>
            <a:ext cx="8269258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Рекомендуется </a:t>
            </a:r>
            <a:r>
              <a:rPr lang="ru-RU" sz="1600" dirty="0">
                <a:solidFill>
                  <a:srgbClr val="0070C0"/>
                </a:solidFill>
              </a:rPr>
              <a:t>использовать тестовые методики, разработанные и апробированные с учетом </a:t>
            </a:r>
            <a:r>
              <a:rPr lang="ru-RU" sz="1600" dirty="0" smtClean="0">
                <a:solidFill>
                  <a:srgbClr val="0070C0"/>
                </a:solidFill>
              </a:rPr>
              <a:t>передовых научных </a:t>
            </a:r>
            <a:r>
              <a:rPr lang="ru-RU" sz="1600" dirty="0">
                <a:solidFill>
                  <a:srgbClr val="0070C0"/>
                </a:solidFill>
              </a:rPr>
              <a:t>исследований в области психодиагностики и профориентации. Тестирование может проводиться в онлайн или офлайн формате.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Рекомендуется предоставить результат тестирования для участника</a:t>
            </a:r>
            <a:r>
              <a:rPr lang="ru-RU" sz="1600" b="1" dirty="0">
                <a:solidFill>
                  <a:srgbClr val="0070C0"/>
                </a:solidFill>
              </a:rPr>
              <a:t> в виде общего резюме и рекомендаций</a:t>
            </a:r>
            <a:r>
              <a:rPr lang="ru-RU" sz="1600" dirty="0">
                <a:solidFill>
                  <a:srgbClr val="0070C0"/>
                </a:solidFill>
              </a:rPr>
              <a:t>, в том числе применимых </a:t>
            </a:r>
            <a:r>
              <a:rPr lang="ru-RU" sz="1600" dirty="0" smtClean="0">
                <a:solidFill>
                  <a:srgbClr val="0070C0"/>
                </a:solidFill>
              </a:rPr>
              <a:t>к реализации </a:t>
            </a:r>
            <a:r>
              <a:rPr lang="ru-RU" sz="1600" dirty="0">
                <a:solidFill>
                  <a:srgbClr val="0070C0"/>
                </a:solidFill>
              </a:rPr>
              <a:t>в рамках данного </a:t>
            </a:r>
            <a:r>
              <a:rPr lang="ru-RU" sz="1600" dirty="0" err="1">
                <a:solidFill>
                  <a:srgbClr val="0070C0"/>
                </a:solidFill>
              </a:rPr>
              <a:t>профориентационного</a:t>
            </a:r>
            <a:r>
              <a:rPr lang="ru-RU" sz="1600" dirty="0">
                <a:solidFill>
                  <a:srgbClr val="0070C0"/>
                </a:solidFill>
              </a:rPr>
              <a:t> мероприятия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Содержание </a:t>
            </a:r>
            <a:r>
              <a:rPr lang="ru-RU" sz="1600" dirty="0">
                <a:solidFill>
                  <a:srgbClr val="0070C0"/>
                </a:solidFill>
              </a:rPr>
              <a:t>тестирования рекомендуется связать с содержанием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70C0"/>
                </a:solidFill>
              </a:rPr>
              <a:t>профориентационного</a:t>
            </a:r>
            <a:r>
              <a:rPr lang="ru-RU" sz="1600" dirty="0">
                <a:solidFill>
                  <a:srgbClr val="0070C0"/>
                </a:solidFill>
              </a:rPr>
              <a:t> мероприятия.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916"/>
            <a:ext cx="9144793" cy="1292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486" y="389439"/>
            <a:ext cx="780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Тестирование на </a:t>
            </a:r>
            <a:r>
              <a:rPr lang="ru-RU" sz="2400" b="1" dirty="0" err="1">
                <a:solidFill>
                  <a:schemeClr val="bg1"/>
                </a:solidFill>
              </a:rPr>
              <a:t>профориентационном</a:t>
            </a:r>
            <a:r>
              <a:rPr lang="ru-RU" sz="2400" b="1" dirty="0">
                <a:solidFill>
                  <a:schemeClr val="bg1"/>
                </a:solidFill>
              </a:rPr>
              <a:t> событии </a:t>
            </a:r>
          </a:p>
        </p:txBody>
      </p:sp>
    </p:spTree>
    <p:extLst>
      <p:ext uri="{BB962C8B-B14F-4D97-AF65-F5344CB8AC3E}">
        <p14:creationId xmlns:p14="http://schemas.microsoft.com/office/powerpoint/2010/main" val="561214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29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773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5856" y="1411324"/>
            <a:ext cx="82692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Площадка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Площадкой для проведения мероприятия может выступить чемпионат  профессионального мастерства, ярмарка профессий, ярмарка-выставка образовательных учреждений и другие события.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Кадровое обеспечение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>
                <a:solidFill>
                  <a:srgbClr val="0070C0"/>
                </a:solidFill>
              </a:rPr>
              <a:t>Методолог для организации процесса тестирования, интерпретации результатов и мотивации участников к последующим </a:t>
            </a:r>
            <a:r>
              <a:rPr lang="ru-RU" dirty="0" err="1" smtClean="0">
                <a:solidFill>
                  <a:srgbClr val="0070C0"/>
                </a:solidFill>
              </a:rPr>
              <a:t>проактивным</a:t>
            </a:r>
            <a:r>
              <a:rPr lang="ru-RU" dirty="0" smtClean="0">
                <a:solidFill>
                  <a:srgbClr val="0070C0"/>
                </a:solidFill>
              </a:rPr>
              <a:t> действиям </a:t>
            </a:r>
            <a:r>
              <a:rPr lang="ru-RU" dirty="0">
                <a:solidFill>
                  <a:srgbClr val="0070C0"/>
                </a:solidFill>
              </a:rPr>
              <a:t>в рамках </a:t>
            </a:r>
            <a:r>
              <a:rPr lang="ru-RU" dirty="0" err="1">
                <a:solidFill>
                  <a:srgbClr val="0070C0"/>
                </a:solidFill>
              </a:rPr>
              <a:t>профориентационного</a:t>
            </a:r>
            <a:r>
              <a:rPr lang="ru-RU" dirty="0">
                <a:solidFill>
                  <a:srgbClr val="0070C0"/>
                </a:solidFill>
              </a:rPr>
              <a:t> события.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Ожидаемый </a:t>
            </a:r>
            <a:r>
              <a:rPr lang="ru-RU" b="1" dirty="0">
                <a:solidFill>
                  <a:srgbClr val="0070C0"/>
                </a:solidFill>
              </a:rPr>
              <a:t>результат участия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>
                <a:solidFill>
                  <a:srgbClr val="0070C0"/>
                </a:solidFill>
              </a:rPr>
              <a:t>● Повышение уровня мотивации к участию в </a:t>
            </a:r>
            <a:r>
              <a:rPr lang="ru-RU" dirty="0" err="1">
                <a:solidFill>
                  <a:srgbClr val="0070C0"/>
                </a:solidFill>
              </a:rPr>
              <a:t>профориентационном</a:t>
            </a:r>
            <a:r>
              <a:rPr lang="ru-RU" dirty="0">
                <a:solidFill>
                  <a:srgbClr val="0070C0"/>
                </a:solidFill>
              </a:rPr>
              <a:t> событии на основе результатов диагностики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● Самооценка и стимулирование участников к расширению уровня кругозора знаний о мире профессий в целом и конкретных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специальностей и компетенций в частности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916"/>
            <a:ext cx="9144793" cy="1292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486" y="389439"/>
            <a:ext cx="780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Тестирование на </a:t>
            </a:r>
            <a:r>
              <a:rPr lang="ru-RU" sz="2400" b="1" dirty="0" err="1">
                <a:solidFill>
                  <a:schemeClr val="bg1"/>
                </a:solidFill>
              </a:rPr>
              <a:t>профориентационном</a:t>
            </a:r>
            <a:r>
              <a:rPr lang="ru-RU" sz="2400" b="1" dirty="0">
                <a:solidFill>
                  <a:schemeClr val="bg1"/>
                </a:solidFill>
              </a:rPr>
              <a:t> событии </a:t>
            </a:r>
          </a:p>
        </p:txBody>
      </p:sp>
    </p:spTree>
    <p:extLst>
      <p:ext uri="{BB962C8B-B14F-4D97-AF65-F5344CB8AC3E}">
        <p14:creationId xmlns:p14="http://schemas.microsoft.com/office/powerpoint/2010/main" val="195617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Осознанность в проекте</a:t>
            </a: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383900" y="3713350"/>
            <a:ext cx="375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3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331675" y="1369525"/>
            <a:ext cx="3992700" cy="3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Выделено три типа участников по степени осознанности профессионального выбора:</a:t>
            </a:r>
            <a:endParaRPr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Trebuchet MS"/>
              <a:buChar char="●"/>
            </a:pPr>
            <a:r>
              <a:rPr lang="ru" sz="1600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неосознанная некомпетентность</a:t>
            </a:r>
            <a:r>
              <a:rPr lang="ru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 (высокая самооценка и низкая готовность к выбору) - более 70%</a:t>
            </a:r>
            <a:endParaRPr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Trebuchet MS"/>
              <a:buChar char="●"/>
            </a:pPr>
            <a:r>
              <a:rPr lang="ru" sz="1600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осознанная некомпетентность</a:t>
            </a:r>
            <a:r>
              <a:rPr lang="ru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(готов к выбору) - около 10% </a:t>
            </a:r>
            <a:endParaRPr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Trebuchet MS"/>
              <a:buChar char="●"/>
            </a:pPr>
            <a:r>
              <a:rPr lang="ru" sz="1600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осознанная компетентность</a:t>
            </a:r>
            <a:r>
              <a:rPr lang="ru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(движется к результату) - малая часть</a:t>
            </a:r>
            <a:endParaRPr sz="1200" dirty="0">
              <a:solidFill>
                <a:srgbClr val="CC412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96" name="Google Shape;96;p17"/>
          <p:cNvCxnSpPr/>
          <p:nvPr/>
        </p:nvCxnSpPr>
        <p:spPr>
          <a:xfrm>
            <a:off x="4400575" y="1467575"/>
            <a:ext cx="0" cy="31902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299" y="1490290"/>
            <a:ext cx="3927159" cy="29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85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30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1773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324" y="1322353"/>
            <a:ext cx="490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MS-Bold"/>
              </a:rPr>
              <a:t/>
            </a:r>
            <a:br>
              <a:rPr lang="ru-RU" b="1" dirty="0">
                <a:solidFill>
                  <a:srgbClr val="002060"/>
                </a:solidFill>
                <a:latin typeface="TrebuchetMS-Bold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1616" y="2417862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очных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488" y="1569554"/>
            <a:ext cx="82692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Формат и содержание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Встреча с экспертом или экспертами может быть организована в рамках </a:t>
            </a:r>
            <a:r>
              <a:rPr lang="ru-RU" dirty="0" err="1">
                <a:solidFill>
                  <a:srgbClr val="0070C0"/>
                </a:solidFill>
              </a:rPr>
              <a:t>профориентационного</a:t>
            </a:r>
            <a:r>
              <a:rPr lang="ru-RU" dirty="0">
                <a:solidFill>
                  <a:srgbClr val="0070C0"/>
                </a:solidFill>
              </a:rPr>
              <a:t> события в формате лектория, “вертушки” </a:t>
            </a:r>
            <a:r>
              <a:rPr lang="ru-RU" dirty="0" smtClean="0">
                <a:solidFill>
                  <a:srgbClr val="0070C0"/>
                </a:solidFill>
              </a:rPr>
              <a:t>и </a:t>
            </a:r>
            <a:r>
              <a:rPr lang="ru-RU" dirty="0">
                <a:solidFill>
                  <a:srgbClr val="0070C0"/>
                </a:solidFill>
              </a:rPr>
              <a:t>т.п.. 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ходе мероприятия участники выбирают спикера - индустриального эксперта/экспертов, носителя компетенции - прослушивают </a:t>
            </a:r>
            <a:r>
              <a:rPr lang="ru-RU" dirty="0" smtClean="0">
                <a:solidFill>
                  <a:srgbClr val="0070C0"/>
                </a:solidFill>
              </a:rPr>
              <a:t>их </a:t>
            </a:r>
            <a:r>
              <a:rPr lang="ru-RU" dirty="0">
                <a:solidFill>
                  <a:srgbClr val="0070C0"/>
                </a:solidFill>
              </a:rPr>
              <a:t>выступление с возможностью задать вопрос по интересующей теме. </a:t>
            </a:r>
          </a:p>
          <a:p>
            <a:pPr algn="just"/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Площадка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Площадкой  для  проведения  мероприятия  может  выступить  комплексное   </a:t>
            </a:r>
            <a:r>
              <a:rPr lang="ru-RU" dirty="0" err="1">
                <a:solidFill>
                  <a:srgbClr val="0070C0"/>
                </a:solidFill>
              </a:rPr>
              <a:t>профориентационное</a:t>
            </a:r>
            <a:r>
              <a:rPr lang="ru-RU" dirty="0">
                <a:solidFill>
                  <a:srgbClr val="0070C0"/>
                </a:solidFill>
              </a:rPr>
              <a:t>  событие,  освещающее  серию </a:t>
            </a:r>
            <a:r>
              <a:rPr lang="ru-RU" dirty="0" smtClean="0">
                <a:solidFill>
                  <a:srgbClr val="0070C0"/>
                </a:solidFill>
              </a:rPr>
              <a:t>компетенций </a:t>
            </a:r>
            <a:r>
              <a:rPr lang="ru-RU" dirty="0">
                <a:solidFill>
                  <a:srgbClr val="0070C0"/>
                </a:solidFill>
              </a:rPr>
              <a:t>и профессиональных сфер. </a:t>
            </a:r>
            <a:r>
              <a:rPr lang="ru-RU" dirty="0" smtClean="0">
                <a:solidFill>
                  <a:srgbClr val="0070C0"/>
                </a:solidFill>
              </a:rPr>
              <a:t>Рекомендуется </a:t>
            </a:r>
            <a:r>
              <a:rPr lang="ru-RU" dirty="0">
                <a:solidFill>
                  <a:srgbClr val="0070C0"/>
                </a:solidFill>
              </a:rPr>
              <a:t>предусмотреть возможность посещения </a:t>
            </a:r>
            <a:r>
              <a:rPr lang="ru-RU" dirty="0" smtClean="0">
                <a:solidFill>
                  <a:srgbClr val="0070C0"/>
                </a:solidFill>
              </a:rPr>
              <a:t>участником </a:t>
            </a:r>
            <a:r>
              <a:rPr lang="ru-RU" dirty="0">
                <a:solidFill>
                  <a:srgbClr val="0070C0"/>
                </a:solidFill>
              </a:rPr>
              <a:t>нескольких экспертов, а также </a:t>
            </a:r>
            <a:r>
              <a:rPr lang="ru-RU" b="1" dirty="0">
                <a:solidFill>
                  <a:srgbClr val="0070C0"/>
                </a:solidFill>
              </a:rPr>
              <a:t>возможность индивидуальных или в малых группах консультаций.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916"/>
            <a:ext cx="9144793" cy="1292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488" y="48468"/>
            <a:ext cx="613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Встречи с индустриальными экспертами в рамках </a:t>
            </a:r>
            <a:r>
              <a:rPr lang="ru-RU" sz="2400" b="1" dirty="0" err="1">
                <a:solidFill>
                  <a:schemeClr val="bg1"/>
                </a:solidFill>
              </a:rPr>
              <a:t>профориентационных</a:t>
            </a:r>
            <a:r>
              <a:rPr lang="ru-RU" sz="2400" b="1" dirty="0">
                <a:solidFill>
                  <a:schemeClr val="bg1"/>
                </a:solidFill>
              </a:rPr>
              <a:t>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390165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6" y="0"/>
            <a:ext cx="8996568" cy="5143500"/>
          </a:xfrm>
          <a:prstGeom prst="rect">
            <a:avLst/>
          </a:prstGeom>
        </p:spPr>
      </p:pic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73716" y="-149760"/>
            <a:ext cx="765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Площадки. Красноярский край.</a:t>
            </a:r>
            <a:br>
              <a:rPr lang="ru-RU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Ознакомительный формат.</a:t>
            </a:r>
            <a:br>
              <a:rPr lang="ru-RU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4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(по состоянию на 04.09.2019)</a:t>
            </a:r>
            <a:endParaRPr sz="2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2383900" y="3713350"/>
            <a:ext cx="375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31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90" y="1182200"/>
            <a:ext cx="89965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КГАПОУ «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Красноярский многопрофильный техникум имени В.П. Астафьева».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КГБОУДО «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Красноярский краевой центр туризма и краеведения».</a:t>
            </a: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КГБОУДО «Красноярский краевой центр «Юннаты».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КГБОУДО «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Красноярский краевой Дворец пионеров».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МБОУ ДО «Медиа-Мастерская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».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АНО «Красноярский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детский технопарк «</a:t>
            </a:r>
            <a:r>
              <a:rPr lang="ru-RU" dirty="0" err="1">
                <a:solidFill>
                  <a:srgbClr val="0070C0"/>
                </a:solidFill>
                <a:latin typeface="ArialMT"/>
              </a:rPr>
              <a:t>Кванториум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».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КГБПОУ «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Зеленогорский техникум промышленных технологий и сервиса».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«</a:t>
            </a:r>
            <a:r>
              <a:rPr lang="ru-RU" dirty="0" err="1">
                <a:solidFill>
                  <a:srgbClr val="0070C0"/>
                </a:solidFill>
                <a:latin typeface="ArialMT"/>
              </a:rPr>
              <a:t>Ачинский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 торгово-экономический техникум».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«Назаровский энергостроительный техникум».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«Красноярский автотранспортный техникум».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«Минусинский сельскохозяйственный колледж».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МБОУ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ДО «</a:t>
            </a:r>
            <a:r>
              <a:rPr lang="ru-RU" dirty="0" err="1">
                <a:solidFill>
                  <a:srgbClr val="0070C0"/>
                </a:solidFill>
                <a:latin typeface="ArialMT"/>
              </a:rPr>
              <a:t>Ермаковский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 центр дополнительного образования».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МБОУ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ДО «Витязь» имени Героя Советского Союза И.Н. Арсеньева, г. Зеленогорск.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МБОУ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ДО «Центр детского технического творчества», г. Канск.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МБОУ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ДО «Центр экологии, краеведения и туризма», г. Зеленогорск.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МБОУ ДО «Центр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образования «Перспектива», г. Зеленогорск.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КГБПОУ «Норильский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техникум промышленных технологий и сервиса»</a:t>
            </a:r>
          </a:p>
        </p:txBody>
      </p:sp>
    </p:spTree>
    <p:extLst>
      <p:ext uri="{BB962C8B-B14F-4D97-AF65-F5344CB8AC3E}">
        <p14:creationId xmlns:p14="http://schemas.microsoft.com/office/powerpoint/2010/main" val="583801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975730" y="1216439"/>
            <a:ext cx="69966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000"/>
            </a:pPr>
            <a:r>
              <a:rPr lang="ru" sz="3000" b="1" i="0" u="none" strike="noStrike" cap="none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Бил</a:t>
            </a:r>
            <a:r>
              <a:rPr lang="ru-RU" sz="2800" b="1" dirty="0">
                <a:solidFill>
                  <a:srgbClr val="0070C0"/>
                </a:solidFill>
                <a:latin typeface="ArialMT"/>
              </a:rPr>
              <a:t>Общее обсуждение. </a:t>
            </a:r>
          </a:p>
          <a:p>
            <a:pPr lvl="0" algn="ctr">
              <a:buSzPts val="3000"/>
            </a:pPr>
            <a:r>
              <a:rPr lang="ru-RU" sz="2800" b="1" dirty="0">
                <a:solidFill>
                  <a:srgbClr val="0070C0"/>
                </a:solidFill>
                <a:latin typeface="ArialMT"/>
              </a:rPr>
              <a:t>Готовность образовательных организаций к реализации практических мероприятий ознакомительного формата: площадки, форматы, компетенции. </a:t>
            </a:r>
            <a:endParaRPr sz="2800" b="1" dirty="0">
              <a:solidFill>
                <a:srgbClr val="0070C0"/>
              </a:solidFill>
              <a:latin typeface="ArialMT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0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Особенности реализации практических мероприятий проекта </a:t>
            </a:r>
            <a:endParaRPr sz="18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89600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33</a:t>
            </a:fld>
            <a:endParaRPr lang="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157163" y="95250"/>
          <a:ext cx="7856537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Лист" r:id="rId4" imgW="10439423" imgH="6705690" progId="Excel.Sheet.12">
                  <p:embed/>
                </p:oleObj>
              </mc:Choice>
              <mc:Fallback>
                <p:oleObj name="Лист" r:id="rId4" imgW="10439423" imgH="6705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163" y="95250"/>
                        <a:ext cx="7856537" cy="504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245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34</a:t>
            </a:fld>
            <a:endParaRPr lang="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338138" y="519113"/>
          <a:ext cx="8134350" cy="268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Лист" r:id="rId4" imgW="10696677" imgH="3533700" progId="Excel.Sheet.12">
                  <p:embed/>
                </p:oleObj>
              </mc:Choice>
              <mc:Fallback>
                <p:oleObj name="Лист" r:id="rId4" imgW="10696677" imgH="35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38" y="519113"/>
                        <a:ext cx="8134350" cy="268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338138" y="3405188"/>
          <a:ext cx="8358187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Лист" r:id="rId7" imgW="10696677" imgH="2095494" progId="Excel.Sheet.12">
                  <p:embed/>
                </p:oleObj>
              </mc:Choice>
              <mc:Fallback>
                <p:oleObj name="Лист" r:id="rId7" imgW="10696677" imgH="20954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138" y="3405188"/>
                        <a:ext cx="8358187" cy="163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737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35</a:t>
            </a:fld>
            <a:endParaRPr lang="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217488" y="86406"/>
          <a:ext cx="8529637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Лист" r:id="rId4" imgW="10696677" imgH="3486192" progId="Excel.Sheet.12">
                  <p:embed/>
                </p:oleObj>
              </mc:Choice>
              <mc:Fallback>
                <p:oleObj name="Лист" r:id="rId4" imgW="10696677" imgH="34861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488" y="86406"/>
                        <a:ext cx="8529637" cy="277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217488" y="3194050"/>
          <a:ext cx="8621712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Лист" r:id="rId7" imgW="10696677" imgH="2124107" progId="Excel.Sheet.12">
                  <p:embed/>
                </p:oleObj>
              </mc:Choice>
              <mc:Fallback>
                <p:oleObj name="Лист" r:id="rId7" imgW="10696677" imgH="21241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7488" y="3194050"/>
                        <a:ext cx="8621712" cy="171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695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36</a:t>
            </a:fld>
            <a:endParaRPr lang="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78799"/>
              </p:ext>
            </p:extLst>
          </p:nvPr>
        </p:nvGraphicFramePr>
        <p:xfrm>
          <a:off x="113034" y="99422"/>
          <a:ext cx="8759825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Лист" r:id="rId4" imgW="10696677" imgH="5067193" progId="Excel.Sheet.12">
                  <p:embed/>
                </p:oleObj>
              </mc:Choice>
              <mc:Fallback>
                <p:oleObj name="Лист" r:id="rId4" imgW="10696677" imgH="50671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034" y="99422"/>
                        <a:ext cx="8759825" cy="435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3974" y="4458697"/>
            <a:ext cx="379306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Итого: 324 школы</a:t>
            </a:r>
          </a:p>
          <a:p>
            <a:r>
              <a:rPr lang="ru-RU" dirty="0" smtClean="0"/>
              <a:t>Учащихся: 14188 </a:t>
            </a:r>
          </a:p>
          <a:p>
            <a:r>
              <a:rPr lang="ru-RU" sz="1050" dirty="0" smtClean="0"/>
              <a:t>(информация на 04.09.2019)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933411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1290043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72321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Вовлеченный </a:t>
            </a:r>
            <a:r>
              <a:rPr lang="ru-RU" sz="3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</a:t>
            </a:r>
            <a:br>
              <a:rPr lang="ru-RU" sz="3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3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15.10-15.12.2019 </a:t>
            </a:r>
            <a:endParaRPr lang="ru-RU"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37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5263" y="13169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B5394"/>
                </a:solidFill>
                <a:latin typeface="TrebuchetMS-Bold"/>
              </a:rPr>
              <a:t>Для </a:t>
            </a:r>
            <a:r>
              <a:rPr lang="ru-RU" sz="1600" b="1" dirty="0">
                <a:solidFill>
                  <a:srgbClr val="0B5394"/>
                </a:solidFill>
                <a:latin typeface="TrebuchetMS-Bold"/>
              </a:rPr>
              <a:t>кого:</a:t>
            </a:r>
            <a:br>
              <a:rPr lang="ru-RU" sz="1600" b="1" dirty="0">
                <a:solidFill>
                  <a:srgbClr val="0B5394"/>
                </a:solidFill>
                <a:latin typeface="TrebuchetMS-Bold"/>
              </a:rPr>
            </a:br>
            <a:r>
              <a:rPr lang="ru-RU" sz="1600" b="1" dirty="0"/>
              <a:t>- для уровней неосознанной и осознанной некомпетентности</a:t>
            </a:r>
            <a:r>
              <a:rPr lang="ru-RU" sz="1600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819513"/>
            <a:ext cx="53528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rebuchetMS-Bold"/>
              </a:rPr>
              <a:t>Посещение «Города профессий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Встреча </a:t>
            </a:r>
            <a:r>
              <a:rPr lang="ru-RU" b="1" dirty="0">
                <a:solidFill>
                  <a:srgbClr val="002060"/>
                </a:solidFill>
                <a:latin typeface="TrebuchetMS-Bold"/>
              </a:rPr>
              <a:t>с носителем проф. компетенций в 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школе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Ознакомительные </a:t>
            </a:r>
            <a:r>
              <a:rPr lang="ru-RU" b="1" dirty="0">
                <a:solidFill>
                  <a:srgbClr val="002060"/>
                </a:solidFill>
                <a:latin typeface="TrebuchetMS-Bold"/>
              </a:rPr>
              <a:t>кейсы в 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рамках </a:t>
            </a:r>
            <a:r>
              <a:rPr lang="ru-RU" b="1" dirty="0" err="1" smtClean="0">
                <a:solidFill>
                  <a:srgbClr val="002060"/>
                </a:solidFill>
                <a:latin typeface="TrebuchetMS-Bold"/>
              </a:rPr>
              <a:t>профориентационных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 событий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Мини-пробы </a:t>
            </a:r>
            <a:r>
              <a:rPr lang="ru-RU" b="1" dirty="0">
                <a:solidFill>
                  <a:srgbClr val="002060"/>
                </a:solidFill>
                <a:latin typeface="TrebuchetMS-Bold"/>
              </a:rPr>
              <a:t>по компетенциям 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на </a:t>
            </a:r>
            <a:r>
              <a:rPr lang="ru-RU" b="1" dirty="0" err="1" smtClean="0">
                <a:solidFill>
                  <a:srgbClr val="002060"/>
                </a:solidFill>
                <a:latin typeface="TrebuchetMS-Bold"/>
              </a:rPr>
              <a:t>профориентационном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 событии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002060"/>
                </a:solidFill>
                <a:latin typeface="TrebuchetMS-Bold"/>
              </a:rPr>
              <a:t>Кейсовые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rebuchetMS-Bold"/>
              </a:rPr>
              <a:t>задачи на фестивале 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профессий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Очные </a:t>
            </a:r>
            <a:r>
              <a:rPr lang="ru-RU" b="1" dirty="0">
                <a:solidFill>
                  <a:srgbClr val="002060"/>
                </a:solidFill>
                <a:latin typeface="TrebuchetMS-Bold"/>
              </a:rPr>
              <a:t>пробы ознакомительного 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уровня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002060"/>
                </a:solidFill>
                <a:latin typeface="TrebuchetMS-Bold"/>
              </a:rPr>
              <a:t>Online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-пробы </a:t>
            </a:r>
            <a:r>
              <a:rPr lang="ru-RU" b="1" dirty="0">
                <a:solidFill>
                  <a:srgbClr val="002060"/>
                </a:solidFill>
                <a:latin typeface="TrebuchetMS-Bold"/>
              </a:rPr>
              <a:t>ознакомительного уровня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05263" y="217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26531"/>
              </p:ext>
            </p:extLst>
          </p:nvPr>
        </p:nvGraphicFramePr>
        <p:xfrm>
          <a:off x="5013789" y="2226376"/>
          <a:ext cx="4130211" cy="2850617"/>
        </p:xfrm>
        <a:graphic>
          <a:graphicData uri="http://schemas.openxmlformats.org/drawingml/2006/table">
            <a:tbl>
              <a:tblPr firstRow="1" bandRow="1">
                <a:tableStyleId>{74ED9753-C1CF-4C12-BE70-BE22EDDD15F3}</a:tableStyleId>
              </a:tblPr>
              <a:tblGrid>
                <a:gridCol w="1376737"/>
                <a:gridCol w="1376737"/>
                <a:gridCol w="1376737"/>
              </a:tblGrid>
              <a:tr h="353996"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2 часа</a:t>
                      </a:r>
                      <a:endParaRPr lang="ru-RU" sz="1400" b="1" i="0" u="none" strike="noStrike" cap="none" dirty="0">
                        <a:solidFill>
                          <a:srgbClr val="002060"/>
                        </a:solidFill>
                        <a:latin typeface="TrebuchetMS-Bold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30 чел.</a:t>
                      </a:r>
                      <a:endParaRPr lang="ru-RU" sz="1400" b="1" i="0" u="none" strike="noStrike" cap="none" dirty="0">
                        <a:solidFill>
                          <a:srgbClr val="002060"/>
                        </a:solidFill>
                        <a:latin typeface="TrebuchetMS-Bold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5 комп.</a:t>
                      </a:r>
                      <a:endParaRPr lang="ru-RU" sz="1400" b="1" i="0" u="none" strike="noStrike" cap="none" dirty="0">
                        <a:solidFill>
                          <a:srgbClr val="002060"/>
                        </a:solidFill>
                        <a:latin typeface="TrebuchetMS-Bold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  <a:tr h="287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1 час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30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3 комп.</a:t>
                      </a:r>
                    </a:p>
                  </a:txBody>
                  <a:tcPr/>
                </a:tc>
              </a:tr>
              <a:tr h="638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2 часа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30 чел.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4 комп.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639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2 часа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8 чел.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5 комп.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220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2 часа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8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9 комп.</a:t>
                      </a:r>
                    </a:p>
                  </a:txBody>
                  <a:tcPr/>
                </a:tc>
              </a:tr>
              <a:tr h="220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1-2 часа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8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1 комп.</a:t>
                      </a:r>
                    </a:p>
                  </a:txBody>
                  <a:tcPr/>
                </a:tc>
              </a:tr>
              <a:tr h="220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1-2 часа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8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1 комп.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398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1290043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260380" y="113741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Углубленный формат</a:t>
            </a:r>
            <a:br>
              <a:rPr lang="ru-RU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15.10-15.12.2019  </a:t>
            </a: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38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5262" y="1316960"/>
            <a:ext cx="4758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B5394"/>
                </a:solidFill>
                <a:latin typeface="TrebuchetMS-Bold"/>
              </a:rPr>
              <a:t>Для </a:t>
            </a:r>
            <a:r>
              <a:rPr lang="ru-RU" sz="1600" b="1" dirty="0">
                <a:solidFill>
                  <a:srgbClr val="0B5394"/>
                </a:solidFill>
                <a:latin typeface="TrebuchetMS-Bold"/>
              </a:rPr>
              <a:t>кого:</a:t>
            </a:r>
            <a:br>
              <a:rPr lang="ru-RU" sz="1600" b="1" dirty="0">
                <a:solidFill>
                  <a:srgbClr val="0B5394"/>
                </a:solidFill>
                <a:latin typeface="TrebuchetMS-Bold"/>
              </a:rPr>
            </a:br>
            <a:r>
              <a:rPr lang="ru-RU" sz="1600" b="1" dirty="0"/>
              <a:t>- для </a:t>
            </a:r>
            <a:r>
              <a:rPr lang="ru-RU" sz="1600" b="1" dirty="0" smtClean="0"/>
              <a:t>уровня осознанной некомпетентности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186" y="1415207"/>
            <a:ext cx="3508744" cy="67727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4116" y="1542593"/>
            <a:ext cx="2186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Углубленный формат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2174874"/>
            <a:ext cx="535283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Очные </a:t>
            </a:r>
            <a:r>
              <a:rPr lang="ru-RU" b="1" dirty="0">
                <a:solidFill>
                  <a:srgbClr val="002060"/>
                </a:solidFill>
                <a:latin typeface="TrebuchetMS-Bold"/>
              </a:rPr>
              <a:t>пробы 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углубленного уровня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002060"/>
                </a:solidFill>
                <a:latin typeface="TrebuchetMS-Bold"/>
              </a:rPr>
              <a:t>Online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-пробы </a:t>
            </a:r>
            <a:r>
              <a:rPr lang="ru-RU" b="1" dirty="0">
                <a:solidFill>
                  <a:srgbClr val="002060"/>
                </a:solidFill>
                <a:latin typeface="TrebuchetMS-Bold"/>
              </a:rPr>
              <a:t>углубленного </a:t>
            </a:r>
            <a:r>
              <a:rPr lang="ru-RU" b="1" dirty="0" smtClean="0">
                <a:solidFill>
                  <a:srgbClr val="002060"/>
                </a:solidFill>
                <a:latin typeface="TrebuchetMS-Bold"/>
              </a:rPr>
              <a:t>уровня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05263" y="217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5013789" y="2226376"/>
          <a:ext cx="4130211" cy="658796"/>
        </p:xfrm>
        <a:graphic>
          <a:graphicData uri="http://schemas.openxmlformats.org/drawingml/2006/table">
            <a:tbl>
              <a:tblPr firstRow="1" bandRow="1">
                <a:tableStyleId>{74ED9753-C1CF-4C12-BE70-BE22EDDD15F3}</a:tableStyleId>
              </a:tblPr>
              <a:tblGrid>
                <a:gridCol w="1376737"/>
                <a:gridCol w="1376737"/>
                <a:gridCol w="1376737"/>
              </a:tblGrid>
              <a:tr h="353996"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3-4 часа</a:t>
                      </a:r>
                      <a:endParaRPr lang="ru-RU" sz="1400" b="1" i="0" u="none" strike="noStrike" cap="none" dirty="0">
                        <a:solidFill>
                          <a:srgbClr val="002060"/>
                        </a:solidFill>
                        <a:latin typeface="TrebuchetMS-Bold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4 чел.</a:t>
                      </a:r>
                      <a:endParaRPr lang="ru-RU" sz="1400" b="1" i="0" u="none" strike="noStrike" cap="none" dirty="0">
                        <a:solidFill>
                          <a:srgbClr val="002060"/>
                        </a:solidFill>
                        <a:latin typeface="TrebuchetMS-Bold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1 комп.</a:t>
                      </a:r>
                      <a:endParaRPr lang="ru-RU" sz="1400" b="1" i="0" u="none" strike="noStrike" cap="none" dirty="0">
                        <a:solidFill>
                          <a:srgbClr val="002060"/>
                        </a:solidFill>
                        <a:latin typeface="TrebuchetMS-Bold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  <a:tr h="287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3-4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4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2060"/>
                          </a:solidFill>
                          <a:latin typeface="TrebuchetMS-Bold"/>
                          <a:ea typeface="Arial"/>
                          <a:cs typeface="Arial"/>
                          <a:sym typeface="Arial"/>
                        </a:rPr>
                        <a:t>1 комп.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875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6" y="0"/>
            <a:ext cx="8996568" cy="5143500"/>
          </a:xfrm>
          <a:prstGeom prst="rect">
            <a:avLst/>
          </a:prstGeom>
        </p:spPr>
      </p:pic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197413" y="105558"/>
            <a:ext cx="765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Форматы мероприятий. </a:t>
            </a:r>
            <a:br>
              <a:rPr lang="ru-RU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Красноярский край</a:t>
            </a: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2383900" y="3713350"/>
            <a:ext cx="375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39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86124" y="1246263"/>
          <a:ext cx="8828784" cy="3835792"/>
        </p:xfrm>
        <a:graphic>
          <a:graphicData uri="http://schemas.openxmlformats.org/drawingml/2006/table">
            <a:tbl>
              <a:tblPr firstRow="1" firstCol="1" bandRow="1">
                <a:tableStyleId>{74ED9753-C1CF-4C12-BE70-BE22EDDD15F3}</a:tableStyleId>
              </a:tblPr>
              <a:tblGrid>
                <a:gridCol w="1567372"/>
                <a:gridCol w="3324113"/>
                <a:gridCol w="3937299"/>
              </a:tblGrid>
              <a:tr h="474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Формат </a:t>
                      </a:r>
                      <a:r>
                        <a:rPr lang="ru-RU" sz="1400" dirty="0" smtClean="0">
                          <a:effectLst/>
                        </a:rPr>
                        <a:t>вовлеченности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осознанности учащегося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Формат профессионального практикума (практического мероприятия)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/>
                </a:tc>
              </a:tr>
              <a:tr h="57144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Вовлеченный выбор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Неосознанная некомпетентность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Встреча с носителями профессиональных компетенций в школе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FFC000"/>
                    </a:solidFill>
                  </a:tcPr>
                </a:tc>
              </a:tr>
              <a:tr h="380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Осознанная некомпетентность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Мини-пробы </a:t>
                      </a:r>
                      <a:r>
                        <a:rPr lang="ru-RU" sz="1600" dirty="0" err="1">
                          <a:effectLst/>
                        </a:rPr>
                        <a:t>try</a:t>
                      </a:r>
                      <a:r>
                        <a:rPr lang="ru-RU" sz="1600" dirty="0">
                          <a:effectLst/>
                        </a:rPr>
                        <a:t>-a-</a:t>
                      </a:r>
                      <a:r>
                        <a:rPr lang="ru-RU" sz="1600" dirty="0" err="1">
                          <a:effectLst/>
                        </a:rPr>
                        <a:t>skill</a:t>
                      </a:r>
                      <a:r>
                        <a:rPr lang="ru-RU" sz="1600" dirty="0">
                          <a:effectLst/>
                        </a:rPr>
                        <a:t> в рамках </a:t>
                      </a:r>
                      <a:r>
                        <a:rPr lang="ru-RU" sz="1600" dirty="0" err="1">
                          <a:effectLst/>
                        </a:rPr>
                        <a:t>профориентационного</a:t>
                      </a:r>
                      <a:r>
                        <a:rPr lang="ru-RU" sz="1600" dirty="0">
                          <a:effectLst/>
                        </a:rPr>
                        <a:t> события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FFC000"/>
                    </a:solidFill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Осознанная компетентность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Очные пробы продвинутого уровня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FFC000"/>
                    </a:solidFill>
                  </a:tcPr>
                </a:tc>
              </a:tr>
              <a:tr h="38096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Углублённый выбор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Неосознанная некомпетентность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Решение </a:t>
                      </a:r>
                      <a:r>
                        <a:rPr lang="ru-RU" sz="1600" dirty="0" err="1">
                          <a:effectLst/>
                        </a:rPr>
                        <a:t>кейсовых</a:t>
                      </a:r>
                      <a:r>
                        <a:rPr lang="ru-RU" sz="1600" dirty="0">
                          <a:effectLst/>
                        </a:rPr>
                        <a:t> задач в рамках </a:t>
                      </a:r>
                      <a:r>
                        <a:rPr lang="ru-RU" sz="1600" dirty="0" err="1">
                          <a:effectLst/>
                        </a:rPr>
                        <a:t>профориентационного</a:t>
                      </a:r>
                      <a:r>
                        <a:rPr lang="ru-RU" sz="1600" dirty="0">
                          <a:effectLst/>
                        </a:rPr>
                        <a:t> события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92D050"/>
                    </a:solidFill>
                  </a:tcPr>
                </a:tc>
              </a:tr>
              <a:tr h="380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Осознанная некомпетентность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Очные пробы ознакомительного уровня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92D050"/>
                    </a:solidFill>
                  </a:tcPr>
                </a:tc>
              </a:tr>
              <a:tr h="448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Осознанная компетентность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Участие в соревнованиях, чемпионатах профессионального мастерства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92D050"/>
                    </a:solidFill>
                  </a:tcPr>
                </a:tc>
              </a:tr>
              <a:tr h="380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 с носителями компетенций на предприятиях (в </a:t>
                      </a:r>
                      <a:r>
                        <a:rPr lang="ru-RU" sz="1600" dirty="0" err="1">
                          <a:effectLst/>
                        </a:rPr>
                        <a:t>т.ч</a:t>
                      </a:r>
                      <a:r>
                        <a:rPr lang="ru-RU" sz="1600" dirty="0">
                          <a:effectLst/>
                        </a:rPr>
                        <a:t>. стажировки)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63" marR="43063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39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Целевые аудитории проекта</a:t>
            </a:r>
            <a:endParaRPr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383900" y="3713350"/>
            <a:ext cx="375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4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20" name="Google Shape;120;p19"/>
          <p:cNvGraphicFramePr/>
          <p:nvPr>
            <p:extLst/>
          </p:nvPr>
        </p:nvGraphicFramePr>
        <p:xfrm>
          <a:off x="417163" y="1337925"/>
          <a:ext cx="8278600" cy="3473480"/>
        </p:xfrm>
        <a:graphic>
          <a:graphicData uri="http://schemas.openxmlformats.org/drawingml/2006/table">
            <a:tbl>
              <a:tblPr>
                <a:noFill/>
                <a:tableStyleId>{74ED9753-C1CF-4C12-BE70-BE22EDDD15F3}</a:tableStyleId>
              </a:tblPr>
              <a:tblGrid>
                <a:gridCol w="1894375"/>
                <a:gridCol w="3100025"/>
                <a:gridCol w="1642100"/>
                <a:gridCol w="1642100"/>
              </a:tblGrid>
              <a:tr h="72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b="1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Аудитория</a:t>
                      </a:r>
                      <a:endParaRPr sz="12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Цели</a:t>
                      </a:r>
                      <a:endParaRPr sz="12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Этапы запуска мероприятий проекта</a:t>
                      </a:r>
                      <a:endParaRPr sz="12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Охват </a:t>
                      </a:r>
                      <a:r>
                        <a:rPr lang="ru" sz="12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через мероприятия</a:t>
                      </a:r>
                      <a:endParaRPr sz="12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2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b="1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Неосознанная некомпетентность</a:t>
                      </a:r>
                      <a:endParaRPr b="1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Проявление интереса, знакомство с существующими и будущими профессиями / возможностями в форме edutainment</a:t>
                      </a:r>
                      <a:endParaRPr sz="1200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 этап: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максимальное вовлечение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dirty="0" smtClean="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Максимальное количество участников</a:t>
                      </a:r>
                      <a:endParaRPr sz="1200" u="none" strike="noStrike" cap="none" dirty="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b="1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Осознанная некомпетентность</a:t>
                      </a:r>
                      <a:endParaRPr b="1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Переход к осознанному выбору через любопытство, практику выбора и формирование собственного запроса на будущее образование и карьеру</a:t>
                      </a:r>
                      <a:endParaRPr sz="1200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 этап:</a:t>
                      </a:r>
                      <a:endParaRPr sz="1200" dirty="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</a:t>
                      </a:r>
                      <a:r>
                        <a:rPr lang="ru" sz="1200" dirty="0" smtClean="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огружение в практическую</a:t>
                      </a:r>
                      <a:r>
                        <a:rPr lang="ru" sz="1200" baseline="0" dirty="0" smtClean="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деятельность</a:t>
                      </a:r>
                      <a:endParaRPr sz="1200" dirty="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Работа с участниками, прошедшими 1 этап и проявившими интерес к выбору профессии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b="1" u="none" strike="noStrike" cap="none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Осознанная компетентность</a:t>
                      </a:r>
                      <a:endParaRPr b="1" u="none" strike="noStrike" cap="none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u="none" strike="noStrike" cap="none" dirty="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Достижение превосходства</a:t>
                      </a:r>
                      <a:endParaRPr sz="1200" u="none" strike="noStrike" cap="none" dirty="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u="none" strike="noStrike" cap="none" dirty="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(через соревнования и </a:t>
                      </a:r>
                      <a:r>
                        <a:rPr lang="ru" sz="1200" dirty="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другие форматы</a:t>
                      </a:r>
                      <a:r>
                        <a:rPr lang="ru" sz="1200" u="none" strike="noStrike" cap="none" dirty="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), самообразование</a:t>
                      </a:r>
                      <a:endParaRPr sz="1200" u="none" strike="noStrike" cap="none" dirty="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667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957739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58044" y="19252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Мини-пробы (</a:t>
            </a:r>
            <a:r>
              <a:rPr lang="en-US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try-a-skill) </a:t>
            </a:r>
            <a:endParaRPr lang="ru-RU"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40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174874"/>
            <a:ext cx="535283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05263" y="217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045" y="1314350"/>
            <a:ext cx="886311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Рекомендуемая </a:t>
            </a:r>
            <a:r>
              <a:rPr lang="ru-RU" b="1" dirty="0" smtClean="0">
                <a:solidFill>
                  <a:srgbClr val="0070C0"/>
                </a:solidFill>
              </a:rPr>
              <a:t>аудитория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Школьники </a:t>
            </a:r>
            <a:r>
              <a:rPr lang="ru-RU" dirty="0">
                <a:solidFill>
                  <a:srgbClr val="0070C0"/>
                </a:solidFill>
              </a:rPr>
              <a:t>6-11 класс, в состоянии осознанной некомпетентности, стремящиеся к знакомству с компетенциями и осознающими </a:t>
            </a:r>
            <a:r>
              <a:rPr lang="ru-RU" dirty="0" smtClean="0">
                <a:solidFill>
                  <a:srgbClr val="0070C0"/>
                </a:solidFill>
              </a:rPr>
              <a:t>свой дефицит </a:t>
            </a:r>
            <a:r>
              <a:rPr lang="ru-RU" dirty="0">
                <a:solidFill>
                  <a:srgbClr val="0070C0"/>
                </a:solidFill>
              </a:rPr>
              <a:t>знаний и навыков для совершения профессионального </a:t>
            </a:r>
            <a:r>
              <a:rPr lang="ru-RU" dirty="0" smtClean="0">
                <a:solidFill>
                  <a:srgbClr val="0070C0"/>
                </a:solidFill>
              </a:rPr>
              <a:t>выбора.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Задачи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Практическое </a:t>
            </a:r>
            <a:r>
              <a:rPr lang="ru-RU" dirty="0">
                <a:solidFill>
                  <a:srgbClr val="0070C0"/>
                </a:solidFill>
              </a:rPr>
              <a:t>знакомство и формирование базового представления о характере и содержании деятельности в рамках </a:t>
            </a:r>
            <a:r>
              <a:rPr lang="ru-RU" dirty="0" smtClean="0">
                <a:solidFill>
                  <a:srgbClr val="0070C0"/>
                </a:solidFill>
              </a:rPr>
              <a:t>различных компетенций.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Продолжительность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2 часа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Количество участников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до </a:t>
            </a:r>
            <a:r>
              <a:rPr lang="ru-RU" dirty="0">
                <a:solidFill>
                  <a:srgbClr val="0070C0"/>
                </a:solidFill>
              </a:rPr>
              <a:t>8 человек в каждой группе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Ожидаемый результат участия</a:t>
            </a:r>
          </a:p>
          <a:p>
            <a:r>
              <a:rPr lang="ru-RU" dirty="0">
                <a:solidFill>
                  <a:srgbClr val="0070C0"/>
                </a:solidFill>
              </a:rPr>
              <a:t>Формирование представлений о содержании работы в рамках конкретных специальностей, формирование первичных навыков в </a:t>
            </a:r>
            <a:r>
              <a:rPr lang="ru-RU" dirty="0" smtClean="0">
                <a:solidFill>
                  <a:srgbClr val="0070C0"/>
                </a:solidFill>
              </a:rPr>
              <a:t>рамках компетенций</a:t>
            </a:r>
            <a:r>
              <a:rPr lang="ru-RU" dirty="0">
                <a:solidFill>
                  <a:srgbClr val="0070C0"/>
                </a:solidFill>
              </a:rPr>
              <a:t>, мотивация к более осознанному выбору профессии.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92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957739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58044" y="19252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Мини-пробы (</a:t>
            </a:r>
            <a:r>
              <a:rPr lang="en-US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try-a-skill) </a:t>
            </a:r>
            <a:endParaRPr lang="ru-RU"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41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174874"/>
            <a:ext cx="535283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05263" y="217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044" y="957739"/>
            <a:ext cx="88631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Формат и содержание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общее </a:t>
            </a:r>
            <a:r>
              <a:rPr lang="ru-RU" dirty="0">
                <a:solidFill>
                  <a:srgbClr val="0070C0"/>
                </a:solidFill>
              </a:rPr>
              <a:t>знакомство участников </a:t>
            </a:r>
            <a:r>
              <a:rPr lang="ru-RU" dirty="0" smtClean="0">
                <a:solidFill>
                  <a:srgbClr val="0070C0"/>
                </a:solidFill>
              </a:rPr>
              <a:t>с </a:t>
            </a:r>
            <a:r>
              <a:rPr lang="ru-RU" dirty="0">
                <a:solidFill>
                  <a:srgbClr val="0070C0"/>
                </a:solidFill>
              </a:rPr>
              <a:t>конкретной компетенцией </a:t>
            </a:r>
            <a:r>
              <a:rPr lang="ru-RU" dirty="0" smtClean="0">
                <a:solidFill>
                  <a:srgbClr val="0070C0"/>
                </a:solidFill>
              </a:rPr>
              <a:t>или  </a:t>
            </a:r>
            <a:r>
              <a:rPr lang="ru-RU" dirty="0">
                <a:solidFill>
                  <a:srgbClr val="0070C0"/>
                </a:solidFill>
              </a:rPr>
              <a:t>профессией, </a:t>
            </a: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на  </a:t>
            </a:r>
            <a:r>
              <a:rPr lang="ru-RU" dirty="0">
                <a:solidFill>
                  <a:srgbClr val="0070C0"/>
                </a:solidFill>
              </a:rPr>
              <a:t>практике  выполняют  одну  или  несколько  простейших  рабочих  задач  или  операций,  без </a:t>
            </a:r>
            <a:r>
              <a:rPr lang="ru-RU" dirty="0" smtClean="0">
                <a:solidFill>
                  <a:srgbClr val="0070C0"/>
                </a:solidFill>
              </a:rPr>
              <a:t>игровой </a:t>
            </a:r>
            <a:r>
              <a:rPr lang="ru-RU" dirty="0">
                <a:solidFill>
                  <a:srgbClr val="0070C0"/>
                </a:solidFill>
              </a:rPr>
              <a:t>адаптации. </a:t>
            </a: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Каждую </a:t>
            </a:r>
            <a:r>
              <a:rPr lang="ru-RU" dirty="0">
                <a:solidFill>
                  <a:srgbClr val="0070C0"/>
                </a:solidFill>
              </a:rPr>
              <a:t>мини-пробу предваряет рассказ о конкретной профессии и основном характере деятельности в рамках неё. </a:t>
            </a:r>
          </a:p>
          <a:p>
            <a:r>
              <a:rPr lang="ru-RU" dirty="0">
                <a:solidFill>
                  <a:srgbClr val="0070C0"/>
                </a:solidFill>
              </a:rPr>
              <a:t>Сложность заданий мини-проб предполагает нулевой уровень специальной подготовки участников, должна соотноситься  с возрастной </a:t>
            </a:r>
            <a:r>
              <a:rPr lang="ru-RU" dirty="0" smtClean="0">
                <a:solidFill>
                  <a:srgbClr val="0070C0"/>
                </a:solidFill>
              </a:rPr>
              <a:t>категорией  </a:t>
            </a:r>
            <a:r>
              <a:rPr lang="ru-RU" dirty="0">
                <a:solidFill>
                  <a:srgbClr val="0070C0"/>
                </a:solidFill>
              </a:rPr>
              <a:t>участников.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>
                <a:solidFill>
                  <a:srgbClr val="0070C0"/>
                </a:solidFill>
              </a:rPr>
              <a:t>рамках формата каждый участник проходит  не менее 5 мини-проб по разным компетенциям из не менее чем 3 профессиональных </a:t>
            </a:r>
            <a:r>
              <a:rPr lang="ru-RU" b="1" dirty="0" smtClean="0">
                <a:solidFill>
                  <a:srgbClr val="0070C0"/>
                </a:solidFill>
              </a:rPr>
              <a:t>сфер</a:t>
            </a:r>
            <a:r>
              <a:rPr lang="ru-RU" b="1" dirty="0">
                <a:solidFill>
                  <a:srgbClr val="0070C0"/>
                </a:solidFill>
              </a:rPr>
              <a:t>, общается с не менее чем тремя </a:t>
            </a:r>
            <a:r>
              <a:rPr lang="ru-RU" b="1" dirty="0" smtClean="0">
                <a:solidFill>
                  <a:srgbClr val="0070C0"/>
                </a:solidFill>
              </a:rPr>
              <a:t>носителями </a:t>
            </a:r>
            <a:r>
              <a:rPr lang="ru-RU" b="1" dirty="0">
                <a:solidFill>
                  <a:srgbClr val="0070C0"/>
                </a:solidFill>
              </a:rPr>
              <a:t>компетенций или профессий. 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Площадка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комплексный региональный Фестиваль «PROFEST – регион» в рамках движения </a:t>
            </a:r>
            <a:r>
              <a:rPr lang="ru-RU" dirty="0" err="1">
                <a:solidFill>
                  <a:srgbClr val="0070C0"/>
                </a:solidFill>
              </a:rPr>
              <a:t>ЮниорПрофи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JuniorSkills</a:t>
            </a:r>
            <a:r>
              <a:rPr lang="ru-RU" dirty="0">
                <a:solidFill>
                  <a:srgbClr val="0070C0"/>
                </a:solidFill>
              </a:rPr>
              <a:t>) в ноябре 2019 года;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региональный чемпионат профессионального мастерства «Молодые профессионалы» (</a:t>
            </a:r>
            <a:r>
              <a:rPr lang="ru-RU" dirty="0" err="1">
                <a:solidFill>
                  <a:srgbClr val="0070C0"/>
                </a:solidFill>
              </a:rPr>
              <a:t>WorldSkills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Russia</a:t>
            </a:r>
            <a:r>
              <a:rPr lang="ru-RU" dirty="0">
                <a:solidFill>
                  <a:srgbClr val="0070C0"/>
                </a:solidFill>
              </a:rPr>
              <a:t>) в Красноярском крае в декабре </a:t>
            </a:r>
            <a:r>
              <a:rPr lang="ru-RU" dirty="0" smtClean="0">
                <a:solidFill>
                  <a:srgbClr val="0070C0"/>
                </a:solidFill>
              </a:rPr>
              <a:t>2019 </a:t>
            </a:r>
            <a:r>
              <a:rPr lang="ru-RU" dirty="0">
                <a:solidFill>
                  <a:srgbClr val="0070C0"/>
                </a:solidFill>
              </a:rPr>
              <a:t>года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ное </a:t>
            </a:r>
            <a:r>
              <a:rPr lang="ru-RU" dirty="0" err="1" smtClean="0">
                <a:solidFill>
                  <a:srgbClr val="0070C0"/>
                </a:solidFill>
              </a:rPr>
              <a:t>профориентационное</a:t>
            </a:r>
            <a:r>
              <a:rPr lang="ru-RU" dirty="0" smtClean="0">
                <a:solidFill>
                  <a:srgbClr val="0070C0"/>
                </a:solidFill>
              </a:rPr>
              <a:t> событие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07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957739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" y="-93831"/>
            <a:ext cx="753815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Встреча с носителями профессиональных компетенций в школе</a:t>
            </a: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42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174874"/>
            <a:ext cx="535283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05263" y="217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444" y="1051570"/>
            <a:ext cx="88631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Рекомендуемая </a:t>
            </a:r>
            <a:r>
              <a:rPr lang="ru-RU" b="1" dirty="0" smtClean="0">
                <a:solidFill>
                  <a:srgbClr val="0070C0"/>
                </a:solidFill>
              </a:rPr>
              <a:t>аудитория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Школьники 6-11 класс, в первую очередь в состоянии неосознанной некомпетентности.</a:t>
            </a:r>
          </a:p>
          <a:p>
            <a:r>
              <a:rPr lang="ru-RU" b="1" dirty="0">
                <a:solidFill>
                  <a:srgbClr val="0070C0"/>
                </a:solidFill>
              </a:rPr>
              <a:t>Задачи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Расширение знаний участников о конкретных компетенциях, повышение заинтересованности к теме профориентации, мотивация </a:t>
            </a:r>
            <a:r>
              <a:rPr lang="ru-RU" dirty="0" smtClean="0">
                <a:solidFill>
                  <a:srgbClr val="0070C0"/>
                </a:solidFill>
              </a:rPr>
              <a:t>к расширению </a:t>
            </a:r>
            <a:r>
              <a:rPr lang="ru-RU" dirty="0">
                <a:solidFill>
                  <a:srgbClr val="0070C0"/>
                </a:solidFill>
              </a:rPr>
              <a:t>кругозора по конкретным компетенциям и сферам</a:t>
            </a:r>
          </a:p>
          <a:p>
            <a:r>
              <a:rPr lang="ru-RU" b="1" dirty="0">
                <a:solidFill>
                  <a:srgbClr val="0070C0"/>
                </a:solidFill>
              </a:rPr>
              <a:t>Продолжительность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1 час</a:t>
            </a:r>
          </a:p>
          <a:p>
            <a:r>
              <a:rPr lang="ru-RU" b="1" dirty="0">
                <a:solidFill>
                  <a:srgbClr val="0070C0"/>
                </a:solidFill>
              </a:rPr>
              <a:t>Количество участников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до 30 человек </a:t>
            </a:r>
          </a:p>
          <a:p>
            <a:endParaRPr lang="ru-RU" sz="800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Формат и содержание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>
                <a:solidFill>
                  <a:srgbClr val="0070C0"/>
                </a:solidFill>
              </a:rPr>
              <a:t>Встреча с экспертом или экспертами может быть организована в школе в формате лектория, “вертушки” и т.п.. </a:t>
            </a:r>
            <a:r>
              <a:rPr lang="ru-RU" dirty="0" smtClean="0">
                <a:solidFill>
                  <a:srgbClr val="0070C0"/>
                </a:solidFill>
              </a:rPr>
              <a:t>Участники </a:t>
            </a:r>
            <a:r>
              <a:rPr lang="ru-RU" dirty="0">
                <a:solidFill>
                  <a:srgbClr val="0070C0"/>
                </a:solidFill>
              </a:rPr>
              <a:t>слушают выступление носителей профессиональных компетенций с возможностью задать вопрос по интересующей теме.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Выступление носителя компетенции должно описывать общее содержание компетенции, ее роль в современной экономике, </a:t>
            </a:r>
            <a:r>
              <a:rPr lang="ru-RU" dirty="0" smtClean="0">
                <a:solidFill>
                  <a:srgbClr val="0070C0"/>
                </a:solidFill>
              </a:rPr>
              <a:t>перспективы развития </a:t>
            </a:r>
            <a:r>
              <a:rPr lang="ru-RU" dirty="0">
                <a:solidFill>
                  <a:srgbClr val="0070C0"/>
                </a:solidFill>
              </a:rPr>
              <a:t>интересные и малоизвестные факты. Может сопровождаться демонстрацией презентации, видеороликами, </a:t>
            </a:r>
            <a:r>
              <a:rPr lang="ru-RU" dirty="0" smtClean="0">
                <a:solidFill>
                  <a:srgbClr val="0070C0"/>
                </a:solidFill>
              </a:rPr>
              <a:t>выполнением рабочих </a:t>
            </a:r>
            <a:r>
              <a:rPr lang="ru-RU" dirty="0">
                <a:solidFill>
                  <a:srgbClr val="0070C0"/>
                </a:solidFill>
              </a:rPr>
              <a:t>операций (демонстрация простых опытов, инструмента, изготовления продукта и т.п.). В рамках мероприятия </a:t>
            </a:r>
            <a:r>
              <a:rPr lang="ru-RU" dirty="0" smtClean="0">
                <a:solidFill>
                  <a:srgbClr val="0070C0"/>
                </a:solidFill>
              </a:rPr>
              <a:t>участники должны </a:t>
            </a:r>
            <a:r>
              <a:rPr lang="ru-RU" dirty="0">
                <a:solidFill>
                  <a:srgbClr val="0070C0"/>
                </a:solidFill>
              </a:rPr>
              <a:t>познакомиться с не менее чем 3 компетенциями. 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07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957739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" y="-93831"/>
            <a:ext cx="753815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Встреча с носителями профессиональных компетенций в школе</a:t>
            </a: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43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174874"/>
            <a:ext cx="535283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05263" y="217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444" y="1051570"/>
            <a:ext cx="88631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Площадка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Площадкой </a:t>
            </a:r>
            <a:r>
              <a:rPr lang="ru-RU" dirty="0">
                <a:solidFill>
                  <a:srgbClr val="0070C0"/>
                </a:solidFill>
              </a:rPr>
              <a:t>для проведения мероприятия может выступить комплексное </a:t>
            </a:r>
            <a:r>
              <a:rPr lang="ru-RU" dirty="0" err="1">
                <a:solidFill>
                  <a:srgbClr val="0070C0"/>
                </a:solidFill>
              </a:rPr>
              <a:t>профориентационное</a:t>
            </a:r>
            <a:r>
              <a:rPr lang="ru-RU" dirty="0">
                <a:solidFill>
                  <a:srgbClr val="0070C0"/>
                </a:solidFill>
              </a:rPr>
              <a:t> событие, освещающее </a:t>
            </a:r>
            <a:r>
              <a:rPr lang="ru-RU" dirty="0" smtClean="0">
                <a:solidFill>
                  <a:srgbClr val="0070C0"/>
                </a:solidFill>
              </a:rPr>
              <a:t>серию компетенций </a:t>
            </a:r>
            <a:r>
              <a:rPr lang="ru-RU" dirty="0">
                <a:solidFill>
                  <a:srgbClr val="0070C0"/>
                </a:solidFill>
              </a:rPr>
              <a:t>и профессиональных сфер. С точки зрения организации локаций рекомендуется предусмотреть возможность </a:t>
            </a:r>
            <a:r>
              <a:rPr lang="ru-RU" dirty="0" smtClean="0">
                <a:solidFill>
                  <a:srgbClr val="0070C0"/>
                </a:solidFill>
              </a:rPr>
              <a:t>посещения участником </a:t>
            </a:r>
            <a:r>
              <a:rPr lang="ru-RU" dirty="0">
                <a:solidFill>
                  <a:srgbClr val="0070C0"/>
                </a:solidFill>
              </a:rPr>
              <a:t>нескольких экспертов, а также возможность индивидуальных или в малых группах консультаций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Кадровое </a:t>
            </a:r>
            <a:r>
              <a:rPr lang="ru-RU" b="1" dirty="0" smtClean="0">
                <a:solidFill>
                  <a:srgbClr val="0070C0"/>
                </a:solidFill>
              </a:rPr>
              <a:t>обеспечение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Носители компетенций с опытом работы, квалификацией по компетенции и высоким уровнем коммуникативных навыков и опытом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выступления на </a:t>
            </a:r>
            <a:r>
              <a:rPr lang="ru-RU" dirty="0" smtClean="0">
                <a:solidFill>
                  <a:srgbClr val="0070C0"/>
                </a:solidFill>
              </a:rPr>
              <a:t>публике.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Ожидаемый </a:t>
            </a:r>
            <a:r>
              <a:rPr lang="ru-RU" b="1" dirty="0">
                <a:solidFill>
                  <a:srgbClr val="0070C0"/>
                </a:solidFill>
              </a:rPr>
              <a:t>результат участия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● Увеличение уровня знаний участников по конкретным компетенциям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● Мотивация к самостоятельному поиску информации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● Актуализация проблемы профессионального выбор 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957739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0" y="129698"/>
            <a:ext cx="6869100" cy="95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Очные </a:t>
            </a:r>
            <a:r>
              <a:rPr lang="ru-RU" sz="30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пробы продвинутого </a:t>
            </a:r>
            <a:r>
              <a:rPr lang="ru-RU" sz="3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уровня</a:t>
            </a: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44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174874"/>
            <a:ext cx="535283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05263" y="217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444" y="1087437"/>
            <a:ext cx="88631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Рекомендуемая аудитория</a:t>
            </a:r>
          </a:p>
          <a:p>
            <a:r>
              <a:rPr lang="ru-RU" dirty="0">
                <a:solidFill>
                  <a:srgbClr val="0070C0"/>
                </a:solidFill>
              </a:rPr>
              <a:t>Школьники 6-11 класс, в состоянии осознанной компетентности.</a:t>
            </a:r>
          </a:p>
          <a:p>
            <a:r>
              <a:rPr lang="ru-RU" b="1" dirty="0">
                <a:solidFill>
                  <a:srgbClr val="0070C0"/>
                </a:solidFill>
              </a:rPr>
              <a:t>Задачи</a:t>
            </a:r>
          </a:p>
          <a:p>
            <a:r>
              <a:rPr lang="ru-RU" dirty="0">
                <a:solidFill>
                  <a:srgbClr val="0070C0"/>
                </a:solidFill>
              </a:rPr>
              <a:t>Практическое знакомство с конкретной компетенцией, практическая проверка и формирование навыков и знаний участника в </a:t>
            </a:r>
            <a:r>
              <a:rPr lang="ru-RU" dirty="0" smtClean="0">
                <a:solidFill>
                  <a:srgbClr val="0070C0"/>
                </a:solidFill>
              </a:rPr>
              <a:t>рамках данной </a:t>
            </a:r>
            <a:r>
              <a:rPr lang="ru-RU" dirty="0">
                <a:solidFill>
                  <a:srgbClr val="0070C0"/>
                </a:solidFill>
              </a:rPr>
              <a:t>компетенции, получение обратной связи и содержательных рекомендаций по развитию в рамках данной компетенции </a:t>
            </a:r>
            <a:r>
              <a:rPr lang="ru-RU" dirty="0" smtClean="0">
                <a:solidFill>
                  <a:srgbClr val="0070C0"/>
                </a:solidFill>
              </a:rPr>
              <a:t>от наставника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b="1" dirty="0">
                <a:solidFill>
                  <a:srgbClr val="0070C0"/>
                </a:solidFill>
              </a:rPr>
              <a:t>Продолжительность</a:t>
            </a:r>
          </a:p>
          <a:p>
            <a:r>
              <a:rPr lang="ru-RU" dirty="0">
                <a:solidFill>
                  <a:srgbClr val="0070C0"/>
                </a:solidFill>
              </a:rPr>
              <a:t>3-4 часа для очной </a:t>
            </a:r>
            <a:r>
              <a:rPr lang="ru-RU" dirty="0" smtClean="0">
                <a:solidFill>
                  <a:srgbClr val="0070C0"/>
                </a:solidFill>
              </a:rPr>
              <a:t>пробы</a:t>
            </a:r>
          </a:p>
          <a:p>
            <a:r>
              <a:rPr lang="ru-RU" b="1" dirty="0">
                <a:solidFill>
                  <a:srgbClr val="0070C0"/>
                </a:solidFill>
              </a:rPr>
              <a:t>Количество участников</a:t>
            </a:r>
          </a:p>
          <a:p>
            <a:r>
              <a:rPr lang="ru-RU" dirty="0">
                <a:solidFill>
                  <a:srgbClr val="0070C0"/>
                </a:solidFill>
              </a:rPr>
              <a:t>до 4 человек в каждой </a:t>
            </a:r>
            <a:r>
              <a:rPr lang="ru-RU" dirty="0" smtClean="0">
                <a:solidFill>
                  <a:srgbClr val="0070C0"/>
                </a:solidFill>
              </a:rPr>
              <a:t>группе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Ожидаемый </a:t>
            </a:r>
            <a:r>
              <a:rPr lang="ru-RU" b="1" dirty="0">
                <a:solidFill>
                  <a:srgbClr val="0070C0"/>
                </a:solidFill>
              </a:rPr>
              <a:t>результат участия</a:t>
            </a:r>
          </a:p>
          <a:p>
            <a:r>
              <a:rPr lang="ru-RU" dirty="0">
                <a:solidFill>
                  <a:srgbClr val="0070C0"/>
                </a:solidFill>
              </a:rPr>
              <a:t>Практическое знакомство с конкретной компетенцией характером и содержанием работы в рамках данной компетенции, получение</a:t>
            </a:r>
          </a:p>
          <a:p>
            <a:r>
              <a:rPr lang="ru-RU" dirty="0">
                <a:solidFill>
                  <a:srgbClr val="0070C0"/>
                </a:solidFill>
              </a:rPr>
              <a:t>обратной связи от наставника, оценка и самооценка навыков и знаний участника в рамках конкретной компетенции.</a:t>
            </a:r>
          </a:p>
        </p:txBody>
      </p:sp>
    </p:spTree>
    <p:extLst>
      <p:ext uri="{BB962C8B-B14F-4D97-AF65-F5344CB8AC3E}">
        <p14:creationId xmlns:p14="http://schemas.microsoft.com/office/powerpoint/2010/main" val="4289810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957739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0" y="129698"/>
            <a:ext cx="6869100" cy="95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Очные </a:t>
            </a:r>
            <a:r>
              <a:rPr lang="ru-RU" sz="30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пробы продвинутого </a:t>
            </a:r>
            <a:r>
              <a:rPr lang="ru-RU" sz="3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уровня</a:t>
            </a: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45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174874"/>
            <a:ext cx="535283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05263" y="217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444" y="1087437"/>
            <a:ext cx="88631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Расходные материалы</a:t>
            </a:r>
          </a:p>
          <a:p>
            <a:r>
              <a:rPr lang="ru-RU" dirty="0">
                <a:solidFill>
                  <a:srgbClr val="0070C0"/>
                </a:solidFill>
              </a:rPr>
              <a:t>Возможные направления расходования средств:</a:t>
            </a:r>
          </a:p>
          <a:p>
            <a:r>
              <a:rPr lang="ru-RU" dirty="0">
                <a:solidFill>
                  <a:srgbClr val="0070C0"/>
                </a:solidFill>
              </a:rPr>
              <a:t>- Оплата труда наставников</a:t>
            </a:r>
          </a:p>
          <a:p>
            <a:r>
              <a:rPr lang="ru-RU" dirty="0">
                <a:solidFill>
                  <a:srgbClr val="0070C0"/>
                </a:solidFill>
              </a:rPr>
              <a:t>- Оплата расходных материалов для проведения проб (канцелярские принадлежности, инструменты, сырье и т.п.)</a:t>
            </a:r>
          </a:p>
          <a:p>
            <a:r>
              <a:rPr lang="ru-RU" dirty="0">
                <a:solidFill>
                  <a:srgbClr val="0070C0"/>
                </a:solidFill>
              </a:rPr>
              <a:t>- Аренда оборудования</a:t>
            </a:r>
          </a:p>
          <a:p>
            <a:r>
              <a:rPr lang="ru-RU" dirty="0">
                <a:solidFill>
                  <a:srgbClr val="0070C0"/>
                </a:solidFill>
              </a:rPr>
              <a:t>- Аренда электронных площадок для онлайн-формата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70C0"/>
                </a:solidFill>
              </a:rPr>
              <a:t>Раздаточный материал (распечатанные задания, чертежи, схемы и т.п.)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Формат и содержание</a:t>
            </a:r>
          </a:p>
          <a:p>
            <a:r>
              <a:rPr lang="ru-RU" dirty="0">
                <a:solidFill>
                  <a:srgbClr val="0070C0"/>
                </a:solidFill>
              </a:rPr>
              <a:t>В рамках профессиональной пробы углубленного уровня участники через практическую деятельность оценивают и </a:t>
            </a:r>
            <a:r>
              <a:rPr lang="ru-RU" dirty="0" smtClean="0">
                <a:solidFill>
                  <a:srgbClr val="0070C0"/>
                </a:solidFill>
              </a:rPr>
              <a:t>развивают имеющиеся </a:t>
            </a:r>
            <a:r>
              <a:rPr lang="ru-RU" dirty="0">
                <a:solidFill>
                  <a:srgbClr val="0070C0"/>
                </a:solidFill>
              </a:rPr>
              <a:t>навыки в рамках конкретной компетенции, выполняют практическое задание под руководством наставника, получая от </a:t>
            </a:r>
            <a:r>
              <a:rPr lang="ru-RU" dirty="0" smtClean="0">
                <a:solidFill>
                  <a:srgbClr val="0070C0"/>
                </a:solidFill>
              </a:rPr>
              <a:t>него обратную </a:t>
            </a:r>
            <a:r>
              <a:rPr lang="ru-RU" dirty="0">
                <a:solidFill>
                  <a:srgbClr val="0070C0"/>
                </a:solidFill>
              </a:rPr>
              <a:t>связь по итогам работы и содержательные рекомендации по построению дальнейшей траектории развития в рамках</a:t>
            </a:r>
          </a:p>
          <a:p>
            <a:r>
              <a:rPr lang="ru-RU" dirty="0">
                <a:solidFill>
                  <a:srgbClr val="0070C0"/>
                </a:solidFill>
              </a:rPr>
              <a:t>компетенции.</a:t>
            </a:r>
          </a:p>
        </p:txBody>
      </p:sp>
    </p:spTree>
    <p:extLst>
      <p:ext uri="{BB962C8B-B14F-4D97-AF65-F5344CB8AC3E}">
        <p14:creationId xmlns:p14="http://schemas.microsoft.com/office/powerpoint/2010/main" val="2323382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957739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40444" y="71381"/>
            <a:ext cx="6869100" cy="95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Очные </a:t>
            </a:r>
            <a:r>
              <a:rPr lang="ru-RU" sz="30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пробы продвинутого </a:t>
            </a:r>
            <a:r>
              <a:rPr lang="ru-RU" sz="3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уровня</a:t>
            </a: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46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174874"/>
            <a:ext cx="535283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05263" y="217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444" y="957739"/>
            <a:ext cx="886311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Структура </a:t>
            </a:r>
            <a:r>
              <a:rPr lang="ru-RU" dirty="0" smtClean="0">
                <a:solidFill>
                  <a:srgbClr val="0070C0"/>
                </a:solidFill>
              </a:rPr>
              <a:t>занятия: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- рассказ наставника о компетенции - ее роли в современной экономике, перспективах </a:t>
            </a:r>
            <a:r>
              <a:rPr lang="ru-RU" dirty="0" err="1">
                <a:solidFill>
                  <a:srgbClr val="0070C0"/>
                </a:solidFill>
              </a:rPr>
              <a:t>цифровизации</a:t>
            </a:r>
            <a:r>
              <a:rPr lang="ru-RU" dirty="0">
                <a:solidFill>
                  <a:srgbClr val="0070C0"/>
                </a:solidFill>
              </a:rPr>
              <a:t>, тенденциях развития</a:t>
            </a:r>
            <a:r>
              <a:rPr lang="ru-RU" dirty="0" smtClean="0">
                <a:solidFill>
                  <a:srgbClr val="0070C0"/>
                </a:solidFill>
              </a:rPr>
              <a:t>, необходимых </a:t>
            </a:r>
            <a:r>
              <a:rPr lang="ru-RU" dirty="0">
                <a:solidFill>
                  <a:srgbClr val="0070C0"/>
                </a:solidFill>
              </a:rPr>
              <a:t>навыках для освоения компетенции, возможных способах получения образования в конкретном городе, регионе.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- выполнение практического задания под руководством наставника. </a:t>
            </a:r>
            <a:r>
              <a:rPr lang="ru-RU" dirty="0" smtClean="0">
                <a:solidFill>
                  <a:srgbClr val="0070C0"/>
                </a:solidFill>
              </a:rPr>
              <a:t>без </a:t>
            </a:r>
            <a:r>
              <a:rPr lang="ru-RU" dirty="0">
                <a:solidFill>
                  <a:srgbClr val="0070C0"/>
                </a:solidFill>
              </a:rPr>
              <a:t>игровой адаптации. Позитивным элементом может стать продукт или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артефакт, который участник произведет во время пробы и сможет забрать с собой. Пробы углубленного уровня характеризуются </a:t>
            </a:r>
            <a:r>
              <a:rPr lang="ru-RU" dirty="0" smtClean="0">
                <a:solidFill>
                  <a:srgbClr val="0070C0"/>
                </a:solidFill>
              </a:rPr>
              <a:t>более сложным </a:t>
            </a:r>
            <a:r>
              <a:rPr lang="ru-RU" dirty="0">
                <a:solidFill>
                  <a:srgbClr val="0070C0"/>
                </a:solidFill>
              </a:rPr>
              <a:t>и комплексным заданием для участника, подразумевают выполнение серии операций разного характера, могут требовать от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него предварительной подготовки или определенного уровня знаний, умений и навыков. Проба </a:t>
            </a:r>
            <a:r>
              <a:rPr lang="ru-RU" dirty="0" smtClean="0">
                <a:solidFill>
                  <a:srgbClr val="0070C0"/>
                </a:solidFill>
              </a:rPr>
              <a:t>подразумевает более </a:t>
            </a:r>
            <a:r>
              <a:rPr lang="ru-RU" dirty="0">
                <a:solidFill>
                  <a:srgbClr val="0070C0"/>
                </a:solidFill>
              </a:rPr>
              <a:t>глубокую индивидуальную работу наставника с участником, что может выражаться в индивидуализации заданий, </a:t>
            </a:r>
            <a:r>
              <a:rPr lang="ru-RU" dirty="0" smtClean="0">
                <a:solidFill>
                  <a:srgbClr val="0070C0"/>
                </a:solidFill>
              </a:rPr>
              <a:t>увеличении количества </a:t>
            </a:r>
            <a:r>
              <a:rPr lang="ru-RU" dirty="0">
                <a:solidFill>
                  <a:srgbClr val="0070C0"/>
                </a:solidFill>
              </a:rPr>
              <a:t>времени индивидуальной работы в рамках пробы.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По </a:t>
            </a:r>
            <a:r>
              <a:rPr lang="ru-RU" dirty="0">
                <a:solidFill>
                  <a:srgbClr val="0070C0"/>
                </a:solidFill>
              </a:rPr>
              <a:t>итогам пробы участник получает устную оценку деятельности </a:t>
            </a:r>
            <a:r>
              <a:rPr lang="ru-RU" dirty="0" smtClean="0">
                <a:solidFill>
                  <a:srgbClr val="0070C0"/>
                </a:solidFill>
              </a:rPr>
              <a:t>в рамках </a:t>
            </a:r>
            <a:r>
              <a:rPr lang="ru-RU" dirty="0">
                <a:solidFill>
                  <a:srgbClr val="0070C0"/>
                </a:solidFill>
              </a:rPr>
              <a:t>пробы, а также индивидуальные рекомендации по развитию тех или иных навыков, знаний или умений, дефициты или </a:t>
            </a:r>
            <a:r>
              <a:rPr lang="ru-RU" dirty="0" smtClean="0">
                <a:solidFill>
                  <a:srgbClr val="0070C0"/>
                </a:solidFill>
              </a:rPr>
              <a:t>высокий уровень </a:t>
            </a:r>
            <a:r>
              <a:rPr lang="ru-RU" dirty="0">
                <a:solidFill>
                  <a:srgbClr val="0070C0"/>
                </a:solidFill>
              </a:rPr>
              <a:t>которых выявлены в рамках пробы. Также </a:t>
            </a:r>
            <a:r>
              <a:rPr lang="ru-RU" b="1" dirty="0">
                <a:solidFill>
                  <a:srgbClr val="0070C0"/>
                </a:solidFill>
              </a:rPr>
              <a:t>наставник дает рекомендации </a:t>
            </a:r>
            <a:r>
              <a:rPr lang="ru-RU" dirty="0">
                <a:solidFill>
                  <a:srgbClr val="0070C0"/>
                </a:solidFill>
              </a:rPr>
              <a:t>по построению индивидуальной траектории </a:t>
            </a:r>
            <a:r>
              <a:rPr lang="ru-RU" dirty="0" smtClean="0">
                <a:solidFill>
                  <a:srgbClr val="0070C0"/>
                </a:solidFill>
              </a:rPr>
              <a:t>развития навыков </a:t>
            </a:r>
            <a:r>
              <a:rPr lang="ru-RU" dirty="0">
                <a:solidFill>
                  <a:srgbClr val="0070C0"/>
                </a:solidFill>
              </a:rPr>
              <a:t>в рамках компетенции каждому участнику. Помимо этого, он </a:t>
            </a:r>
            <a:r>
              <a:rPr lang="ru-RU" b="1" dirty="0">
                <a:solidFill>
                  <a:srgbClr val="0070C0"/>
                </a:solidFill>
              </a:rPr>
              <a:t>делает формальную оценку на электронном ресурсе </a:t>
            </a:r>
            <a:r>
              <a:rPr lang="ru-RU" b="1" dirty="0" smtClean="0">
                <a:solidFill>
                  <a:srgbClr val="0070C0"/>
                </a:solidFill>
              </a:rPr>
              <a:t>проекта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Платформе).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1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957739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" y="25038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Решение </a:t>
            </a:r>
            <a:r>
              <a:rPr lang="ru-RU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кейсовых</a:t>
            </a:r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задач в рамках </a:t>
            </a:r>
            <a:r>
              <a:rPr lang="ru-RU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профориентационного</a:t>
            </a:r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события</a:t>
            </a: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47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174874"/>
            <a:ext cx="535283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05263" y="217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444" y="996154"/>
            <a:ext cx="886311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Рекомендуемая аудитория</a:t>
            </a:r>
          </a:p>
          <a:p>
            <a:r>
              <a:rPr lang="ru-RU" dirty="0">
                <a:solidFill>
                  <a:srgbClr val="0070C0"/>
                </a:solidFill>
              </a:rPr>
              <a:t>Школьники 6-11 класс, в состоянии неосознанной некомпетентности, максимально слабо вовлеченные в процесс профориентации,</a:t>
            </a:r>
          </a:p>
          <a:p>
            <a:r>
              <a:rPr lang="ru-RU" dirty="0">
                <a:solidFill>
                  <a:srgbClr val="0070C0"/>
                </a:solidFill>
              </a:rPr>
              <a:t>показавшие по итогам тестирования наиболее низкую осведомленность о мире профессий и готовности к выбору.</a:t>
            </a:r>
          </a:p>
          <a:p>
            <a:r>
              <a:rPr lang="ru-RU" b="1" dirty="0">
                <a:solidFill>
                  <a:srgbClr val="0070C0"/>
                </a:solidFill>
              </a:rPr>
              <a:t>Задачи</a:t>
            </a:r>
          </a:p>
          <a:p>
            <a:r>
              <a:rPr lang="ru-RU" dirty="0">
                <a:solidFill>
                  <a:srgbClr val="0070C0"/>
                </a:solidFill>
              </a:rPr>
              <a:t>Теоретическое знакомство и формирование базового представления о характере и содержании деятельности в рамках различных</a:t>
            </a:r>
          </a:p>
          <a:p>
            <a:r>
              <a:rPr lang="ru-RU" dirty="0">
                <a:solidFill>
                  <a:srgbClr val="0070C0"/>
                </a:solidFill>
              </a:rPr>
              <a:t>компетенций.</a:t>
            </a:r>
          </a:p>
          <a:p>
            <a:r>
              <a:rPr lang="ru-RU" b="1" dirty="0">
                <a:solidFill>
                  <a:srgbClr val="0070C0"/>
                </a:solidFill>
              </a:rPr>
              <a:t>Продолжительность</a:t>
            </a:r>
          </a:p>
          <a:p>
            <a:r>
              <a:rPr lang="ru-RU" dirty="0">
                <a:solidFill>
                  <a:srgbClr val="0070C0"/>
                </a:solidFill>
              </a:rPr>
              <a:t>2 </a:t>
            </a:r>
            <a:r>
              <a:rPr lang="ru-RU" dirty="0" smtClean="0">
                <a:solidFill>
                  <a:srgbClr val="0070C0"/>
                </a:solidFill>
              </a:rPr>
              <a:t>часа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Количество </a:t>
            </a:r>
            <a:r>
              <a:rPr lang="ru-RU" b="1" dirty="0">
                <a:solidFill>
                  <a:srgbClr val="0070C0"/>
                </a:solidFill>
              </a:rPr>
              <a:t>участников</a:t>
            </a:r>
          </a:p>
          <a:p>
            <a:r>
              <a:rPr lang="ru-RU" dirty="0">
                <a:solidFill>
                  <a:srgbClr val="0070C0"/>
                </a:solidFill>
              </a:rPr>
              <a:t>до 8 человек в каждой группе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Ожидаемый </a:t>
            </a:r>
            <a:r>
              <a:rPr lang="ru-RU" b="1" dirty="0">
                <a:solidFill>
                  <a:srgbClr val="0070C0"/>
                </a:solidFill>
              </a:rPr>
              <a:t>результат участия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Формирование </a:t>
            </a:r>
            <a:r>
              <a:rPr lang="ru-RU" dirty="0">
                <a:solidFill>
                  <a:srgbClr val="0070C0"/>
                </a:solidFill>
              </a:rPr>
              <a:t>представлений о содержании работы в рамках конкретных специальностей, мотивация к более осознанному выбору</a:t>
            </a:r>
          </a:p>
          <a:p>
            <a:r>
              <a:rPr lang="ru-RU" dirty="0">
                <a:solidFill>
                  <a:srgbClr val="0070C0"/>
                </a:solidFill>
              </a:rPr>
              <a:t>профессии, формирование навыков командной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102080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957739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" y="25038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Решение </a:t>
            </a:r>
            <a:r>
              <a:rPr lang="ru-RU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кейсовых</a:t>
            </a:r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задач в рамках </a:t>
            </a:r>
            <a:r>
              <a:rPr lang="ru-RU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профориентационного</a:t>
            </a:r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события</a:t>
            </a: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48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174874"/>
            <a:ext cx="535283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05263" y="217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444" y="996154"/>
            <a:ext cx="88631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Формат и содержание</a:t>
            </a:r>
          </a:p>
          <a:p>
            <a:r>
              <a:rPr lang="ru-RU" dirty="0">
                <a:solidFill>
                  <a:srgbClr val="0070C0"/>
                </a:solidFill>
              </a:rPr>
              <a:t>Кейсом </a:t>
            </a:r>
            <a:r>
              <a:rPr lang="ru-RU" dirty="0" smtClean="0">
                <a:solidFill>
                  <a:srgbClr val="0070C0"/>
                </a:solidFill>
              </a:rPr>
              <a:t>является </a:t>
            </a:r>
            <a:r>
              <a:rPr lang="ru-RU" dirty="0">
                <a:solidFill>
                  <a:srgbClr val="0070C0"/>
                </a:solidFill>
              </a:rPr>
              <a:t>описание реальной рабочей ситуации или случая в конкретной компетенции, профессии. </a:t>
            </a:r>
            <a:r>
              <a:rPr lang="ru-RU" dirty="0" smtClean="0">
                <a:solidFill>
                  <a:srgbClr val="0070C0"/>
                </a:solidFill>
              </a:rPr>
              <a:t>Кейс включает </a:t>
            </a:r>
            <a:r>
              <a:rPr lang="ru-RU" dirty="0">
                <a:solidFill>
                  <a:srgbClr val="0070C0"/>
                </a:solidFill>
              </a:rPr>
              <a:t>подробное описание случая, а также вопрос/вопросы, на которые участники должны дать обоснованный ответ. </a:t>
            </a:r>
            <a:r>
              <a:rPr lang="ru-RU" dirty="0" smtClean="0">
                <a:solidFill>
                  <a:srgbClr val="0070C0"/>
                </a:solidFill>
              </a:rPr>
              <a:t>Уровень сложности </a:t>
            </a:r>
            <a:r>
              <a:rPr lang="ru-RU" dirty="0">
                <a:solidFill>
                  <a:srgbClr val="0070C0"/>
                </a:solidFill>
              </a:rPr>
              <a:t>описываемых ситуаций и вопросы к ним должны быть средними или ниже средних по сложности, учитывать </a:t>
            </a:r>
            <a:r>
              <a:rPr lang="ru-RU" dirty="0" smtClean="0">
                <a:solidFill>
                  <a:srgbClr val="0070C0"/>
                </a:solidFill>
              </a:rPr>
              <a:t>возрастную категорию </a:t>
            </a:r>
            <a:r>
              <a:rPr lang="ru-RU" dirty="0">
                <a:solidFill>
                  <a:srgbClr val="0070C0"/>
                </a:solidFill>
              </a:rPr>
              <a:t>участников. Для получения консультаций по вопросу каждый кейс должен представлять носитель компетенции, готовый </a:t>
            </a:r>
            <a:r>
              <a:rPr lang="ru-RU" dirty="0" smtClean="0">
                <a:solidFill>
                  <a:srgbClr val="0070C0"/>
                </a:solidFill>
              </a:rPr>
              <a:t>дать квалифицированный </a:t>
            </a:r>
            <a:r>
              <a:rPr lang="ru-RU" dirty="0">
                <a:solidFill>
                  <a:srgbClr val="0070C0"/>
                </a:solidFill>
              </a:rPr>
              <a:t>комментарий по вопросам участников и объективно оценить предложенные ими решения.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На решение </a:t>
            </a:r>
            <a:r>
              <a:rPr lang="ru-RU" dirty="0">
                <a:solidFill>
                  <a:srgbClr val="0070C0"/>
                </a:solidFill>
              </a:rPr>
              <a:t>одного кейса команда может потратить не более 30 минут, включая объяснение кейса, подготовку </a:t>
            </a:r>
            <a:r>
              <a:rPr lang="ru-RU" dirty="0" smtClean="0">
                <a:solidFill>
                  <a:srgbClr val="0070C0"/>
                </a:solidFill>
              </a:rPr>
              <a:t>и презентацию </a:t>
            </a:r>
            <a:r>
              <a:rPr lang="ru-RU" dirty="0">
                <a:solidFill>
                  <a:srgbClr val="0070C0"/>
                </a:solidFill>
              </a:rPr>
              <a:t>решения. В течение одного мероприятия участникам рекомендуется предлагать кейсы из разных сфер </a:t>
            </a:r>
            <a:r>
              <a:rPr lang="ru-RU" dirty="0" smtClean="0">
                <a:solidFill>
                  <a:srgbClr val="0070C0"/>
                </a:solidFill>
              </a:rPr>
              <a:t>профессиональной деятельности </a:t>
            </a:r>
            <a:r>
              <a:rPr lang="ru-RU" dirty="0">
                <a:solidFill>
                  <a:srgbClr val="0070C0"/>
                </a:solidFill>
              </a:rPr>
              <a:t>для максимального расширения кругозора и возможности самореализации участников в процессе решения.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Решение </a:t>
            </a:r>
            <a:r>
              <a:rPr lang="ru-RU" dirty="0" err="1">
                <a:solidFill>
                  <a:srgbClr val="0070C0"/>
                </a:solidFill>
              </a:rPr>
              <a:t>кейсовых</a:t>
            </a:r>
            <a:r>
              <a:rPr lang="ru-RU" dirty="0">
                <a:solidFill>
                  <a:srgbClr val="0070C0"/>
                </a:solidFill>
              </a:rPr>
              <a:t> задач в рамках </a:t>
            </a:r>
            <a:r>
              <a:rPr lang="ru-RU" dirty="0" err="1">
                <a:solidFill>
                  <a:srgbClr val="0070C0"/>
                </a:solidFill>
              </a:rPr>
              <a:t>профориентационного</a:t>
            </a:r>
            <a:r>
              <a:rPr lang="ru-RU" dirty="0">
                <a:solidFill>
                  <a:srgbClr val="0070C0"/>
                </a:solidFill>
              </a:rPr>
              <a:t> события подразумевает организацию отдельной площадки или </a:t>
            </a:r>
            <a:r>
              <a:rPr lang="ru-RU" dirty="0" smtClean="0">
                <a:solidFill>
                  <a:srgbClr val="0070C0"/>
                </a:solidFill>
              </a:rPr>
              <a:t>включение трека </a:t>
            </a:r>
            <a:r>
              <a:rPr lang="ru-RU" dirty="0">
                <a:solidFill>
                  <a:srgbClr val="0070C0"/>
                </a:solidFill>
              </a:rPr>
              <a:t>по решению кейсов в рамках </a:t>
            </a:r>
            <a:r>
              <a:rPr lang="ru-RU" dirty="0" err="1">
                <a:solidFill>
                  <a:srgbClr val="0070C0"/>
                </a:solidFill>
              </a:rPr>
              <a:t>профориентационного</a:t>
            </a:r>
            <a:r>
              <a:rPr lang="ru-RU" dirty="0">
                <a:solidFill>
                  <a:srgbClr val="0070C0"/>
                </a:solidFill>
              </a:rPr>
              <a:t> события. </a:t>
            </a:r>
            <a:r>
              <a:rPr lang="ru-RU" dirty="0" smtClean="0">
                <a:solidFill>
                  <a:srgbClr val="0070C0"/>
                </a:solidFill>
              </a:rPr>
              <a:t>Для </a:t>
            </a:r>
            <a:r>
              <a:rPr lang="ru-RU" dirty="0">
                <a:solidFill>
                  <a:srgbClr val="0070C0"/>
                </a:solidFill>
              </a:rPr>
              <a:t>решения кейсов из участников формируются малые группы до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8 человек, которые в ходе мероприятия переходят от кейса к кейсу. Допускается введение соревновательных элементов </a:t>
            </a:r>
            <a:r>
              <a:rPr lang="ru-RU" dirty="0" smtClean="0">
                <a:solidFill>
                  <a:srgbClr val="0070C0"/>
                </a:solidFill>
              </a:rPr>
              <a:t>между командами</a:t>
            </a:r>
            <a:r>
              <a:rPr lang="ru-RU" dirty="0">
                <a:solidFill>
                  <a:srgbClr val="0070C0"/>
                </a:solidFill>
              </a:rPr>
              <a:t>, для чего за наиболее яркие и обоснованные решения кейсов эксперты могут присуждать бонусные очки командам. 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96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957739"/>
          </a:xfrm>
          <a:prstGeom prst="rect">
            <a:avLst/>
          </a:prstGeom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" y="25038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Решение </a:t>
            </a:r>
            <a:r>
              <a:rPr lang="ru-RU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кейсовых</a:t>
            </a:r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задач в рамках </a:t>
            </a:r>
            <a:r>
              <a:rPr lang="ru-RU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профориентационного</a:t>
            </a:r>
            <a:r>
              <a:rPr lang="ru-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события</a:t>
            </a:r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49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174874"/>
            <a:ext cx="535283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05263" y="217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444" y="1178076"/>
            <a:ext cx="886311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Рекомендуется организация общего старта с объяснением правил работы с кейсами.</a:t>
            </a:r>
          </a:p>
          <a:p>
            <a:r>
              <a:rPr lang="ru-RU" dirty="0">
                <a:solidFill>
                  <a:srgbClr val="0070C0"/>
                </a:solidFill>
              </a:rPr>
              <a:t>В рамках события участники должны в указанном формате ознакомиться с не менее чем 4 компетенциями, иметь возможность </a:t>
            </a:r>
            <a:r>
              <a:rPr lang="ru-RU" dirty="0" smtClean="0">
                <a:solidFill>
                  <a:srgbClr val="0070C0"/>
                </a:solidFill>
              </a:rPr>
              <a:t>общения с </a:t>
            </a:r>
            <a:r>
              <a:rPr lang="ru-RU" dirty="0">
                <a:solidFill>
                  <a:srgbClr val="0070C0"/>
                </a:solidFill>
              </a:rPr>
              <a:t>не менее чем четырьмя носителями компетенций.</a:t>
            </a:r>
          </a:p>
          <a:p>
            <a:r>
              <a:rPr lang="ru-RU" dirty="0">
                <a:solidFill>
                  <a:srgbClr val="0070C0"/>
                </a:solidFill>
              </a:rPr>
              <a:t>По итогам участия необходимо получение обратной связи от участников педагогом-навигатором: анализ включенности </a:t>
            </a:r>
            <a:r>
              <a:rPr lang="ru-RU" dirty="0" smtClean="0">
                <a:solidFill>
                  <a:srgbClr val="0070C0"/>
                </a:solidFill>
              </a:rPr>
              <a:t>каждого участника </a:t>
            </a:r>
            <a:r>
              <a:rPr lang="ru-RU" dirty="0">
                <a:solidFill>
                  <a:srgbClr val="0070C0"/>
                </a:solidFill>
              </a:rPr>
              <a:t>в процесс, степень интереса к конкретным компетенциям, носителям компетенций.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Площадка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комплексный региональный Фестиваль «PROFEST – регион» в рамках движения </a:t>
            </a:r>
            <a:r>
              <a:rPr lang="ru-RU" dirty="0" err="1">
                <a:solidFill>
                  <a:srgbClr val="0070C0"/>
                </a:solidFill>
              </a:rPr>
              <a:t>ЮниорПрофи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JuniorSkills</a:t>
            </a:r>
            <a:r>
              <a:rPr lang="ru-RU" dirty="0">
                <a:solidFill>
                  <a:srgbClr val="0070C0"/>
                </a:solidFill>
              </a:rPr>
              <a:t>) в ноябре 2019 года;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региональный чемпионат профессионального мастерства «Молодые профессионалы» (</a:t>
            </a:r>
            <a:r>
              <a:rPr lang="ru-RU" dirty="0" err="1">
                <a:solidFill>
                  <a:srgbClr val="0070C0"/>
                </a:solidFill>
              </a:rPr>
              <a:t>WorldSkills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Russia</a:t>
            </a:r>
            <a:r>
              <a:rPr lang="ru-RU" dirty="0">
                <a:solidFill>
                  <a:srgbClr val="0070C0"/>
                </a:solidFill>
              </a:rPr>
              <a:t>) в Красноярском крае в декабре 2019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иное </a:t>
            </a:r>
            <a:r>
              <a:rPr lang="ru-RU" dirty="0" err="1">
                <a:solidFill>
                  <a:srgbClr val="0070C0"/>
                </a:solidFill>
              </a:rPr>
              <a:t>профориентационное</a:t>
            </a:r>
            <a:r>
              <a:rPr lang="ru-RU" dirty="0">
                <a:solidFill>
                  <a:srgbClr val="0070C0"/>
                </a:solidFill>
              </a:rPr>
              <a:t> событие</a:t>
            </a:r>
          </a:p>
        </p:txBody>
      </p:sp>
    </p:spTree>
    <p:extLst>
      <p:ext uri="{BB962C8B-B14F-4D97-AF65-F5344CB8AC3E}">
        <p14:creationId xmlns:p14="http://schemas.microsoft.com/office/powerpoint/2010/main" val="401453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72" y="71920"/>
            <a:ext cx="9027828" cy="50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76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6" y="0"/>
            <a:ext cx="8996568" cy="5283350"/>
          </a:xfrm>
          <a:prstGeom prst="rect">
            <a:avLst/>
          </a:prstGeom>
        </p:spPr>
      </p:pic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73716" y="-149760"/>
            <a:ext cx="765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Площадки. Красноярский край.</a:t>
            </a:r>
            <a:br>
              <a:rPr lang="ru-RU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Вовлеченный и углубленный формат. </a:t>
            </a:r>
            <a:br>
              <a:rPr lang="ru-RU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4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(по состоянию на 04.09.2019)</a:t>
            </a:r>
            <a:endParaRPr sz="2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2383900" y="3713350"/>
            <a:ext cx="375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50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716" y="1173182"/>
            <a:ext cx="8996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«Красноярский строительный техникум»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КГАПОУ «Красноярский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техникум транспорта и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сервиса»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КГБУПО «Красноярский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индустриально-металлургический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техникум»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«Красноярский политехнический техникум»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«Красноярский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технологический техникум пищевой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промышленности»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«Красноярский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педагогический колледж №1 им. М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. Горького»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MT"/>
              </a:rPr>
              <a:t>КГАПОУ «</a:t>
            </a:r>
            <a:r>
              <a:rPr lang="ru-RU" dirty="0" err="1" smtClean="0">
                <a:solidFill>
                  <a:srgbClr val="0070C0"/>
                </a:solidFill>
                <a:latin typeface="ArialMT"/>
              </a:rPr>
              <a:t>Ачинский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 колледж транспорта и сервиса сельского хозяйства» </a:t>
            </a: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КГАПОУ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«Техникум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индустрии гостеприимства и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сервиса»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</a:t>
            </a:r>
            <a:r>
              <a:rPr lang="ru-RU" dirty="0" err="1" smtClean="0">
                <a:solidFill>
                  <a:srgbClr val="0070C0"/>
                </a:solidFill>
                <a:latin typeface="ArialMT"/>
              </a:rPr>
              <a:t>Канский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 технологический колледж»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КГАПОУ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«Красноярский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колледж сферы услуг и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предпринимательства»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«Красноярский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педагогический колледж №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2»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КГАПОУ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«Красноярский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техникум сварочных технологий и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энергетики»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«Красноярский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техникум промышленного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сервиса»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«Красноярский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педагогический колледж №1 им. М.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Горького»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</a:t>
            </a:r>
            <a:r>
              <a:rPr lang="ru-RU" dirty="0" err="1" smtClean="0">
                <a:solidFill>
                  <a:srgbClr val="0070C0"/>
                </a:solidFill>
                <a:latin typeface="ArialMT"/>
              </a:rPr>
              <a:t>Ачинский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педагогический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колледж»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</a:t>
            </a:r>
            <a:r>
              <a:rPr lang="ru-RU" dirty="0" err="1" smtClean="0">
                <a:solidFill>
                  <a:srgbClr val="0070C0"/>
                </a:solidFill>
                <a:latin typeface="ArialMT"/>
              </a:rPr>
              <a:t>Канский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политехнический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колледж»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«Красноярский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колледж радиоэлектроники и информационных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технологий»</a:t>
            </a:r>
            <a:endParaRPr lang="ru-RU" dirty="0">
              <a:solidFill>
                <a:srgbClr val="0070C0"/>
              </a:solidFill>
              <a:latin typeface="ArialMT"/>
            </a:endParaRPr>
          </a:p>
          <a:p>
            <a:r>
              <a:rPr lang="ru-RU" dirty="0">
                <a:solidFill>
                  <a:srgbClr val="0070C0"/>
                </a:solidFill>
                <a:latin typeface="ArialMT"/>
              </a:rPr>
              <a:t>КГБПОУ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«</a:t>
            </a:r>
            <a:r>
              <a:rPr lang="ru-RU" dirty="0" err="1" smtClean="0">
                <a:solidFill>
                  <a:srgbClr val="0070C0"/>
                </a:solidFill>
                <a:latin typeface="ArialMT"/>
              </a:rPr>
              <a:t>Уярский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сельскохозяйственный </a:t>
            </a:r>
            <a:r>
              <a:rPr lang="ru-RU" dirty="0" smtClean="0">
                <a:solidFill>
                  <a:srgbClr val="0070C0"/>
                </a:solidFill>
                <a:latin typeface="ArialMT"/>
              </a:rPr>
              <a:t>техникум»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30906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51</a:t>
            </a:fld>
            <a:endParaRPr lang="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910824"/>
              </p:ext>
            </p:extLst>
          </p:nvPr>
        </p:nvGraphicFramePr>
        <p:xfrm>
          <a:off x="157163" y="95250"/>
          <a:ext cx="7856537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Лист" r:id="rId4" imgW="10439423" imgH="6705690" progId="Excel.Sheet.12">
                  <p:embed/>
                </p:oleObj>
              </mc:Choice>
              <mc:Fallback>
                <p:oleObj name="Лист" r:id="rId4" imgW="10439423" imgH="6705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163" y="95250"/>
                        <a:ext cx="7856537" cy="504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81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52</a:t>
            </a:fld>
            <a:endParaRPr lang="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293117"/>
              </p:ext>
            </p:extLst>
          </p:nvPr>
        </p:nvGraphicFramePr>
        <p:xfrm>
          <a:off x="338138" y="519113"/>
          <a:ext cx="8134350" cy="268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Лист" r:id="rId4" imgW="10696677" imgH="3533700" progId="Excel.Sheet.12">
                  <p:embed/>
                </p:oleObj>
              </mc:Choice>
              <mc:Fallback>
                <p:oleObj name="Лист" r:id="rId4" imgW="10696677" imgH="35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38" y="519113"/>
                        <a:ext cx="8134350" cy="268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721955"/>
              </p:ext>
            </p:extLst>
          </p:nvPr>
        </p:nvGraphicFramePr>
        <p:xfrm>
          <a:off x="338138" y="3405188"/>
          <a:ext cx="8358187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Лист" r:id="rId7" imgW="10696677" imgH="2095494" progId="Excel.Sheet.12">
                  <p:embed/>
                </p:oleObj>
              </mc:Choice>
              <mc:Fallback>
                <p:oleObj name="Лист" r:id="rId7" imgW="10696677" imgH="20954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138" y="3405188"/>
                        <a:ext cx="8358187" cy="163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234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53</a:t>
            </a:fld>
            <a:endParaRPr lang="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711426"/>
              </p:ext>
            </p:extLst>
          </p:nvPr>
        </p:nvGraphicFramePr>
        <p:xfrm>
          <a:off x="217488" y="86406"/>
          <a:ext cx="8529637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Лист" r:id="rId4" imgW="10696677" imgH="3486192" progId="Excel.Sheet.12">
                  <p:embed/>
                </p:oleObj>
              </mc:Choice>
              <mc:Fallback>
                <p:oleObj name="Лист" r:id="rId4" imgW="10696677" imgH="34861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488" y="86406"/>
                        <a:ext cx="8529637" cy="277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096546"/>
              </p:ext>
            </p:extLst>
          </p:nvPr>
        </p:nvGraphicFramePr>
        <p:xfrm>
          <a:off x="217488" y="3194050"/>
          <a:ext cx="8621712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Лист" r:id="rId7" imgW="10696677" imgH="2124107" progId="Excel.Sheet.12">
                  <p:embed/>
                </p:oleObj>
              </mc:Choice>
              <mc:Fallback>
                <p:oleObj name="Лист" r:id="rId7" imgW="10696677" imgH="21241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7488" y="3194050"/>
                        <a:ext cx="8621712" cy="171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23731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54</a:t>
            </a:fld>
            <a:endParaRPr lang="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517792"/>
              </p:ext>
            </p:extLst>
          </p:nvPr>
        </p:nvGraphicFramePr>
        <p:xfrm>
          <a:off x="148545" y="107950"/>
          <a:ext cx="8759825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Лист" r:id="rId4" imgW="10696677" imgH="5067193" progId="Excel.Sheet.12">
                  <p:embed/>
                </p:oleObj>
              </mc:Choice>
              <mc:Fallback>
                <p:oleObj name="Лист" r:id="rId4" imgW="10696677" imgH="50671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545" y="107950"/>
                        <a:ext cx="8759825" cy="435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3974" y="4458697"/>
            <a:ext cx="379306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Итого: 324 школы</a:t>
            </a:r>
          </a:p>
          <a:p>
            <a:r>
              <a:rPr lang="ru-RU" dirty="0" smtClean="0"/>
              <a:t>Учащихся: 14188 </a:t>
            </a:r>
          </a:p>
          <a:p>
            <a:r>
              <a:rPr lang="ru-RU" sz="1050" dirty="0" smtClean="0"/>
              <a:t>(информация на 04.09.2019)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3360059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899528" y="221971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Контрольные точки </a:t>
            </a:r>
            <a:r>
              <a:rPr lang="ru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реализации Проекта в Красноярском крае 2019</a:t>
            </a: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55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64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6" y="0"/>
            <a:ext cx="8996568" cy="5283350"/>
          </a:xfrm>
          <a:prstGeom prst="rect">
            <a:avLst/>
          </a:prstGeom>
        </p:spPr>
      </p:pic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73716" y="52332"/>
            <a:ext cx="765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Порядок участия наставников </a:t>
            </a:r>
            <a:endParaRPr sz="2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2383900" y="3713350"/>
            <a:ext cx="375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56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716" y="1445325"/>
            <a:ext cx="89965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Наставник подает заявку на конкурсный отбор на сайте Проекта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Наставник регистрируется на электронном ресурсе </a:t>
            </a:r>
            <a:r>
              <a:rPr lang="ru-RU" dirty="0" smtClean="0">
                <a:solidFill>
                  <a:srgbClr val="0070C0"/>
                </a:solidFill>
              </a:rPr>
              <a:t>проекта </a:t>
            </a:r>
            <a:r>
              <a:rPr lang="en-US" dirty="0" err="1" smtClean="0">
                <a:solidFill>
                  <a:srgbClr val="0070C0"/>
                </a:solidFill>
              </a:rPr>
              <a:t>bilet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en-US" dirty="0" err="1">
                <a:solidFill>
                  <a:srgbClr val="0070C0"/>
                </a:solidFill>
              </a:rPr>
              <a:t>worldskills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en-US" dirty="0" err="1">
                <a:solidFill>
                  <a:srgbClr val="0070C0"/>
                </a:solidFill>
              </a:rPr>
              <a:t>ru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b="1" dirty="0">
                <a:solidFill>
                  <a:srgbClr val="0070C0"/>
                </a:solidFill>
              </a:rPr>
              <a:t>не позднее </a:t>
            </a:r>
            <a:r>
              <a:rPr lang="ru-RU" b="1" dirty="0" smtClean="0">
                <a:solidFill>
                  <a:srgbClr val="0070C0"/>
                </a:solidFill>
              </a:rPr>
              <a:t>15 сентября 2019 </a:t>
            </a:r>
            <a:r>
              <a:rPr lang="ru-RU" b="1" dirty="0">
                <a:solidFill>
                  <a:srgbClr val="0070C0"/>
                </a:solidFill>
              </a:rPr>
              <a:t>года.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Наставник в обязательном порядке должен пройти курс по работе в рамках проекта «Билет в будущее», который будет доступен в личном кабинете на Платформе.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Наставник формирует расписание мероприятий по своей компетенции и передает данные контактному лицу очной площадки реализации проекта для последующего размещения на электронном ресурсе проекта не позднее 15 сентября 2019 года.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наставник пользуется </a:t>
            </a:r>
            <a:r>
              <a:rPr lang="ru-RU" dirty="0" smtClean="0">
                <a:solidFill>
                  <a:srgbClr val="0070C0"/>
                </a:solidFill>
              </a:rPr>
              <a:t>типовым </a:t>
            </a:r>
            <a:r>
              <a:rPr lang="ru-RU" dirty="0">
                <a:solidFill>
                  <a:srgbClr val="0070C0"/>
                </a:solidFill>
              </a:rPr>
              <a:t>содержанием </a:t>
            </a:r>
            <a:r>
              <a:rPr lang="ru-RU" dirty="0" smtClean="0">
                <a:solidFill>
                  <a:srgbClr val="0070C0"/>
                </a:solidFill>
              </a:rPr>
              <a:t>мероприятия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наставник </a:t>
            </a:r>
            <a:r>
              <a:rPr lang="ru-RU" dirty="0">
                <a:solidFill>
                  <a:srgbClr val="0070C0"/>
                </a:solidFill>
              </a:rPr>
              <a:t>обязательно формирует на электронном ресурсе проекта информацию об участии каждого учащегося в практическом мероприятии, степени его вовлеченности, путем определения уровня освоения материала. Наставник может рекомендовать участнику образовательные и (или) дополнительные образовательные программы, профильные мероприятия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70C0"/>
              </a:solidFill>
            </a:endParaRPr>
          </a:p>
          <a:p>
            <a:pPr lvl="0"/>
            <a:r>
              <a:rPr lang="ru-RU" dirty="0">
                <a:solidFill>
                  <a:srgbClr val="0070C0"/>
                </a:solidFill>
              </a:rPr>
              <a:t>По итогам проведения мероприятия наставник предоставляет отчет на электронном ресурсе проекта.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70C0"/>
              </a:solidFill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399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6" y="0"/>
            <a:ext cx="8996568" cy="5283350"/>
          </a:xfrm>
          <a:prstGeom prst="rect">
            <a:avLst/>
          </a:prstGeom>
        </p:spPr>
      </p:pic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73716" y="52332"/>
            <a:ext cx="765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6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Документооборот. Площадка</a:t>
            </a:r>
            <a:endParaRPr sz="2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2383900" y="3713350"/>
            <a:ext cx="375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57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180980"/>
              </p:ext>
            </p:extLst>
          </p:nvPr>
        </p:nvGraphicFramePr>
        <p:xfrm>
          <a:off x="83922" y="1432470"/>
          <a:ext cx="7274821" cy="3368130"/>
        </p:xfrm>
        <a:graphic>
          <a:graphicData uri="http://schemas.openxmlformats.org/drawingml/2006/table">
            <a:tbl>
              <a:tblPr/>
              <a:tblGrid>
                <a:gridCol w="7274821"/>
              </a:tblGrid>
              <a:tr h="3368130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Договор (FTG, затем загрузка PDF в систему);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•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 оказанных услуг + список (FTG, затем загрузка PDF в систему);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•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Счет (загрузка PDF в систему);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•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Счет-фактура (загрузка PDF в систему);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•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Отчет о выполненной работе (загрузка PDF в систему);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•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Утвержденное расписание занятий (загрузка PDF в систему);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•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Документ подтверждающий полномочия подписанта (загрузка PDF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систему);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•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Прочий вид документов (загрузка PDF,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xls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jpg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прочих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распространенных форматов в систему)</a:t>
                      </a:r>
                      <a:endParaRPr lang="ru-RU" sz="1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00263" y="190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793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/>
          <p:nvPr/>
        </p:nvSpPr>
        <p:spPr>
          <a:xfrm>
            <a:off x="1566800" y="2263850"/>
            <a:ext cx="58836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40;p21"/>
          <p:cNvSpPr txBox="1"/>
          <p:nvPr/>
        </p:nvSpPr>
        <p:spPr>
          <a:xfrm>
            <a:off x="5899630" y="2321816"/>
            <a:ext cx="2876064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ru-RU" dirty="0"/>
          </a:p>
        </p:txBody>
      </p:sp>
      <p:sp>
        <p:nvSpPr>
          <p:cNvPr id="4" name="Google Shape;140;p21"/>
          <p:cNvSpPr txBox="1"/>
          <p:nvPr/>
        </p:nvSpPr>
        <p:spPr>
          <a:xfrm>
            <a:off x="6052030" y="2474216"/>
            <a:ext cx="2876064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27462" y="1744120"/>
            <a:ext cx="541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Региональный координатор проекта «Билет в будущее» в Красноярском крае Красноярский Краевой Дворец пионеров: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  <a:hlinkClick r:id="rId4"/>
              </a:rPr>
              <a:t>https://dvpion.ru</a:t>
            </a:r>
            <a:r>
              <a:rPr lang="ru-RU" sz="2400" b="1" dirty="0" smtClean="0">
                <a:solidFill>
                  <a:schemeClr val="bg1"/>
                </a:solidFill>
                <a:hlinkClick r:id="rId4"/>
              </a:rPr>
              <a:t>/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Контактная информация: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Волкова Евгения Сергеевна : 8-923-285-51-22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Ратькова Юлия Ивановна: 8-953-856-85-35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86462" cy="50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6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Платформа Билета в будущее</a:t>
            </a:r>
            <a:endParaRPr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7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115350" y="1227814"/>
            <a:ext cx="88548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200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Платформа «Билет в будущее»</a:t>
            </a:r>
            <a:r>
              <a:rPr lang="ru" sz="1200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 является площадкой проведения онлайн-тестирования, обеспечивает накопление цифрового следа участников проекта и предоставление школьникам индивидуальных рекомендаций. На Платформе происходит организация внутренних процессов реализации проекта: регистрация участников, наставников, региональных координаторов и школ, размещается расписание оффлайн-активностей.  </a:t>
            </a:r>
            <a:endParaRPr sz="1200"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" sz="1200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Разработчик и интегратор: АО «Инфосистемы Джет»                     </a:t>
            </a:r>
            <a:endParaRPr sz="1400"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800"/>
              <a:buNone/>
            </a:pPr>
            <a:endParaRPr sz="1400" u="sng"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-21700" y="3843307"/>
            <a:ext cx="242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одновременная работа </a:t>
            </a:r>
            <a:endParaRPr sz="1200"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до 1 млн пользователей</a:t>
            </a:r>
            <a:endParaRPr dirty="0"/>
          </a:p>
        </p:txBody>
      </p:sp>
      <p:sp>
        <p:nvSpPr>
          <p:cNvPr id="134" name="Google Shape;134;p21"/>
          <p:cNvSpPr txBox="1"/>
          <p:nvPr/>
        </p:nvSpPr>
        <p:spPr>
          <a:xfrm>
            <a:off x="3287850" y="4017757"/>
            <a:ext cx="25098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защищенная система </a:t>
            </a:r>
            <a:endParaRPr sz="1200"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работы с персональными </a:t>
            </a:r>
            <a:endParaRPr sz="1200"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данными несовершеннолетних согласно ФЗ №152</a:t>
            </a:r>
            <a:endParaRPr sz="1200"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5925746" y="4264967"/>
            <a:ext cx="28074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251 595 школьников в 2018 г. зарегистрировано на Платформе</a:t>
            </a:r>
            <a:endParaRPr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575" y="3188726"/>
            <a:ext cx="663700" cy="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0900" y="3345815"/>
            <a:ext cx="663700" cy="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1196" y="3554060"/>
            <a:ext cx="796500" cy="7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450125" y="2544596"/>
            <a:ext cx="35835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Платформа</a:t>
            </a:r>
            <a:r>
              <a:rPr lang="ru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endParaRPr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https://bilet.worldskills.ru</a:t>
            </a:r>
            <a:endParaRPr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3406271" y="2611564"/>
            <a:ext cx="35835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Справка</a:t>
            </a:r>
            <a:r>
              <a:rPr lang="ru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endParaRPr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http://bilet-help.worldskills.ru</a:t>
            </a:r>
            <a:endParaRPr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6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Платформа Билета в будущее</a:t>
            </a:r>
            <a:endParaRPr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8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47" name="Google Shape;147;p22"/>
          <p:cNvGraphicFramePr/>
          <p:nvPr/>
        </p:nvGraphicFramePr>
        <p:xfrm>
          <a:off x="90900" y="1294560"/>
          <a:ext cx="8930250" cy="3762275"/>
        </p:xfrm>
        <a:graphic>
          <a:graphicData uri="http://schemas.openxmlformats.org/drawingml/2006/table">
            <a:tbl>
              <a:tblPr>
                <a:noFill/>
                <a:tableStyleId>{DF2E342C-2F48-49DE-B1E8-9538E8DE876F}</a:tableStyleId>
              </a:tblPr>
              <a:tblGrid>
                <a:gridCol w="1275750"/>
                <a:gridCol w="1275750"/>
                <a:gridCol w="1275750"/>
                <a:gridCol w="1275750"/>
                <a:gridCol w="1275750"/>
                <a:gridCol w="1275750"/>
                <a:gridCol w="1275750"/>
              </a:tblGrid>
              <a:tr h="126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Роль</a:t>
                      </a:r>
                      <a:endParaRPr b="1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Региональные координаторы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Школа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Методологи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Регионы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Наставники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Внешние площадки ДО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</a:tr>
              <a:tr h="1250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Платформа</a:t>
                      </a:r>
                      <a:endParaRPr b="1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Регистрация школ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Регистрация участников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Загрузка тестов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Загрузка рекомендаций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Обратная связь по итогу проф. проб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Интеграция цифрового следа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50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Участники</a:t>
                      </a:r>
                      <a:endParaRPr b="1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Вход в личный кабинет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Прохождение тестирования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Получение рекомендаций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Понимание своих сильных / слабых сторон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B539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Уточнение рекомендаций, проф. навигация</a:t>
                      </a:r>
                      <a:endParaRPr sz="1200">
                        <a:solidFill>
                          <a:srgbClr val="0B539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48" name="Google Shape;148;p22"/>
          <p:cNvSpPr/>
          <p:nvPr/>
        </p:nvSpPr>
        <p:spPr>
          <a:xfrm>
            <a:off x="90900" y="1303675"/>
            <a:ext cx="6350250" cy="2500525"/>
          </a:xfrm>
          <a:prstGeom prst="flowChartProcess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6462520" y="1303673"/>
            <a:ext cx="2562950" cy="2500525"/>
          </a:xfrm>
          <a:prstGeom prst="flowChartProcess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2635276" y="3828147"/>
            <a:ext cx="6390200" cy="1250475"/>
          </a:xfrm>
          <a:prstGeom prst="flowChartProcess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46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76400"/>
            <a:ext cx="77457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Дорожная карта проекта в 2019 году</a:t>
            </a:r>
            <a:r>
              <a:rPr lang="ru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году</a:t>
            </a:r>
            <a:endParaRPr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383900" y="3713350"/>
            <a:ext cx="375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9</a:t>
            </a:fld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311633" y="1279150"/>
            <a:ext cx="2562000" cy="2434200"/>
          </a:xfrm>
          <a:prstGeom prst="rect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0" u="none" strike="noStrike" cap="none" dirty="0" smtClean="0">
                <a:latin typeface="Trebuchet MS"/>
                <a:ea typeface="Trebuchet MS"/>
                <a:cs typeface="Trebuchet MS"/>
                <a:sym typeface="Trebuchet MS"/>
              </a:rPr>
              <a:t>Коплексная онлайн-диагностика</a:t>
            </a:r>
            <a:endParaRPr i="0" u="none" strike="noStrike" cap="none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У</a:t>
            </a:r>
            <a:r>
              <a:rPr lang="ru" dirty="0" smtClean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ровень осознанности, готовность к выбору</a:t>
            </a:r>
            <a:endParaRPr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6184808" y="1279150"/>
            <a:ext cx="2562000" cy="2434200"/>
          </a:xfrm>
          <a:prstGeom prst="rect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Рекомендации по построению индивидуального учебного плана</a:t>
            </a:r>
            <a:endParaRPr sz="18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/>
            <a:r>
              <a:rPr lang="ru" dirty="0" smtClean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Построение образовательной </a:t>
            </a:r>
            <a:r>
              <a:rPr lang="ru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и </a:t>
            </a:r>
            <a:r>
              <a:rPr lang="ru" dirty="0" smtClean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карьерной траектории</a:t>
            </a:r>
            <a:endParaRPr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3173626" y="1279150"/>
            <a:ext cx="2682600" cy="2434200"/>
          </a:xfrm>
          <a:prstGeom prst="rect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latin typeface="Trebuchet MS"/>
                <a:ea typeface="Trebuchet MS"/>
                <a:cs typeface="Trebuchet MS"/>
                <a:sym typeface="Trebuchet MS"/>
              </a:rPr>
              <a:t>Очные профориентационные мероприятия, общение с наставниками </a:t>
            </a:r>
            <a:endParaRPr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dirty="0" smtClean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П</a:t>
            </a:r>
            <a:r>
              <a:rPr lang="ru" dirty="0" smtClean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рофпроба, формирование интереса</a:t>
            </a:r>
            <a:endParaRPr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609" y="4022650"/>
            <a:ext cx="225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Сентябрь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73626" y="4022650"/>
            <a:ext cx="225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Октябрь-декабрь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84808" y="4034395"/>
            <a:ext cx="225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Октябрь-декабрь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8917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3561</Words>
  <Application>Microsoft Office PowerPoint</Application>
  <PresentationFormat>Экран (16:9)</PresentationFormat>
  <Paragraphs>625</Paragraphs>
  <Slides>58</Slides>
  <Notes>48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Simple Light</vt:lpstr>
      <vt:lpstr>Лист</vt:lpstr>
      <vt:lpstr>Презентация PowerPoint</vt:lpstr>
      <vt:lpstr>Проект «Билет в будущее»  “Билет в будущее”</vt:lpstr>
      <vt:lpstr>Осознанность в проекте</vt:lpstr>
      <vt:lpstr>Целевые аудитории проекта</vt:lpstr>
      <vt:lpstr>Презентация PowerPoint</vt:lpstr>
      <vt:lpstr>Презентация PowerPoint</vt:lpstr>
      <vt:lpstr>Платформа Билета в будущее</vt:lpstr>
      <vt:lpstr>Платформа Билета в будущее</vt:lpstr>
      <vt:lpstr>Дорожная карта проекта в 2019 годугоду</vt:lpstr>
      <vt:lpstr>Онлайн-диагностика</vt:lpstr>
      <vt:lpstr>Презентация PowerPoint</vt:lpstr>
      <vt:lpstr>Презентация PowerPoint</vt:lpstr>
      <vt:lpstr>Презентация PowerPoint</vt:lpstr>
      <vt:lpstr>Форматы очных мероприятий</vt:lpstr>
      <vt:lpstr>ОЗНАКОМИТЕЛЬНЫЙ ФОРМАТ до 15.10.2019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Площадки. Красноярский край. Ознакомительный формат. (по состоянию на 04.09.2019)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Вовлеченный формат 15.10-15.12.2019 </vt:lpstr>
      <vt:lpstr>Углубленный формат 15.10-15.12.2019  </vt:lpstr>
      <vt:lpstr>Форматы мероприятий.  Красноярский край</vt:lpstr>
      <vt:lpstr>Мини-пробы (try-a-skill) </vt:lpstr>
      <vt:lpstr>Мини-пробы (try-a-skill) </vt:lpstr>
      <vt:lpstr>Встреча с носителями профессиональных компетенций в школе</vt:lpstr>
      <vt:lpstr>Встреча с носителями профессиональных компетенций в школе</vt:lpstr>
      <vt:lpstr>Очные пробы продвинутого уровня</vt:lpstr>
      <vt:lpstr>Очные пробы продвинутого уровня</vt:lpstr>
      <vt:lpstr>Очные пробы продвинутого уровня</vt:lpstr>
      <vt:lpstr>Решение кейсовых задач в рамках профориентационного события</vt:lpstr>
      <vt:lpstr>Решение кейсовых задач в рамках профориентационного события</vt:lpstr>
      <vt:lpstr>Решение кейсовых задач в рамках профориентационного события</vt:lpstr>
      <vt:lpstr>Площадки. Красноярский край. Вовлеченный и углубленный формат.  (по состоянию на 04.09.2019)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точки  реализации Проекта в Красноярском крае 2019</vt:lpstr>
      <vt:lpstr>Порядок участия наставников </vt:lpstr>
      <vt:lpstr>Документооборот. Площадка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110</cp:revision>
  <dcterms:modified xsi:type="dcterms:W3CDTF">2019-11-08T06:27:00Z</dcterms:modified>
</cp:coreProperties>
</file>