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343" r:id="rId2"/>
    <p:sldId id="394" r:id="rId3"/>
    <p:sldId id="395" r:id="rId4"/>
    <p:sldId id="396" r:id="rId5"/>
    <p:sldId id="39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000"/>
    <a:srgbClr val="CCC9E1"/>
    <a:srgbClr val="9A0000"/>
    <a:srgbClr val="800000"/>
    <a:srgbClr val="D9DFF3"/>
    <a:srgbClr val="CCCCDE"/>
    <a:srgbClr val="666699"/>
    <a:srgbClr val="D0D7F0"/>
    <a:srgbClr val="C5C5D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06" autoAdjust="0"/>
    <p:restoredTop sz="94629" autoAdjust="0"/>
  </p:normalViewPr>
  <p:slideViewPr>
    <p:cSldViewPr>
      <p:cViewPr>
        <p:scale>
          <a:sx n="70" d="100"/>
          <a:sy n="70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EC7B2-B005-434F-A85B-27C3EB192BEB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D77A8-9F4B-47BB-82A5-473764660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0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74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52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8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2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8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00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0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52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5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CAAB63-5312-4844-93C3-4418F24735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442FE5-72F5-4CDA-AB8C-B3E68837AB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2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000108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928670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2852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24098" y="4221088"/>
            <a:ext cx="84243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увеличение </a:t>
            </a:r>
            <a:r>
              <a:rPr lang="ru-RU" sz="2000" dirty="0"/>
              <a:t>охвата дополнительным образованием до 80 % от общего числа детей данной возрастной </a:t>
            </a:r>
            <a:r>
              <a:rPr lang="ru-RU" sz="2000" dirty="0" smtClean="0"/>
              <a:t>категории;</a:t>
            </a:r>
          </a:p>
          <a:p>
            <a:r>
              <a:rPr lang="ru-RU" sz="2000" dirty="0" smtClean="0"/>
              <a:t>- обновление </a:t>
            </a:r>
            <a:r>
              <a:rPr lang="ru-RU" sz="2000" dirty="0"/>
              <a:t>содержания и методов дополнительного образования </a:t>
            </a:r>
            <a:r>
              <a:rPr lang="ru-RU" sz="2000" dirty="0" smtClean="0"/>
              <a:t>детей;</a:t>
            </a:r>
          </a:p>
          <a:p>
            <a:r>
              <a:rPr lang="ru-RU" sz="2000" dirty="0" smtClean="0"/>
              <a:t>- развития </a:t>
            </a:r>
            <a:r>
              <a:rPr lang="ru-RU" sz="2000" dirty="0"/>
              <a:t>кадрового потенциала и модернизации инфраструктуры системы дополнительного образования детей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15" name="Рисунок 14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6357958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Рисунок 15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6286520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413658" y="256746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Региональный</a:t>
            </a:r>
            <a:r>
              <a:rPr lang="ru-RU" sz="2000" b="1" dirty="0" smtClean="0">
                <a:solidFill>
                  <a:srgbClr val="002060"/>
                </a:solidFill>
              </a:rPr>
              <a:t> проект «Успех каждого ребёнка»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4098" y="1124744"/>
            <a:ext cx="84243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tx2"/>
                </a:solidFill>
              </a:rPr>
              <a:t>Ц</a:t>
            </a:r>
            <a:r>
              <a:rPr lang="ru-RU" sz="2000" b="1" dirty="0" smtClean="0">
                <a:solidFill>
                  <a:schemeClr val="tx2"/>
                </a:solidFill>
              </a:rPr>
              <a:t>ель:  </a:t>
            </a:r>
            <a:r>
              <a:rPr lang="ru-RU" sz="2000" dirty="0" smtClean="0">
                <a:solidFill>
                  <a:schemeClr val="tx2"/>
                </a:solidFill>
              </a:rPr>
              <a:t>обеспечение </a:t>
            </a:r>
            <a:r>
              <a:rPr lang="ru-RU" sz="2000" dirty="0">
                <a:solidFill>
                  <a:schemeClr val="tx2"/>
                </a:solidFill>
              </a:rPr>
              <a:t>к 2024 году для детей в возрасте от 5 до 18 лет доступных для каждого и качественных условий для воспитания гармонично развитой и социально </a:t>
            </a:r>
            <a:r>
              <a:rPr lang="ru-RU" sz="2000" dirty="0" smtClean="0">
                <a:solidFill>
                  <a:schemeClr val="tx2"/>
                </a:solidFill>
              </a:rPr>
              <a:t>ответственной личности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1030" name="Picture 6" descr="http://volshebnic.com/uploads/image/uspekh_detei_(1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416" y="2207544"/>
            <a:ext cx="8028606" cy="201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1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35896" y="237267"/>
            <a:ext cx="4378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Целевые показатели проекта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03" y="665966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82" y="750099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338014" y="955495"/>
            <a:ext cx="8569312" cy="72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Доля детей в возрасте от 5 до 18 лет, охваченных дополнительным образованием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30306"/>
              </p:ext>
            </p:extLst>
          </p:nvPr>
        </p:nvGraphicFramePr>
        <p:xfrm>
          <a:off x="455922" y="1772816"/>
          <a:ext cx="8136905" cy="614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659"/>
                <a:gridCol w="1370659"/>
                <a:gridCol w="1372040"/>
                <a:gridCol w="1370659"/>
                <a:gridCol w="1370659"/>
                <a:gridCol w="1282229"/>
              </a:tblGrid>
              <a:tr h="334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78,1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78.4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79,0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79,2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79,6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38014" y="2501899"/>
            <a:ext cx="8442820" cy="709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Число детей, охваченных деятельностью детских технопарков «</a:t>
            </a:r>
            <a:r>
              <a:rPr lang="ru-RU" dirty="0" err="1"/>
              <a:t>Кванториум</a:t>
            </a:r>
            <a:r>
              <a:rPr lang="ru-RU" dirty="0"/>
              <a:t>» (мобильных технопарков «</a:t>
            </a:r>
            <a:r>
              <a:rPr lang="ru-RU" dirty="0" err="1"/>
              <a:t>Кванториум</a:t>
            </a:r>
            <a:r>
              <a:rPr lang="ru-RU" dirty="0"/>
              <a:t>») 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098377"/>
              </p:ext>
            </p:extLst>
          </p:nvPr>
        </p:nvGraphicFramePr>
        <p:xfrm>
          <a:off x="384605" y="3284984"/>
          <a:ext cx="8247205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9239"/>
                <a:gridCol w="1389239"/>
                <a:gridCol w="1390639"/>
                <a:gridCol w="1389239"/>
                <a:gridCol w="1389239"/>
                <a:gridCol w="12996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384605" y="3951953"/>
            <a:ext cx="8442820" cy="390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Число </a:t>
            </a:r>
            <a:r>
              <a:rPr lang="ru-RU" dirty="0" smtClean="0"/>
              <a:t>участников проекта «Билет в будущее»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87609"/>
              </p:ext>
            </p:extLst>
          </p:nvPr>
        </p:nvGraphicFramePr>
        <p:xfrm>
          <a:off x="423258" y="4509120"/>
          <a:ext cx="8253198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779"/>
                <a:gridCol w="1414779"/>
                <a:gridCol w="1416205"/>
                <a:gridCol w="1414779"/>
                <a:gridCol w="1414779"/>
                <a:gridCol w="117787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258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455184" y="5085184"/>
            <a:ext cx="8442820" cy="709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Число участников открытых онлайн-уроков, реализуемых с учетом опыта цикла открытых уроков «Проектория», «Уроки настоящего» 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98239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69637"/>
              </p:ext>
            </p:extLst>
          </p:nvPr>
        </p:nvGraphicFramePr>
        <p:xfrm>
          <a:off x="507579" y="5949280"/>
          <a:ext cx="8096869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430"/>
                <a:gridCol w="1407430"/>
                <a:gridCol w="1408849"/>
                <a:gridCol w="1407430"/>
                <a:gridCol w="1407430"/>
                <a:gridCol w="1058300"/>
              </a:tblGrid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672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940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1746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1746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1746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000108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928670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2852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6561633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Рисунок 15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6667222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413658" y="256746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Региональный</a:t>
            </a:r>
            <a:r>
              <a:rPr lang="ru-RU" sz="2000" b="1" dirty="0" smtClean="0">
                <a:solidFill>
                  <a:srgbClr val="002060"/>
                </a:solidFill>
              </a:rPr>
              <a:t> проект «Успех каждого ребёнка»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9323" y="1085000"/>
            <a:ext cx="2949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b="1" i="1" dirty="0">
                <a:solidFill>
                  <a:srgbClr val="002060"/>
                </a:solidFill>
              </a:rPr>
              <a:t>Механизмы </a:t>
            </a:r>
            <a:r>
              <a:rPr lang="ru-RU" b="1" i="1" dirty="0" smtClean="0">
                <a:solidFill>
                  <a:srgbClr val="002060"/>
                </a:solidFill>
              </a:rPr>
              <a:t>реализации: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92908"/>
            <a:ext cx="86800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 Создание </a:t>
            </a:r>
            <a:r>
              <a:rPr lang="ru-RU" dirty="0"/>
              <a:t>новых мест в образовательных организациях различного типа для реализации дополнительных общеразвивающих </a:t>
            </a:r>
            <a:r>
              <a:rPr lang="ru-RU" dirty="0" smtClean="0"/>
              <a:t>программ</a:t>
            </a:r>
            <a:r>
              <a:rPr lang="ru-RU" dirty="0"/>
              <a:t> </a:t>
            </a:r>
            <a:r>
              <a:rPr lang="ru-RU" dirty="0" smtClean="0"/>
              <a:t>(от 5 до 18 лет).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4098" y="2143600"/>
            <a:ext cx="8208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Вовлечение </a:t>
            </a:r>
            <a:r>
              <a:rPr lang="ru-RU" dirty="0"/>
              <a:t>в дополнительное образование детей с </a:t>
            </a:r>
            <a:r>
              <a:rPr lang="ru-RU" dirty="0" smtClean="0"/>
              <a:t>ОВЗ.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4097" y="2479327"/>
            <a:ext cx="8424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Внедрение </a:t>
            </a:r>
            <a:r>
              <a:rPr lang="ru-RU" dirty="0"/>
              <a:t>дистанционных </a:t>
            </a:r>
            <a:r>
              <a:rPr lang="ru-RU" dirty="0" smtClean="0"/>
              <a:t>и сетевых образовательных </a:t>
            </a:r>
            <a:r>
              <a:rPr lang="ru-RU" dirty="0"/>
              <a:t>форм.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4098" y="2828836"/>
            <a:ext cx="8605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Внедрение </a:t>
            </a:r>
            <a:r>
              <a:rPr lang="ru-RU" dirty="0"/>
              <a:t>технологии образовательных практик, «Реальное образование», во всех учреждениях дополнительного </a:t>
            </a:r>
            <a:r>
              <a:rPr lang="ru-RU" dirty="0" smtClean="0"/>
              <a:t>образования.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4098" y="3475167"/>
            <a:ext cx="83523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Реализация </a:t>
            </a:r>
            <a:r>
              <a:rPr lang="ru-RU" dirty="0"/>
              <a:t>и внедрение в </a:t>
            </a:r>
            <a:r>
              <a:rPr lang="ru-RU" dirty="0" smtClean="0"/>
              <a:t>ОО технологий </a:t>
            </a:r>
            <a:r>
              <a:rPr lang="ru-RU" dirty="0"/>
              <a:t>и моделей </a:t>
            </a:r>
            <a:r>
              <a:rPr lang="ru-RU" dirty="0" smtClean="0"/>
              <a:t>ранней профессиональной ориентации, опираясь </a:t>
            </a:r>
            <a:r>
              <a:rPr lang="ru-RU" dirty="0"/>
              <a:t>на проекты «Билет в будущее</a:t>
            </a:r>
            <a:r>
              <a:rPr lang="ru-RU" dirty="0" smtClean="0"/>
              <a:t>», «</a:t>
            </a:r>
            <a:r>
              <a:rPr lang="ru-RU" dirty="0" err="1" smtClean="0"/>
              <a:t>Проектория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4098" y="4439752"/>
            <a:ext cx="8819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Создание образовательно среды для высокомотивированных школьников, с опорой на ИОП, с использованием технологий наставничества и шефства.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4098" y="5128678"/>
            <a:ext cx="857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Создание </a:t>
            </a:r>
            <a:r>
              <a:rPr lang="ru-RU" dirty="0"/>
              <a:t>муниципальных (опорных) центров дополнительного образования.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0966" y="5589240"/>
            <a:ext cx="857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Внедрение </a:t>
            </a:r>
            <a:r>
              <a:rPr lang="ru-RU" dirty="0"/>
              <a:t>модели тиражирования «Сбор, совершенствование, распространение лучших практик» на </a:t>
            </a:r>
            <a:r>
              <a:rPr lang="ru-RU" dirty="0" smtClean="0"/>
              <a:t>муниципальном уровне.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8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000108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928670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2852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413658" y="256746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Региональный</a:t>
            </a:r>
            <a:r>
              <a:rPr lang="ru-RU" sz="2000" b="1" dirty="0" smtClean="0">
                <a:solidFill>
                  <a:srgbClr val="002060"/>
                </a:solidFill>
              </a:rPr>
              <a:t> проект «Успех каждого ребёнка»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454" y="1089746"/>
            <a:ext cx="902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b="1" i="1" dirty="0" smtClean="0">
                <a:solidFill>
                  <a:srgbClr val="002060"/>
                </a:solidFill>
              </a:rPr>
              <a:t>Организационно – управленческие действия по запуску реализации проекта: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6417" y="1489638"/>
            <a:ext cx="8680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 определён ответственный за реализацию проекта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1898460"/>
            <a:ext cx="8680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 разработана «дорожная карта» по реализации проекта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2306532"/>
            <a:ext cx="88731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 определены сроки включения образовательных организаций района в проект </a:t>
            </a:r>
          </a:p>
          <a:p>
            <a:r>
              <a:rPr lang="ru-RU" b="1" dirty="0" smtClean="0"/>
              <a:t>2019 год</a:t>
            </a:r>
            <a:r>
              <a:rPr lang="ru-RU" dirty="0" smtClean="0"/>
              <a:t>: </a:t>
            </a:r>
          </a:p>
          <a:p>
            <a:r>
              <a:rPr lang="ru-RU" b="1" dirty="0"/>
              <a:t>ш</a:t>
            </a:r>
            <a:r>
              <a:rPr lang="ru-RU" b="1" dirty="0" smtClean="0"/>
              <a:t>колы:</a:t>
            </a:r>
            <a:r>
              <a:rPr lang="ru-RU" dirty="0" smtClean="0"/>
              <a:t> </a:t>
            </a:r>
            <a:r>
              <a:rPr lang="ru-RU" dirty="0"/>
              <a:t>Ермаковские </a:t>
            </a:r>
            <a:r>
              <a:rPr lang="ru-RU" dirty="0" smtClean="0"/>
              <a:t>№1(!), №2, Жеблахтинская</a:t>
            </a:r>
            <a:r>
              <a:rPr lang="ru-RU" dirty="0"/>
              <a:t>(!)</a:t>
            </a:r>
            <a:r>
              <a:rPr lang="ru-RU" dirty="0" smtClean="0"/>
              <a:t>, Новополтавская, Танзыбейская, Разъезженская , Новоозёрновская ООШ(!), Семенниковская СШ.</a:t>
            </a:r>
          </a:p>
          <a:p>
            <a:r>
              <a:rPr lang="ru-RU" b="1" dirty="0"/>
              <a:t>д</a:t>
            </a:r>
            <a:r>
              <a:rPr lang="ru-RU" b="1" dirty="0" smtClean="0"/>
              <a:t>етские сады: </a:t>
            </a:r>
            <a:r>
              <a:rPr lang="ru-RU" dirty="0" err="1" smtClean="0"/>
              <a:t>Ермаковские</a:t>
            </a:r>
            <a:r>
              <a:rPr lang="ru-RU" dirty="0" smtClean="0"/>
              <a:t> №1,№4.</a:t>
            </a:r>
          </a:p>
          <a:p>
            <a:r>
              <a:rPr lang="ru-RU" b="1" dirty="0" smtClean="0"/>
              <a:t>учреждения ДО: </a:t>
            </a:r>
            <a:r>
              <a:rPr lang="ru-RU" dirty="0" smtClean="0"/>
              <a:t>ЦДО, СЮТ, </a:t>
            </a:r>
            <a:r>
              <a:rPr lang="ru-RU" dirty="0" err="1" smtClean="0"/>
              <a:t>Ланс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2020-2024 гг. </a:t>
            </a:r>
            <a:r>
              <a:rPr lang="ru-RU" dirty="0" smtClean="0"/>
              <a:t>– в целевых показателях ОО.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0831" y="4337857"/>
            <a:ext cx="8680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 Ермаковский ЦДО определён как организация – подрядчик проведения профессиональной пробы, определены </a:t>
            </a:r>
            <a:r>
              <a:rPr lang="ru-RU" dirty="0"/>
              <a:t>педагоги – </a:t>
            </a:r>
            <a:r>
              <a:rPr lang="ru-RU" dirty="0" smtClean="0"/>
              <a:t>навигаторы в </a:t>
            </a:r>
            <a:r>
              <a:rPr lang="ru-RU" dirty="0"/>
              <a:t>ОО </a:t>
            </a:r>
            <a:r>
              <a:rPr lang="ru-RU" dirty="0" smtClean="0"/>
              <a:t>  («Билет в будущее»)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0831" y="5261187"/>
            <a:ext cx="8680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 представлены практики сетевой формы реализации ДОП.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67671" y="5647360"/>
            <a:ext cx="8680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- представлены практики «Реальное образование».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6962" y="6016691"/>
            <a:ext cx="8479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подана заявка на создание муниципального </a:t>
            </a:r>
            <a:r>
              <a:rPr lang="ru-RU" dirty="0"/>
              <a:t>(</a:t>
            </a:r>
            <a:r>
              <a:rPr lang="ru-RU" dirty="0" smtClean="0"/>
              <a:t>опорного) центра дополнительного образования на базе ЦДО.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5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000108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928670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2852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6561633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Рисунок 15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6667222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413658" y="256746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Региональный</a:t>
            </a:r>
            <a:r>
              <a:rPr lang="ru-RU" sz="2000" b="1" dirty="0" smtClean="0">
                <a:solidFill>
                  <a:srgbClr val="002060"/>
                </a:solidFill>
              </a:rPr>
              <a:t> проект «Успех каждого ребёнка»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517140"/>
            <a:ext cx="3802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b="1" i="1" dirty="0" smtClean="0">
                <a:solidFill>
                  <a:srgbClr val="002060"/>
                </a:solidFill>
              </a:rPr>
              <a:t>Задание для работы в группах: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2579" y="1412776"/>
            <a:ext cx="857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Что надо сделать на уровне ОО, чтобы в рамках основных подходов обеспечить максимальное достижение показателей региональных проектов при минимальном привлечении дополнительных ресурсов?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2762" y="3068960"/>
            <a:ext cx="8265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Разработать </a:t>
            </a:r>
            <a:r>
              <a:rPr lang="ru-RU" dirty="0"/>
              <a:t>и </a:t>
            </a:r>
            <a:r>
              <a:rPr lang="ru-RU" dirty="0" smtClean="0"/>
              <a:t>согласовать решения/действия, </a:t>
            </a:r>
            <a:r>
              <a:rPr lang="ru-RU" dirty="0"/>
              <a:t>которые необходимо предпринять на уровне образовательной организации для достижения целевых показателей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0562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12299</TotalTime>
  <Words>522</Words>
  <Application>Microsoft Office PowerPoint</Application>
  <PresentationFormat>Экран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Ириша</dc:creator>
  <cp:lastModifiedBy>ДОМ</cp:lastModifiedBy>
  <cp:revision>337</cp:revision>
  <dcterms:created xsi:type="dcterms:W3CDTF">2018-05-28T13:18:34Z</dcterms:created>
  <dcterms:modified xsi:type="dcterms:W3CDTF">2019-11-08T06:23:02Z</dcterms:modified>
</cp:coreProperties>
</file>