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9F608-53A3-4302-B541-92C65CF77A1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A27542-7F9D-4FDC-A7AC-93DAB2B2EC15}">
      <dgm:prSet phldrT="[Текст]" custT="1"/>
      <dgm:spPr/>
      <dgm:t>
        <a:bodyPr/>
        <a:lstStyle/>
        <a:p>
          <a:r>
            <a:rPr lang="ru-RU" sz="1600" dirty="0" smtClean="0"/>
            <a:t>Цели</a:t>
          </a:r>
          <a:endParaRPr lang="ru-RU" sz="1600" dirty="0"/>
        </a:p>
      </dgm:t>
    </dgm:pt>
    <dgm:pt modelId="{7F940B9F-44BC-4584-9B38-A7E0EC5ACE3C}" type="parTrans" cxnId="{48D25395-039C-4E1B-A866-440E6DAF1C72}">
      <dgm:prSet/>
      <dgm:spPr/>
      <dgm:t>
        <a:bodyPr/>
        <a:lstStyle/>
        <a:p>
          <a:endParaRPr lang="ru-RU"/>
        </a:p>
      </dgm:t>
    </dgm:pt>
    <dgm:pt modelId="{BC1773FC-A620-46A8-AF0F-A01F79F52A54}" type="sibTrans" cxnId="{48D25395-039C-4E1B-A866-440E6DAF1C72}">
      <dgm:prSet/>
      <dgm:spPr/>
      <dgm:t>
        <a:bodyPr/>
        <a:lstStyle/>
        <a:p>
          <a:endParaRPr lang="ru-RU"/>
        </a:p>
      </dgm:t>
    </dgm:pt>
    <dgm:pt modelId="{FA3E3AD6-BDF2-4A17-A618-C36D7D68331F}">
      <dgm:prSet phldrT="[Текст]" custT="1"/>
      <dgm:spPr/>
      <dgm:t>
        <a:bodyPr/>
        <a:lstStyle/>
        <a:p>
          <a:r>
            <a:rPr lang="ru-RU" sz="1050" dirty="0" smtClean="0"/>
            <a:t>Показатели, методы сбора информации</a:t>
          </a:r>
          <a:endParaRPr lang="ru-RU" sz="1050" dirty="0"/>
        </a:p>
      </dgm:t>
    </dgm:pt>
    <dgm:pt modelId="{B3EA0121-061D-4403-9096-65C08D5F894F}" type="parTrans" cxnId="{444007AA-FC3D-452C-B8B9-64B8BD727252}">
      <dgm:prSet/>
      <dgm:spPr/>
      <dgm:t>
        <a:bodyPr/>
        <a:lstStyle/>
        <a:p>
          <a:endParaRPr lang="ru-RU"/>
        </a:p>
      </dgm:t>
    </dgm:pt>
    <dgm:pt modelId="{D53A5301-FBCC-4BFD-969A-05827181EBC4}" type="sibTrans" cxnId="{444007AA-FC3D-452C-B8B9-64B8BD727252}">
      <dgm:prSet/>
      <dgm:spPr/>
      <dgm:t>
        <a:bodyPr/>
        <a:lstStyle/>
        <a:p>
          <a:endParaRPr lang="ru-RU"/>
        </a:p>
      </dgm:t>
    </dgm:pt>
    <dgm:pt modelId="{72893ACD-13E9-44BE-B013-B5E8183FAAB5}">
      <dgm:prSet phldrT="[Текст]" custT="1"/>
      <dgm:spPr/>
      <dgm:t>
        <a:bodyPr/>
        <a:lstStyle/>
        <a:p>
          <a:r>
            <a:rPr lang="ru-RU" sz="1100" dirty="0" smtClean="0"/>
            <a:t>Мониторинг</a:t>
          </a:r>
          <a:endParaRPr lang="ru-RU" sz="1100" dirty="0"/>
        </a:p>
      </dgm:t>
    </dgm:pt>
    <dgm:pt modelId="{47AB7F2F-B323-47B5-955C-1D05F7171569}" type="parTrans" cxnId="{F619C0D1-B74B-4BB9-B078-64465FB72E06}">
      <dgm:prSet/>
      <dgm:spPr/>
      <dgm:t>
        <a:bodyPr/>
        <a:lstStyle/>
        <a:p>
          <a:endParaRPr lang="ru-RU"/>
        </a:p>
      </dgm:t>
    </dgm:pt>
    <dgm:pt modelId="{FBCBB803-30A8-423C-8E92-AD573944C38A}" type="sibTrans" cxnId="{F619C0D1-B74B-4BB9-B078-64465FB72E06}">
      <dgm:prSet/>
      <dgm:spPr/>
      <dgm:t>
        <a:bodyPr/>
        <a:lstStyle/>
        <a:p>
          <a:endParaRPr lang="ru-RU"/>
        </a:p>
      </dgm:t>
    </dgm:pt>
    <dgm:pt modelId="{63587E3A-8603-44A9-B3B9-BA5EDC625C79}">
      <dgm:prSet phldrT="[Текст]" custT="1"/>
      <dgm:spPr/>
      <dgm:t>
        <a:bodyPr/>
        <a:lstStyle/>
        <a:p>
          <a:r>
            <a:rPr lang="ru-RU" sz="1200" dirty="0" smtClean="0"/>
            <a:t>Анализ, адресные рекомендации</a:t>
          </a:r>
          <a:endParaRPr lang="ru-RU" sz="1200" dirty="0"/>
        </a:p>
      </dgm:t>
    </dgm:pt>
    <dgm:pt modelId="{8D28BA55-CFB1-4159-9392-1DD076C22D14}" type="parTrans" cxnId="{E3566BF0-2FB1-4874-86DA-5635894DBD2C}">
      <dgm:prSet/>
      <dgm:spPr/>
      <dgm:t>
        <a:bodyPr/>
        <a:lstStyle/>
        <a:p>
          <a:endParaRPr lang="ru-RU"/>
        </a:p>
      </dgm:t>
    </dgm:pt>
    <dgm:pt modelId="{1714077F-B96F-4CF8-B655-5BD6E0440B78}" type="sibTrans" cxnId="{E3566BF0-2FB1-4874-86DA-5635894DBD2C}">
      <dgm:prSet/>
      <dgm:spPr/>
      <dgm:t>
        <a:bodyPr/>
        <a:lstStyle/>
        <a:p>
          <a:endParaRPr lang="ru-RU"/>
        </a:p>
      </dgm:t>
    </dgm:pt>
    <dgm:pt modelId="{E7A61BE2-9AE1-4A7B-8539-80A84EE7F265}">
      <dgm:prSet phldrT="[Текст]" custT="1"/>
      <dgm:spPr/>
      <dgm:t>
        <a:bodyPr/>
        <a:lstStyle/>
        <a:p>
          <a:r>
            <a:rPr lang="ru-RU" sz="1200" dirty="0" smtClean="0"/>
            <a:t>Меры, управленческие  решения</a:t>
          </a:r>
          <a:endParaRPr lang="ru-RU" sz="1200" dirty="0"/>
        </a:p>
      </dgm:t>
    </dgm:pt>
    <dgm:pt modelId="{657FA1C2-98A3-4288-9C5E-234AA46E5631}" type="parTrans" cxnId="{3BC1201B-CD32-4D6E-9DE5-568B8B362E69}">
      <dgm:prSet/>
      <dgm:spPr/>
      <dgm:t>
        <a:bodyPr/>
        <a:lstStyle/>
        <a:p>
          <a:endParaRPr lang="ru-RU"/>
        </a:p>
      </dgm:t>
    </dgm:pt>
    <dgm:pt modelId="{BE28BE99-F79D-45B8-A2F2-6E32A0FCB426}" type="sibTrans" cxnId="{3BC1201B-CD32-4D6E-9DE5-568B8B362E69}">
      <dgm:prSet/>
      <dgm:spPr/>
      <dgm:t>
        <a:bodyPr/>
        <a:lstStyle/>
        <a:p>
          <a:endParaRPr lang="ru-RU"/>
        </a:p>
      </dgm:t>
    </dgm:pt>
    <dgm:pt modelId="{CC245243-737B-4F28-B99A-4D8DA8CBEBDD}">
      <dgm:prSet custT="1"/>
      <dgm:spPr/>
      <dgm:t>
        <a:bodyPr/>
        <a:lstStyle/>
        <a:p>
          <a:r>
            <a:rPr lang="ru-RU" sz="1200" dirty="0" smtClean="0"/>
            <a:t>Анализ эффективности принятых мер</a:t>
          </a:r>
          <a:endParaRPr lang="ru-RU" sz="1200" dirty="0"/>
        </a:p>
      </dgm:t>
    </dgm:pt>
    <dgm:pt modelId="{D8EF205D-ED6C-4434-AAE7-7A8AE4B49CC0}" type="parTrans" cxnId="{D77A6DBD-AB26-4FF7-99A9-39ED0F07A3A9}">
      <dgm:prSet/>
      <dgm:spPr/>
      <dgm:t>
        <a:bodyPr/>
        <a:lstStyle/>
        <a:p>
          <a:endParaRPr lang="ru-RU"/>
        </a:p>
      </dgm:t>
    </dgm:pt>
    <dgm:pt modelId="{81DD1562-FA18-4332-857F-E924702F5928}" type="sibTrans" cxnId="{D77A6DBD-AB26-4FF7-99A9-39ED0F07A3A9}">
      <dgm:prSet/>
      <dgm:spPr/>
      <dgm:t>
        <a:bodyPr/>
        <a:lstStyle/>
        <a:p>
          <a:endParaRPr lang="ru-RU"/>
        </a:p>
      </dgm:t>
    </dgm:pt>
    <dgm:pt modelId="{7B3C6E94-6026-4263-B531-06ABCB2FD52E}" type="pres">
      <dgm:prSet presAssocID="{FC89F608-53A3-4302-B541-92C65CF77A1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A2502F-3677-4F91-91E3-04D1EAB4BD8D}" type="pres">
      <dgm:prSet presAssocID="{08A27542-7F9D-4FDC-A7AC-93DAB2B2EC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D5230-69DC-4C62-B3B5-8CD32A37000C}" type="pres">
      <dgm:prSet presAssocID="{BC1773FC-A620-46A8-AF0F-A01F79F52A54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0180D5D-2B46-4BE8-81A6-5B4581E48509}" type="pres">
      <dgm:prSet presAssocID="{BC1773FC-A620-46A8-AF0F-A01F79F52A5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F4EB222-E912-4020-9468-C1E7172A0C65}" type="pres">
      <dgm:prSet presAssocID="{FA3E3AD6-BDF2-4A17-A618-C36D7D68331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6DB34-0D3A-4618-9287-5387AD0E25C8}" type="pres">
      <dgm:prSet presAssocID="{D53A5301-FBCC-4BFD-969A-05827181EBC4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7F1FA52-0D20-42D5-9EB2-28AD92669E92}" type="pres">
      <dgm:prSet presAssocID="{D53A5301-FBCC-4BFD-969A-05827181EBC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1FA5268-8174-4BAB-B11C-19243300FE63}" type="pres">
      <dgm:prSet presAssocID="{72893ACD-13E9-44BE-B013-B5E8183FAAB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CDFD-6771-4F7E-93D7-97A35783BDA2}" type="pres">
      <dgm:prSet presAssocID="{FBCBB803-30A8-423C-8E92-AD573944C38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F3B403CA-2C68-4CC3-A631-5BA8589F55EA}" type="pres">
      <dgm:prSet presAssocID="{FBCBB803-30A8-423C-8E92-AD573944C38A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6906522-5A23-43D7-B925-F810A6B81C95}" type="pres">
      <dgm:prSet presAssocID="{63587E3A-8603-44A9-B3B9-BA5EDC625C7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A5C0B-82CA-44B5-B1B1-C6E88A297EB6}" type="pres">
      <dgm:prSet presAssocID="{1714077F-B96F-4CF8-B655-5BD6E0440B78}" presName="sibTrans" presStyleLbl="sibTrans2D1" presStyleIdx="3" presStyleCnt="6"/>
      <dgm:spPr/>
      <dgm:t>
        <a:bodyPr/>
        <a:lstStyle/>
        <a:p>
          <a:endParaRPr lang="ru-RU"/>
        </a:p>
      </dgm:t>
    </dgm:pt>
    <dgm:pt modelId="{CF5AB4DD-A2FD-4052-B8BB-AA5E3E0B8402}" type="pres">
      <dgm:prSet presAssocID="{1714077F-B96F-4CF8-B655-5BD6E0440B7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1F4E19F-329D-40BC-8E93-26811E76BDE5}" type="pres">
      <dgm:prSet presAssocID="{E7A61BE2-9AE1-4A7B-8539-80A84EE7F2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33D2B-E3E0-4C3A-B844-C80A378F1551}" type="pres">
      <dgm:prSet presAssocID="{BE28BE99-F79D-45B8-A2F2-6E32A0FCB426}" presName="sibTrans" presStyleLbl="sibTrans2D1" presStyleIdx="4" presStyleCnt="6"/>
      <dgm:spPr/>
      <dgm:t>
        <a:bodyPr/>
        <a:lstStyle/>
        <a:p>
          <a:endParaRPr lang="ru-RU"/>
        </a:p>
      </dgm:t>
    </dgm:pt>
    <dgm:pt modelId="{56813541-7678-4C06-B0BE-139B10B28C93}" type="pres">
      <dgm:prSet presAssocID="{BE28BE99-F79D-45B8-A2F2-6E32A0FCB426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DDBF1EE-7F45-4509-9FC7-0893166BD5BF}" type="pres">
      <dgm:prSet presAssocID="{CC245243-737B-4F28-B99A-4D8DA8CBEBD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18FCE-3E9B-4C5D-8079-7915BCE24F41}" type="pres">
      <dgm:prSet presAssocID="{81DD1562-FA18-4332-857F-E924702F5928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0661B1D-6965-460D-AA6F-60579A07611B}" type="pres">
      <dgm:prSet presAssocID="{81DD1562-FA18-4332-857F-E924702F5928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AB7FEEC-4CF5-4E82-9AB8-4C34F9BE0232}" type="presOf" srcId="{BE28BE99-F79D-45B8-A2F2-6E32A0FCB426}" destId="{A9733D2B-E3E0-4C3A-B844-C80A378F1551}" srcOrd="0" destOrd="0" presId="urn:microsoft.com/office/officeart/2005/8/layout/cycle2"/>
    <dgm:cxn modelId="{3BC1201B-CD32-4D6E-9DE5-568B8B362E69}" srcId="{FC89F608-53A3-4302-B541-92C65CF77A14}" destId="{E7A61BE2-9AE1-4A7B-8539-80A84EE7F265}" srcOrd="4" destOrd="0" parTransId="{657FA1C2-98A3-4288-9C5E-234AA46E5631}" sibTransId="{BE28BE99-F79D-45B8-A2F2-6E32A0FCB426}"/>
    <dgm:cxn modelId="{CE606B40-136E-4AF4-A73B-C955CCF04E38}" type="presOf" srcId="{1714077F-B96F-4CF8-B655-5BD6E0440B78}" destId="{5C7A5C0B-82CA-44B5-B1B1-C6E88A297EB6}" srcOrd="0" destOrd="0" presId="urn:microsoft.com/office/officeart/2005/8/layout/cycle2"/>
    <dgm:cxn modelId="{371D5398-331C-4BE5-A656-F30B8389E75E}" type="presOf" srcId="{FBCBB803-30A8-423C-8E92-AD573944C38A}" destId="{F3B403CA-2C68-4CC3-A631-5BA8589F55EA}" srcOrd="1" destOrd="0" presId="urn:microsoft.com/office/officeart/2005/8/layout/cycle2"/>
    <dgm:cxn modelId="{CC44C8DB-C900-45F7-9AA4-EBCA61CA1F51}" type="presOf" srcId="{BC1773FC-A620-46A8-AF0F-A01F79F52A54}" destId="{400D5230-69DC-4C62-B3B5-8CD32A37000C}" srcOrd="0" destOrd="0" presId="urn:microsoft.com/office/officeart/2005/8/layout/cycle2"/>
    <dgm:cxn modelId="{B88E62F9-8F6E-46B6-AE85-FD4637E09EB3}" type="presOf" srcId="{FBCBB803-30A8-423C-8E92-AD573944C38A}" destId="{6BA4CDFD-6771-4F7E-93D7-97A35783BDA2}" srcOrd="0" destOrd="0" presId="urn:microsoft.com/office/officeart/2005/8/layout/cycle2"/>
    <dgm:cxn modelId="{24019E07-EE52-46EB-AAB6-062BA7FBAD06}" type="presOf" srcId="{FC89F608-53A3-4302-B541-92C65CF77A14}" destId="{7B3C6E94-6026-4263-B531-06ABCB2FD52E}" srcOrd="0" destOrd="0" presId="urn:microsoft.com/office/officeart/2005/8/layout/cycle2"/>
    <dgm:cxn modelId="{448CBF4B-BCA0-42FE-814B-FD8013841C1F}" type="presOf" srcId="{63587E3A-8603-44A9-B3B9-BA5EDC625C79}" destId="{16906522-5A23-43D7-B925-F810A6B81C95}" srcOrd="0" destOrd="0" presId="urn:microsoft.com/office/officeart/2005/8/layout/cycle2"/>
    <dgm:cxn modelId="{7C3FFA30-CB87-4CD1-B398-28983607872D}" type="presOf" srcId="{81DD1562-FA18-4332-857F-E924702F5928}" destId="{30661B1D-6965-460D-AA6F-60579A07611B}" srcOrd="1" destOrd="0" presId="urn:microsoft.com/office/officeart/2005/8/layout/cycle2"/>
    <dgm:cxn modelId="{E3566BF0-2FB1-4874-86DA-5635894DBD2C}" srcId="{FC89F608-53A3-4302-B541-92C65CF77A14}" destId="{63587E3A-8603-44A9-B3B9-BA5EDC625C79}" srcOrd="3" destOrd="0" parTransId="{8D28BA55-CFB1-4159-9392-1DD076C22D14}" sibTransId="{1714077F-B96F-4CF8-B655-5BD6E0440B78}"/>
    <dgm:cxn modelId="{F619C0D1-B74B-4BB9-B078-64465FB72E06}" srcId="{FC89F608-53A3-4302-B541-92C65CF77A14}" destId="{72893ACD-13E9-44BE-B013-B5E8183FAAB5}" srcOrd="2" destOrd="0" parTransId="{47AB7F2F-B323-47B5-955C-1D05F7171569}" sibTransId="{FBCBB803-30A8-423C-8E92-AD573944C38A}"/>
    <dgm:cxn modelId="{001F3C3C-B6DA-4ABF-81A4-1D4E123BAD88}" type="presOf" srcId="{D53A5301-FBCC-4BFD-969A-05827181EBC4}" destId="{87F1FA52-0D20-42D5-9EB2-28AD92669E92}" srcOrd="1" destOrd="0" presId="urn:microsoft.com/office/officeart/2005/8/layout/cycle2"/>
    <dgm:cxn modelId="{AC175E4B-022D-468A-AAE8-5DC3A05176AD}" type="presOf" srcId="{BC1773FC-A620-46A8-AF0F-A01F79F52A54}" destId="{20180D5D-2B46-4BE8-81A6-5B4581E48509}" srcOrd="1" destOrd="0" presId="urn:microsoft.com/office/officeart/2005/8/layout/cycle2"/>
    <dgm:cxn modelId="{7999E9C8-BAC7-45F9-BD38-9976EB8A81A9}" type="presOf" srcId="{D53A5301-FBCC-4BFD-969A-05827181EBC4}" destId="{3466DB34-0D3A-4618-9287-5387AD0E25C8}" srcOrd="0" destOrd="0" presId="urn:microsoft.com/office/officeart/2005/8/layout/cycle2"/>
    <dgm:cxn modelId="{CC4C7F91-B970-4CB0-AE1F-D6A4B63C9D48}" type="presOf" srcId="{08A27542-7F9D-4FDC-A7AC-93DAB2B2EC15}" destId="{FAA2502F-3677-4F91-91E3-04D1EAB4BD8D}" srcOrd="0" destOrd="0" presId="urn:microsoft.com/office/officeart/2005/8/layout/cycle2"/>
    <dgm:cxn modelId="{45AFC15D-CB1A-4DF6-9552-183260F402C7}" type="presOf" srcId="{72893ACD-13E9-44BE-B013-B5E8183FAAB5}" destId="{C1FA5268-8174-4BAB-B11C-19243300FE63}" srcOrd="0" destOrd="0" presId="urn:microsoft.com/office/officeart/2005/8/layout/cycle2"/>
    <dgm:cxn modelId="{E7B8C7A2-4DEF-42F9-AA83-9DE2238F3CA1}" type="presOf" srcId="{BE28BE99-F79D-45B8-A2F2-6E32A0FCB426}" destId="{56813541-7678-4C06-B0BE-139B10B28C93}" srcOrd="1" destOrd="0" presId="urn:microsoft.com/office/officeart/2005/8/layout/cycle2"/>
    <dgm:cxn modelId="{D77A6DBD-AB26-4FF7-99A9-39ED0F07A3A9}" srcId="{FC89F608-53A3-4302-B541-92C65CF77A14}" destId="{CC245243-737B-4F28-B99A-4D8DA8CBEBDD}" srcOrd="5" destOrd="0" parTransId="{D8EF205D-ED6C-4434-AAE7-7A8AE4B49CC0}" sibTransId="{81DD1562-FA18-4332-857F-E924702F5928}"/>
    <dgm:cxn modelId="{9DE2C27F-FA6A-4FF9-9C06-01242F516742}" type="presOf" srcId="{CC245243-737B-4F28-B99A-4D8DA8CBEBDD}" destId="{BDDBF1EE-7F45-4509-9FC7-0893166BD5BF}" srcOrd="0" destOrd="0" presId="urn:microsoft.com/office/officeart/2005/8/layout/cycle2"/>
    <dgm:cxn modelId="{48D25395-039C-4E1B-A866-440E6DAF1C72}" srcId="{FC89F608-53A3-4302-B541-92C65CF77A14}" destId="{08A27542-7F9D-4FDC-A7AC-93DAB2B2EC15}" srcOrd="0" destOrd="0" parTransId="{7F940B9F-44BC-4584-9B38-A7E0EC5ACE3C}" sibTransId="{BC1773FC-A620-46A8-AF0F-A01F79F52A54}"/>
    <dgm:cxn modelId="{DBE9BA6A-049E-4D02-8DD9-0E73F46608C6}" type="presOf" srcId="{E7A61BE2-9AE1-4A7B-8539-80A84EE7F265}" destId="{11F4E19F-329D-40BC-8E93-26811E76BDE5}" srcOrd="0" destOrd="0" presId="urn:microsoft.com/office/officeart/2005/8/layout/cycle2"/>
    <dgm:cxn modelId="{507D03DE-B98A-4135-8108-ECBC1EA40A7D}" type="presOf" srcId="{FA3E3AD6-BDF2-4A17-A618-C36D7D68331F}" destId="{9F4EB222-E912-4020-9468-C1E7172A0C65}" srcOrd="0" destOrd="0" presId="urn:microsoft.com/office/officeart/2005/8/layout/cycle2"/>
    <dgm:cxn modelId="{E493B37C-1328-4368-8BE4-11FB3ED5F015}" type="presOf" srcId="{1714077F-B96F-4CF8-B655-5BD6E0440B78}" destId="{CF5AB4DD-A2FD-4052-B8BB-AA5E3E0B8402}" srcOrd="1" destOrd="0" presId="urn:microsoft.com/office/officeart/2005/8/layout/cycle2"/>
    <dgm:cxn modelId="{444007AA-FC3D-452C-B8B9-64B8BD727252}" srcId="{FC89F608-53A3-4302-B541-92C65CF77A14}" destId="{FA3E3AD6-BDF2-4A17-A618-C36D7D68331F}" srcOrd="1" destOrd="0" parTransId="{B3EA0121-061D-4403-9096-65C08D5F894F}" sibTransId="{D53A5301-FBCC-4BFD-969A-05827181EBC4}"/>
    <dgm:cxn modelId="{BC60C8E3-9E2A-4EEE-ACA1-572995E3975A}" type="presOf" srcId="{81DD1562-FA18-4332-857F-E924702F5928}" destId="{05718FCE-3E9B-4C5D-8079-7915BCE24F41}" srcOrd="0" destOrd="0" presId="urn:microsoft.com/office/officeart/2005/8/layout/cycle2"/>
    <dgm:cxn modelId="{EF847E39-1BDB-486E-9076-E03F1469C41A}" type="presParOf" srcId="{7B3C6E94-6026-4263-B531-06ABCB2FD52E}" destId="{FAA2502F-3677-4F91-91E3-04D1EAB4BD8D}" srcOrd="0" destOrd="0" presId="urn:microsoft.com/office/officeart/2005/8/layout/cycle2"/>
    <dgm:cxn modelId="{15EB958A-8FBE-439C-B113-C51B91595147}" type="presParOf" srcId="{7B3C6E94-6026-4263-B531-06ABCB2FD52E}" destId="{400D5230-69DC-4C62-B3B5-8CD32A37000C}" srcOrd="1" destOrd="0" presId="urn:microsoft.com/office/officeart/2005/8/layout/cycle2"/>
    <dgm:cxn modelId="{ABA9C3C6-9926-475B-ADD0-6B05322929C5}" type="presParOf" srcId="{400D5230-69DC-4C62-B3B5-8CD32A37000C}" destId="{20180D5D-2B46-4BE8-81A6-5B4581E48509}" srcOrd="0" destOrd="0" presId="urn:microsoft.com/office/officeart/2005/8/layout/cycle2"/>
    <dgm:cxn modelId="{1E7D3353-1E53-49B4-9E40-F7A582F9A62D}" type="presParOf" srcId="{7B3C6E94-6026-4263-B531-06ABCB2FD52E}" destId="{9F4EB222-E912-4020-9468-C1E7172A0C65}" srcOrd="2" destOrd="0" presId="urn:microsoft.com/office/officeart/2005/8/layout/cycle2"/>
    <dgm:cxn modelId="{FDF7426B-E79A-4B92-B8C8-E47760887E36}" type="presParOf" srcId="{7B3C6E94-6026-4263-B531-06ABCB2FD52E}" destId="{3466DB34-0D3A-4618-9287-5387AD0E25C8}" srcOrd="3" destOrd="0" presId="urn:microsoft.com/office/officeart/2005/8/layout/cycle2"/>
    <dgm:cxn modelId="{D65D4EB1-6376-474C-9A53-DCD61509F376}" type="presParOf" srcId="{3466DB34-0D3A-4618-9287-5387AD0E25C8}" destId="{87F1FA52-0D20-42D5-9EB2-28AD92669E92}" srcOrd="0" destOrd="0" presId="urn:microsoft.com/office/officeart/2005/8/layout/cycle2"/>
    <dgm:cxn modelId="{37C362F1-F483-49B6-94BD-511A858FA911}" type="presParOf" srcId="{7B3C6E94-6026-4263-B531-06ABCB2FD52E}" destId="{C1FA5268-8174-4BAB-B11C-19243300FE63}" srcOrd="4" destOrd="0" presId="urn:microsoft.com/office/officeart/2005/8/layout/cycle2"/>
    <dgm:cxn modelId="{D3D0DAC6-865C-4520-B9DE-2D6B3CBBCD4B}" type="presParOf" srcId="{7B3C6E94-6026-4263-B531-06ABCB2FD52E}" destId="{6BA4CDFD-6771-4F7E-93D7-97A35783BDA2}" srcOrd="5" destOrd="0" presId="urn:microsoft.com/office/officeart/2005/8/layout/cycle2"/>
    <dgm:cxn modelId="{840B5C3F-E118-472F-AD06-87B51F65E0F3}" type="presParOf" srcId="{6BA4CDFD-6771-4F7E-93D7-97A35783BDA2}" destId="{F3B403CA-2C68-4CC3-A631-5BA8589F55EA}" srcOrd="0" destOrd="0" presId="urn:microsoft.com/office/officeart/2005/8/layout/cycle2"/>
    <dgm:cxn modelId="{6074AE29-04A9-49F1-B358-22B6BAA1E0EA}" type="presParOf" srcId="{7B3C6E94-6026-4263-B531-06ABCB2FD52E}" destId="{16906522-5A23-43D7-B925-F810A6B81C95}" srcOrd="6" destOrd="0" presId="urn:microsoft.com/office/officeart/2005/8/layout/cycle2"/>
    <dgm:cxn modelId="{622730C5-E4CC-4207-9788-8C61D13E1A9E}" type="presParOf" srcId="{7B3C6E94-6026-4263-B531-06ABCB2FD52E}" destId="{5C7A5C0B-82CA-44B5-B1B1-C6E88A297EB6}" srcOrd="7" destOrd="0" presId="urn:microsoft.com/office/officeart/2005/8/layout/cycle2"/>
    <dgm:cxn modelId="{76BABA50-5066-453F-A811-A6376C384B7C}" type="presParOf" srcId="{5C7A5C0B-82CA-44B5-B1B1-C6E88A297EB6}" destId="{CF5AB4DD-A2FD-4052-B8BB-AA5E3E0B8402}" srcOrd="0" destOrd="0" presId="urn:microsoft.com/office/officeart/2005/8/layout/cycle2"/>
    <dgm:cxn modelId="{D5573526-7052-4520-BCC5-D5F65CF7DD8B}" type="presParOf" srcId="{7B3C6E94-6026-4263-B531-06ABCB2FD52E}" destId="{11F4E19F-329D-40BC-8E93-26811E76BDE5}" srcOrd="8" destOrd="0" presId="urn:microsoft.com/office/officeart/2005/8/layout/cycle2"/>
    <dgm:cxn modelId="{B3004D69-0EF5-4204-9695-DB099BE079BE}" type="presParOf" srcId="{7B3C6E94-6026-4263-B531-06ABCB2FD52E}" destId="{A9733D2B-E3E0-4C3A-B844-C80A378F1551}" srcOrd="9" destOrd="0" presId="urn:microsoft.com/office/officeart/2005/8/layout/cycle2"/>
    <dgm:cxn modelId="{3D0ACAD3-7DFC-40C8-81FE-0FE2C19AC531}" type="presParOf" srcId="{A9733D2B-E3E0-4C3A-B844-C80A378F1551}" destId="{56813541-7678-4C06-B0BE-139B10B28C93}" srcOrd="0" destOrd="0" presId="urn:microsoft.com/office/officeart/2005/8/layout/cycle2"/>
    <dgm:cxn modelId="{21068191-F516-404F-8562-69BDD294E219}" type="presParOf" srcId="{7B3C6E94-6026-4263-B531-06ABCB2FD52E}" destId="{BDDBF1EE-7F45-4509-9FC7-0893166BD5BF}" srcOrd="10" destOrd="0" presId="urn:microsoft.com/office/officeart/2005/8/layout/cycle2"/>
    <dgm:cxn modelId="{8E4BEEA1-85B8-40F0-A3C2-4E7625C75E9F}" type="presParOf" srcId="{7B3C6E94-6026-4263-B531-06ABCB2FD52E}" destId="{05718FCE-3E9B-4C5D-8079-7915BCE24F41}" srcOrd="11" destOrd="0" presId="urn:microsoft.com/office/officeart/2005/8/layout/cycle2"/>
    <dgm:cxn modelId="{6EAA4E5C-EA6C-494B-BCD8-F255DA9FD197}" type="presParOf" srcId="{05718FCE-3E9B-4C5D-8079-7915BCE24F41}" destId="{30661B1D-6965-460D-AA6F-60579A0761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2502F-3677-4F91-91E3-04D1EAB4BD8D}">
      <dsp:nvSpPr>
        <dsp:cNvPr id="0" name=""/>
        <dsp:cNvSpPr/>
      </dsp:nvSpPr>
      <dsp:spPr>
        <a:xfrm>
          <a:off x="3124869" y="414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Цели</a:t>
          </a:r>
          <a:endParaRPr lang="ru-RU" sz="1600" kern="1200" dirty="0"/>
        </a:p>
      </dsp:txBody>
      <dsp:txXfrm>
        <a:off x="3303220" y="178765"/>
        <a:ext cx="861158" cy="861158"/>
      </dsp:txXfrm>
    </dsp:sp>
    <dsp:sp modelId="{400D5230-69DC-4C62-B3B5-8CD32A37000C}">
      <dsp:nvSpPr>
        <dsp:cNvPr id="0" name=""/>
        <dsp:cNvSpPr/>
      </dsp:nvSpPr>
      <dsp:spPr>
        <a:xfrm rot="1800000">
          <a:off x="4355651" y="856125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362144" y="914098"/>
        <a:ext cx="226164" cy="246617"/>
      </dsp:txXfrm>
    </dsp:sp>
    <dsp:sp modelId="{9F4EB222-E912-4020-9468-C1E7172A0C65}">
      <dsp:nvSpPr>
        <dsp:cNvPr id="0" name=""/>
        <dsp:cNvSpPr/>
      </dsp:nvSpPr>
      <dsp:spPr>
        <a:xfrm>
          <a:off x="4707502" y="914148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Показатели, методы сбора информации</a:t>
          </a:r>
          <a:endParaRPr lang="ru-RU" sz="1050" kern="1200" dirty="0"/>
        </a:p>
      </dsp:txBody>
      <dsp:txXfrm>
        <a:off x="4885853" y="1092499"/>
        <a:ext cx="861158" cy="861158"/>
      </dsp:txXfrm>
    </dsp:sp>
    <dsp:sp modelId="{3466DB34-0D3A-4618-9287-5387AD0E25C8}">
      <dsp:nvSpPr>
        <dsp:cNvPr id="0" name=""/>
        <dsp:cNvSpPr/>
      </dsp:nvSpPr>
      <dsp:spPr>
        <a:xfrm rot="5400000">
          <a:off x="5154887" y="2222154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203351" y="2255896"/>
        <a:ext cx="226164" cy="246617"/>
      </dsp:txXfrm>
    </dsp:sp>
    <dsp:sp modelId="{C1FA5268-8174-4BAB-B11C-19243300FE63}">
      <dsp:nvSpPr>
        <dsp:cNvPr id="0" name=""/>
        <dsp:cNvSpPr/>
      </dsp:nvSpPr>
      <dsp:spPr>
        <a:xfrm>
          <a:off x="4707502" y="2741615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Мониторинг</a:t>
          </a:r>
          <a:endParaRPr lang="ru-RU" sz="1100" kern="1200" dirty="0"/>
        </a:p>
      </dsp:txBody>
      <dsp:txXfrm>
        <a:off x="4885853" y="2919966"/>
        <a:ext cx="861158" cy="861158"/>
      </dsp:txXfrm>
    </dsp:sp>
    <dsp:sp modelId="{6BA4CDFD-6771-4F7E-93D7-97A35783BDA2}">
      <dsp:nvSpPr>
        <dsp:cNvPr id="0" name=""/>
        <dsp:cNvSpPr/>
      </dsp:nvSpPr>
      <dsp:spPr>
        <a:xfrm rot="9000000">
          <a:off x="4371489" y="3597327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461923" y="3655300"/>
        <a:ext cx="226164" cy="246617"/>
      </dsp:txXfrm>
    </dsp:sp>
    <dsp:sp modelId="{16906522-5A23-43D7-B925-F810A6B81C95}">
      <dsp:nvSpPr>
        <dsp:cNvPr id="0" name=""/>
        <dsp:cNvSpPr/>
      </dsp:nvSpPr>
      <dsp:spPr>
        <a:xfrm>
          <a:off x="3124869" y="3655349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Анализ, адресные рекомендации</a:t>
          </a:r>
          <a:endParaRPr lang="ru-RU" sz="1200" kern="1200" dirty="0"/>
        </a:p>
      </dsp:txBody>
      <dsp:txXfrm>
        <a:off x="3303220" y="3833700"/>
        <a:ext cx="861158" cy="861158"/>
      </dsp:txXfrm>
    </dsp:sp>
    <dsp:sp modelId="{5C7A5C0B-82CA-44B5-B1B1-C6E88A297EB6}">
      <dsp:nvSpPr>
        <dsp:cNvPr id="0" name=""/>
        <dsp:cNvSpPr/>
      </dsp:nvSpPr>
      <dsp:spPr>
        <a:xfrm rot="12600000">
          <a:off x="2788856" y="3606471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879290" y="3712908"/>
        <a:ext cx="226164" cy="246617"/>
      </dsp:txXfrm>
    </dsp:sp>
    <dsp:sp modelId="{11F4E19F-329D-40BC-8E93-26811E76BDE5}">
      <dsp:nvSpPr>
        <dsp:cNvPr id="0" name=""/>
        <dsp:cNvSpPr/>
      </dsp:nvSpPr>
      <dsp:spPr>
        <a:xfrm>
          <a:off x="1542236" y="2741615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Меры, управленческие  решения</a:t>
          </a:r>
          <a:endParaRPr lang="ru-RU" sz="1200" kern="1200" dirty="0"/>
        </a:p>
      </dsp:txBody>
      <dsp:txXfrm>
        <a:off x="1720587" y="2919966"/>
        <a:ext cx="861158" cy="861158"/>
      </dsp:txXfrm>
    </dsp:sp>
    <dsp:sp modelId="{A9733D2B-E3E0-4C3A-B844-C80A378F1551}">
      <dsp:nvSpPr>
        <dsp:cNvPr id="0" name=""/>
        <dsp:cNvSpPr/>
      </dsp:nvSpPr>
      <dsp:spPr>
        <a:xfrm rot="16200000">
          <a:off x="1989620" y="2240442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038084" y="2371111"/>
        <a:ext cx="226164" cy="246617"/>
      </dsp:txXfrm>
    </dsp:sp>
    <dsp:sp modelId="{BDDBF1EE-7F45-4509-9FC7-0893166BD5BF}">
      <dsp:nvSpPr>
        <dsp:cNvPr id="0" name=""/>
        <dsp:cNvSpPr/>
      </dsp:nvSpPr>
      <dsp:spPr>
        <a:xfrm>
          <a:off x="1542236" y="914148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 эффективности принятых мер</a:t>
          </a:r>
          <a:endParaRPr lang="ru-RU" sz="1200" kern="1200" dirty="0"/>
        </a:p>
      </dsp:txBody>
      <dsp:txXfrm>
        <a:off x="1720587" y="1092499"/>
        <a:ext cx="861158" cy="861158"/>
      </dsp:txXfrm>
    </dsp:sp>
    <dsp:sp modelId="{05718FCE-3E9B-4C5D-8079-7915BCE24F41}">
      <dsp:nvSpPr>
        <dsp:cNvPr id="0" name=""/>
        <dsp:cNvSpPr/>
      </dsp:nvSpPr>
      <dsp:spPr>
        <a:xfrm rot="19800000">
          <a:off x="2773018" y="865269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779511" y="971706"/>
        <a:ext cx="226164" cy="246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Механизмы управления качеством </a:t>
            </a:r>
            <a:r>
              <a:rPr lang="ru-RU" dirty="0" smtClean="0"/>
              <a:t>образования на муниципальном </a:t>
            </a:r>
            <a:r>
              <a:rPr lang="ru-RU" dirty="0"/>
              <a:t>и школьном </a:t>
            </a:r>
            <a:r>
              <a:rPr lang="ru-RU" dirty="0" smtClean="0"/>
              <a:t>уровнях.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229200"/>
            <a:ext cx="3992488" cy="76964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Смолина И.В.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08.10.2020г.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Меры, управленческие решения: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принятие мер, направленных на обеспечение ОУ квалифицированными специалистами;</a:t>
            </a:r>
          </a:p>
          <a:p>
            <a:r>
              <a:rPr lang="ru-RU" dirty="0" smtClean="0"/>
              <a:t>- проведение мероприятий, направленных на повышение качества образовательных результатов;</a:t>
            </a:r>
          </a:p>
          <a:p>
            <a:r>
              <a:rPr lang="ru-RU" dirty="0" smtClean="0"/>
              <a:t>- проведение информационно – разъяснительной работы по вопросам оценки качества образования с обучающимися и их родителями;</a:t>
            </a:r>
          </a:p>
          <a:p>
            <a:r>
              <a:rPr lang="ru-RU" dirty="0" smtClean="0"/>
              <a:t>- наличие плана (дорожной карты) по достижению требуемого уровня образовательных результатов;</a:t>
            </a:r>
          </a:p>
          <a:p>
            <a:r>
              <a:rPr lang="ru-RU" dirty="0" smtClean="0"/>
              <a:t>- проведение мероприятий, направленных на преемственность;</a:t>
            </a:r>
          </a:p>
          <a:p>
            <a:r>
              <a:rPr lang="ru-RU" dirty="0" smtClean="0"/>
              <a:t>- </a:t>
            </a:r>
            <a:r>
              <a:rPr lang="ru-RU" dirty="0"/>
              <a:t>проведение мероприятий, направленных </a:t>
            </a:r>
            <a:r>
              <a:rPr lang="ru-RU" dirty="0" smtClean="0"/>
              <a:t>на обеспечение образовательных результатов обучающихся  с ОВЗ.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27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Анализ эффективности принятых мер: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Проведение анализа эффективности мер, принятых  за учебный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5679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Направления механизмов оценки качества образования на </a:t>
            </a:r>
            <a:r>
              <a:rPr lang="ru-RU" sz="1800" b="1" dirty="0">
                <a:solidFill>
                  <a:schemeClr val="tx1"/>
                </a:solidFill>
              </a:rPr>
              <a:t>муниципальном </a:t>
            </a:r>
            <a:r>
              <a:rPr lang="ru-RU" sz="1800" b="1" dirty="0" smtClean="0">
                <a:solidFill>
                  <a:schemeClr val="tx1"/>
                </a:solidFill>
              </a:rPr>
              <a:t> и школьном уровнях: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>
                <a:solidFill>
                  <a:srgbClr val="FF0000"/>
                </a:solidFill>
              </a:rPr>
              <a:t>. Механизмы управления качеством образовательных результатов:</a:t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1.1. Система оценки качества подготовки обучающихся;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1.2.Система работы со школами с низкими результатами обучения и/или  школами, функционирующими в неблагоприятных социальных условиях;</a:t>
            </a:r>
          </a:p>
          <a:p>
            <a:r>
              <a:rPr lang="ru-RU" dirty="0" smtClean="0"/>
              <a:t>1.3. Система выявления, поддержки и развития способностей и талантов у детей и молодежи;</a:t>
            </a:r>
          </a:p>
          <a:p>
            <a:r>
              <a:rPr lang="ru-RU" dirty="0" smtClean="0"/>
              <a:t>1.4. Система работы по самоопределению профессиональной ориентации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44016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Направления механизмов оценки качества образования на муниципальном  и школьном уровнях: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2. </a:t>
            </a:r>
            <a:r>
              <a:rPr lang="ru-RU" sz="1800" b="1" dirty="0">
                <a:solidFill>
                  <a:srgbClr val="FF0000"/>
                </a:solidFill>
              </a:rPr>
              <a:t>Механизмы управления качеством </a:t>
            </a:r>
            <a:r>
              <a:rPr lang="ru-RU" sz="1800" b="1" dirty="0" smtClean="0">
                <a:solidFill>
                  <a:srgbClr val="FF0000"/>
                </a:solidFill>
              </a:rPr>
              <a:t>образовательной деятельности:</a:t>
            </a:r>
            <a:r>
              <a:rPr lang="ru-RU" sz="1800" b="1" dirty="0">
                <a:solidFill>
                  <a:srgbClr val="FF0000"/>
                </a:solidFill>
              </a:rPr>
              <a:t/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.1. Система объективности процедур оценки качества образования и олимпиад школьников;</a:t>
            </a:r>
          </a:p>
          <a:p>
            <a:r>
              <a:rPr lang="ru-RU" b="1" dirty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>.2. Система мониторинга эффективности руководителей образовательных организаций;</a:t>
            </a:r>
          </a:p>
          <a:p>
            <a:r>
              <a:rPr lang="ru-RU" dirty="0" smtClean="0"/>
              <a:t>2.3. Система мониторинга качества дополнительного профессионального образования педагогических работников;</a:t>
            </a:r>
          </a:p>
          <a:p>
            <a:r>
              <a:rPr lang="ru-RU" dirty="0" smtClean="0"/>
              <a:t>2.4. Система методической работы;</a:t>
            </a:r>
          </a:p>
          <a:p>
            <a:r>
              <a:rPr lang="ru-RU" dirty="0" smtClean="0"/>
              <a:t>2.5. Система организации воспитания и социализации обучающихся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1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Структура управленческого цикла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872953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6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Самооценка ОУ.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Анализ инфраструктуры и социокультурного окружения школы.</a:t>
            </a:r>
          </a:p>
          <a:p>
            <a:r>
              <a:rPr lang="ru-RU" dirty="0"/>
              <a:t> </a:t>
            </a:r>
            <a:r>
              <a:rPr lang="ru-RU" dirty="0" smtClean="0"/>
              <a:t>Анализ/составление социального </a:t>
            </a:r>
            <a:r>
              <a:rPr lang="ru-RU" dirty="0"/>
              <a:t>паспорта </a:t>
            </a:r>
            <a:r>
              <a:rPr lang="ru-RU" dirty="0" smtClean="0"/>
              <a:t>школы, включающего сведения о </a:t>
            </a:r>
            <a:r>
              <a:rPr lang="ru-RU" dirty="0"/>
              <a:t>контингенте родителей и учащихся.</a:t>
            </a:r>
          </a:p>
          <a:p>
            <a:r>
              <a:rPr lang="ru-RU" dirty="0" smtClean="0"/>
              <a:t>Анализ кадрового состава/дефициты педагогов.</a:t>
            </a:r>
            <a:endParaRPr lang="ru-RU" dirty="0"/>
          </a:p>
          <a:p>
            <a:r>
              <a:rPr lang="ru-RU" dirty="0"/>
              <a:t>Результаты внутренних и внешних оценочных </a:t>
            </a:r>
            <a:r>
              <a:rPr lang="ru-RU" dirty="0" smtClean="0"/>
              <a:t>процедур/ВСОКО.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1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Система оценки качества образовательных результатов: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Цели:</a:t>
            </a:r>
          </a:p>
          <a:p>
            <a:r>
              <a:rPr lang="ru-RU" b="1" dirty="0" smtClean="0"/>
              <a:t>- наличие целей оценки качества подготовки обучающихся по достижению требуемого уровня образовательных результатов при освоении обучающимися ООПНОО, ООПООО, ООПСОО;</a:t>
            </a:r>
          </a:p>
          <a:p>
            <a:r>
              <a:rPr lang="ru-RU" b="1" dirty="0" smtClean="0"/>
              <a:t>-обоснование заявлений цели по достижению требуемого уровня образовательных результатов при освоении обучающимися ООПНОО, ООПООО, ООПСОО;</a:t>
            </a:r>
          </a:p>
          <a:p>
            <a:r>
              <a:rPr lang="ru-RU" b="1" dirty="0" smtClean="0"/>
              <a:t>-Инструментальность (возможность количественной оценки) целей </a:t>
            </a:r>
            <a:r>
              <a:rPr lang="ru-RU" b="1" dirty="0"/>
              <a:t>по достижению требуемого уровня образовательных результатов при освоении обучающимися ООПНОО, ООПООО, </a:t>
            </a:r>
            <a:r>
              <a:rPr lang="ru-RU" b="1" dirty="0" smtClean="0"/>
              <a:t>ООПСОО.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31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Показатели, методы сбора информации: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Наличие показателей оценки:</a:t>
            </a:r>
          </a:p>
          <a:p>
            <a:r>
              <a:rPr lang="ru-RU" dirty="0" smtClean="0"/>
              <a:t>1. по кадровой обеспеченности ОУ;</a:t>
            </a:r>
          </a:p>
          <a:p>
            <a:r>
              <a:rPr lang="ru-RU" b="1" dirty="0" smtClean="0"/>
              <a:t>2. По подготовке базового уровня</a:t>
            </a:r>
          </a:p>
          <a:p>
            <a:r>
              <a:rPr lang="ru-RU" dirty="0" smtClean="0"/>
              <a:t>- по учету количества обучающихся начавших и завершивших обучение по ООПООО;</a:t>
            </a:r>
          </a:p>
          <a:p>
            <a:r>
              <a:rPr lang="ru-RU" dirty="0" smtClean="0"/>
              <a:t>- </a:t>
            </a:r>
            <a:r>
              <a:rPr lang="ru-RU" dirty="0"/>
              <a:t>по учету количества обучающихся начавших и завершивших обучение по </a:t>
            </a:r>
            <a:r>
              <a:rPr lang="ru-RU" dirty="0" smtClean="0"/>
              <a:t>ООПСОО;</a:t>
            </a:r>
          </a:p>
          <a:p>
            <a:r>
              <a:rPr lang="ru-RU" dirty="0" smtClean="0"/>
              <a:t>- по учету выпускников 9 класса, не продолживших образование.</a:t>
            </a:r>
          </a:p>
          <a:p>
            <a:r>
              <a:rPr lang="ru-RU" b="1" dirty="0" smtClean="0"/>
              <a:t>3. По подготовке высокого уровня</a:t>
            </a:r>
          </a:p>
          <a:p>
            <a:r>
              <a:rPr lang="ru-RU" dirty="0" smtClean="0"/>
              <a:t>- по оценке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результатов;</a:t>
            </a:r>
          </a:p>
          <a:p>
            <a:r>
              <a:rPr lang="ru-RU" dirty="0" smtClean="0"/>
              <a:t>- по индивидуализации обучения, динамике индивидуальных образовательных достижений;</a:t>
            </a:r>
          </a:p>
          <a:p>
            <a:r>
              <a:rPr lang="ru-RU" dirty="0" smtClean="0"/>
              <a:t>- по обеспечению преемственности образовательных результатов;</a:t>
            </a:r>
          </a:p>
          <a:p>
            <a:r>
              <a:rPr lang="ru-RU" b="1" dirty="0" smtClean="0"/>
              <a:t>4. </a:t>
            </a:r>
            <a:r>
              <a:rPr lang="ru-RU" b="1" dirty="0"/>
              <a:t>П</a:t>
            </a:r>
            <a:r>
              <a:rPr lang="ru-RU" b="1" dirty="0" smtClean="0"/>
              <a:t>о организации работы с ОВЗ</a:t>
            </a:r>
          </a:p>
          <a:p>
            <a:r>
              <a:rPr lang="ru-RU" dirty="0" smtClean="0"/>
              <a:t>-  по учету обучающихся  с ОВЗ, продолживших обучение ;</a:t>
            </a:r>
          </a:p>
          <a:p>
            <a:r>
              <a:rPr lang="ru-RU" b="1" dirty="0" smtClean="0"/>
              <a:t>5. Описание методов сбора информации</a:t>
            </a:r>
          </a:p>
          <a:p>
            <a:r>
              <a:rPr lang="ru-RU" dirty="0" smtClean="0"/>
              <a:t>- о контекстных данных, влияющих на образовательные результаты обучающихся;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по кадровой обеспеченности </a:t>
            </a:r>
            <a:r>
              <a:rPr lang="ru-RU" dirty="0" smtClean="0"/>
              <a:t>ОУ;</a:t>
            </a:r>
          </a:p>
          <a:p>
            <a:r>
              <a:rPr lang="ru-RU" dirty="0" smtClean="0"/>
              <a:t>- по подготовке базового уровня;</a:t>
            </a:r>
          </a:p>
          <a:p>
            <a:r>
              <a:rPr lang="ru-RU" dirty="0" smtClean="0"/>
              <a:t>- по подготовке высокого уровня;</a:t>
            </a:r>
          </a:p>
          <a:p>
            <a:r>
              <a:rPr lang="ru-RU" dirty="0" smtClean="0"/>
              <a:t>- по </a:t>
            </a:r>
            <a:r>
              <a:rPr lang="ru-RU" dirty="0"/>
              <a:t>организации работы с </a:t>
            </a:r>
            <a:r>
              <a:rPr lang="ru-RU" dirty="0" smtClean="0"/>
              <a:t>ОВЗ;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 указанием периодичности, сроков!!!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Анализ, адресные рекомендации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проведение анализа результатов мониторинга:</a:t>
            </a:r>
          </a:p>
          <a:p>
            <a:r>
              <a:rPr lang="ru-RU" dirty="0"/>
              <a:t>по кадровой обеспеченности ОУ;</a:t>
            </a:r>
          </a:p>
          <a:p>
            <a:r>
              <a:rPr lang="ru-RU" dirty="0"/>
              <a:t>- по подготовке базового уровня;</a:t>
            </a:r>
          </a:p>
          <a:p>
            <a:r>
              <a:rPr lang="ru-RU" dirty="0"/>
              <a:t>- по подготовке высокого уровня;</a:t>
            </a:r>
          </a:p>
          <a:p>
            <a:r>
              <a:rPr lang="ru-RU" dirty="0"/>
              <a:t>- по организации работы с ОВЗ;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700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415</TotalTime>
  <Words>520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Механизмы управления качеством образования на муниципальном и школьном уровнях.</vt:lpstr>
      <vt:lpstr>Направления механизмов оценки качества образования на муниципальном  и школьном уровнях: 1. Механизмы управления качеством образовательных результатов: </vt:lpstr>
      <vt:lpstr>Направления механизмов оценки качества образования на муниципальном  и школьном уровнях: 2. Механизмы управления качеством образовательной деятельности: </vt:lpstr>
      <vt:lpstr>Структура управленческого цикла</vt:lpstr>
      <vt:lpstr>Самооценка ОУ.</vt:lpstr>
      <vt:lpstr>Система оценки качества образовательных результатов:</vt:lpstr>
      <vt:lpstr>Показатели, методы сбора информации:</vt:lpstr>
      <vt:lpstr>Мониторинг:</vt:lpstr>
      <vt:lpstr>Анализ, адресные рекомендации</vt:lpstr>
      <vt:lpstr>Меры, управленческие решения:</vt:lpstr>
      <vt:lpstr>Анализ эффективности принятых мер: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Смолина</dc:creator>
  <cp:lastModifiedBy>Татьяна  Петровна</cp:lastModifiedBy>
  <cp:revision>27</cp:revision>
  <dcterms:created xsi:type="dcterms:W3CDTF">2020-08-26T01:39:05Z</dcterms:created>
  <dcterms:modified xsi:type="dcterms:W3CDTF">2020-10-12T08:26:33Z</dcterms:modified>
</cp:coreProperties>
</file>