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712" r:id="rId2"/>
    <p:sldId id="713" r:id="rId3"/>
    <p:sldId id="714" r:id="rId4"/>
    <p:sldId id="715" r:id="rId5"/>
    <p:sldId id="716" r:id="rId6"/>
    <p:sldId id="717" r:id="rId7"/>
    <p:sldId id="718" r:id="rId8"/>
    <p:sldId id="719" r:id="rId9"/>
    <p:sldId id="720" r:id="rId10"/>
    <p:sldId id="727" r:id="rId11"/>
    <p:sldId id="729" r:id="rId12"/>
    <p:sldId id="721" r:id="rId13"/>
    <p:sldId id="722" r:id="rId14"/>
    <p:sldId id="723" r:id="rId15"/>
    <p:sldId id="724" r:id="rId16"/>
    <p:sldId id="725" r:id="rId17"/>
    <p:sldId id="726" r:id="rId18"/>
    <p:sldId id="674" r:id="rId19"/>
    <p:sldId id="675" r:id="rId20"/>
    <p:sldId id="673" r:id="rId21"/>
    <p:sldId id="676" r:id="rId22"/>
    <p:sldId id="677" r:id="rId23"/>
    <p:sldId id="678" r:id="rId24"/>
    <p:sldId id="513" r:id="rId25"/>
    <p:sldId id="730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618"/>
    <a:srgbClr val="972711"/>
    <a:srgbClr val="C47500"/>
    <a:srgbClr val="FFBD5B"/>
    <a:srgbClr val="FF9900"/>
    <a:srgbClr val="3E4D60"/>
    <a:srgbClr val="8195AD"/>
    <a:srgbClr val="5C738E"/>
    <a:srgbClr val="B06900"/>
    <a:srgbClr val="D0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8014" autoAdjust="0"/>
  </p:normalViewPr>
  <p:slideViewPr>
    <p:cSldViewPr snapToGrid="0">
      <p:cViewPr>
        <p:scale>
          <a:sx n="60" d="100"/>
          <a:sy n="60" d="100"/>
        </p:scale>
        <p:origin x="-534" y="-1104"/>
      </p:cViewPr>
      <p:guideLst>
        <p:guide orient="horz" pos="1106"/>
        <p:guide orient="horz" pos="804"/>
        <p:guide orient="horz" pos="3251"/>
        <p:guide pos="2883"/>
        <p:guide pos="5622"/>
        <p:guide pos="2464"/>
        <p:guide pos="130"/>
        <p:guide pos="618"/>
        <p:guide pos="5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905789535089217E-2"/>
          <c:y val="3.8099972153230792E-2"/>
          <c:w val="0.7043566898644037"/>
          <c:h val="0.61462135524446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 школа старт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</c:v>
                </c:pt>
                <c:pt idx="1">
                  <c:v>70</c:v>
                </c:pt>
                <c:pt idx="2">
                  <c:v>19</c:v>
                </c:pt>
                <c:pt idx="3">
                  <c:v>48</c:v>
                </c:pt>
                <c:pt idx="4">
                  <c:v>52</c:v>
                </c:pt>
                <c:pt idx="5">
                  <c:v>52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нач. школа итог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92</c:v>
                </c:pt>
                <c:pt idx="1">
                  <c:v>85</c:v>
                </c:pt>
                <c:pt idx="2">
                  <c:v>27</c:v>
                </c:pt>
                <c:pt idx="3">
                  <c:v>61</c:v>
                </c:pt>
                <c:pt idx="4">
                  <c:v>72</c:v>
                </c:pt>
                <c:pt idx="5">
                  <c:v>70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средн. школа старт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62</c:v>
                </c:pt>
                <c:pt idx="1">
                  <c:v>63</c:v>
                </c:pt>
                <c:pt idx="2">
                  <c:v>19</c:v>
                </c:pt>
                <c:pt idx="3">
                  <c:v>51</c:v>
                </c:pt>
                <c:pt idx="4">
                  <c:v>53</c:v>
                </c:pt>
                <c:pt idx="5">
                  <c:v>53</c:v>
                </c:pt>
                <c:pt idx="6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средн. школа итог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92</c:v>
                </c:pt>
                <c:pt idx="1">
                  <c:v>81</c:v>
                </c:pt>
                <c:pt idx="2">
                  <c:v>35</c:v>
                </c:pt>
                <c:pt idx="3">
                  <c:v>67</c:v>
                </c:pt>
                <c:pt idx="4">
                  <c:v>87</c:v>
                </c:pt>
                <c:pt idx="5">
                  <c:v>76</c:v>
                </c:pt>
                <c:pt idx="6">
                  <c:v>43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средний показатель старт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65</c:v>
                </c:pt>
                <c:pt idx="1">
                  <c:v>66.5</c:v>
                </c:pt>
                <c:pt idx="2">
                  <c:v>19</c:v>
                </c:pt>
                <c:pt idx="3">
                  <c:v>49.5</c:v>
                </c:pt>
                <c:pt idx="4">
                  <c:v>52.5</c:v>
                </c:pt>
                <c:pt idx="5">
                  <c:v>52.5</c:v>
                </c:pt>
                <c:pt idx="6">
                  <c:v>18.5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средний показатель итог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анализ объектов</c:v>
                </c:pt>
                <c:pt idx="1">
                  <c:v>Синтез</c:v>
                </c:pt>
                <c:pt idx="2">
                  <c:v>Выбор оснований</c:v>
                </c:pt>
                <c:pt idx="3">
                  <c:v>подведение под понятие</c:v>
                </c:pt>
                <c:pt idx="4">
                  <c:v>установление причинно-сл. Связей</c:v>
                </c:pt>
                <c:pt idx="5">
                  <c:v>построение лог. Цепи рассужд</c:v>
                </c:pt>
                <c:pt idx="6">
                  <c:v>доказательство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92</c:v>
                </c:pt>
                <c:pt idx="1">
                  <c:v>83</c:v>
                </c:pt>
                <c:pt idx="2">
                  <c:v>31</c:v>
                </c:pt>
                <c:pt idx="3">
                  <c:v>64</c:v>
                </c:pt>
                <c:pt idx="4">
                  <c:v>79.5</c:v>
                </c:pt>
                <c:pt idx="5">
                  <c:v>73</c:v>
                </c:pt>
                <c:pt idx="6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25376"/>
        <c:axId val="24726912"/>
      </c:barChart>
      <c:catAx>
        <c:axId val="24725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4726912"/>
        <c:crosses val="autoZero"/>
        <c:auto val="1"/>
        <c:lblAlgn val="ctr"/>
        <c:lblOffset val="100"/>
        <c:noMultiLvlLbl val="0"/>
      </c:catAx>
      <c:valAx>
        <c:axId val="247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78805313898385"/>
          <c:y val="6.087427596523582E-2"/>
          <c:w val="0.15661406311388271"/>
          <c:h val="0.87825144806952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81105-C4FA-4B20-98EF-6096191EF26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5A6BD-AFD7-482C-9243-B7C8545D24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19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969" t="14106" r="2627" b="6652"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4" cstate="print"/>
          <a:srcRect l="5204" t="2671" r="2575" b="2735"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5" cstate="print"/>
          <a:srcRect t="8258" r="15007" b="12390"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6" cstate="print"/>
          <a:srcRect t="353" r="139"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 l="1969" t="14106" r="2627" b="6652"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350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3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C267DD-283A-4702-90AC-644DA599F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" y="4276751"/>
            <a:ext cx="9133366" cy="1326612"/>
          </a:xfrm>
        </p:spPr>
        <p:txBody>
          <a:bodyPr/>
          <a:lstStyle/>
          <a:p>
            <a:pPr algn="ctr"/>
            <a:r>
              <a:rPr lang="ru-RU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Способа диалектического обучения учителями края: опыт, проблемы, перспективы</a:t>
            </a:r>
            <a:endParaRPr lang="ru-RU" sz="3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19" y="5956664"/>
            <a:ext cx="893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Галина Васильевна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Глинкина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наук, профессор РАЕ, доцент кафедры общей и специальной педагогики и психологии,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glinkina@kipk.ru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31892"/>
            <a:ext cx="72407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Достижение планируемых результатов при реализации ФГОС средствами СДО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Межмуниципальный методический семинар, 15.11.2019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707" y="2998372"/>
            <a:ext cx="35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Ермаковское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Ермаковская СОШ № 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3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6931"/>
            <a:ext cx="9144000" cy="5380074"/>
          </a:xfrm>
        </p:spPr>
        <p:txBody>
          <a:bodyPr/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Новые виды заданий для диагностического инструментария, нацеленного на отслеживание уровня развития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логических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умений и их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операционального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состава,  находятся в стадии разработки, но ещё не прошли апробацию в базовых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школах, поэтому пока не имеют широкого распространения в крае.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Учителя неактивно используют возможности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ТТСДО в организации внеурочной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Работу со слушателями курсов на практических занятиях необходимо преобразовать на основе технологий 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2.0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в результате чего пользователи становятся активными участниками, «творцами» создаваемого контента – содержания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-страниц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уже в период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обученимя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курсах ПК.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Пути решения проблем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603"/>
            <a:ext cx="9143999" cy="583839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преподавателями ККИПК курсов, семинаров, конференций в территориях края.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преподавателями ККИПК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приёмов формирования у школьников предметных знаний и умений, УУД, различных видов функциональной грамотности, применения дидактических средств СДО  на открытых уроках и мастер-классах в школах края.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нового диагностического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инструментария в базовых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школах.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электронных таблиц для обработки результатов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цифровую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 и тиражирование в школах края.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ККИПК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описание опыта организации внеурочной деятельности в базовых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школах.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методических рекомендаций.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Пути решения проблем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603"/>
            <a:ext cx="9143999" cy="5838397"/>
          </a:xfrm>
        </p:spPr>
        <p:txBody>
          <a:bodyPr/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Преобразование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материалов курсов ПК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цифровую форму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лекции, практические работы, диагностические задания.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Участие учителей края, работающих в системе СДО, в мероприятиях краевого и всероссийского уровней посредством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опыта работы и разработок, проведения открытых уроков, мастер-классов и др.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Издание учебно-методических пособий для учителей края (реализация единства теории и практики) и их распространение.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Включение в пособия разработок учителей: уроков, сборников понятий, логических схем, диагностических материалов.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1918"/>
            <a:ext cx="6990459" cy="997541"/>
          </a:xfrm>
        </p:spPr>
        <p:txBody>
          <a:bodyPr/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Учителя Красноярского края, разработки которых опубликованы в учебно-методических пособиях по теории и технологии СДО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28" y="978189"/>
            <a:ext cx="9069572" cy="57309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Ермаковский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Еременко Е.Ю.,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Череповская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Елькина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Н.М.,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Фефелова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А.С.,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Несяева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С.Б.,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Чулочникова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О.В.,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Карташева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О.А., Зыкова М.Е. </a:t>
            </a:r>
          </a:p>
          <a:p>
            <a:pPr>
              <a:lnSpc>
                <a:spcPct val="9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Каратузский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Бакурова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В.Н.,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Голубкова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Н.И., Маликова М.А.,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Шуклина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Т.Г.</a:t>
            </a:r>
          </a:p>
          <a:p>
            <a:pPr>
              <a:lnSpc>
                <a:spcPct val="90000"/>
              </a:lnSpc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Краснотуранский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Булдакова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О.И., Максимкина Т.Н., Миних М.А.,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И.А., Яковлева Е.В.</a:t>
            </a:r>
          </a:p>
          <a:p>
            <a:pPr>
              <a:lnSpc>
                <a:spcPct val="90000"/>
              </a:lnSpc>
            </a:pP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Берзина О.В., Бураченко Р.Б.,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Ибрагимова Р.Ф., 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удашева И.А.,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Каракатова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Л.М.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Минусинский р-н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Просвирякова О.Л., Якушева И.Н.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12551"/>
            <a:ext cx="6990459" cy="997541"/>
          </a:xfrm>
        </p:spPr>
        <p:txBody>
          <a:bodyPr/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Учителя Красноярского края, разработки которых опубликованы в учебно-методических пособиях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 теории и технологии СДО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53" y="1147199"/>
            <a:ext cx="8963247" cy="5444987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Бирилюсский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Семёнова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Е.М., Прудникова И.Н.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Палкина Л.В., Пашкин А.С.,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Косицына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Нижнеингашский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Алексеева О.В.</a:t>
            </a:r>
          </a:p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Антонова Л.А., Горовенко Г.П., Зотова А.И., Иванова В.А.,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Семёнова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Т.Ф.,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Ковзунова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Т.В., Курагин Н.М., Лазаренко Н.И.,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Лишанкова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Л.В., Терентьева Н.В.,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Хизовец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В.А., Шестакова О.В.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1918"/>
            <a:ext cx="6990459" cy="997541"/>
          </a:xfrm>
        </p:spPr>
        <p:txBody>
          <a:bodyPr/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Учителя Красноярского края, разработки которых опубликованы в учебно-методических пособиях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 теории и технологии СДО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753" y="1147199"/>
            <a:ext cx="8963247" cy="4640163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Казачинский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Кириллова Ю.Е.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Красноярск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Боваева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Н.З.,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Ковшер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О.А., Морозова И.И., Самарцева О.А., Теслюк О.А.,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Шелкунова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Е.Е.,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Шрамкова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Р.Н.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Лесосибирск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Брусенко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И.В.</a:t>
            </a:r>
          </a:p>
        </p:txBody>
      </p:sp>
    </p:spTree>
    <p:extLst>
      <p:ext uri="{BB962C8B-B14F-4D97-AF65-F5344CB8AC3E}">
        <p14:creationId xmlns:p14="http://schemas.microsoft.com/office/powerpoint/2010/main" val="9521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Возможности и перспективы СДО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5159"/>
            <a:ext cx="9143999" cy="503246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ФГОС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системно-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системы оценивания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учебных результатов обучаемых на каждом уроке; формирование у них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объективной самооценки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достижений.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Достижение планируемых результатов (предметных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диагностики уровня достижения планируемых результатов.</a:t>
            </a: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8" y="0"/>
            <a:ext cx="6990459" cy="912679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Возможности и перспективы СДО</a:t>
            </a:r>
            <a:endParaRPr lang="ru-RU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1204"/>
            <a:ext cx="9144000" cy="5664529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универсальных компетентностей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компетентность мышления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(за счёт логических знаний и умений);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компетентность взаимодействия с другими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(посредством применения диалектики форм учебного труда); 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компетентность взаимодействия с собой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самоконтроль, самоорганизация)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обучаемых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разных видов функциональной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читательская, естественнонаучная, математическая, финансовая,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Профессиональное развитие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педагогов.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8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885176"/>
              </p:ext>
            </p:extLst>
          </p:nvPr>
        </p:nvGraphicFramePr>
        <p:xfrm>
          <a:off x="23425" y="1009650"/>
          <a:ext cx="9132888" cy="5319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Диаграмма" r:id="rId4" imgW="6848400" imgH="2628883" progId="Excel.Chart.8">
                  <p:embed/>
                </p:oleObj>
              </mc:Choice>
              <mc:Fallback>
                <p:oleObj name="Диаграмма" r:id="rId4" imgW="6848400" imgH="262888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5" y="1009650"/>
                        <a:ext cx="9132888" cy="5319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55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480569"/>
              </p:ext>
            </p:extLst>
          </p:nvPr>
        </p:nvGraphicFramePr>
        <p:xfrm>
          <a:off x="106879" y="1021278"/>
          <a:ext cx="8953994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Диаграмма" r:id="rId4" imgW="6581698" imgH="2771678" progId="Excel.Chart.8">
                  <p:embed/>
                </p:oleObj>
              </mc:Choice>
              <mc:Fallback>
                <p:oleObj name="Диаграмма" r:id="rId4" imgW="6581698" imgH="27716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79" y="1021278"/>
                        <a:ext cx="8953994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1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488" y="1381125"/>
            <a:ext cx="8878186" cy="4640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Способ диалектического обучения (СДО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одно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направлений современной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теория и технология которого были разработаны его авторами (Гончарук А.И., Зорина В.Л.) и развиваются последователями данной научной школы в соответствии с современными вызовами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актуальными задачами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1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-3050"/>
            <a:ext cx="6990459" cy="1024329"/>
          </a:xfrm>
        </p:spPr>
        <p:txBody>
          <a:bodyPr/>
          <a:lstStyle/>
          <a:p>
            <a:pPr algn="ctr"/>
            <a:r>
              <a:rPr lang="ru-RU" sz="2400" b="1" dirty="0" smtClean="0"/>
              <a:t>Результаты диагностики уровня развития у обучаемых логических умений </a:t>
            </a:r>
            <a:br>
              <a:rPr lang="ru-RU" sz="2400" b="1" dirty="0" smtClean="0"/>
            </a:br>
            <a:r>
              <a:rPr lang="ru-RU" sz="2400" b="1" dirty="0" smtClean="0"/>
              <a:t>(школ-участников проекта)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671976"/>
              </p:ext>
            </p:extLst>
          </p:nvPr>
        </p:nvGraphicFramePr>
        <p:xfrm>
          <a:off x="281355" y="1057568"/>
          <a:ext cx="8862646" cy="532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3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899" y="44450"/>
            <a:ext cx="6990459" cy="1012454"/>
          </a:xfrm>
        </p:spPr>
        <p:txBody>
          <a:bodyPr/>
          <a:lstStyle/>
          <a:p>
            <a:pPr algn="ctr"/>
            <a:r>
              <a:rPr lang="ru-RU" sz="2400" b="1" i="1" dirty="0"/>
              <a:t>Результаты всероссийских проверочных работ в пилотном 11 </a:t>
            </a:r>
            <a:r>
              <a:rPr lang="ru-RU" sz="2400" b="1" i="1" dirty="0" smtClean="0"/>
              <a:t>классе </a:t>
            </a:r>
            <a:r>
              <a:rPr lang="ru-RU" sz="2400" b="1" i="1" dirty="0" err="1" smtClean="0"/>
              <a:t>Танзыбейской</a:t>
            </a:r>
            <a:r>
              <a:rPr lang="ru-RU" sz="2400" b="1" i="1" dirty="0" smtClean="0"/>
              <a:t> СШ </a:t>
            </a:r>
            <a:br>
              <a:rPr lang="ru-RU" sz="2400" b="1" i="1" dirty="0" smtClean="0"/>
            </a:br>
            <a:r>
              <a:rPr lang="ru-RU" sz="2400" b="1" i="1" dirty="0" smtClean="0"/>
              <a:t>(обучение в системе СДО с 5 класса)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122566"/>
              </p:ext>
            </p:extLst>
          </p:nvPr>
        </p:nvGraphicFramePr>
        <p:xfrm>
          <a:off x="118754" y="1223158"/>
          <a:ext cx="8918368" cy="514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527"/>
                <a:gridCol w="1740062"/>
                <a:gridCol w="1520041"/>
                <a:gridCol w="2137559"/>
                <a:gridCol w="1983179"/>
              </a:tblGrid>
              <a:tr h="133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Успева-емость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Качество знаний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</a:rPr>
                        <a:t>Красноярский край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chemeClr val="tx1"/>
                          </a:solidFill>
                          <a:effectLst/>
                        </a:rPr>
                        <a:t>Ермаковский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</a:rPr>
                        <a:t> район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Химия 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100%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</a:rPr>
                        <a:t>85,7%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61,1%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44%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Физика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100%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</a:rPr>
                        <a:t>57,2%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47,5%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35,5%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Биология 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100%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</a:rPr>
                        <a:t>100%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61,5%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47,7%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</a:rPr>
                        <a:t>История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100%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</a:rPr>
                        <a:t>85,7%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–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–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60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Англ. </a:t>
                      </a:r>
                      <a:r>
                        <a:rPr lang="ru-RU" sz="2400" b="1" kern="1200" dirty="0" smtClean="0">
                          <a:effectLst/>
                        </a:rPr>
                        <a:t>яз.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100%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</a:rPr>
                        <a:t>57,1%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>
                          <a:effectLst/>
                        </a:rPr>
                        <a:t>74,9%</a:t>
                      </a:r>
                      <a:endParaRPr lang="ru-RU" sz="2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kern="1200" dirty="0">
                          <a:effectLst/>
                        </a:rPr>
                        <a:t>50%</a:t>
                      </a:r>
                      <a:endParaRPr lang="ru-R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0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государственной итоговой аттестации пилотного </a:t>
            </a:r>
            <a:r>
              <a:rPr lang="ru-RU" b="1" dirty="0" smtClean="0"/>
              <a:t>класса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0077"/>
              </p:ext>
            </p:extLst>
          </p:nvPr>
        </p:nvGraphicFramePr>
        <p:xfrm>
          <a:off x="142505" y="1223158"/>
          <a:ext cx="8882742" cy="449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412"/>
                <a:gridCol w="1151906"/>
                <a:gridCol w="1246909"/>
                <a:gridCol w="1175658"/>
                <a:gridCol w="985652"/>
                <a:gridCol w="914400"/>
                <a:gridCol w="954652"/>
                <a:gridCol w="1064153"/>
              </a:tblGrid>
              <a:tr h="5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400" b="1" dirty="0">
                        <a:effectLst/>
                        <a:latin typeface="+mn-lt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Рус. яз.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Матем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Физика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Биол.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Общ.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Геогр.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Истор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840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+mn-lt"/>
                        </a:rPr>
                        <a:t>МБОУ «</a:t>
                      </a:r>
                      <a:r>
                        <a:rPr lang="ru-RU" sz="2400" b="1" kern="1200" dirty="0" err="1" smtClean="0">
                          <a:effectLst/>
                          <a:latin typeface="+mn-lt"/>
                        </a:rPr>
                        <a:t>Танзы-бейская</a:t>
                      </a:r>
                      <a:r>
                        <a:rPr lang="ru-RU" sz="2400" b="1" kern="120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2400" b="1" kern="1200" dirty="0">
                          <a:effectLst/>
                          <a:latin typeface="+mn-lt"/>
                        </a:rPr>
                        <a:t>СОШ»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4,18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3,73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3,50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3,50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3,82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4,50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4,00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88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+mn-lt"/>
                        </a:rPr>
                        <a:t>По </a:t>
                      </a:r>
                      <a:r>
                        <a:rPr lang="ru-RU" sz="2400" b="1" kern="1200" dirty="0" smtClean="0">
                          <a:effectLst/>
                          <a:latin typeface="+mn-lt"/>
                        </a:rPr>
                        <a:t>району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3,79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3,44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2,86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3,07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2,93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3,13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+mn-lt"/>
                        </a:rPr>
                        <a:t>2,91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88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По краю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3,83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3,56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3,25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3,00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3,16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+mn-lt"/>
                        </a:rPr>
                        <a:t>3,16</a:t>
                      </a:r>
                      <a:endParaRPr lang="ru-RU" sz="2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+mn-lt"/>
                        </a:rPr>
                        <a:t>2,79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Результаты </a:t>
            </a:r>
            <a:r>
              <a:rPr lang="ru-RU" b="1" dirty="0"/>
              <a:t>ЕГЭ выпускников 11 пилотного класса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467405"/>
              </p:ext>
            </p:extLst>
          </p:nvPr>
        </p:nvGraphicFramePr>
        <p:xfrm>
          <a:off x="166257" y="1294412"/>
          <a:ext cx="8894616" cy="293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309"/>
                <a:gridCol w="2090057"/>
                <a:gridCol w="1805050"/>
                <a:gridCol w="2743200"/>
              </a:tblGrid>
              <a:tr h="872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Успеваемость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Качество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Высший балл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872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190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 базовая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Средний балл – 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603" y="1955409"/>
            <a:ext cx="7258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Calibri" panose="020F0502020204030204" pitchFamily="34" charset="0"/>
                <a:cs typeface="Times New Roman" pitchFamily="18" charset="0"/>
              </a:rPr>
              <a:t>Благодарю за внимание и приглашаю к сотрудничеству!</a:t>
            </a:r>
          </a:p>
          <a:p>
            <a:pPr algn="ctr"/>
            <a:endParaRPr lang="ru-RU" sz="36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latin typeface="Calibri" panose="020F0502020204030204" pitchFamily="34" charset="0"/>
                <a:cs typeface="Times New Roman" pitchFamily="18" charset="0"/>
              </a:rPr>
              <a:t>E-mail:</a:t>
            </a:r>
            <a:r>
              <a:rPr lang="ru-RU" sz="36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glinkina@kipk.ru</a:t>
            </a:r>
            <a:r>
              <a:rPr lang="ru-RU" sz="36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" y="4276751"/>
            <a:ext cx="9133366" cy="1326612"/>
          </a:xfrm>
        </p:spPr>
        <p:txBody>
          <a:bodyPr/>
          <a:lstStyle/>
          <a:p>
            <a:pPr algn="ctr"/>
            <a:r>
              <a:rPr lang="ru-RU" sz="3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Способа диалектического обучения учителями края: опыт, проблемы, перспективы</a:t>
            </a:r>
            <a:endParaRPr lang="ru-RU" sz="3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019" y="5956664"/>
            <a:ext cx="893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Галина Васильевна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Глинкина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наук, профессор РАЕ, доцент кафедры общей и специальной педагогики и психологии,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glinkina@kipk.ru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31892"/>
            <a:ext cx="72407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Достижение планируемых результатов при реализации ФГОС средствами СДО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Межмуниципальный методический семинар, 15.11.2019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707" y="2998372"/>
            <a:ext cx="35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Ермаковское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Ермаковская СОШ № 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Способа </a:t>
            </a:r>
            <a:r>
              <a:rPr lang="ru-RU" b="1" dirty="0"/>
              <a:t>диалектического обучения (СДО)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1284"/>
            <a:ext cx="9144000" cy="475062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1. Соединение учебного процесса с логикой. </a:t>
            </a:r>
            <a:r>
              <a:rPr lang="ru-RU" dirty="0">
                <a:latin typeface="+mn-lt"/>
              </a:rPr>
              <a:t>С</a:t>
            </a:r>
            <a:r>
              <a:rPr lang="ru-RU" dirty="0" smtClean="0">
                <a:latin typeface="+mn-lt"/>
              </a:rPr>
              <a:t>одержание любой учебной дисциплины является отражением какой-либо науки или вида искусства, поэтому представляет собой систему понятий и категорий – область логики.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Содержание учебной дисциплины, в </a:t>
            </a:r>
            <a:r>
              <a:rPr lang="ru-RU" sz="2400" dirty="0" err="1" smtClean="0">
                <a:latin typeface="+mn-lt"/>
              </a:rPr>
              <a:t>т.ч</a:t>
            </a:r>
            <a:r>
              <a:rPr lang="ru-RU" sz="2400" dirty="0" smtClean="0">
                <a:latin typeface="+mn-lt"/>
              </a:rPr>
              <a:t>. и содержание урока </a:t>
            </a:r>
            <a:r>
              <a:rPr lang="ru-RU" sz="2400" b="1" dirty="0">
                <a:latin typeface="+mn-lt"/>
              </a:rPr>
              <a:t>–</a:t>
            </a:r>
            <a:r>
              <a:rPr lang="ru-RU" sz="2400" dirty="0" smtClean="0">
                <a:latin typeface="+mn-lt"/>
              </a:rPr>
              <a:t> система понятий со множеством логических связей (структурных, </a:t>
            </a:r>
            <a:r>
              <a:rPr lang="ru-RU" sz="2400" dirty="0" err="1" smtClean="0">
                <a:latin typeface="+mn-lt"/>
              </a:rPr>
              <a:t>родо</a:t>
            </a:r>
            <a:r>
              <a:rPr lang="ru-RU" sz="2400" dirty="0" smtClean="0">
                <a:latin typeface="+mn-lt"/>
              </a:rPr>
              <a:t>-видовых, причинно-следственных и др.).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Порядок следования (изучения) разделов/тем программы в </a:t>
            </a:r>
            <a:r>
              <a:rPr lang="ru-RU" sz="2400" dirty="0" err="1" smtClean="0">
                <a:latin typeface="+mn-lt"/>
              </a:rPr>
              <a:t>логич</a:t>
            </a:r>
            <a:r>
              <a:rPr lang="ru-RU" sz="2400" dirty="0" smtClean="0">
                <a:latin typeface="+mn-lt"/>
              </a:rPr>
              <a:t>. последовательности (от родового понятия к его видам; от простого к сложному; одновременное выведение противоположных понятий и др.).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+mn-lt"/>
              </a:rPr>
              <a:t>Овладение обучаемыми логическими операциями и приёмами.</a:t>
            </a:r>
          </a:p>
        </p:txBody>
      </p:sp>
    </p:spTree>
    <p:extLst>
      <p:ext uri="{BB962C8B-B14F-4D97-AF65-F5344CB8AC3E}">
        <p14:creationId xmlns:p14="http://schemas.microsoft.com/office/powerpoint/2010/main" val="1232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Способа диалектического обучения (СДО)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6750"/>
            <a:ext cx="9144000" cy="557780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+mn-lt"/>
                <a:cs typeface="Times New Roman" pitchFamily="18" charset="0"/>
              </a:rPr>
              <a:t>2. Переход от передачи знаний обучаемым в готовом виде к выводным знаниям </a:t>
            </a:r>
            <a:r>
              <a:rPr lang="ru-RU" b="1" dirty="0">
                <a:latin typeface="+mn-lt"/>
                <a:cs typeface="Times New Roman" pitchFamily="18" charset="0"/>
              </a:rPr>
              <a:t>(реализация системно-</a:t>
            </a:r>
            <a:r>
              <a:rPr lang="ru-RU" b="1" dirty="0" err="1">
                <a:latin typeface="+mn-lt"/>
                <a:cs typeface="Times New Roman" pitchFamily="18" charset="0"/>
              </a:rPr>
              <a:t>деятельностного</a:t>
            </a:r>
            <a:r>
              <a:rPr lang="ru-RU" b="1" dirty="0">
                <a:latin typeface="+mn-lt"/>
                <a:cs typeface="Times New Roman" pitchFamily="18" charset="0"/>
              </a:rPr>
              <a:t> подхода) </a:t>
            </a:r>
            <a:r>
              <a:rPr lang="ru-RU" dirty="0">
                <a:latin typeface="+mn-lt"/>
                <a:cs typeface="Times New Roman" pitchFamily="18" charset="0"/>
              </a:rPr>
              <a:t>на основе </a:t>
            </a:r>
            <a:endParaRPr lang="ru-RU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   –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развития </a:t>
            </a:r>
            <a:r>
              <a:rPr lang="ru-RU" sz="2400" dirty="0">
                <a:latin typeface="+mn-lt"/>
                <a:cs typeface="Times New Roman" pitchFamily="18" charset="0"/>
              </a:rPr>
              <a:t>у обучаемых познавательных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умений,  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   –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организации уроков, подобных процессу научного открытия, </a:t>
            </a:r>
          </a:p>
          <a:p>
            <a:pPr marL="0" indent="0">
              <a:buNone/>
            </a:pPr>
            <a:r>
              <a:rPr lang="ru-RU" sz="2400" dirty="0"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     с использованием индуктивного или дедуктивного способов </a:t>
            </a:r>
          </a:p>
          <a:p>
            <a:pPr marL="0" indent="0">
              <a:buNone/>
            </a:pPr>
            <a:r>
              <a:rPr lang="ru-RU" sz="2400" dirty="0"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     познания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(обеспечивается применение познавательных умений, </a:t>
            </a:r>
          </a:p>
          <a:p>
            <a:pPr marL="0" indent="0">
              <a:buNone/>
            </a:pPr>
            <a:r>
              <a:rPr lang="ru-RU" sz="2000" dirty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       мыслительная состязательность обучаемых, осознанное усвоение знаний),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  <a:cs typeface="Times New Roman" pitchFamily="18" charset="0"/>
              </a:rPr>
              <a:t>    –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использования </a:t>
            </a:r>
            <a:r>
              <a:rPr lang="ru-RU" sz="2400" dirty="0">
                <a:latin typeface="+mn-lt"/>
                <a:cs typeface="Times New Roman" pitchFamily="18" charset="0"/>
              </a:rPr>
              <a:t>диалектики форм учебного труда, 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     обеспечивающей </a:t>
            </a:r>
            <a:r>
              <a:rPr lang="ru-RU" sz="2400" dirty="0">
                <a:latin typeface="+mn-lt"/>
                <a:cs typeface="Times New Roman" pitchFamily="18" charset="0"/>
              </a:rPr>
              <a:t>переход от общения </a:t>
            </a:r>
            <a:r>
              <a:rPr lang="ru-RU" sz="2400" i="1" dirty="0">
                <a:latin typeface="+mn-lt"/>
                <a:cs typeface="Times New Roman" pitchFamily="18" charset="0"/>
              </a:rPr>
              <a:t>«учитель – ученик»</a:t>
            </a:r>
            <a:r>
              <a:rPr lang="ru-RU" sz="2400" dirty="0">
                <a:latin typeface="+mn-lt"/>
                <a:cs typeface="Times New Roman" pitchFamily="18" charset="0"/>
              </a:rPr>
              <a:t> 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     к </a:t>
            </a:r>
            <a:r>
              <a:rPr lang="ru-RU" sz="2400" dirty="0">
                <a:latin typeface="+mn-lt"/>
                <a:cs typeface="Times New Roman" pitchFamily="18" charset="0"/>
              </a:rPr>
              <a:t>общению </a:t>
            </a:r>
            <a:r>
              <a:rPr lang="ru-RU" sz="2400" i="1" dirty="0">
                <a:latin typeface="+mn-lt"/>
                <a:cs typeface="Times New Roman" pitchFamily="18" charset="0"/>
              </a:rPr>
              <a:t>«ученик – ученик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», </a:t>
            </a:r>
            <a:r>
              <a:rPr lang="ru-RU" sz="2400" i="1" dirty="0">
                <a:latin typeface="+mn-lt"/>
                <a:cs typeface="Times New Roman" pitchFamily="18" charset="0"/>
              </a:rPr>
              <a:t>«ученик – цифровые ресурсы, </a:t>
            </a:r>
            <a:endParaRPr lang="ru-RU" sz="2400" i="1" dirty="0" smtClean="0">
              <a:latin typeface="+mn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+mn-lt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     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on</a:t>
            </a:r>
            <a:r>
              <a:rPr lang="ru-RU" sz="2400" i="1" dirty="0">
                <a:latin typeface="+mn-lt"/>
                <a:cs typeface="Times New Roman" pitchFamily="18" charset="0"/>
              </a:rPr>
              <a:t>-</a:t>
            </a:r>
            <a:r>
              <a:rPr lang="en-US" sz="2400" i="1" dirty="0">
                <a:latin typeface="+mn-lt"/>
                <a:cs typeface="Times New Roman" pitchFamily="18" charset="0"/>
              </a:rPr>
              <a:t>line</a:t>
            </a:r>
            <a:r>
              <a:rPr lang="ru-RU" sz="2400" i="1" dirty="0">
                <a:latin typeface="+mn-lt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+mn-lt"/>
                <a:cs typeface="Times New Roman" pitchFamily="18" charset="0"/>
              </a:rPr>
              <a:t>сервисы и др.»</a:t>
            </a:r>
            <a:r>
              <a:rPr lang="ru-RU" sz="2400" dirty="0" smtClean="0">
                <a:latin typeface="+mn-lt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Способа диалектического обучения (СДО)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68779"/>
            <a:ext cx="9144000" cy="599703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+mn-lt"/>
              </a:rPr>
              <a:t>3. Использование современного дидактического инструментария:</a:t>
            </a:r>
          </a:p>
          <a:p>
            <a:pPr marL="0" indent="0">
              <a:buNone/>
            </a:pPr>
            <a:r>
              <a:rPr lang="ru-RU" sz="2400" i="1" dirty="0"/>
              <a:t>– </a:t>
            </a:r>
            <a:r>
              <a:rPr lang="ru-RU" sz="2400" b="1" i="1" dirty="0" smtClean="0">
                <a:latin typeface="+mn-lt"/>
              </a:rPr>
              <a:t>сборники </a:t>
            </a:r>
            <a:r>
              <a:rPr lang="ru-RU" sz="2400" b="1" i="1" dirty="0">
                <a:latin typeface="+mn-lt"/>
              </a:rPr>
              <a:t>предметных, </a:t>
            </a:r>
            <a:r>
              <a:rPr lang="ru-RU" sz="2400" b="1" i="1" dirty="0" err="1">
                <a:latin typeface="+mn-lt"/>
              </a:rPr>
              <a:t>межпредметных</a:t>
            </a:r>
            <a:r>
              <a:rPr lang="ru-RU" sz="2400" b="1" i="1" dirty="0">
                <a:latin typeface="+mn-lt"/>
              </a:rPr>
              <a:t> и опорных </a:t>
            </a:r>
            <a:r>
              <a:rPr lang="ru-RU" sz="2400" b="1" i="1" dirty="0" smtClean="0">
                <a:latin typeface="+mn-lt"/>
              </a:rPr>
              <a:t>понятий</a:t>
            </a:r>
            <a:r>
              <a:rPr lang="ru-RU" sz="2400" i="1" dirty="0" smtClean="0">
                <a:latin typeface="+mn-lt"/>
              </a:rPr>
              <a:t>, </a:t>
            </a:r>
            <a:r>
              <a:rPr lang="ru-RU" sz="2400" dirty="0" smtClean="0">
                <a:latin typeface="+mn-lt"/>
              </a:rPr>
              <a:t>разработанные </a:t>
            </a:r>
            <a:r>
              <a:rPr lang="ru-RU" sz="2400" dirty="0">
                <a:latin typeface="+mn-lt"/>
              </a:rPr>
              <a:t>по разделам программы </a:t>
            </a:r>
            <a:r>
              <a:rPr lang="ru-RU" sz="2400" dirty="0" smtClean="0">
                <a:latin typeface="+mn-lt"/>
              </a:rPr>
              <a:t>учебных дисциплин; </a:t>
            </a:r>
          </a:p>
          <a:p>
            <a:pPr marL="0" indent="0">
              <a:buNone/>
            </a:pPr>
            <a:r>
              <a:rPr lang="ru-RU" sz="2400" i="1" dirty="0"/>
              <a:t>– </a:t>
            </a:r>
            <a:r>
              <a:rPr lang="ru-RU" sz="2400" b="1" i="1" dirty="0" smtClean="0">
                <a:latin typeface="+mn-lt"/>
              </a:rPr>
              <a:t>логические схемы</a:t>
            </a:r>
            <a:r>
              <a:rPr lang="ru-RU" sz="2400" dirty="0" smtClean="0">
                <a:latin typeface="+mn-lt"/>
              </a:rPr>
              <a:t>, в знаково-символической форме отражающие классификацию предметных понятий, их структуру, функции; </a:t>
            </a:r>
          </a:p>
          <a:p>
            <a:pPr marL="0" indent="0">
              <a:buNone/>
            </a:pPr>
            <a:r>
              <a:rPr lang="ru-RU" sz="2400" i="1" dirty="0"/>
              <a:t>– </a:t>
            </a:r>
            <a:r>
              <a:rPr lang="ru-RU" sz="2400" b="1" i="1" dirty="0" smtClean="0">
                <a:latin typeface="+mn-lt"/>
              </a:rPr>
              <a:t>комплект </a:t>
            </a:r>
            <a:r>
              <a:rPr lang="ru-RU" sz="2400" b="1" i="1" dirty="0">
                <a:latin typeface="+mn-lt"/>
              </a:rPr>
              <a:t>карточек №№ </a:t>
            </a:r>
            <a:r>
              <a:rPr lang="ru-RU" sz="2400" b="1" i="1" dirty="0" smtClean="0">
                <a:latin typeface="+mn-lt"/>
              </a:rPr>
              <a:t>1–6</a:t>
            </a:r>
            <a:r>
              <a:rPr lang="ru-RU" sz="2400" dirty="0" smtClean="0">
                <a:latin typeface="+mn-lt"/>
              </a:rPr>
              <a:t>: </a:t>
            </a:r>
            <a:endParaRPr lang="ru-RU" sz="2400" dirty="0">
              <a:latin typeface="+mn-lt"/>
            </a:endParaRPr>
          </a:p>
          <a:p>
            <a:pPr marL="320675" lvl="1" indent="0">
              <a:buNone/>
            </a:pPr>
            <a:r>
              <a:rPr lang="ru-RU" sz="1700" i="1" dirty="0" smtClean="0">
                <a:latin typeface="+mn-lt"/>
              </a:rPr>
              <a:t>№</a:t>
            </a:r>
            <a:r>
              <a:rPr lang="en-US" sz="1700" i="1" dirty="0">
                <a:latin typeface="+mn-lt"/>
              </a:rPr>
              <a:t> </a:t>
            </a:r>
            <a:r>
              <a:rPr lang="ru-RU" sz="1700" i="1" dirty="0">
                <a:latin typeface="+mn-lt"/>
              </a:rPr>
              <a:t>1 и № 2– проблемные вопросы</a:t>
            </a:r>
            <a:r>
              <a:rPr lang="ru-RU" sz="1700" dirty="0">
                <a:latin typeface="+mn-lt"/>
              </a:rPr>
              <a:t> (</a:t>
            </a:r>
            <a:r>
              <a:rPr lang="ru-RU" sz="1700" dirty="0" smtClean="0">
                <a:latin typeface="+mn-lt"/>
              </a:rPr>
              <a:t>вопросы-понятия</a:t>
            </a:r>
            <a:r>
              <a:rPr lang="ru-RU" sz="1700" dirty="0">
                <a:latin typeface="+mn-lt"/>
              </a:rPr>
              <a:t>, </a:t>
            </a:r>
            <a:r>
              <a:rPr lang="ru-RU" sz="1700" dirty="0" smtClean="0">
                <a:latin typeface="+mn-lt"/>
              </a:rPr>
              <a:t>вопросы-суждения);</a:t>
            </a:r>
          </a:p>
          <a:p>
            <a:pPr marL="320675" lvl="1" indent="0">
              <a:buNone/>
            </a:pPr>
            <a:r>
              <a:rPr lang="ru-RU" sz="1700" i="1" dirty="0" smtClean="0">
                <a:latin typeface="+mn-lt"/>
              </a:rPr>
              <a:t>№</a:t>
            </a:r>
            <a:r>
              <a:rPr lang="ru-RU" sz="1700" i="1" dirty="0">
                <a:latin typeface="+mn-lt"/>
              </a:rPr>
              <a:t> 3 – суждения, отражающие результат сравнения </a:t>
            </a:r>
            <a:r>
              <a:rPr lang="ru-RU" sz="1700" i="1" dirty="0" smtClean="0">
                <a:latin typeface="+mn-lt"/>
              </a:rPr>
              <a:t>понятий;</a:t>
            </a:r>
          </a:p>
          <a:p>
            <a:pPr marL="320675" lvl="1" indent="0">
              <a:buNone/>
            </a:pPr>
            <a:r>
              <a:rPr lang="ru-RU" sz="1700" i="1" dirty="0" smtClean="0">
                <a:latin typeface="+mn-lt"/>
              </a:rPr>
              <a:t>№</a:t>
            </a:r>
            <a:r>
              <a:rPr lang="ru-RU" sz="1700" i="1" dirty="0">
                <a:latin typeface="+mn-lt"/>
              </a:rPr>
              <a:t> 4 – суждения, </a:t>
            </a:r>
            <a:r>
              <a:rPr lang="ru-RU" sz="1700" i="1" dirty="0" smtClean="0">
                <a:latin typeface="+mn-lt"/>
              </a:rPr>
              <a:t>содержащие обнаруженные  противоречия;</a:t>
            </a:r>
          </a:p>
          <a:p>
            <a:pPr marL="320675" lvl="1" indent="0">
              <a:buNone/>
            </a:pPr>
            <a:r>
              <a:rPr lang="ru-RU" sz="1700" i="1" dirty="0" smtClean="0">
                <a:latin typeface="+mn-lt"/>
              </a:rPr>
              <a:t>№ 5 </a:t>
            </a:r>
            <a:r>
              <a:rPr lang="ru-RU" sz="1700" i="1" dirty="0"/>
              <a:t>–</a:t>
            </a:r>
            <a:r>
              <a:rPr lang="ru-RU" sz="1700" i="1" dirty="0" smtClean="0">
                <a:latin typeface="+mn-lt"/>
              </a:rPr>
              <a:t> категории философии (обобщение понятий);</a:t>
            </a:r>
          </a:p>
          <a:p>
            <a:pPr marL="320675" lvl="1" indent="0">
              <a:buNone/>
            </a:pPr>
            <a:r>
              <a:rPr lang="ru-RU" sz="1700" i="1" dirty="0" smtClean="0">
                <a:latin typeface="+mn-lt"/>
              </a:rPr>
              <a:t>№ 6 </a:t>
            </a:r>
            <a:r>
              <a:rPr lang="ru-RU" sz="1700" i="1" dirty="0"/>
              <a:t>– </a:t>
            </a:r>
            <a:r>
              <a:rPr lang="ru-RU" sz="1700" i="1" dirty="0" smtClean="0">
                <a:latin typeface="+mn-lt"/>
              </a:rPr>
              <a:t>умозаключения</a:t>
            </a:r>
            <a:r>
              <a:rPr lang="ru-RU" sz="1700" dirty="0" smtClean="0">
                <a:latin typeface="+mn-lt"/>
              </a:rPr>
              <a:t> </a:t>
            </a:r>
            <a:r>
              <a:rPr lang="ru-RU" sz="1700" dirty="0">
                <a:latin typeface="+mn-lt"/>
              </a:rPr>
              <a:t>(</a:t>
            </a:r>
            <a:r>
              <a:rPr lang="ru-RU" sz="1700" i="1" dirty="0">
                <a:latin typeface="+mn-lt"/>
              </a:rPr>
              <a:t>индуктивные, </a:t>
            </a:r>
            <a:r>
              <a:rPr lang="ru-RU" sz="1700" i="1" dirty="0" smtClean="0">
                <a:latin typeface="+mn-lt"/>
              </a:rPr>
              <a:t>дедуктивные </a:t>
            </a:r>
            <a:r>
              <a:rPr lang="ru-RU" sz="1700" i="1" dirty="0">
                <a:latin typeface="+mn-lt"/>
              </a:rPr>
              <a:t>и по аналогии</a:t>
            </a:r>
            <a:r>
              <a:rPr lang="ru-RU" sz="1700" dirty="0" smtClean="0">
                <a:latin typeface="+mn-lt"/>
              </a:rPr>
              <a:t>);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 – </a:t>
            </a:r>
            <a:r>
              <a:rPr lang="ru-RU" sz="2400" b="1" i="1" dirty="0" smtClean="0">
                <a:latin typeface="+mn-lt"/>
              </a:rPr>
              <a:t>д</a:t>
            </a:r>
            <a:r>
              <a:rPr lang="ru-RU" sz="2400" b="1" dirty="0" smtClean="0">
                <a:latin typeface="+mn-lt"/>
              </a:rPr>
              <a:t>ополнительные средства – цифровые ресурсы</a:t>
            </a:r>
            <a:r>
              <a:rPr lang="ru-RU" sz="2400" dirty="0" smtClean="0">
                <a:latin typeface="+mn-lt"/>
              </a:rPr>
              <a:t>: </a:t>
            </a:r>
            <a:r>
              <a:rPr lang="ru-RU" sz="2400" dirty="0">
                <a:latin typeface="+mn-lt"/>
              </a:rPr>
              <a:t>дидактические развивающие сервисы </a:t>
            </a:r>
            <a:r>
              <a:rPr lang="ru-RU" sz="2400" b="1" i="1" dirty="0" err="1">
                <a:latin typeface="+mn-lt"/>
              </a:rPr>
              <a:t>LearningApps</a:t>
            </a:r>
            <a:r>
              <a:rPr lang="ru-RU" sz="2400" dirty="0">
                <a:latin typeface="+mn-lt"/>
              </a:rPr>
              <a:t> и </a:t>
            </a:r>
            <a:r>
              <a:rPr lang="en-US" sz="2400" b="1" i="1" dirty="0" err="1">
                <a:latin typeface="+mn-lt"/>
              </a:rPr>
              <a:t>Wizer</a:t>
            </a:r>
            <a:r>
              <a:rPr lang="ru-RU" sz="2400" b="1" i="1" dirty="0">
                <a:latin typeface="+mn-lt"/>
              </a:rPr>
              <a:t>.</a:t>
            </a:r>
            <a:r>
              <a:rPr lang="en-US" sz="2400" b="1" i="1" dirty="0">
                <a:latin typeface="+mn-lt"/>
              </a:rPr>
              <a:t>me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6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Способа диалектического обучения (СДО)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3" y="1381125"/>
            <a:ext cx="8870867" cy="4924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4. Оценивание </a:t>
            </a:r>
            <a:r>
              <a:rPr lang="ru-RU" b="1" dirty="0">
                <a:latin typeface="+mn-lt"/>
              </a:rPr>
              <a:t>образовательных результатов школьников (в т. ч. и познавательных умений) </a:t>
            </a:r>
            <a:r>
              <a:rPr lang="ru-RU" b="1" dirty="0" smtClean="0">
                <a:latin typeface="+mn-lt"/>
              </a:rPr>
              <a:t>осуществляется  </a:t>
            </a:r>
            <a:r>
              <a:rPr lang="ru-RU" b="1" dirty="0">
                <a:latin typeface="+mn-lt"/>
              </a:rPr>
              <a:t>на основе применения </a:t>
            </a:r>
            <a:r>
              <a:rPr lang="ru-RU" b="1" dirty="0" err="1">
                <a:latin typeface="+mn-lt"/>
              </a:rPr>
              <a:t>критериального</a:t>
            </a:r>
            <a:r>
              <a:rPr lang="ru-RU" b="1" dirty="0">
                <a:latin typeface="+mn-lt"/>
              </a:rPr>
              <a:t> подхода</a:t>
            </a:r>
            <a:r>
              <a:rPr lang="ru-RU" dirty="0">
                <a:latin typeface="+mn-lt"/>
              </a:rPr>
              <a:t>, который обеспечивает объективность оценки учителем учебных достижений школьников и их </a:t>
            </a:r>
            <a:r>
              <a:rPr lang="ru-RU" dirty="0" smtClean="0">
                <a:latin typeface="+mn-lt"/>
              </a:rPr>
              <a:t>самооценки (разработаны </a:t>
            </a:r>
            <a:r>
              <a:rPr lang="ru-RU" dirty="0">
                <a:latin typeface="+mn-lt"/>
              </a:rPr>
              <a:t>средства, приёмы и алгоритм реализации </a:t>
            </a:r>
            <a:r>
              <a:rPr lang="ru-RU" dirty="0" err="1">
                <a:latin typeface="+mn-lt"/>
              </a:rPr>
              <a:t>критериальной</a:t>
            </a:r>
            <a:r>
              <a:rPr lang="ru-RU" dirty="0">
                <a:latin typeface="+mn-lt"/>
              </a:rPr>
              <a:t> системы оценивания учебных достижений </a:t>
            </a:r>
            <a:r>
              <a:rPr lang="ru-RU" dirty="0" smtClean="0">
                <a:latin typeface="+mn-lt"/>
              </a:rPr>
              <a:t>обучающихся не только в контрольных работах, но и на каждом уроке). </a:t>
            </a:r>
            <a:endParaRPr lang="ru-RU" dirty="0"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3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712" y="1210997"/>
            <a:ext cx="8512176" cy="4640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География распространения СДО в Красноярском крае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Города края: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		Дивногорск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Ачинск		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Минусинск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Канск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Бородино			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Лесосибирск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Ужур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Енисейск 			Иланский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Игарка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Зеленогорск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28" y="955805"/>
            <a:ext cx="9069572" cy="46401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Южные районы края: 	Восточные районы: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Ермаковский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 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Краснотуранский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20675" lvl="1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Минусинский р-н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Нижнеингашский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	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Шушенский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р-н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Иланский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р-н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Идринский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Берёзовский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р-н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Каратузский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			Дзержинский р-н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Северные районы: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Западные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20675" lvl="1" indent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Казачинский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Ачинский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20675" lvl="1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Енисейский р-н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Бирилюсский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20675" lvl="1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Туруханский р-н			Назаровский р-н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20675" lvl="1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Эвенкийский МР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Ужурский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</a:t>
            </a:r>
          </a:p>
          <a:p>
            <a:pPr marL="320675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Шарыповский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р-н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3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7704"/>
            <a:ext cx="9144000" cy="54024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Большие временные затраты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учителей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подготовку к урокам, разработку сборников понятий, словесных образов, комплекта карточек, логических схем.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обучения педагогами своих коллег после курсовой подготовки, что влечёт за собой: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искажение теории и технологии реализации СДО в учебном процессе, 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неверное применение дидактического и диагностического инструментария, </a:t>
            </a:r>
          </a:p>
          <a:p>
            <a:pPr lvl="1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ошибочное применение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системы оценивания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(неправильный расчёт заявки на оценку, на уроке не создаются условия для самооценки учениками результатов учебного труда и др. ).</a:t>
            </a:r>
          </a:p>
        </p:txBody>
      </p:sp>
    </p:spTree>
    <p:extLst>
      <p:ext uri="{BB962C8B-B14F-4D97-AF65-F5344CB8AC3E}">
        <p14:creationId xmlns:p14="http://schemas.microsoft.com/office/powerpoint/2010/main" val="16044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10720</TotalTime>
  <Words>1242</Words>
  <Application>Microsoft Office PowerPoint</Application>
  <PresentationFormat>Экран (4:3)</PresentationFormat>
  <Paragraphs>219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5_ипк новый</vt:lpstr>
      <vt:lpstr>Диаграмма</vt:lpstr>
      <vt:lpstr>Реализация Способа диалектического обучения учителями края: опыт, проблемы, перспективы</vt:lpstr>
      <vt:lpstr>Презентация PowerPoint</vt:lpstr>
      <vt:lpstr>Особенности Способа диалектического обучения (СДО)</vt:lpstr>
      <vt:lpstr>Особенности Способа диалектического обучения (СДО)</vt:lpstr>
      <vt:lpstr>Особенности Способа диалектического обучения (СДО)</vt:lpstr>
      <vt:lpstr>Особенности Способа диалектического обучения (СДО)</vt:lpstr>
      <vt:lpstr>Презентация PowerPoint</vt:lpstr>
      <vt:lpstr>Презентация PowerPoint</vt:lpstr>
      <vt:lpstr>Проблемы </vt:lpstr>
      <vt:lpstr>Проблемы </vt:lpstr>
      <vt:lpstr>Пути решения проблем</vt:lpstr>
      <vt:lpstr>Пути решения проблем</vt:lpstr>
      <vt:lpstr>Учителя Красноярского края, разработки которых опубликованы в учебно-методических пособиях по теории и технологии СДО</vt:lpstr>
      <vt:lpstr>Учителя Красноярского края, разработки которых опубликованы в учебно-методических пособиях  по теории и технологии СДО</vt:lpstr>
      <vt:lpstr>Учителя Красноярского края, разработки которых опубликованы в учебно-методических пособиях  по теории и технологии СДО</vt:lpstr>
      <vt:lpstr>Возможности и перспективы СДО</vt:lpstr>
      <vt:lpstr>Возможности и перспективы СДО</vt:lpstr>
      <vt:lpstr>Презентация PowerPoint</vt:lpstr>
      <vt:lpstr>Презентация PowerPoint</vt:lpstr>
      <vt:lpstr>Результаты диагностики уровня развития у обучаемых логических умений  (школ-участников проекта)</vt:lpstr>
      <vt:lpstr>Результаты всероссийских проверочных работ в пилотном 11 классе Танзыбейской СШ  (обучение в системе СДО с 5 класса)</vt:lpstr>
      <vt:lpstr>Результаты государственной итоговой аттестации пилотного класса</vt:lpstr>
      <vt:lpstr> Результаты ЕГЭ выпускников 11 пилотного класса </vt:lpstr>
      <vt:lpstr>Презентация PowerPoint</vt:lpstr>
      <vt:lpstr>Реализация Способа диалектического обучения учителями края: опыт, проблемы, перспективы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Татьяна  Петровна</cp:lastModifiedBy>
  <cp:revision>1252</cp:revision>
  <cp:lastPrinted>2019-01-25T01:09:05Z</cp:lastPrinted>
  <dcterms:created xsi:type="dcterms:W3CDTF">2013-10-16T01:52:50Z</dcterms:created>
  <dcterms:modified xsi:type="dcterms:W3CDTF">2019-11-25T01:11:51Z</dcterms:modified>
</cp:coreProperties>
</file>