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1" r:id="rId4"/>
    <p:sldId id="264" r:id="rId5"/>
    <p:sldId id="265" r:id="rId6"/>
    <p:sldId id="259" r:id="rId7"/>
    <p:sldId id="260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754" y="-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20DD904-97E9-44E0-BF5E-C7C5FBE6C1B7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51EBDD6F-C66C-4E58-A9A3-9F90B751AC15}">
      <dgm:prSet/>
      <dgm:spPr/>
      <dgm:t>
        <a:bodyPr/>
        <a:lstStyle/>
        <a:p>
          <a:pPr rtl="0"/>
          <a:r>
            <a:rPr lang="ru-RU" b="1" dirty="0" smtClean="0">
              <a:solidFill>
                <a:srgbClr val="002060"/>
              </a:solidFill>
            </a:rPr>
            <a:t>«Механизмы муниципальной системы управления качеством образования на основе показателей мониторинга» </a:t>
          </a:r>
          <a:endParaRPr lang="ru-RU" dirty="0">
            <a:solidFill>
              <a:srgbClr val="002060"/>
            </a:solidFill>
          </a:endParaRPr>
        </a:p>
      </dgm:t>
    </dgm:pt>
    <dgm:pt modelId="{8A642B55-9264-4C90-B229-16D9C5A5D8C2}" type="parTrans" cxnId="{DEEE0DA2-D436-4FD9-A4D3-032D7C5FF2E6}">
      <dgm:prSet/>
      <dgm:spPr/>
      <dgm:t>
        <a:bodyPr/>
        <a:lstStyle/>
        <a:p>
          <a:endParaRPr lang="ru-RU"/>
        </a:p>
      </dgm:t>
    </dgm:pt>
    <dgm:pt modelId="{23268230-7791-4090-952B-BEC266DA0738}" type="sibTrans" cxnId="{DEEE0DA2-D436-4FD9-A4D3-032D7C5FF2E6}">
      <dgm:prSet/>
      <dgm:spPr/>
      <dgm:t>
        <a:bodyPr/>
        <a:lstStyle/>
        <a:p>
          <a:endParaRPr lang="ru-RU"/>
        </a:p>
      </dgm:t>
    </dgm:pt>
    <dgm:pt modelId="{DA28DF65-C6D5-4463-94CD-13D54D910A1D}" type="pres">
      <dgm:prSet presAssocID="{420DD904-97E9-44E0-BF5E-C7C5FBE6C1B7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8B78A2FE-8720-4186-BC03-65FF501A0586}" type="pres">
      <dgm:prSet presAssocID="{51EBDD6F-C66C-4E58-A9A3-9F90B751AC15}" presName="thickLine" presStyleLbl="alignNode1" presStyleIdx="0" presStyleCnt="1"/>
      <dgm:spPr/>
    </dgm:pt>
    <dgm:pt modelId="{CD051151-ADDC-446E-8156-4135DBC307FD}" type="pres">
      <dgm:prSet presAssocID="{51EBDD6F-C66C-4E58-A9A3-9F90B751AC15}" presName="horz1" presStyleCnt="0"/>
      <dgm:spPr/>
    </dgm:pt>
    <dgm:pt modelId="{9470E44E-8C84-4ABC-A353-FD39682E7423}" type="pres">
      <dgm:prSet presAssocID="{51EBDD6F-C66C-4E58-A9A3-9F90B751AC15}" presName="tx1" presStyleLbl="revTx" presStyleIdx="0" presStyleCnt="1"/>
      <dgm:spPr/>
      <dgm:t>
        <a:bodyPr/>
        <a:lstStyle/>
        <a:p>
          <a:endParaRPr lang="ru-RU"/>
        </a:p>
      </dgm:t>
    </dgm:pt>
    <dgm:pt modelId="{341C38F0-391A-4ADC-996E-49A0EA6D6C39}" type="pres">
      <dgm:prSet presAssocID="{51EBDD6F-C66C-4E58-A9A3-9F90B751AC15}" presName="vert1" presStyleCnt="0"/>
      <dgm:spPr/>
    </dgm:pt>
  </dgm:ptLst>
  <dgm:cxnLst>
    <dgm:cxn modelId="{9DE2B601-5A11-4A1E-B686-99DC89A002A6}" type="presOf" srcId="{420DD904-97E9-44E0-BF5E-C7C5FBE6C1B7}" destId="{DA28DF65-C6D5-4463-94CD-13D54D910A1D}" srcOrd="0" destOrd="0" presId="urn:microsoft.com/office/officeart/2008/layout/LinedList"/>
    <dgm:cxn modelId="{DEEE0DA2-D436-4FD9-A4D3-032D7C5FF2E6}" srcId="{420DD904-97E9-44E0-BF5E-C7C5FBE6C1B7}" destId="{51EBDD6F-C66C-4E58-A9A3-9F90B751AC15}" srcOrd="0" destOrd="0" parTransId="{8A642B55-9264-4C90-B229-16D9C5A5D8C2}" sibTransId="{23268230-7791-4090-952B-BEC266DA0738}"/>
    <dgm:cxn modelId="{A529EA22-2C9B-4B3A-9904-C6FD5FC9CD98}" type="presOf" srcId="{51EBDD6F-C66C-4E58-A9A3-9F90B751AC15}" destId="{9470E44E-8C84-4ABC-A353-FD39682E7423}" srcOrd="0" destOrd="0" presId="urn:microsoft.com/office/officeart/2008/layout/LinedList"/>
    <dgm:cxn modelId="{711539D0-DFF6-4BBF-AE07-77918A774498}" type="presParOf" srcId="{DA28DF65-C6D5-4463-94CD-13D54D910A1D}" destId="{8B78A2FE-8720-4186-BC03-65FF501A0586}" srcOrd="0" destOrd="0" presId="urn:microsoft.com/office/officeart/2008/layout/LinedList"/>
    <dgm:cxn modelId="{093D775C-2F86-480E-BB5F-8B5E10544712}" type="presParOf" srcId="{DA28DF65-C6D5-4463-94CD-13D54D910A1D}" destId="{CD051151-ADDC-446E-8156-4135DBC307FD}" srcOrd="1" destOrd="0" presId="urn:microsoft.com/office/officeart/2008/layout/LinedList"/>
    <dgm:cxn modelId="{0B9C549F-60AD-44A1-973B-4AE32B3259D1}" type="presParOf" srcId="{CD051151-ADDC-446E-8156-4135DBC307FD}" destId="{9470E44E-8C84-4ABC-A353-FD39682E7423}" srcOrd="0" destOrd="0" presId="urn:microsoft.com/office/officeart/2008/layout/LinedList"/>
    <dgm:cxn modelId="{1D57B098-1AA8-4C54-875B-B904376D27ED}" type="presParOf" srcId="{CD051151-ADDC-446E-8156-4135DBC307FD}" destId="{341C38F0-391A-4ADC-996E-49A0EA6D6C39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CCFFA6A-3CD0-4114-A70C-D9BF38086BF6}" type="doc">
      <dgm:prSet loTypeId="urn:microsoft.com/office/officeart/2005/8/layout/vList2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ru-RU"/>
        </a:p>
      </dgm:t>
    </dgm:pt>
    <dgm:pt modelId="{4A05CEA0-4671-400D-86A9-FAC9C114EA7F}">
      <dgm:prSet/>
      <dgm:spPr/>
      <dgm:t>
        <a:bodyPr/>
        <a:lstStyle/>
        <a:p>
          <a:pPr algn="l" rtl="0"/>
          <a:r>
            <a:rPr lang="ru-RU" b="1" dirty="0" smtClean="0"/>
            <a:t>Управление качеством в школе начинается с работы с человеком и, прежде всего с учителем, и заканчивается работой с кадрами, повышением их профессионального уровня.  Других путей нет…     </a:t>
          </a:r>
        </a:p>
        <a:p>
          <a:pPr algn="r" rtl="0"/>
          <a:r>
            <a:rPr lang="ru-RU" b="1" dirty="0" err="1" smtClean="0"/>
            <a:t>Ю.А.Конаржевский</a:t>
          </a:r>
          <a:r>
            <a:rPr lang="ru-RU" b="1" dirty="0" smtClean="0"/>
            <a:t>       </a:t>
          </a:r>
          <a:endParaRPr lang="ru-RU" dirty="0"/>
        </a:p>
      </dgm:t>
    </dgm:pt>
    <dgm:pt modelId="{DAD9CE32-626E-459B-923C-3A25877DE27E}" type="parTrans" cxnId="{BB0F907C-222E-4242-8A96-9C310EF86D1E}">
      <dgm:prSet/>
      <dgm:spPr/>
      <dgm:t>
        <a:bodyPr/>
        <a:lstStyle/>
        <a:p>
          <a:endParaRPr lang="ru-RU"/>
        </a:p>
      </dgm:t>
    </dgm:pt>
    <dgm:pt modelId="{6D4CD8AE-0EFA-4F92-9E5B-F8BB57C322DA}" type="sibTrans" cxnId="{BB0F907C-222E-4242-8A96-9C310EF86D1E}">
      <dgm:prSet/>
      <dgm:spPr/>
      <dgm:t>
        <a:bodyPr/>
        <a:lstStyle/>
        <a:p>
          <a:endParaRPr lang="ru-RU"/>
        </a:p>
      </dgm:t>
    </dgm:pt>
    <dgm:pt modelId="{0A4EB786-6502-45D7-97C3-EA9DB808C232}" type="pres">
      <dgm:prSet presAssocID="{9CCFFA6A-3CD0-4114-A70C-D9BF38086BF6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0D52422-4F2F-478C-891C-72D1D2EEEEC3}" type="pres">
      <dgm:prSet presAssocID="{4A05CEA0-4671-400D-86A9-FAC9C114EA7F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B0F907C-222E-4242-8A96-9C310EF86D1E}" srcId="{9CCFFA6A-3CD0-4114-A70C-D9BF38086BF6}" destId="{4A05CEA0-4671-400D-86A9-FAC9C114EA7F}" srcOrd="0" destOrd="0" parTransId="{DAD9CE32-626E-459B-923C-3A25877DE27E}" sibTransId="{6D4CD8AE-0EFA-4F92-9E5B-F8BB57C322DA}"/>
    <dgm:cxn modelId="{9832B893-D3D5-40E7-ABC0-900A23FD0857}" type="presOf" srcId="{4A05CEA0-4671-400D-86A9-FAC9C114EA7F}" destId="{00D52422-4F2F-478C-891C-72D1D2EEEEC3}" srcOrd="0" destOrd="0" presId="urn:microsoft.com/office/officeart/2005/8/layout/vList2"/>
    <dgm:cxn modelId="{E921B062-343A-4246-BBDF-185D28FE5643}" type="presOf" srcId="{9CCFFA6A-3CD0-4114-A70C-D9BF38086BF6}" destId="{0A4EB786-6502-45D7-97C3-EA9DB808C232}" srcOrd="0" destOrd="0" presId="urn:microsoft.com/office/officeart/2005/8/layout/vList2"/>
    <dgm:cxn modelId="{3C17D461-A848-41A4-9089-39264553B474}" type="presParOf" srcId="{0A4EB786-6502-45D7-97C3-EA9DB808C232}" destId="{00D52422-4F2F-478C-891C-72D1D2EEEEC3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397D076-2461-4771-9D6C-06B28D13F587}" type="doc">
      <dgm:prSet loTypeId="urn:microsoft.com/office/officeart/2005/8/layout/vList2" loCatId="list" qsTypeId="urn:microsoft.com/office/officeart/2005/8/quickstyle/simple1" qsCatId="simple" csTypeId="urn:microsoft.com/office/officeart/2005/8/colors/accent1_1" csCatId="accent1"/>
      <dgm:spPr/>
      <dgm:t>
        <a:bodyPr/>
        <a:lstStyle/>
        <a:p>
          <a:endParaRPr lang="ru-RU"/>
        </a:p>
      </dgm:t>
    </dgm:pt>
    <dgm:pt modelId="{1A840C5C-D078-4CC0-A17C-487CCD4624CF}">
      <dgm:prSet/>
      <dgm:spPr/>
      <dgm:t>
        <a:bodyPr/>
        <a:lstStyle/>
        <a:p>
          <a:pPr rtl="0"/>
          <a:r>
            <a:rPr lang="ru-RU" smtClean="0"/>
            <a:t>Проблема управления качеством образования – одна из самых актуальных для любого образовательного учреждения, для каждого руководителя и педагога и для всей системы образования</a:t>
          </a:r>
          <a:endParaRPr lang="ru-RU"/>
        </a:p>
      </dgm:t>
    </dgm:pt>
    <dgm:pt modelId="{956752BB-0AF5-4FED-8EBB-1B1D86D2464D}" type="parTrans" cxnId="{75BF7CFD-7882-42ED-9194-82E24C12C64E}">
      <dgm:prSet/>
      <dgm:spPr/>
      <dgm:t>
        <a:bodyPr/>
        <a:lstStyle/>
        <a:p>
          <a:endParaRPr lang="ru-RU"/>
        </a:p>
      </dgm:t>
    </dgm:pt>
    <dgm:pt modelId="{91A674E6-43A9-4275-B713-DC266B00C053}" type="sibTrans" cxnId="{75BF7CFD-7882-42ED-9194-82E24C12C64E}">
      <dgm:prSet/>
      <dgm:spPr/>
      <dgm:t>
        <a:bodyPr/>
        <a:lstStyle/>
        <a:p>
          <a:endParaRPr lang="ru-RU"/>
        </a:p>
      </dgm:t>
    </dgm:pt>
    <dgm:pt modelId="{3B9C1FB5-6E32-40BD-B4B0-D10594137264}" type="pres">
      <dgm:prSet presAssocID="{5397D076-2461-4771-9D6C-06B28D13F587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D6058D3-EF52-4C53-ACCF-220747A42918}" type="pres">
      <dgm:prSet presAssocID="{1A840C5C-D078-4CC0-A17C-487CCD4624CF}" presName="parentText" presStyleLbl="node1" presStyleIdx="0" presStyleCnt="1" custLinFactNeighborY="3198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5BF7CFD-7882-42ED-9194-82E24C12C64E}" srcId="{5397D076-2461-4771-9D6C-06B28D13F587}" destId="{1A840C5C-D078-4CC0-A17C-487CCD4624CF}" srcOrd="0" destOrd="0" parTransId="{956752BB-0AF5-4FED-8EBB-1B1D86D2464D}" sibTransId="{91A674E6-43A9-4275-B713-DC266B00C053}"/>
    <dgm:cxn modelId="{3E3D7F51-1B4D-4541-973D-42CC4EDF8581}" type="presOf" srcId="{5397D076-2461-4771-9D6C-06B28D13F587}" destId="{3B9C1FB5-6E32-40BD-B4B0-D10594137264}" srcOrd="0" destOrd="0" presId="urn:microsoft.com/office/officeart/2005/8/layout/vList2"/>
    <dgm:cxn modelId="{5785CF00-085C-4A3D-80AD-192F053E4E5D}" type="presOf" srcId="{1A840C5C-D078-4CC0-A17C-487CCD4624CF}" destId="{ED6058D3-EF52-4C53-ACCF-220747A42918}" srcOrd="0" destOrd="0" presId="urn:microsoft.com/office/officeart/2005/8/layout/vList2"/>
    <dgm:cxn modelId="{04648DBC-7B99-4D77-9466-57169189DFFE}" type="presParOf" srcId="{3B9C1FB5-6E32-40BD-B4B0-D10594137264}" destId="{ED6058D3-EF52-4C53-ACCF-220747A42918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C1A7609-D442-4ACB-A0FB-1CEFA4B83F38}" type="doc">
      <dgm:prSet loTypeId="urn:microsoft.com/office/officeart/2005/8/layout/process4" loCatId="list" qsTypeId="urn:microsoft.com/office/officeart/2005/8/quickstyle/simple2" qsCatId="simple" csTypeId="urn:microsoft.com/office/officeart/2005/8/colors/accent0_2" csCatId="mainScheme" phldr="1"/>
      <dgm:spPr/>
      <dgm:t>
        <a:bodyPr/>
        <a:lstStyle/>
        <a:p>
          <a:endParaRPr lang="ru-RU"/>
        </a:p>
      </dgm:t>
    </dgm:pt>
    <dgm:pt modelId="{49FBF98F-7D5D-4738-9FC0-83A35DEA293B}">
      <dgm:prSet/>
      <dgm:spPr/>
      <dgm:t>
        <a:bodyPr/>
        <a:lstStyle/>
        <a:p>
          <a:pPr rtl="0"/>
          <a:r>
            <a:rPr lang="ru-RU" b="1" smtClean="0"/>
            <a:t>Рефлексия –</a:t>
          </a:r>
          <a:r>
            <a:rPr lang="ru-RU" smtClean="0"/>
            <a:t> это размышление о своих чувствах, анализ собственных действий и их причин через разговор с самим собой.</a:t>
          </a:r>
          <a:endParaRPr lang="ru-RU"/>
        </a:p>
      </dgm:t>
    </dgm:pt>
    <dgm:pt modelId="{165395CC-8B56-426A-B9FC-889AA9E05AD5}" type="parTrans" cxnId="{0AE52E2C-095D-48B3-988C-EA601468F662}">
      <dgm:prSet/>
      <dgm:spPr/>
      <dgm:t>
        <a:bodyPr/>
        <a:lstStyle/>
        <a:p>
          <a:endParaRPr lang="ru-RU"/>
        </a:p>
      </dgm:t>
    </dgm:pt>
    <dgm:pt modelId="{FC56122A-6E37-4195-BF81-0314D2111CF7}" type="sibTrans" cxnId="{0AE52E2C-095D-48B3-988C-EA601468F662}">
      <dgm:prSet/>
      <dgm:spPr/>
      <dgm:t>
        <a:bodyPr/>
        <a:lstStyle/>
        <a:p>
          <a:endParaRPr lang="ru-RU"/>
        </a:p>
      </dgm:t>
    </dgm:pt>
    <dgm:pt modelId="{AFD2188F-F1D7-4090-BED8-AFA606591F29}">
      <dgm:prSet/>
      <dgm:spPr/>
      <dgm:t>
        <a:bodyPr/>
        <a:lstStyle/>
        <a:p>
          <a:pPr rtl="0"/>
          <a:r>
            <a:rPr lang="ru-RU" smtClean="0"/>
            <a:t>Этот понятие, охватывающее широкий круг явлений и концепций, </a:t>
          </a:r>
          <a:r>
            <a:rPr lang="ru-RU" u="sng" smtClean="0"/>
            <a:t>так или иначе относящихся к обращению разума, духа, души, мышления, сознания, человека</a:t>
          </a:r>
          <a:r>
            <a:rPr lang="ru-RU" smtClean="0"/>
            <a:t> (как родового существа или как индивидуума), коллективов на самое себя.</a:t>
          </a:r>
          <a:endParaRPr lang="ru-RU"/>
        </a:p>
      </dgm:t>
    </dgm:pt>
    <dgm:pt modelId="{D8678B1F-BFF3-44FF-B0AA-D2B674A6090C}" type="parTrans" cxnId="{69860F46-B2C4-4A57-AC84-456D05C1A3E3}">
      <dgm:prSet/>
      <dgm:spPr/>
      <dgm:t>
        <a:bodyPr/>
        <a:lstStyle/>
        <a:p>
          <a:endParaRPr lang="ru-RU"/>
        </a:p>
      </dgm:t>
    </dgm:pt>
    <dgm:pt modelId="{25FDB222-487B-4A46-B7C7-490349754E79}" type="sibTrans" cxnId="{69860F46-B2C4-4A57-AC84-456D05C1A3E3}">
      <dgm:prSet/>
      <dgm:spPr/>
      <dgm:t>
        <a:bodyPr/>
        <a:lstStyle/>
        <a:p>
          <a:endParaRPr lang="ru-RU"/>
        </a:p>
      </dgm:t>
    </dgm:pt>
    <dgm:pt modelId="{4791D8CA-F049-4C05-89AD-1842108F0FF7}" type="pres">
      <dgm:prSet presAssocID="{CC1A7609-D442-4ACB-A0FB-1CEFA4B83F3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007BD5D-810C-45E5-B44B-1C9B606DC535}" type="pres">
      <dgm:prSet presAssocID="{AFD2188F-F1D7-4090-BED8-AFA606591F29}" presName="boxAndChildren" presStyleCnt="0"/>
      <dgm:spPr/>
    </dgm:pt>
    <dgm:pt modelId="{29F5B2B2-1E88-41CD-BBBF-0646BD2EE447}" type="pres">
      <dgm:prSet presAssocID="{AFD2188F-F1D7-4090-BED8-AFA606591F29}" presName="parentTextBox" presStyleLbl="node1" presStyleIdx="0" presStyleCnt="2"/>
      <dgm:spPr/>
      <dgm:t>
        <a:bodyPr/>
        <a:lstStyle/>
        <a:p>
          <a:endParaRPr lang="ru-RU"/>
        </a:p>
      </dgm:t>
    </dgm:pt>
    <dgm:pt modelId="{7876DFE7-2728-4DA9-AFC7-28D057510B6C}" type="pres">
      <dgm:prSet presAssocID="{FC56122A-6E37-4195-BF81-0314D2111CF7}" presName="sp" presStyleCnt="0"/>
      <dgm:spPr/>
    </dgm:pt>
    <dgm:pt modelId="{5A273C37-79F8-4C35-9B62-3ADD9109BEED}" type="pres">
      <dgm:prSet presAssocID="{49FBF98F-7D5D-4738-9FC0-83A35DEA293B}" presName="arrowAndChildren" presStyleCnt="0"/>
      <dgm:spPr/>
    </dgm:pt>
    <dgm:pt modelId="{6BF21EFA-9E22-44BC-B187-64755D0A3BB3}" type="pres">
      <dgm:prSet presAssocID="{49FBF98F-7D5D-4738-9FC0-83A35DEA293B}" presName="parentTextArrow" presStyleLbl="node1" presStyleIdx="1" presStyleCnt="2"/>
      <dgm:spPr/>
      <dgm:t>
        <a:bodyPr/>
        <a:lstStyle/>
        <a:p>
          <a:endParaRPr lang="ru-RU"/>
        </a:p>
      </dgm:t>
    </dgm:pt>
  </dgm:ptLst>
  <dgm:cxnLst>
    <dgm:cxn modelId="{0AE52E2C-095D-48B3-988C-EA601468F662}" srcId="{CC1A7609-D442-4ACB-A0FB-1CEFA4B83F38}" destId="{49FBF98F-7D5D-4738-9FC0-83A35DEA293B}" srcOrd="0" destOrd="0" parTransId="{165395CC-8B56-426A-B9FC-889AA9E05AD5}" sibTransId="{FC56122A-6E37-4195-BF81-0314D2111CF7}"/>
    <dgm:cxn modelId="{6A46E478-DBE3-4B94-B766-7BD854493298}" type="presOf" srcId="{AFD2188F-F1D7-4090-BED8-AFA606591F29}" destId="{29F5B2B2-1E88-41CD-BBBF-0646BD2EE447}" srcOrd="0" destOrd="0" presId="urn:microsoft.com/office/officeart/2005/8/layout/process4"/>
    <dgm:cxn modelId="{69860F46-B2C4-4A57-AC84-456D05C1A3E3}" srcId="{CC1A7609-D442-4ACB-A0FB-1CEFA4B83F38}" destId="{AFD2188F-F1D7-4090-BED8-AFA606591F29}" srcOrd="1" destOrd="0" parTransId="{D8678B1F-BFF3-44FF-B0AA-D2B674A6090C}" sibTransId="{25FDB222-487B-4A46-B7C7-490349754E79}"/>
    <dgm:cxn modelId="{17B7D471-92FF-4CCA-9B43-CB19DD9F8A48}" type="presOf" srcId="{49FBF98F-7D5D-4738-9FC0-83A35DEA293B}" destId="{6BF21EFA-9E22-44BC-B187-64755D0A3BB3}" srcOrd="0" destOrd="0" presId="urn:microsoft.com/office/officeart/2005/8/layout/process4"/>
    <dgm:cxn modelId="{537F5CCC-ACE4-4732-9155-DF63143B48EE}" type="presOf" srcId="{CC1A7609-D442-4ACB-A0FB-1CEFA4B83F38}" destId="{4791D8CA-F049-4C05-89AD-1842108F0FF7}" srcOrd="0" destOrd="0" presId="urn:microsoft.com/office/officeart/2005/8/layout/process4"/>
    <dgm:cxn modelId="{9239B750-8190-4891-98E8-76D1B31351FC}" type="presParOf" srcId="{4791D8CA-F049-4C05-89AD-1842108F0FF7}" destId="{B007BD5D-810C-45E5-B44B-1C9B606DC535}" srcOrd="0" destOrd="0" presId="urn:microsoft.com/office/officeart/2005/8/layout/process4"/>
    <dgm:cxn modelId="{0E24B2A3-A9FC-46D3-B1A5-82B8E9254806}" type="presParOf" srcId="{B007BD5D-810C-45E5-B44B-1C9B606DC535}" destId="{29F5B2B2-1E88-41CD-BBBF-0646BD2EE447}" srcOrd="0" destOrd="0" presId="urn:microsoft.com/office/officeart/2005/8/layout/process4"/>
    <dgm:cxn modelId="{03B19B9C-B87A-49B3-9F49-E6FF569226F2}" type="presParOf" srcId="{4791D8CA-F049-4C05-89AD-1842108F0FF7}" destId="{7876DFE7-2728-4DA9-AFC7-28D057510B6C}" srcOrd="1" destOrd="0" presId="urn:microsoft.com/office/officeart/2005/8/layout/process4"/>
    <dgm:cxn modelId="{D36AB52B-A86E-4186-B469-8F9C19791EE2}" type="presParOf" srcId="{4791D8CA-F049-4C05-89AD-1842108F0FF7}" destId="{5A273C37-79F8-4C35-9B62-3ADD9109BEED}" srcOrd="2" destOrd="0" presId="urn:microsoft.com/office/officeart/2005/8/layout/process4"/>
    <dgm:cxn modelId="{A18BAA7F-00D0-4065-BB59-5D69C1FF1EBA}" type="presParOf" srcId="{5A273C37-79F8-4C35-9B62-3ADD9109BEED}" destId="{6BF21EFA-9E22-44BC-B187-64755D0A3BB3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9A611C0B-00E6-42EA-9256-6D7FB280278B}" type="doc">
      <dgm:prSet loTypeId="urn:microsoft.com/office/officeart/2005/8/layout/vList2" loCatId="list" qsTypeId="urn:microsoft.com/office/officeart/2005/8/quickstyle/simple2" qsCatId="simple" csTypeId="urn:microsoft.com/office/officeart/2005/8/colors/accent1_1" csCatId="accent1" phldr="1"/>
      <dgm:spPr/>
      <dgm:t>
        <a:bodyPr/>
        <a:lstStyle/>
        <a:p>
          <a:endParaRPr lang="ru-RU"/>
        </a:p>
      </dgm:t>
    </dgm:pt>
    <dgm:pt modelId="{6A5E939C-8BA4-4BC6-A209-9000CEA202C2}">
      <dgm:prSet/>
      <dgm:spPr/>
      <dgm:t>
        <a:bodyPr/>
        <a:lstStyle/>
        <a:p>
          <a:pPr rtl="0"/>
          <a:r>
            <a:rPr lang="ru-RU" smtClean="0"/>
            <a:t>Профессиональное развитие любого специалиста сугубо индивидуально. Способы, которые подходят одним, не подходят другим</a:t>
          </a:r>
          <a:endParaRPr lang="ru-RU"/>
        </a:p>
      </dgm:t>
    </dgm:pt>
    <dgm:pt modelId="{77AD6B70-2E66-4D65-B0FE-9C5E479D0E74}" type="parTrans" cxnId="{BECB4024-EC35-4148-B8AF-447374322B7A}">
      <dgm:prSet/>
      <dgm:spPr/>
      <dgm:t>
        <a:bodyPr/>
        <a:lstStyle/>
        <a:p>
          <a:endParaRPr lang="ru-RU"/>
        </a:p>
      </dgm:t>
    </dgm:pt>
    <dgm:pt modelId="{2D21396C-4335-450A-A0B1-4D792FC1AEB9}" type="sibTrans" cxnId="{BECB4024-EC35-4148-B8AF-447374322B7A}">
      <dgm:prSet/>
      <dgm:spPr/>
      <dgm:t>
        <a:bodyPr/>
        <a:lstStyle/>
        <a:p>
          <a:endParaRPr lang="ru-RU"/>
        </a:p>
      </dgm:t>
    </dgm:pt>
    <dgm:pt modelId="{380D6C18-0777-45E1-8B04-78B0A45396BB}">
      <dgm:prSet/>
      <dgm:spPr/>
      <dgm:t>
        <a:bodyPr/>
        <a:lstStyle/>
        <a:p>
          <a:pPr rtl="0"/>
          <a:r>
            <a:rPr lang="ru-RU" u="sng" dirty="0" smtClean="0"/>
            <a:t>Команда</a:t>
          </a:r>
          <a:r>
            <a:rPr lang="ru-RU" dirty="0" smtClean="0"/>
            <a:t> :  Какие из направлений деятельности , представленные школой №2,  соответствуют </a:t>
          </a:r>
          <a:r>
            <a:rPr lang="ru-RU" dirty="0" smtClean="0"/>
            <a:t>направлениям, определенным МСОКО? </a:t>
          </a:r>
          <a:endParaRPr lang="ru-RU" dirty="0"/>
        </a:p>
      </dgm:t>
    </dgm:pt>
    <dgm:pt modelId="{3036970A-5C1F-472B-A7C9-BD2FDD112E7B}" type="parTrans" cxnId="{4A23E7C8-44A6-4D98-8CE1-79DC17CFB144}">
      <dgm:prSet/>
      <dgm:spPr/>
      <dgm:t>
        <a:bodyPr/>
        <a:lstStyle/>
        <a:p>
          <a:endParaRPr lang="ru-RU"/>
        </a:p>
      </dgm:t>
    </dgm:pt>
    <dgm:pt modelId="{D501B9AE-7854-47DC-A9D1-3196EAAEE19A}" type="sibTrans" cxnId="{4A23E7C8-44A6-4D98-8CE1-79DC17CFB144}">
      <dgm:prSet/>
      <dgm:spPr/>
      <dgm:t>
        <a:bodyPr/>
        <a:lstStyle/>
        <a:p>
          <a:endParaRPr lang="ru-RU"/>
        </a:p>
      </dgm:t>
    </dgm:pt>
    <dgm:pt modelId="{0B770486-64DF-48CB-B73E-D4C71BD37DFC}">
      <dgm:prSet/>
      <dgm:spPr/>
      <dgm:t>
        <a:bodyPr/>
        <a:lstStyle/>
        <a:p>
          <a:pPr rtl="0"/>
          <a:r>
            <a:rPr lang="ru-RU" u="sng" dirty="0" smtClean="0"/>
            <a:t>Индивидуально</a:t>
          </a:r>
          <a:r>
            <a:rPr lang="ru-RU" u="none" dirty="0" smtClean="0"/>
            <a:t>: </a:t>
          </a:r>
          <a:r>
            <a:rPr lang="ru-RU" dirty="0" smtClean="0"/>
            <a:t>Какие  способы деятельности  вы готовы взять  в практику школы, практику работы с педагогами,?</a:t>
          </a:r>
          <a:endParaRPr lang="ru-RU" dirty="0"/>
        </a:p>
      </dgm:t>
    </dgm:pt>
    <dgm:pt modelId="{8F9108C2-E1C9-4355-A21C-BB7E47899672}" type="parTrans" cxnId="{2DDD930A-1C85-493B-9499-0A7BA54686C3}">
      <dgm:prSet/>
      <dgm:spPr/>
      <dgm:t>
        <a:bodyPr/>
        <a:lstStyle/>
        <a:p>
          <a:endParaRPr lang="ru-RU"/>
        </a:p>
      </dgm:t>
    </dgm:pt>
    <dgm:pt modelId="{A4CD437E-D703-4C77-86AB-C45749238A47}" type="sibTrans" cxnId="{2DDD930A-1C85-493B-9499-0A7BA54686C3}">
      <dgm:prSet/>
      <dgm:spPr/>
      <dgm:t>
        <a:bodyPr/>
        <a:lstStyle/>
        <a:p>
          <a:endParaRPr lang="ru-RU"/>
        </a:p>
      </dgm:t>
    </dgm:pt>
    <dgm:pt modelId="{ACCC6206-F668-4B65-A4BD-5D9C6DA783FC}" type="pres">
      <dgm:prSet presAssocID="{9A611C0B-00E6-42EA-9256-6D7FB280278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2A145ED-C0D8-43C6-9B61-B43B8C770F5E}" type="pres">
      <dgm:prSet presAssocID="{6A5E939C-8BA4-4BC6-A209-9000CEA202C2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51A928D-9BCE-4A60-86B6-AF399AC5161C}" type="pres">
      <dgm:prSet presAssocID="{2D21396C-4335-450A-A0B1-4D792FC1AEB9}" presName="spacer" presStyleCnt="0"/>
      <dgm:spPr/>
    </dgm:pt>
    <dgm:pt modelId="{95AB879F-FFA1-4D05-A9CE-8E415E4353E5}" type="pres">
      <dgm:prSet presAssocID="{380D6C18-0777-45E1-8B04-78B0A45396BB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6E48EE5-142E-46B0-965C-72CC1ADB1430}" type="pres">
      <dgm:prSet presAssocID="{D501B9AE-7854-47DC-A9D1-3196EAAEE19A}" presName="spacer" presStyleCnt="0"/>
      <dgm:spPr/>
    </dgm:pt>
    <dgm:pt modelId="{7145EBA9-7C9F-4B4F-BAB4-051D40D3F76B}" type="pres">
      <dgm:prSet presAssocID="{0B770486-64DF-48CB-B73E-D4C71BD37DFC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DDD930A-1C85-493B-9499-0A7BA54686C3}" srcId="{9A611C0B-00E6-42EA-9256-6D7FB280278B}" destId="{0B770486-64DF-48CB-B73E-D4C71BD37DFC}" srcOrd="2" destOrd="0" parTransId="{8F9108C2-E1C9-4355-A21C-BB7E47899672}" sibTransId="{A4CD437E-D703-4C77-86AB-C45749238A47}"/>
    <dgm:cxn modelId="{4A23E7C8-44A6-4D98-8CE1-79DC17CFB144}" srcId="{9A611C0B-00E6-42EA-9256-6D7FB280278B}" destId="{380D6C18-0777-45E1-8B04-78B0A45396BB}" srcOrd="1" destOrd="0" parTransId="{3036970A-5C1F-472B-A7C9-BD2FDD112E7B}" sibTransId="{D501B9AE-7854-47DC-A9D1-3196EAAEE19A}"/>
    <dgm:cxn modelId="{29699740-E0C9-47CD-A816-9F12EB405151}" type="presOf" srcId="{6A5E939C-8BA4-4BC6-A209-9000CEA202C2}" destId="{F2A145ED-C0D8-43C6-9B61-B43B8C770F5E}" srcOrd="0" destOrd="0" presId="urn:microsoft.com/office/officeart/2005/8/layout/vList2"/>
    <dgm:cxn modelId="{0C663A3A-630E-4BB8-B6C6-78C2240F65D8}" type="presOf" srcId="{0B770486-64DF-48CB-B73E-D4C71BD37DFC}" destId="{7145EBA9-7C9F-4B4F-BAB4-051D40D3F76B}" srcOrd="0" destOrd="0" presId="urn:microsoft.com/office/officeart/2005/8/layout/vList2"/>
    <dgm:cxn modelId="{015ABCC5-EBB8-4FA3-907B-929D695B8672}" type="presOf" srcId="{380D6C18-0777-45E1-8B04-78B0A45396BB}" destId="{95AB879F-FFA1-4D05-A9CE-8E415E4353E5}" srcOrd="0" destOrd="0" presId="urn:microsoft.com/office/officeart/2005/8/layout/vList2"/>
    <dgm:cxn modelId="{4D834919-8FD0-4AE7-8E54-08D425E3013D}" type="presOf" srcId="{9A611C0B-00E6-42EA-9256-6D7FB280278B}" destId="{ACCC6206-F668-4B65-A4BD-5D9C6DA783FC}" srcOrd="0" destOrd="0" presId="urn:microsoft.com/office/officeart/2005/8/layout/vList2"/>
    <dgm:cxn modelId="{BECB4024-EC35-4148-B8AF-447374322B7A}" srcId="{9A611C0B-00E6-42EA-9256-6D7FB280278B}" destId="{6A5E939C-8BA4-4BC6-A209-9000CEA202C2}" srcOrd="0" destOrd="0" parTransId="{77AD6B70-2E66-4D65-B0FE-9C5E479D0E74}" sibTransId="{2D21396C-4335-450A-A0B1-4D792FC1AEB9}"/>
    <dgm:cxn modelId="{18CD5AC1-CD1F-469A-8C3E-70F490134E85}" type="presParOf" srcId="{ACCC6206-F668-4B65-A4BD-5D9C6DA783FC}" destId="{F2A145ED-C0D8-43C6-9B61-B43B8C770F5E}" srcOrd="0" destOrd="0" presId="urn:microsoft.com/office/officeart/2005/8/layout/vList2"/>
    <dgm:cxn modelId="{58019049-D6FA-40B2-9E59-F44CE469EDAA}" type="presParOf" srcId="{ACCC6206-F668-4B65-A4BD-5D9C6DA783FC}" destId="{D51A928D-9BCE-4A60-86B6-AF399AC5161C}" srcOrd="1" destOrd="0" presId="urn:microsoft.com/office/officeart/2005/8/layout/vList2"/>
    <dgm:cxn modelId="{ACFFD5BF-EF38-4367-882B-5584B0CD132F}" type="presParOf" srcId="{ACCC6206-F668-4B65-A4BD-5D9C6DA783FC}" destId="{95AB879F-FFA1-4D05-A9CE-8E415E4353E5}" srcOrd="2" destOrd="0" presId="urn:microsoft.com/office/officeart/2005/8/layout/vList2"/>
    <dgm:cxn modelId="{B176A73B-5AA9-463B-A15C-894B53D4C653}" type="presParOf" srcId="{ACCC6206-F668-4B65-A4BD-5D9C6DA783FC}" destId="{D6E48EE5-142E-46B0-965C-72CC1ADB1430}" srcOrd="3" destOrd="0" presId="urn:microsoft.com/office/officeart/2005/8/layout/vList2"/>
    <dgm:cxn modelId="{F8E26141-4636-4B35-8670-A22A4555A633}" type="presParOf" srcId="{ACCC6206-F668-4B65-A4BD-5D9C6DA783FC}" destId="{7145EBA9-7C9F-4B4F-BAB4-051D40D3F76B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B78A2FE-8720-4186-BC03-65FF501A0586}">
      <dsp:nvSpPr>
        <dsp:cNvPr id="0" name=""/>
        <dsp:cNvSpPr/>
      </dsp:nvSpPr>
      <dsp:spPr>
        <a:xfrm>
          <a:off x="0" y="0"/>
          <a:ext cx="77724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470E44E-8C84-4ABC-A353-FD39682E7423}">
      <dsp:nvSpPr>
        <dsp:cNvPr id="0" name=""/>
        <dsp:cNvSpPr/>
      </dsp:nvSpPr>
      <dsp:spPr>
        <a:xfrm>
          <a:off x="0" y="0"/>
          <a:ext cx="7772400" cy="14700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lvl="0" algn="l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b="1" kern="1200" dirty="0" smtClean="0">
              <a:solidFill>
                <a:srgbClr val="002060"/>
              </a:solidFill>
            </a:rPr>
            <a:t>«Механизмы муниципальной системы управления качеством образования на основе показателей мониторинга» </a:t>
          </a:r>
          <a:endParaRPr lang="ru-RU" sz="2900" kern="1200" dirty="0">
            <a:solidFill>
              <a:srgbClr val="002060"/>
            </a:solidFill>
          </a:endParaRPr>
        </a:p>
      </dsp:txBody>
      <dsp:txXfrm>
        <a:off x="0" y="0"/>
        <a:ext cx="7772400" cy="147002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0D52422-4F2F-478C-891C-72D1D2EEEEC3}">
      <dsp:nvSpPr>
        <dsp:cNvPr id="0" name=""/>
        <dsp:cNvSpPr/>
      </dsp:nvSpPr>
      <dsp:spPr>
        <a:xfrm>
          <a:off x="0" y="239419"/>
          <a:ext cx="8229600" cy="312156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l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b="1" kern="1200" dirty="0" smtClean="0"/>
            <a:t>Управление качеством в школе начинается с работы с человеком и, прежде всего с учителем, и заканчивается работой с кадрами, повышением их профессионального уровня.  Других путей нет…     </a:t>
          </a:r>
        </a:p>
        <a:p>
          <a:pPr lvl="0" algn="r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b="1" kern="1200" dirty="0" err="1" smtClean="0"/>
            <a:t>Ю.А.Конаржевский</a:t>
          </a:r>
          <a:r>
            <a:rPr lang="ru-RU" sz="2900" b="1" kern="1200" dirty="0" smtClean="0"/>
            <a:t>       </a:t>
          </a:r>
          <a:endParaRPr lang="ru-RU" sz="2900" kern="1200" dirty="0"/>
        </a:p>
      </dsp:txBody>
      <dsp:txXfrm>
        <a:off x="152382" y="391801"/>
        <a:ext cx="7924836" cy="281679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D6058D3-EF52-4C53-ACCF-220747A42918}">
      <dsp:nvSpPr>
        <dsp:cNvPr id="0" name=""/>
        <dsp:cNvSpPr/>
      </dsp:nvSpPr>
      <dsp:spPr>
        <a:xfrm>
          <a:off x="0" y="66895"/>
          <a:ext cx="8229600" cy="25974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l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kern="1200" smtClean="0"/>
            <a:t>Проблема управления качеством образования – одна из самых актуальных для любого образовательного учреждения, для каждого руководителя и педагога и для всей системы образования</a:t>
          </a:r>
          <a:endParaRPr lang="ru-RU" sz="3000" kern="1200"/>
        </a:p>
      </dsp:txBody>
      <dsp:txXfrm>
        <a:off x="126795" y="193690"/>
        <a:ext cx="7976010" cy="234381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9F5B2B2-1E88-41CD-BBBF-0646BD2EE447}">
      <dsp:nvSpPr>
        <dsp:cNvPr id="0" name=""/>
        <dsp:cNvSpPr/>
      </dsp:nvSpPr>
      <dsp:spPr>
        <a:xfrm>
          <a:off x="0" y="2731658"/>
          <a:ext cx="8229600" cy="179226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63576" tIns="163576" rIns="163576" bIns="163576" numCol="1" spcCol="1270" anchor="ctr" anchorCtr="0">
          <a:noAutofit/>
        </a:bodyPr>
        <a:lstStyle/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smtClean="0"/>
            <a:t>Этот понятие, охватывающее широкий круг явлений и концепций, </a:t>
          </a:r>
          <a:r>
            <a:rPr lang="ru-RU" sz="2300" u="sng" kern="1200" smtClean="0"/>
            <a:t>так или иначе относящихся к обращению разума, духа, души, мышления, сознания, человека</a:t>
          </a:r>
          <a:r>
            <a:rPr lang="ru-RU" sz="2300" kern="1200" smtClean="0"/>
            <a:t> (как родового существа или как индивидуума), коллективов на самое себя.</a:t>
          </a:r>
          <a:endParaRPr lang="ru-RU" sz="2300" kern="1200"/>
        </a:p>
      </dsp:txBody>
      <dsp:txXfrm>
        <a:off x="0" y="2731658"/>
        <a:ext cx="8229600" cy="1792263"/>
      </dsp:txXfrm>
    </dsp:sp>
    <dsp:sp modelId="{6BF21EFA-9E22-44BC-B187-64755D0A3BB3}">
      <dsp:nvSpPr>
        <dsp:cNvPr id="0" name=""/>
        <dsp:cNvSpPr/>
      </dsp:nvSpPr>
      <dsp:spPr>
        <a:xfrm rot="10800000">
          <a:off x="0" y="2040"/>
          <a:ext cx="8229600" cy="2756501"/>
        </a:xfrm>
        <a:prstGeom prst="upArrowCallou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63576" tIns="163576" rIns="163576" bIns="163576" numCol="1" spcCol="1270" anchor="ctr" anchorCtr="0">
          <a:noAutofit/>
        </a:bodyPr>
        <a:lstStyle/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b="1" kern="1200" smtClean="0"/>
            <a:t>Рефлексия –</a:t>
          </a:r>
          <a:r>
            <a:rPr lang="ru-RU" sz="2300" kern="1200" smtClean="0"/>
            <a:t> это размышление о своих чувствах, анализ собственных действий и их причин через разговор с самим собой.</a:t>
          </a:r>
          <a:endParaRPr lang="ru-RU" sz="2300" kern="1200"/>
        </a:p>
      </dsp:txBody>
      <dsp:txXfrm rot="10800000">
        <a:off x="0" y="2040"/>
        <a:ext cx="8229600" cy="179109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2A145ED-C0D8-43C6-9B61-B43B8C770F5E}">
      <dsp:nvSpPr>
        <dsp:cNvPr id="0" name=""/>
        <dsp:cNvSpPr/>
      </dsp:nvSpPr>
      <dsp:spPr>
        <a:xfrm>
          <a:off x="0" y="43491"/>
          <a:ext cx="8229600" cy="142974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smtClean="0"/>
            <a:t>Профессиональное развитие любого специалиста сугубо индивидуально. Способы, которые подходят одним, не подходят другим</a:t>
          </a:r>
          <a:endParaRPr lang="ru-RU" sz="2600" kern="1200"/>
        </a:p>
      </dsp:txBody>
      <dsp:txXfrm>
        <a:off x="69794" y="113285"/>
        <a:ext cx="8090012" cy="1290152"/>
      </dsp:txXfrm>
    </dsp:sp>
    <dsp:sp modelId="{95AB879F-FFA1-4D05-A9CE-8E415E4353E5}">
      <dsp:nvSpPr>
        <dsp:cNvPr id="0" name=""/>
        <dsp:cNvSpPr/>
      </dsp:nvSpPr>
      <dsp:spPr>
        <a:xfrm>
          <a:off x="0" y="1548111"/>
          <a:ext cx="8229600" cy="142974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u="sng" kern="1200" dirty="0" smtClean="0"/>
            <a:t>Команда</a:t>
          </a:r>
          <a:r>
            <a:rPr lang="ru-RU" sz="2600" kern="1200" dirty="0" smtClean="0"/>
            <a:t> :  Какие из направлений деятельности , представленные школой №2,  соответствуют </a:t>
          </a:r>
          <a:r>
            <a:rPr lang="ru-RU" sz="2600" kern="1200" dirty="0" smtClean="0"/>
            <a:t>направлениям, определенным МСОКО? </a:t>
          </a:r>
          <a:endParaRPr lang="ru-RU" sz="2600" kern="1200" dirty="0"/>
        </a:p>
      </dsp:txBody>
      <dsp:txXfrm>
        <a:off x="69794" y="1617905"/>
        <a:ext cx="8090012" cy="1290152"/>
      </dsp:txXfrm>
    </dsp:sp>
    <dsp:sp modelId="{7145EBA9-7C9F-4B4F-BAB4-051D40D3F76B}">
      <dsp:nvSpPr>
        <dsp:cNvPr id="0" name=""/>
        <dsp:cNvSpPr/>
      </dsp:nvSpPr>
      <dsp:spPr>
        <a:xfrm>
          <a:off x="0" y="3052731"/>
          <a:ext cx="8229600" cy="142974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u="sng" kern="1200" dirty="0" smtClean="0"/>
            <a:t>Индивидуально</a:t>
          </a:r>
          <a:r>
            <a:rPr lang="ru-RU" sz="2600" u="none" kern="1200" dirty="0" smtClean="0"/>
            <a:t>: </a:t>
          </a:r>
          <a:r>
            <a:rPr lang="ru-RU" sz="2600" kern="1200" dirty="0" smtClean="0"/>
            <a:t>Какие  способы деятельности  вы готовы взять  в практику школы, практику работы с педагогами,?</a:t>
          </a:r>
          <a:endParaRPr lang="ru-RU" sz="2600" kern="1200" dirty="0"/>
        </a:p>
      </dsp:txBody>
      <dsp:txXfrm>
        <a:off x="69794" y="3122525"/>
        <a:ext cx="8090012" cy="129015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06.12.2021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1746334492"/>
              </p:ext>
            </p:extLst>
          </p:nvPr>
        </p:nvGraphicFramePr>
        <p:xfrm>
          <a:off x="685800" y="2130425"/>
          <a:ext cx="7772400" cy="14700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635896" y="4293096"/>
            <a:ext cx="4784576" cy="1129680"/>
          </a:xfrm>
        </p:spPr>
        <p:txBody>
          <a:bodyPr>
            <a:normAutofit fontScale="25000" lnSpcReduction="20000"/>
          </a:bodyPr>
          <a:lstStyle/>
          <a:p>
            <a:pPr algn="l"/>
            <a:endParaRPr lang="ru-RU" dirty="0" smtClean="0"/>
          </a:p>
          <a:p>
            <a:pPr algn="l"/>
            <a:r>
              <a:rPr lang="ru-RU" sz="6400" dirty="0" smtClean="0"/>
              <a:t>Онлайн-семинар управленческих команд ОО</a:t>
            </a:r>
          </a:p>
          <a:p>
            <a:pPr algn="l"/>
            <a:r>
              <a:rPr lang="ru-RU" sz="6400" b="1" dirty="0" smtClean="0"/>
              <a:t>06 декабря2021 </a:t>
            </a:r>
            <a:r>
              <a:rPr lang="ru-RU" sz="6400" dirty="0" smtClean="0"/>
              <a:t>г. </a:t>
            </a:r>
          </a:p>
          <a:p>
            <a:pPr algn="l"/>
            <a:r>
              <a:rPr lang="ru-RU" sz="6400" dirty="0" smtClean="0"/>
              <a:t>Ермаковский район</a:t>
            </a:r>
            <a:endParaRPr lang="ru-RU" sz="6400" dirty="0"/>
          </a:p>
        </p:txBody>
      </p:sp>
    </p:spTree>
    <p:extLst>
      <p:ext uri="{BB962C8B-B14F-4D97-AF65-F5344CB8AC3E}">
        <p14:creationId xmlns:p14="http://schemas.microsoft.com/office/powerpoint/2010/main" val="15824931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</a:rPr>
              <a:t>Участники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Управленческие </a:t>
            </a:r>
            <a:r>
              <a:rPr lang="ru-RU" dirty="0"/>
              <a:t>команды ОО района,  методическая служба района, специалисты Управления образования администрации Ермаковского района.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732905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002060"/>
                </a:solidFill>
              </a:rPr>
              <a:t>Предназначение семинара</a:t>
            </a:r>
            <a:r>
              <a:rPr lang="ru-RU" dirty="0"/>
              <a:t>: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Анализ </a:t>
            </a:r>
            <a:r>
              <a:rPr lang="ru-RU" dirty="0"/>
              <a:t>муниципального уровня управления качеством образования, основанного на полученных результатах </a:t>
            </a:r>
            <a:r>
              <a:rPr lang="ru-RU" dirty="0" smtClean="0"/>
              <a:t>мониторинга.</a:t>
            </a:r>
          </a:p>
          <a:p>
            <a:r>
              <a:rPr lang="ru-RU" dirty="0" smtClean="0"/>
              <a:t>Совершенствование </a:t>
            </a:r>
            <a:r>
              <a:rPr lang="ru-RU" dirty="0"/>
              <a:t>механизмов управления качеством образования, на основе внедрения  муниципального проекта </a:t>
            </a:r>
            <a:r>
              <a:rPr lang="ru-RU" dirty="0">
                <a:solidFill>
                  <a:srgbClr val="002060"/>
                </a:solidFill>
              </a:rPr>
              <a:t>«Взаимообучение ОО Ермаковского района».</a:t>
            </a:r>
          </a:p>
        </p:txBody>
      </p:sp>
    </p:spTree>
    <p:extLst>
      <p:ext uri="{BB962C8B-B14F-4D97-AF65-F5344CB8AC3E}">
        <p14:creationId xmlns:p14="http://schemas.microsoft.com/office/powerpoint/2010/main" val="5791071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58749539"/>
              </p:ext>
            </p:extLst>
          </p:nvPr>
        </p:nvGraphicFramePr>
        <p:xfrm>
          <a:off x="539552" y="836713"/>
          <a:ext cx="8229600" cy="3600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251635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05634483"/>
              </p:ext>
            </p:extLst>
          </p:nvPr>
        </p:nvGraphicFramePr>
        <p:xfrm>
          <a:off x="539552" y="620688"/>
          <a:ext cx="8229600" cy="26642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719720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</a:rPr>
              <a:t>Подводим итог</a:t>
            </a:r>
            <a:endParaRPr lang="ru-RU" b="1" dirty="0">
              <a:solidFill>
                <a:srgbClr val="00206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49502953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250151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ru-RU" b="1" dirty="0">
                <a:solidFill>
                  <a:srgbClr val="002060"/>
                </a:solidFill>
              </a:rPr>
              <a:t>Пишем в чат</a:t>
            </a:r>
            <a:br>
              <a:rPr lang="ru-RU" b="1" dirty="0">
                <a:solidFill>
                  <a:srgbClr val="002060"/>
                </a:solidFill>
              </a:rPr>
            </a:br>
            <a:endParaRPr lang="ru-RU" b="1" dirty="0">
              <a:solidFill>
                <a:srgbClr val="00206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83248263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0997509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394</TotalTime>
  <Words>244</Words>
  <Application>Microsoft Office PowerPoint</Application>
  <PresentationFormat>Экран (4:3)</PresentationFormat>
  <Paragraphs>20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Презентация PowerPoint</vt:lpstr>
      <vt:lpstr>Участники</vt:lpstr>
      <vt:lpstr>Предназначение семинара: </vt:lpstr>
      <vt:lpstr>Презентация PowerPoint</vt:lpstr>
      <vt:lpstr>Презентация PowerPoint</vt:lpstr>
      <vt:lpstr>Подводим итог</vt:lpstr>
      <vt:lpstr>Пишем в чат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Татьяна  Петровна</dc:creator>
  <cp:lastModifiedBy>ИМЦ</cp:lastModifiedBy>
  <cp:revision>16</cp:revision>
  <dcterms:created xsi:type="dcterms:W3CDTF">2021-12-03T01:59:34Z</dcterms:created>
  <dcterms:modified xsi:type="dcterms:W3CDTF">2021-12-06T04:29:08Z</dcterms:modified>
</cp:coreProperties>
</file>