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96" r:id="rId3"/>
    <p:sldId id="297" r:id="rId4"/>
    <p:sldId id="257" r:id="rId5"/>
    <p:sldId id="264" r:id="rId6"/>
    <p:sldId id="261" r:id="rId7"/>
    <p:sldId id="259" r:id="rId8"/>
    <p:sldId id="258" r:id="rId9"/>
    <p:sldId id="260" r:id="rId10"/>
    <p:sldId id="279" r:id="rId11"/>
    <p:sldId id="275" r:id="rId12"/>
    <p:sldId id="280" r:id="rId13"/>
    <p:sldId id="281" r:id="rId14"/>
    <p:sldId id="282" r:id="rId15"/>
    <p:sldId id="283" r:id="rId16"/>
    <p:sldId id="285" r:id="rId17"/>
    <p:sldId id="306" r:id="rId18"/>
    <p:sldId id="324" r:id="rId19"/>
    <p:sldId id="287" r:id="rId20"/>
    <p:sldId id="316" r:id="rId21"/>
    <p:sldId id="317" r:id="rId22"/>
    <p:sldId id="307" r:id="rId23"/>
    <p:sldId id="288" r:id="rId24"/>
    <p:sldId id="289" r:id="rId25"/>
    <p:sldId id="290" r:id="rId26"/>
    <p:sldId id="315" r:id="rId27"/>
    <p:sldId id="319" r:id="rId28"/>
    <p:sldId id="310" r:id="rId29"/>
    <p:sldId id="299" r:id="rId30"/>
    <p:sldId id="326" r:id="rId31"/>
    <p:sldId id="320" r:id="rId32"/>
    <p:sldId id="322" r:id="rId33"/>
    <p:sldId id="323" r:id="rId34"/>
    <p:sldId id="300" r:id="rId35"/>
    <p:sldId id="301" r:id="rId36"/>
    <p:sldId id="302" r:id="rId37"/>
    <p:sldId id="262" r:id="rId38"/>
    <p:sldId id="294" r:id="rId39"/>
    <p:sldId id="312" r:id="rId4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FEF6F0"/>
    <a:srgbClr val="F8F8F8"/>
    <a:srgbClr val="CC0000"/>
    <a:srgbClr val="143740"/>
    <a:srgbClr val="FEF1E6"/>
    <a:srgbClr val="AA6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68" autoAdjust="0"/>
    <p:restoredTop sz="94660"/>
  </p:normalViewPr>
  <p:slideViewPr>
    <p:cSldViewPr>
      <p:cViewPr>
        <p:scale>
          <a:sx n="54" d="100"/>
          <a:sy n="54" d="100"/>
        </p:scale>
        <p:origin x="-1286" y="2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84AF8-3577-4921-AE01-ED6B16C7F0BB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CC2C4-9A85-4840-B7E3-E69B642903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462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CC2C4-9A85-4840-B7E3-E69B6429031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313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CC2C4-9A85-4840-B7E3-E69B6429031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628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CC2C4-9A85-4840-B7E3-E69B6429031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163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CC2C4-9A85-4840-B7E3-E69B6429031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344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289B-3D81-46C0-9502-7DA7317B1A8B}" type="datetimeFigureOut">
              <a:rPr lang="ru-RU" smtClean="0"/>
              <a:pPr/>
              <a:t>24.01.2022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E57-9BE8-4DE3-B80B-D45F7EDB12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289B-3D81-46C0-9502-7DA7317B1A8B}" type="datetimeFigureOut">
              <a:rPr lang="ru-RU" smtClean="0"/>
              <a:pPr/>
              <a:t>24.01.2022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E57-9BE8-4DE3-B80B-D45F7EDB12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289B-3D81-46C0-9502-7DA7317B1A8B}" type="datetimeFigureOut">
              <a:rPr lang="ru-RU" smtClean="0"/>
              <a:pPr/>
              <a:t>24.01.2022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E57-9BE8-4DE3-B80B-D45F7EDB12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289B-3D81-46C0-9502-7DA7317B1A8B}" type="datetimeFigureOut">
              <a:rPr lang="ru-RU" smtClean="0"/>
              <a:pPr/>
              <a:t>24.01.2022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E57-9BE8-4DE3-B80B-D45F7EDB12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289B-3D81-46C0-9502-7DA7317B1A8B}" type="datetimeFigureOut">
              <a:rPr lang="ru-RU" smtClean="0"/>
              <a:pPr/>
              <a:t>24.01.2022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E57-9BE8-4DE3-B80B-D45F7EDB12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289B-3D81-46C0-9502-7DA7317B1A8B}" type="datetimeFigureOut">
              <a:rPr lang="ru-RU" smtClean="0"/>
              <a:pPr/>
              <a:t>24.01.2022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E57-9BE8-4DE3-B80B-D45F7EDB12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289B-3D81-46C0-9502-7DA7317B1A8B}" type="datetimeFigureOut">
              <a:rPr lang="ru-RU" smtClean="0"/>
              <a:pPr/>
              <a:t>24.01.2022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E57-9BE8-4DE3-B80B-D45F7EDB12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289B-3D81-46C0-9502-7DA7317B1A8B}" type="datetimeFigureOut">
              <a:rPr lang="ru-RU" smtClean="0"/>
              <a:pPr/>
              <a:t>24.01.2022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E57-9BE8-4DE3-B80B-D45F7EDB12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289B-3D81-46C0-9502-7DA7317B1A8B}" type="datetimeFigureOut">
              <a:rPr lang="ru-RU" smtClean="0"/>
              <a:pPr/>
              <a:t>24.01.2022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E57-9BE8-4DE3-B80B-D45F7EDB12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289B-3D81-46C0-9502-7DA7317B1A8B}" type="datetimeFigureOut">
              <a:rPr lang="ru-RU" smtClean="0"/>
              <a:pPr/>
              <a:t>24.01.2022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E57-9BE8-4DE3-B80B-D45F7EDB12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289B-3D81-46C0-9502-7DA7317B1A8B}" type="datetimeFigureOut">
              <a:rPr lang="ru-RU" smtClean="0"/>
              <a:pPr/>
              <a:t>24.01.2022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E57-9BE8-4DE3-B80B-D45F7EDB12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C289B-3D81-46C0-9502-7DA7317B1A8B}" type="datetimeFigureOut">
              <a:rPr lang="ru-RU" smtClean="0"/>
              <a:pPr/>
              <a:t>24.01.2022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B9E57-9BE8-4DE3-B80B-D45F7EDB12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khti.sfu-kras.ru/obuchenie/bakalavriat-elektroenergetika-i-elektrotekhnika.ph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khti.sfu-kras.ru/obuchenie/bakalavriat-stroitelstvo.ph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khti.sfu-kras.ru/obuchenie/stroitelstvo-unikalnykh-zdaniy-i-sooruzheniy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khti.sfu-kras.ru/obuchenie/bakalavriat-ekspluatatsiya-transportno-tekhnologicheskikh-mashin-i-kompleksov.ph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khti.sfu-kras.ru/obuchenie/bakalavriat-konstruktorsko-tekhnologicheskoe-obespechenie-mashinostroitelnykh-proizvodstv.ph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khti.sfu-kras.ru/obuchenie/bakalavriat-ekonomika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khti.sfu-kras.ru/obuchenie/bakalavriat-prikladnaya-informatika.ph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khti.sfu-kras.ru/obuchenie/08-04-01-stroitelstvo.ph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khti.sfu-kras.ru/obuchenie/bakalavriat-elektroenergetika-i-elektrotekhnika.ph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5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khti.sfu-kras.ru/dokumentatsiya/dokumentatsiya-dlya-postupayushchikh.php" TargetMode="External"/><Relationship Id="rId4" Type="http://schemas.openxmlformats.org/officeDocument/2006/relationships/hyperlink" Target="http://www.khti.ru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hyperlink" Target="http://www.khti.ru/" TargetMode="External"/><Relationship Id="rId4" Type="http://schemas.openxmlformats.org/officeDocument/2006/relationships/hyperlink" Target="mailto:pk-khti@mail.ru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4.png"/><Relationship Id="rId7" Type="http://schemas.openxmlformats.org/officeDocument/2006/relationships/image" Target="../media/image8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4.png"/><Relationship Id="rId7" Type="http://schemas.openxmlformats.org/officeDocument/2006/relationships/image" Target="../media/image9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4.png"/><Relationship Id="rId7" Type="http://schemas.openxmlformats.org/officeDocument/2006/relationships/image" Target="../media/image94.png"/><Relationship Id="rId12" Type="http://schemas.openxmlformats.org/officeDocument/2006/relationships/image" Target="../media/image9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8.jpeg"/><Relationship Id="rId5" Type="http://schemas.openxmlformats.org/officeDocument/2006/relationships/image" Target="../media/image93.png"/><Relationship Id="rId10" Type="http://schemas.openxmlformats.org/officeDocument/2006/relationships/image" Target="../media/image97.jpeg"/><Relationship Id="rId4" Type="http://schemas.openxmlformats.org/officeDocument/2006/relationships/image" Target="../media/image92.jpeg"/><Relationship Id="rId9" Type="http://schemas.openxmlformats.org/officeDocument/2006/relationships/image" Target="../media/image9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4.png"/><Relationship Id="rId7" Type="http://schemas.openxmlformats.org/officeDocument/2006/relationships/image" Target="../media/image10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khti.sfu-kras.ru/obuchenie/bakalavriat-ekspluatatsiya-transportno-tekhnologicheskikh-mashin-i-kompleksov.php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://khti.sfu-kras.ru/obuchenie/bakalavriat-konstruktorsko-tekhnologicheskoe-obespechenie-mashinostroitelnykh-proizvodstv.php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hti.sfu-kras.ru/obuchenie/bakalavriat-elektroenergetika-i-elektrotekhnika.php" TargetMode="External"/><Relationship Id="rId11" Type="http://schemas.openxmlformats.org/officeDocument/2006/relationships/hyperlink" Target="http://khti.sfu-kras.ru/obuchenie/stroitelstvo-unikalnykh-zdaniy-i-sooruzheniy.php" TargetMode="External"/><Relationship Id="rId5" Type="http://schemas.openxmlformats.org/officeDocument/2006/relationships/hyperlink" Target="http://khti.sfu-kras.ru/obuchenie/bakalavriat-prikladnaya-informatika.php" TargetMode="External"/><Relationship Id="rId10" Type="http://schemas.openxmlformats.org/officeDocument/2006/relationships/hyperlink" Target="http://khti.sfu-kras.ru/obuchenie/08-04-01-stroitelstvo.php" TargetMode="External"/><Relationship Id="rId4" Type="http://schemas.openxmlformats.org/officeDocument/2006/relationships/hyperlink" Target="http://khti.sfu-kras.ru/obuchenie/bakalavriat-stroitelstvo.php" TargetMode="External"/><Relationship Id="rId9" Type="http://schemas.openxmlformats.org/officeDocument/2006/relationships/hyperlink" Target="http://khti.sfu-kras.ru/obuchenie/bakalavriat-ekonomika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 descr="C:\Documents and Settings\1\Мои документы\Мои рисунки\Picasa\Screen Captures\Скриншот 13.04.2017 193427.bmp.jpg"/>
          <p:cNvPicPr>
            <a:picLocks noChangeAspect="1" noChangeArrowheads="1"/>
          </p:cNvPicPr>
          <p:nvPr/>
        </p:nvPicPr>
        <p:blipFill>
          <a:blip r:embed="rId2" cstate="print"/>
          <a:srcRect r="12218" b="6548"/>
          <a:stretch>
            <a:fillRect/>
          </a:stretch>
        </p:blipFill>
        <p:spPr bwMode="auto">
          <a:xfrm>
            <a:off x="0" y="3384376"/>
            <a:ext cx="9180512" cy="3473624"/>
          </a:xfrm>
          <a:prstGeom prst="rect">
            <a:avLst/>
          </a:prstGeom>
          <a:noFill/>
        </p:spPr>
      </p:pic>
      <p:pic>
        <p:nvPicPr>
          <p:cNvPr id="1032" name="Picture 8" descr="http://khti.sfu-kras.ru/upload/medialibrary/984/dsc01896.jpg"/>
          <p:cNvPicPr>
            <a:picLocks noChangeAspect="1" noChangeArrowheads="1"/>
          </p:cNvPicPr>
          <p:nvPr/>
        </p:nvPicPr>
        <p:blipFill>
          <a:blip r:embed="rId3" cstate="print"/>
          <a:srcRect r="22013" b="32623"/>
          <a:stretch>
            <a:fillRect/>
          </a:stretch>
        </p:blipFill>
        <p:spPr bwMode="auto">
          <a:xfrm>
            <a:off x="4191627" y="1844824"/>
            <a:ext cx="4952373" cy="242088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7554" t="23637" r="51684" b="38181"/>
          <a:stretch>
            <a:fillRect/>
          </a:stretch>
        </p:blipFill>
        <p:spPr bwMode="auto">
          <a:xfrm>
            <a:off x="0" y="1844824"/>
            <a:ext cx="4594818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2714612" y="0"/>
            <a:ext cx="4572032" cy="2088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28566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43740"/>
                </a:solidFill>
                <a:effectLst/>
                <a:latin typeface="Arial" pitchFamily="34" charset="0"/>
                <a:cs typeface="Arial" pitchFamily="34" charset="0"/>
              </a:rPr>
              <a:t>ХАКАССКИЙ ТЕХНИЧЕСКИЙ ИНСТИТУТ –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" b="1" i="0" u="none" strike="noStrike" cap="none" normalizeH="0" baseline="0" dirty="0" smtClean="0">
              <a:ln>
                <a:noFill/>
              </a:ln>
              <a:solidFill>
                <a:srgbClr val="14374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369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143740"/>
                </a:solidFill>
                <a:effectLst/>
                <a:latin typeface="Open Sans"/>
              </a:rPr>
              <a:t>ФИЛИАЛ ФЕДЕРАЛЬНОГО ГОСУДАРСТВЕННОГО АВТОНОМНОГО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143740"/>
                </a:solidFill>
                <a:effectLst/>
                <a:latin typeface="Open Sans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143740"/>
                </a:solidFill>
                <a:effectLst/>
                <a:latin typeface="Open Sans"/>
              </a:rPr>
              <a:t>ОБРАЗОВАТЕЛЬНОГО УЧРЕЖДЕНИЯ ВЫСШЕГО ОБРАЗОВАНИЯ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369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143740"/>
                </a:solidFill>
                <a:effectLst/>
                <a:latin typeface="Open Sans"/>
              </a:rPr>
              <a:t> «СИБИРСКИЙ ФЕДЕРАЛЬНЫЙ УНИВЕРСИТЕТ»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34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179512" y="260648"/>
            <a:ext cx="2490738" cy="1368152"/>
          </a:xfrm>
          <a:prstGeom prst="rect">
            <a:avLst/>
          </a:prstGeom>
          <a:noFill/>
        </p:spPr>
      </p:pic>
      <p:sp>
        <p:nvSpPr>
          <p:cNvPr id="18" name="Скругленная прямоугольная выноска 17"/>
          <p:cNvSpPr/>
          <p:nvPr/>
        </p:nvSpPr>
        <p:spPr>
          <a:xfrm>
            <a:off x="4971558" y="4494300"/>
            <a:ext cx="3672408" cy="792088"/>
          </a:xfrm>
          <a:prstGeom prst="wedgeRoundRectCallout">
            <a:avLst>
              <a:gd name="adj1" fmla="val -70126"/>
              <a:gd name="adj2" fmla="val 58121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 smtClean="0">
              <a:solidFill>
                <a:schemeClr val="tx1"/>
              </a:solidFill>
            </a:endParaRPr>
          </a:p>
          <a:p>
            <a:pPr algn="r"/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     </a:t>
            </a:r>
            <a:r>
              <a:rPr lang="ru-RU" sz="1600" dirty="0" smtClean="0">
                <a:solidFill>
                  <a:schemeClr val="tx1"/>
                </a:solidFill>
              </a:rPr>
              <a:t>Республика Хакасия,         </a:t>
            </a:r>
          </a:p>
          <a:p>
            <a:pPr algn="r"/>
            <a:r>
              <a:rPr lang="ru-RU" sz="1600" dirty="0" smtClean="0">
                <a:solidFill>
                  <a:schemeClr val="tx1"/>
                </a:solidFill>
              </a:rPr>
              <a:t>г.Абакан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smtClean="0">
                <a:solidFill>
                  <a:schemeClr val="tx1"/>
                </a:solidFill>
              </a:rPr>
              <a:t>ул. Щетинкина</a:t>
            </a:r>
            <a:r>
              <a:rPr lang="ru-RU" sz="1600" dirty="0">
                <a:solidFill>
                  <a:schemeClr val="tx1"/>
                </a:solidFill>
              </a:rPr>
              <a:t>, </a:t>
            </a:r>
            <a:r>
              <a:rPr lang="ru-RU" sz="1600" dirty="0" smtClean="0">
                <a:solidFill>
                  <a:schemeClr val="tx1"/>
                </a:solidFill>
              </a:rPr>
              <a:t>27</a:t>
            </a:r>
          </a:p>
          <a:p>
            <a:pPr algn="r"/>
            <a:r>
              <a:rPr lang="ru-RU" sz="1600" dirty="0" smtClean="0">
                <a:solidFill>
                  <a:schemeClr val="tx1"/>
                </a:solidFill>
              </a:rPr>
              <a:t>                     +</a:t>
            </a:r>
            <a:r>
              <a:rPr lang="ru-RU" sz="1600" dirty="0">
                <a:solidFill>
                  <a:schemeClr val="tx1"/>
                </a:solidFill>
              </a:rPr>
              <a:t>7 (3902) </a:t>
            </a:r>
            <a:r>
              <a:rPr lang="ru-RU" sz="1600" dirty="0" smtClean="0">
                <a:solidFill>
                  <a:schemeClr val="tx1"/>
                </a:solidFill>
              </a:rPr>
              <a:t>22-53-55</a:t>
            </a:r>
            <a:endParaRPr lang="ru-RU" sz="1600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1037" name="Picture 13" descr="http://about.sfu-kras.ru/files/logo_horizontal.png"/>
          <p:cNvPicPr>
            <a:picLocks noChangeAspect="1" noChangeArrowheads="1"/>
          </p:cNvPicPr>
          <p:nvPr/>
        </p:nvPicPr>
        <p:blipFill>
          <a:blip r:embed="rId6" cstate="print">
            <a:lum bright="-20000"/>
          </a:blip>
          <a:srcRect r="71154"/>
          <a:stretch>
            <a:fillRect/>
          </a:stretch>
        </p:blipFill>
        <p:spPr bwMode="auto">
          <a:xfrm>
            <a:off x="5076056" y="4581128"/>
            <a:ext cx="801435" cy="432047"/>
          </a:xfrm>
          <a:prstGeom prst="rect">
            <a:avLst/>
          </a:prstGeom>
          <a:noFill/>
        </p:spPr>
      </p:pic>
      <p:pic>
        <p:nvPicPr>
          <p:cNvPr id="1042" name="Picture 18" descr="C:\Documents and Settings\1\Мои документы\Downloads\science-granite-monument-001.jpg"/>
          <p:cNvPicPr>
            <a:picLocks noChangeAspect="1" noChangeArrowheads="1"/>
          </p:cNvPicPr>
          <p:nvPr/>
        </p:nvPicPr>
        <p:blipFill>
          <a:blip r:embed="rId7" cstate="print">
            <a:lum bright="37000"/>
          </a:blip>
          <a:srcRect/>
          <a:stretch>
            <a:fillRect/>
          </a:stretch>
        </p:blipFill>
        <p:spPr bwMode="auto">
          <a:xfrm>
            <a:off x="238669" y="4437112"/>
            <a:ext cx="2749155" cy="2060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28596" y="4500570"/>
            <a:ext cx="23574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solidFill>
                  <a:srgbClr val="006666"/>
                </a:solidFill>
              </a:rPr>
              <a:t>Уже 50 лет </a:t>
            </a:r>
          </a:p>
          <a:p>
            <a:pPr algn="ctr"/>
            <a:r>
              <a:rPr lang="ru-RU" sz="3000" dirty="0" smtClean="0">
                <a:solidFill>
                  <a:srgbClr val="006666"/>
                </a:solidFill>
              </a:rPr>
              <a:t>в сфере высшего образования</a:t>
            </a:r>
            <a:endParaRPr lang="ru-RU" sz="3000" dirty="0">
              <a:solidFill>
                <a:srgbClr val="006666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8" cstate="print"/>
          <a:srcRect t="22565" r="65539" b="34442"/>
          <a:stretch>
            <a:fillRect/>
          </a:stretch>
        </p:blipFill>
        <p:spPr bwMode="auto">
          <a:xfrm>
            <a:off x="7286644" y="0"/>
            <a:ext cx="1857356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4"/>
          <p:cNvGrpSpPr/>
          <p:nvPr/>
        </p:nvGrpSpPr>
        <p:grpSpPr>
          <a:xfrm>
            <a:off x="72504" y="0"/>
            <a:ext cx="9071496" cy="6777192"/>
            <a:chOff x="72504" y="8800"/>
            <a:chExt cx="9071496" cy="677719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16632"/>
            <a:ext cx="5338936" cy="1143000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ru-RU" sz="2400" b="1" dirty="0" smtClean="0"/>
              <a:t>13.03.02 – </a:t>
            </a:r>
            <a:r>
              <a:rPr lang="ru-RU" sz="2400" b="1" dirty="0" smtClean="0">
                <a:hlinkClick r:id="rId2"/>
              </a:rPr>
              <a:t>ЭЛЕКТРОЭНЕРГЕТИКА И ЭЛЕКТРОТЕХНИКА</a:t>
            </a:r>
            <a:endParaRPr lang="ru-RU" sz="2400" b="1" dirty="0">
              <a:solidFill>
                <a:srgbClr val="006666"/>
              </a:solidFill>
              <a:latin typeface="Arial Black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4" name="Группа 79"/>
          <p:cNvGrpSpPr/>
          <p:nvPr/>
        </p:nvGrpSpPr>
        <p:grpSpPr>
          <a:xfrm>
            <a:off x="395536" y="1556792"/>
            <a:ext cx="2736304" cy="1346666"/>
            <a:chOff x="3203848" y="1628800"/>
            <a:chExt cx="2736304" cy="1346666"/>
          </a:xfrm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3275856" y="1628800"/>
              <a:ext cx="2592288" cy="8280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ru-RU" b="1" dirty="0" smtClean="0"/>
                <a:t>Кафедра электроэнергетики</a:t>
              </a:r>
              <a:endParaRPr lang="ru-RU" dirty="0"/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3203848" y="2636912"/>
              <a:ext cx="273630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600" b="1" dirty="0"/>
            </a:p>
          </p:txBody>
        </p:sp>
      </p:grpSp>
      <p:pic>
        <p:nvPicPr>
          <p:cNvPr id="15362" name="Picture 2" descr="http://fr.ill.in.ua/img/forall/i/2014/1401912462.jpg"/>
          <p:cNvPicPr>
            <a:picLocks noChangeAspect="1" noChangeArrowheads="1"/>
          </p:cNvPicPr>
          <p:nvPr/>
        </p:nvPicPr>
        <p:blipFill>
          <a:blip r:embed="rId5" cstate="print"/>
          <a:srcRect r="44840"/>
          <a:stretch>
            <a:fillRect/>
          </a:stretch>
        </p:blipFill>
        <p:spPr bwMode="auto">
          <a:xfrm>
            <a:off x="428596" y="2928934"/>
            <a:ext cx="2520280" cy="3041205"/>
          </a:xfrm>
          <a:prstGeom prst="round2DiagRect">
            <a:avLst>
              <a:gd name="adj1" fmla="val 16667"/>
              <a:gd name="adj2" fmla="val 38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 flipV="1">
            <a:off x="1547664" y="2420888"/>
            <a:ext cx="360040" cy="153457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071802" y="1194911"/>
            <a:ext cx="5857916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Прием осуществляется на базе 11 классов, профессионального, высшего образования</a:t>
            </a:r>
          </a:p>
          <a:p>
            <a:pPr>
              <a:defRPr/>
            </a:pPr>
            <a:endParaRPr lang="ru-RU" sz="100" b="1" dirty="0" smtClean="0"/>
          </a:p>
          <a:p>
            <a:pPr>
              <a:defRPr/>
            </a:pPr>
            <a:r>
              <a:rPr lang="ru-RU" sz="1600" b="1" dirty="0" smtClean="0"/>
              <a:t>Объекты профессиональной деятельности выпускника:</a:t>
            </a:r>
          </a:p>
          <a:p>
            <a:pPr>
              <a:defRPr/>
            </a:pPr>
            <a:endParaRPr lang="ru-RU" sz="200" b="1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600" dirty="0" smtClean="0"/>
              <a:t>технические средства</a:t>
            </a:r>
            <a:r>
              <a:rPr lang="en-US" sz="1600" dirty="0" smtClean="0"/>
              <a:t>;</a:t>
            </a:r>
            <a:r>
              <a:rPr lang="ru-RU" sz="1600" dirty="0" smtClean="0"/>
              <a:t> 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600" dirty="0" smtClean="0"/>
              <a:t>способы и методы человеческой</a:t>
            </a:r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r>
              <a:rPr lang="ru-RU" sz="1600" dirty="0" smtClean="0"/>
              <a:t>деятельности для производства,</a:t>
            </a:r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r>
              <a:rPr lang="ru-RU" sz="1600" dirty="0" smtClean="0"/>
              <a:t>передачи, распределения,</a:t>
            </a:r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r>
              <a:rPr lang="ru-RU" sz="1600" dirty="0" smtClean="0"/>
              <a:t>преобразования, применения</a:t>
            </a:r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r>
              <a:rPr lang="ru-RU" sz="1600" dirty="0" smtClean="0"/>
              <a:t>электрической энергии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600" dirty="0" smtClean="0"/>
              <a:t>управление потоками энергии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600" dirty="0" smtClean="0"/>
              <a:t>разработки и изготовления</a:t>
            </a:r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r>
              <a:rPr lang="ru-RU" sz="1600" dirty="0" smtClean="0"/>
              <a:t>элементов, устройств и систем,</a:t>
            </a:r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r>
              <a:rPr lang="ru-RU" sz="1600" dirty="0" smtClean="0"/>
              <a:t>реализующих эти процессы.</a:t>
            </a:r>
          </a:p>
          <a:p>
            <a:pPr algn="just">
              <a:defRPr/>
            </a:pPr>
            <a:endParaRPr lang="ru-RU" sz="200" b="1" dirty="0" smtClean="0"/>
          </a:p>
          <a:p>
            <a:pPr algn="just">
              <a:defRPr/>
            </a:pPr>
            <a:r>
              <a:rPr lang="ru-RU" sz="1600" b="1" dirty="0" smtClean="0"/>
              <a:t>Форма обучения (срок обучения): 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600" dirty="0" smtClean="0"/>
              <a:t>очная (4 года);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600" dirty="0" smtClean="0"/>
              <a:t>заочная (5 лет).</a:t>
            </a:r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600" b="1" dirty="0" smtClean="0"/>
              <a:t>Возможно получение второго высшего образования ( обучение по индивидуальному плану).</a:t>
            </a:r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600" b="1" dirty="0" smtClean="0"/>
              <a:t>Вступительные испытания</a:t>
            </a:r>
            <a:r>
              <a:rPr lang="en-US" sz="1600" b="1" dirty="0" smtClean="0"/>
              <a:t> (</a:t>
            </a:r>
            <a:r>
              <a:rPr lang="ru-RU" sz="1600" b="1" dirty="0" smtClean="0"/>
              <a:t>ЕГЭ/ВИ</a:t>
            </a:r>
            <a:r>
              <a:rPr lang="en-US" sz="1600" b="1" dirty="0" smtClean="0"/>
              <a:t>)</a:t>
            </a:r>
            <a:r>
              <a:rPr lang="ru-RU" sz="1600" b="1" dirty="0" smtClean="0"/>
              <a:t>/мин. балл</a:t>
            </a:r>
            <a:r>
              <a:rPr lang="en-US" sz="1600" b="1" dirty="0" smtClean="0"/>
              <a:t>:</a:t>
            </a:r>
            <a:endParaRPr lang="ru-RU" sz="1600" b="1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600" dirty="0" smtClean="0"/>
              <a:t>Физика/информатика и ИКТ**           39/44		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600" dirty="0" smtClean="0"/>
              <a:t>Математика*		                        39	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600" dirty="0" smtClean="0"/>
              <a:t>Русский язык</a:t>
            </a:r>
            <a:r>
              <a:rPr lang="en-US" sz="1600" dirty="0" smtClean="0"/>
              <a:t> </a:t>
            </a:r>
            <a:r>
              <a:rPr lang="ru-RU" sz="1600" dirty="0" smtClean="0"/>
              <a:t>		                        40	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72504" y="8800"/>
            <a:ext cx="9071496" cy="6777192"/>
            <a:chOff x="72504" y="8800"/>
            <a:chExt cx="9071496" cy="677719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16632"/>
            <a:ext cx="5338936" cy="1143000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ru-RU" sz="2400" b="1" dirty="0" smtClean="0"/>
              <a:t>08.03.01 - </a:t>
            </a:r>
            <a:r>
              <a:rPr lang="ru-RU" sz="2400" b="1" dirty="0" smtClean="0">
                <a:hlinkClick r:id="rId2"/>
              </a:rPr>
              <a:t>СТРОИТЕЛЬСТВО</a:t>
            </a:r>
            <a:endParaRPr lang="ru-RU" sz="2400" b="1" dirty="0">
              <a:solidFill>
                <a:srgbClr val="006666"/>
              </a:solidFill>
              <a:latin typeface="Arial Black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80" name="Группа 79"/>
          <p:cNvGrpSpPr/>
          <p:nvPr/>
        </p:nvGrpSpPr>
        <p:grpSpPr>
          <a:xfrm>
            <a:off x="285720" y="1556792"/>
            <a:ext cx="3571900" cy="1451773"/>
            <a:chOff x="3094032" y="1628800"/>
            <a:chExt cx="3571900" cy="1451773"/>
          </a:xfrm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3094032" y="1628800"/>
              <a:ext cx="3571900" cy="8280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Кафедра строительства</a:t>
              </a: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3275856" y="2742019"/>
              <a:ext cx="302433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600" b="1" dirty="0" smtClean="0"/>
            </a:p>
          </p:txBody>
        </p:sp>
      </p:grp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 flipV="1">
            <a:off x="1857356" y="2420888"/>
            <a:ext cx="360040" cy="153457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000496" y="1357299"/>
            <a:ext cx="4929222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700" b="1" i="1" dirty="0" smtClean="0">
                <a:solidFill>
                  <a:schemeClr val="accent6">
                    <a:lumMod val="50000"/>
                  </a:schemeClr>
                </a:solidFill>
              </a:rPr>
              <a:t>Прием осуществляется на базе 11 классов, профессионального, высшего образования</a:t>
            </a:r>
          </a:p>
          <a:p>
            <a:pPr>
              <a:defRPr/>
            </a:pPr>
            <a:r>
              <a:rPr lang="ru-RU" sz="1700" b="1" dirty="0" smtClean="0"/>
              <a:t>Область профессиональной деятельности выпускника включает: </a:t>
            </a:r>
          </a:p>
          <a:p>
            <a:pPr>
              <a:defRPr/>
            </a:pPr>
            <a:endParaRPr lang="ru-RU" sz="400" b="1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700" dirty="0" smtClean="0"/>
              <a:t>инженерные изыскания, проектирование,</a:t>
            </a:r>
            <a:endParaRPr lang="en-US" sz="1700" dirty="0" smtClean="0"/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r>
              <a:rPr lang="ru-RU" sz="1700" dirty="0" smtClean="0"/>
              <a:t>возведение, эксплуатацию, оценку и</a:t>
            </a:r>
            <a:endParaRPr lang="en-US" sz="1700" dirty="0" smtClean="0"/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r>
              <a:rPr lang="ru-RU" sz="1700" dirty="0" smtClean="0"/>
              <a:t>реконструкцию зданий и сооружений</a:t>
            </a:r>
            <a:r>
              <a:rPr lang="en-US" sz="1700" dirty="0" smtClean="0"/>
              <a:t>;</a:t>
            </a:r>
            <a:endParaRPr lang="ru-RU" sz="1700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700" dirty="0" smtClean="0"/>
              <a:t>инженерное обеспечение и оборудование</a:t>
            </a:r>
            <a:endParaRPr lang="en-US" sz="1700" dirty="0" smtClean="0"/>
          </a:p>
          <a:p>
            <a:pPr marL="274320" indent="-274320">
              <a:defRPr/>
            </a:pPr>
            <a:r>
              <a:rPr lang="ru-RU" sz="1700" dirty="0" smtClean="0"/>
              <a:t>строительных объектов и городских территорий.</a:t>
            </a:r>
          </a:p>
          <a:p>
            <a:pPr marL="274320" indent="-274320">
              <a:spcBef>
                <a:spcPts val="0"/>
              </a:spcBef>
              <a:buNone/>
              <a:defRPr/>
            </a:pPr>
            <a:endParaRPr lang="ru-RU" sz="100" b="1" dirty="0" smtClean="0"/>
          </a:p>
          <a:p>
            <a:pPr marL="274320" indent="-274320">
              <a:spcBef>
                <a:spcPts val="0"/>
              </a:spcBef>
              <a:buNone/>
              <a:defRPr/>
            </a:pPr>
            <a:r>
              <a:rPr lang="ru-RU" sz="1700" b="1" dirty="0" smtClean="0"/>
              <a:t>Форма обучения (срок обучения): </a:t>
            </a:r>
          </a:p>
          <a:p>
            <a:pPr marL="288000" indent="288000" algn="just">
              <a:spcBef>
                <a:spcPts val="0"/>
              </a:spcBef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700" dirty="0" smtClean="0"/>
              <a:t>очная (4 года); </a:t>
            </a:r>
          </a:p>
          <a:p>
            <a:pPr marL="288000" indent="288000" algn="just">
              <a:spcBef>
                <a:spcPts val="0"/>
              </a:spcBef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700" dirty="0" err="1" smtClean="0"/>
              <a:t>очно-заочная</a:t>
            </a:r>
            <a:r>
              <a:rPr lang="ru-RU" sz="1700" dirty="0" smtClean="0"/>
              <a:t> (5 лет).</a:t>
            </a:r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700" b="1" dirty="0" smtClean="0"/>
              <a:t>Возможно получение второго высшего образования (обучение по индивидуальному плану).</a:t>
            </a:r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700" b="1" dirty="0" smtClean="0"/>
              <a:t>Вступительные испытания</a:t>
            </a:r>
            <a:r>
              <a:rPr lang="en-US" sz="1700" b="1" dirty="0" smtClean="0"/>
              <a:t> (</a:t>
            </a:r>
            <a:r>
              <a:rPr lang="ru-RU" sz="1700" b="1" dirty="0" smtClean="0"/>
              <a:t>ЕГЭ/ВИ</a:t>
            </a:r>
            <a:r>
              <a:rPr lang="en-US" sz="1700" b="1" dirty="0" smtClean="0"/>
              <a:t>)</a:t>
            </a:r>
            <a:r>
              <a:rPr lang="ru-RU" sz="1700" b="1" dirty="0" smtClean="0"/>
              <a:t>/мин. балл</a:t>
            </a:r>
            <a:r>
              <a:rPr lang="en-US" sz="1700" b="1" dirty="0" smtClean="0"/>
              <a:t>:</a:t>
            </a:r>
            <a:endParaRPr lang="ru-RU" sz="1700" b="1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700" dirty="0" smtClean="0"/>
              <a:t>Физика/информатика и ИКТ **    39/44	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700" dirty="0" smtClean="0"/>
              <a:t>Математика*                                        39	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700" dirty="0" smtClean="0"/>
              <a:t>Русский язык</a:t>
            </a:r>
            <a:r>
              <a:rPr lang="en-US" sz="1700" dirty="0" smtClean="0"/>
              <a:t> </a:t>
            </a:r>
            <a:r>
              <a:rPr lang="ru-RU" sz="1700" dirty="0" smtClean="0"/>
              <a:t>                                       40		</a:t>
            </a:r>
            <a:endParaRPr lang="en-US" sz="1700" dirty="0" smtClean="0"/>
          </a:p>
        </p:txBody>
      </p:sp>
      <p:pic>
        <p:nvPicPr>
          <p:cNvPr id="18434" name="Picture 2" descr="http://r-19.ru/upload/iblock/c39/_DSC7525.jpg"/>
          <p:cNvPicPr>
            <a:picLocks noChangeAspect="1" noChangeArrowheads="1"/>
          </p:cNvPicPr>
          <p:nvPr/>
        </p:nvPicPr>
        <p:blipFill>
          <a:blip r:embed="rId5" cstate="print"/>
          <a:srcRect l="43847"/>
          <a:stretch>
            <a:fillRect/>
          </a:stretch>
        </p:blipFill>
        <p:spPr bwMode="auto">
          <a:xfrm>
            <a:off x="642910" y="2786058"/>
            <a:ext cx="2732050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3500264" y="27173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4"/>
          <p:cNvGrpSpPr/>
          <p:nvPr/>
        </p:nvGrpSpPr>
        <p:grpSpPr>
          <a:xfrm>
            <a:off x="72504" y="8800"/>
            <a:ext cx="9071496" cy="6777192"/>
            <a:chOff x="72504" y="8800"/>
            <a:chExt cx="9071496" cy="677719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16632"/>
            <a:ext cx="5338936" cy="1143000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ru-RU" sz="2000" b="1" dirty="0" smtClean="0"/>
              <a:t>08.05.01 - </a:t>
            </a:r>
            <a:r>
              <a:rPr lang="ru-RU" sz="2000" b="1" dirty="0" smtClean="0">
                <a:hlinkClick r:id="rId2"/>
              </a:rPr>
              <a:t>СТРОИТЕЛЬСТВО УНИКАЛЬНЫХ ЗДАНИЙ И СООРУЖЕНИЙ</a:t>
            </a:r>
            <a:endParaRPr lang="ru-RU" sz="2400" b="1" dirty="0">
              <a:solidFill>
                <a:srgbClr val="006666"/>
              </a:solidFill>
              <a:latin typeface="Arial Black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4" name="Группа 79"/>
          <p:cNvGrpSpPr/>
          <p:nvPr/>
        </p:nvGrpSpPr>
        <p:grpSpPr>
          <a:xfrm>
            <a:off x="467544" y="1556792"/>
            <a:ext cx="3532952" cy="1274658"/>
            <a:chOff x="3275856" y="1628800"/>
            <a:chExt cx="3024336" cy="1274658"/>
          </a:xfrm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3275856" y="1628800"/>
              <a:ext cx="2916000" cy="8280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Кафедра строительства</a:t>
              </a: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3275856" y="2564904"/>
              <a:ext cx="302433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600" b="1" dirty="0" smtClean="0"/>
            </a:p>
          </p:txBody>
        </p:sp>
      </p:grp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 flipV="1">
            <a:off x="1763688" y="2420888"/>
            <a:ext cx="360040" cy="153457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286248" y="1422521"/>
            <a:ext cx="457203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</a:rPr>
              <a:t>Прием осуществляется на базе 11 классов, профессионального, высшего образования</a:t>
            </a:r>
          </a:p>
          <a:p>
            <a:pPr algn="just">
              <a:buNone/>
            </a:pPr>
            <a:endParaRPr lang="ru-RU" sz="100" b="1" dirty="0" smtClean="0"/>
          </a:p>
          <a:p>
            <a:pPr algn="just">
              <a:buNone/>
            </a:pPr>
            <a:r>
              <a:rPr lang="ru-RU" sz="1400" b="1" dirty="0" smtClean="0"/>
              <a:t>Специализация</a:t>
            </a:r>
            <a:r>
              <a:rPr lang="en-US" sz="1400" b="1" dirty="0" smtClean="0"/>
              <a:t>:</a:t>
            </a:r>
            <a:r>
              <a:rPr lang="ru-RU" sz="1400" b="1" dirty="0" smtClean="0"/>
              <a:t> </a:t>
            </a:r>
            <a:r>
              <a:rPr lang="ru-RU" sz="1400" b="1" dirty="0" smtClean="0">
                <a:solidFill>
                  <a:srgbClr val="006666"/>
                </a:solidFill>
              </a:rPr>
              <a:t>строительство высотных и большепролетных зданий и сооружений.</a:t>
            </a:r>
          </a:p>
          <a:p>
            <a:pPr algn="just">
              <a:buNone/>
            </a:pPr>
            <a:endParaRPr lang="ru-RU" sz="1400" b="1" dirty="0" smtClean="0">
              <a:solidFill>
                <a:srgbClr val="006666"/>
              </a:solidFill>
            </a:endParaRPr>
          </a:p>
          <a:p>
            <a:pPr algn="just">
              <a:buNone/>
            </a:pPr>
            <a:endParaRPr lang="ru-RU" sz="100" dirty="0" smtClean="0"/>
          </a:p>
          <a:p>
            <a:pPr algn="just">
              <a:buNone/>
            </a:pPr>
            <a:r>
              <a:rPr lang="ru-RU" sz="1400" b="1" dirty="0" smtClean="0"/>
              <a:t>Область профессиональной деятельности выпускника включает</a:t>
            </a:r>
            <a:r>
              <a:rPr lang="en-US" sz="1400" b="1" dirty="0" smtClean="0"/>
              <a:t>:</a:t>
            </a:r>
            <a:endParaRPr lang="ru-RU" sz="1400" b="1" dirty="0" smtClean="0"/>
          </a:p>
          <a:p>
            <a:pPr algn="just">
              <a:buNone/>
            </a:pPr>
            <a:endParaRPr lang="ru-RU" sz="100" b="1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инженерные изыскания, проектирование, возведение, эксплуатацию и техническое перевооружение уникальных зданий и сооружений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проведение научных исследований в области теории уникальных зданий и сооружений.</a:t>
            </a:r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endParaRPr lang="ru-RU" sz="1400" dirty="0" smtClean="0"/>
          </a:p>
          <a:p>
            <a:pPr>
              <a:buNone/>
            </a:pPr>
            <a:endParaRPr lang="ru-RU" sz="100" b="1" dirty="0" smtClean="0"/>
          </a:p>
          <a:p>
            <a:pPr algn="just">
              <a:buNone/>
            </a:pPr>
            <a:r>
              <a:rPr lang="ru-RU" sz="1400" b="1" dirty="0" smtClean="0"/>
              <a:t>Форма обучения (срок обучения)</a:t>
            </a:r>
            <a:r>
              <a:rPr lang="en-US" sz="1400" b="1" dirty="0" smtClean="0"/>
              <a:t>:</a:t>
            </a:r>
            <a:r>
              <a:rPr lang="en-US" sz="1400" dirty="0" smtClean="0"/>
              <a:t> </a:t>
            </a:r>
            <a:endParaRPr lang="ru-RU" sz="1400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очная (6 лет).</a:t>
            </a:r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endParaRPr lang="ru-RU" sz="1400" dirty="0" smtClean="0"/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400" b="1" dirty="0" smtClean="0"/>
              <a:t>Возможно получение второго высшего образования (обучение по индивидуальному плану).</a:t>
            </a:r>
          </a:p>
          <a:p>
            <a:pPr algn="just">
              <a:buClr>
                <a:srgbClr val="143740"/>
              </a:buClr>
              <a:buSzPct val="105000"/>
              <a:defRPr/>
            </a:pPr>
            <a:endParaRPr lang="ru-RU" sz="1400" b="1" dirty="0" smtClean="0"/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400" b="1" dirty="0" smtClean="0"/>
              <a:t>Вступительные испытания</a:t>
            </a:r>
            <a:r>
              <a:rPr lang="en-US" sz="1400" b="1" dirty="0" smtClean="0"/>
              <a:t> (</a:t>
            </a:r>
            <a:r>
              <a:rPr lang="ru-RU" sz="1400" b="1" dirty="0" smtClean="0"/>
              <a:t>ЕГЭ/ВИ</a:t>
            </a:r>
            <a:r>
              <a:rPr lang="en-US" sz="1400" b="1" dirty="0" smtClean="0"/>
              <a:t>)</a:t>
            </a:r>
            <a:r>
              <a:rPr lang="ru-RU" sz="1400" b="1" dirty="0" smtClean="0"/>
              <a:t>/мин. балл</a:t>
            </a:r>
            <a:r>
              <a:rPr lang="en-US" sz="1400" b="1" dirty="0" smtClean="0"/>
              <a:t>:</a:t>
            </a:r>
            <a:endParaRPr lang="ru-RU" sz="1400" b="1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Физика/информатика и ИКТ**     39/44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Математика* 		           39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Русский язык</a:t>
            </a:r>
            <a:r>
              <a:rPr lang="en-US" sz="1400" dirty="0" smtClean="0"/>
              <a:t> </a:t>
            </a:r>
            <a:r>
              <a:rPr lang="ru-RU" sz="1400" dirty="0" smtClean="0"/>
              <a:t>		           40</a:t>
            </a:r>
            <a:endParaRPr lang="ru-RU" sz="1600" dirty="0" smtClean="0"/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endParaRPr lang="ru-RU" sz="1600" dirty="0" smtClean="0"/>
          </a:p>
        </p:txBody>
      </p:sp>
      <p:pic>
        <p:nvPicPr>
          <p:cNvPr id="1026" name="Picture 2" descr="http://ekbrealty.ru/media/uploads/img_news/%D0%B2%D1%8B%D1%81%D0%BE%D1%82%D0%BD%D0%BE%D0%B5_%D1%81%D1%82%D1%80%D0%BE%D0%B8%D1%82%D0%B5%D0%BB%D1%8C%D1%81%D1%82%D0%B2%D0%B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924944"/>
            <a:ext cx="2790310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http://lesprominform.ru/uploads/images/lpi97/5-9-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653136"/>
            <a:ext cx="2707067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4"/>
          <p:cNvGrpSpPr/>
          <p:nvPr/>
        </p:nvGrpSpPr>
        <p:grpSpPr>
          <a:xfrm>
            <a:off x="72504" y="0"/>
            <a:ext cx="9071496" cy="6777192"/>
            <a:chOff x="72504" y="8800"/>
            <a:chExt cx="9071496" cy="677719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97768"/>
            <a:ext cx="5338936" cy="1143000"/>
          </a:xfrm>
        </p:spPr>
        <p:txBody>
          <a:bodyPr>
            <a:normAutofit/>
          </a:bodyPr>
          <a:lstStyle/>
          <a:p>
            <a:pPr fontAlgn="base"/>
            <a:r>
              <a:rPr lang="ru-RU" sz="2000" b="1" dirty="0" smtClean="0"/>
              <a:t>23.03.03</a:t>
            </a:r>
            <a:r>
              <a:rPr lang="ru-RU" sz="2000" dirty="0" smtClean="0"/>
              <a:t> - </a:t>
            </a:r>
            <a:r>
              <a:rPr lang="ru-RU" sz="2000" b="1" dirty="0" smtClean="0">
                <a:hlinkClick r:id="rId2"/>
              </a:rPr>
              <a:t>ЭКСПЛУАТАЦИЯ ТРАНСПОРТНО - ТЕХНОЛОГИЧЕСКИХ МАШИН И КОМПЛЕКСОВ</a:t>
            </a:r>
            <a:endParaRPr lang="ru-RU" sz="2000" dirty="0"/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4" name="Группа 79"/>
          <p:cNvGrpSpPr/>
          <p:nvPr/>
        </p:nvGrpSpPr>
        <p:grpSpPr>
          <a:xfrm>
            <a:off x="467544" y="1556792"/>
            <a:ext cx="3604391" cy="1379765"/>
            <a:chOff x="3275856" y="1628800"/>
            <a:chExt cx="3085490" cy="1379765"/>
          </a:xfrm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3275856" y="1628800"/>
              <a:ext cx="2916000" cy="8280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Кафедра автомобильного  транспорта и машиностроения</a:t>
              </a: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3337010" y="2670011"/>
              <a:ext cx="302433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600" b="1" dirty="0" smtClean="0"/>
            </a:p>
          </p:txBody>
        </p:sp>
      </p:grp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 flipV="1">
            <a:off x="2068820" y="2489725"/>
            <a:ext cx="360040" cy="153457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214810" y="1500174"/>
            <a:ext cx="4572032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</a:rPr>
              <a:t>Прием осуществляется на базе 11 классов, профессионального, высшего образования</a:t>
            </a:r>
          </a:p>
          <a:p>
            <a:pPr>
              <a:defRPr/>
            </a:pPr>
            <a:endParaRPr lang="ru-RU" sz="100" b="1" dirty="0" smtClean="0"/>
          </a:p>
          <a:p>
            <a:pPr>
              <a:defRPr/>
            </a:pPr>
            <a:r>
              <a:rPr lang="ru-RU" sz="1400" b="1" dirty="0" smtClean="0"/>
              <a:t>Объекты профессиональной деятельности выпускника:</a:t>
            </a:r>
          </a:p>
          <a:p>
            <a:pPr>
              <a:defRPr/>
            </a:pPr>
            <a:endParaRPr lang="ru-RU" sz="100" b="1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транспортные  и технологические машины,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предприятия и организации, проводящие их эксплуатацию, хранение, заправку, техническое обслуживание, ремонт, сервис, а также материально техническое обеспечение эксплуатационных предприятий и владельцев транспортных средств всех  форм собственности.</a:t>
            </a:r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endParaRPr lang="ru-RU" sz="1400" dirty="0" smtClean="0"/>
          </a:p>
          <a:p>
            <a:pPr marL="274320" indent="-274320">
              <a:defRPr/>
            </a:pPr>
            <a:endParaRPr lang="ru-RU" sz="100" b="1" dirty="0" smtClean="0"/>
          </a:p>
          <a:p>
            <a:pPr marL="274320" indent="-274320">
              <a:defRPr/>
            </a:pPr>
            <a:r>
              <a:rPr lang="ru-RU" sz="1400" b="1" dirty="0" smtClean="0"/>
              <a:t>Форма обучения(срок обучения):</a:t>
            </a:r>
            <a:r>
              <a:rPr lang="ru-RU" sz="1400" dirty="0" smtClean="0"/>
              <a:t> 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заочная (5 лет).</a:t>
            </a:r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endParaRPr lang="ru-RU" sz="1400" dirty="0" smtClean="0"/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400" b="1" dirty="0" smtClean="0"/>
              <a:t>Возможно получение второго высшего образования (обучение по индивидуальному плану).</a:t>
            </a:r>
          </a:p>
          <a:p>
            <a:pPr algn="just">
              <a:buClr>
                <a:srgbClr val="143740"/>
              </a:buClr>
              <a:buSzPct val="105000"/>
              <a:defRPr/>
            </a:pPr>
            <a:endParaRPr lang="ru-RU" sz="1400" b="1" dirty="0" smtClean="0"/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400" b="1" dirty="0" smtClean="0"/>
              <a:t>Вступительные испытания</a:t>
            </a:r>
            <a:r>
              <a:rPr lang="en-US" sz="1400" b="1" dirty="0" smtClean="0"/>
              <a:t> (</a:t>
            </a:r>
            <a:r>
              <a:rPr lang="ru-RU" sz="1400" b="1" dirty="0" smtClean="0"/>
              <a:t>ЕГЭ/ВИ</a:t>
            </a:r>
            <a:r>
              <a:rPr lang="en-US" sz="1400" b="1" dirty="0" smtClean="0"/>
              <a:t>)</a:t>
            </a:r>
            <a:r>
              <a:rPr lang="ru-RU" sz="1400" b="1" dirty="0" smtClean="0"/>
              <a:t>/мин. балл</a:t>
            </a:r>
            <a:r>
              <a:rPr lang="en-US" sz="1400" b="1" dirty="0" smtClean="0"/>
              <a:t>:</a:t>
            </a:r>
            <a:endParaRPr lang="ru-RU" sz="1400" b="1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Физика/информатика и ИКТ**        39/44	     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Математика*	                                     39	     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Русский язык</a:t>
            </a:r>
            <a:r>
              <a:rPr lang="en-US" sz="1400" dirty="0" smtClean="0"/>
              <a:t> </a:t>
            </a:r>
            <a:r>
              <a:rPr lang="ru-RU" sz="1400" dirty="0" smtClean="0"/>
              <a:t>                                           40     </a:t>
            </a:r>
          </a:p>
        </p:txBody>
      </p:sp>
      <p:pic>
        <p:nvPicPr>
          <p:cNvPr id="43010" name="Picture 2" descr="http://www.ua.all.biz/img/ua/service_catalog/middle/524406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2928934"/>
            <a:ext cx="2747753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4"/>
          <p:cNvGrpSpPr/>
          <p:nvPr/>
        </p:nvGrpSpPr>
        <p:grpSpPr>
          <a:xfrm>
            <a:off x="143974" y="9394"/>
            <a:ext cx="9071496" cy="6777192"/>
            <a:chOff x="72504" y="8800"/>
            <a:chExt cx="9071496" cy="677719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16632"/>
            <a:ext cx="5338936" cy="1143000"/>
          </a:xfrm>
        </p:spPr>
        <p:txBody>
          <a:bodyPr>
            <a:normAutofit/>
          </a:bodyPr>
          <a:lstStyle/>
          <a:p>
            <a:pPr fontAlgn="base"/>
            <a:r>
              <a:rPr lang="ru-RU" sz="2000" b="1" dirty="0" smtClean="0"/>
              <a:t>15.03.05</a:t>
            </a:r>
            <a:r>
              <a:rPr lang="ru-RU" sz="2000" dirty="0" smtClean="0"/>
              <a:t> - </a:t>
            </a:r>
            <a:r>
              <a:rPr lang="ru-RU" sz="2000" b="1" dirty="0" smtClean="0">
                <a:hlinkClick r:id="rId2"/>
              </a:rPr>
              <a:t>КОНСТРУКТОРСКО-ТЕХНОЛОГИЧЕСКОЕ ОБЕСПЕЧЕНИЕ МАШИНОСТРОИТЕЛЬНЫХ ПРОИЗВОДСТВ</a:t>
            </a:r>
            <a:endParaRPr lang="ru-RU" sz="2000" dirty="0"/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4" name="Группа 79"/>
          <p:cNvGrpSpPr/>
          <p:nvPr/>
        </p:nvGrpSpPr>
        <p:grpSpPr>
          <a:xfrm>
            <a:off x="428596" y="1556792"/>
            <a:ext cx="3532952" cy="1307757"/>
            <a:chOff x="3236908" y="1628800"/>
            <a:chExt cx="3532952" cy="1307757"/>
          </a:xfrm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3236908" y="1628800"/>
              <a:ext cx="3532952" cy="8280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Кафедра автомобильного транспорта и машиностроения</a:t>
              </a: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3275856" y="2598003"/>
              <a:ext cx="346151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600" b="1" dirty="0" smtClean="0"/>
            </a:p>
          </p:txBody>
        </p:sp>
      </p:grp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 flipV="1">
            <a:off x="2068820" y="2420888"/>
            <a:ext cx="360040" cy="153457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071934" y="1500173"/>
            <a:ext cx="48577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Прием осуществляется на базе 11 классов, профессионального, высшего образования</a:t>
            </a:r>
          </a:p>
          <a:p>
            <a:pPr>
              <a:defRPr/>
            </a:pPr>
            <a:endParaRPr lang="ru-RU" sz="1600" b="1" dirty="0" smtClean="0"/>
          </a:p>
          <a:p>
            <a:pPr>
              <a:defRPr/>
            </a:pPr>
            <a:r>
              <a:rPr lang="ru-RU" sz="1600" b="1" dirty="0" smtClean="0"/>
              <a:t>Объекты профессиональной деятельности выпускника:</a:t>
            </a:r>
          </a:p>
          <a:p>
            <a:pPr>
              <a:defRPr/>
            </a:pPr>
            <a:endParaRPr lang="ru-RU" sz="100" b="1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600" dirty="0" smtClean="0"/>
              <a:t>обоснование, разработка, реализация и контроль норм, правил и требований к машиностроительной продукции различного служебного назначения, технологии ее изготовления и обеспечения качества.</a:t>
            </a:r>
          </a:p>
          <a:p>
            <a:pPr marL="274320" indent="-274320">
              <a:spcBef>
                <a:spcPts val="0"/>
              </a:spcBef>
              <a:buNone/>
              <a:defRPr/>
            </a:pPr>
            <a:endParaRPr lang="ru-RU" sz="100" b="1" dirty="0" smtClean="0"/>
          </a:p>
          <a:p>
            <a:pPr marL="274320" indent="-274320">
              <a:spcBef>
                <a:spcPts val="0"/>
              </a:spcBef>
              <a:buNone/>
              <a:defRPr/>
            </a:pPr>
            <a:r>
              <a:rPr lang="ru-RU" sz="1600" b="1" dirty="0" smtClean="0"/>
              <a:t>Форма обучения (срок обучения): </a:t>
            </a:r>
          </a:p>
          <a:p>
            <a:pPr marL="274320" indent="-27432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600" dirty="0" smtClean="0"/>
              <a:t>очная 4 года.</a:t>
            </a:r>
            <a:endParaRPr lang="en-US" sz="1600" dirty="0" smtClean="0"/>
          </a:p>
          <a:p>
            <a:pPr>
              <a:defRPr/>
            </a:pPr>
            <a:r>
              <a:rPr lang="ru-RU" sz="1600" b="1" dirty="0" smtClean="0"/>
              <a:t>Возможно получение второго высшего образования (обучение по индивидуальному плану).</a:t>
            </a:r>
          </a:p>
          <a:p>
            <a:pPr>
              <a:defRPr/>
            </a:pPr>
            <a:endParaRPr lang="ru-RU" sz="1600" dirty="0" smtClean="0"/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600" b="1" dirty="0" smtClean="0"/>
              <a:t>Вступительные испытания</a:t>
            </a:r>
            <a:r>
              <a:rPr lang="en-US" sz="1600" b="1" dirty="0" smtClean="0"/>
              <a:t> (</a:t>
            </a:r>
            <a:r>
              <a:rPr lang="ru-RU" sz="1600" b="1" dirty="0" smtClean="0"/>
              <a:t>ЕГЭ/ВИ</a:t>
            </a:r>
            <a:r>
              <a:rPr lang="en-US" sz="1600" b="1" dirty="0" smtClean="0"/>
              <a:t>)</a:t>
            </a:r>
            <a:r>
              <a:rPr lang="ru-RU" sz="1600" b="1" dirty="0" smtClean="0"/>
              <a:t>/мин. балл</a:t>
            </a:r>
            <a:r>
              <a:rPr lang="en-US" sz="1600" b="1" dirty="0" smtClean="0"/>
              <a:t>:</a:t>
            </a:r>
            <a:endParaRPr lang="ru-RU" sz="1600" b="1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600" dirty="0" smtClean="0"/>
              <a:t>Физика/информатика и ИКТ **       39/44      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600" dirty="0" smtClean="0"/>
              <a:t>Математика*  	                                         39       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600" dirty="0" smtClean="0"/>
              <a:t>Русский язык</a:t>
            </a:r>
            <a:r>
              <a:rPr lang="en-US" sz="1600" dirty="0" smtClean="0"/>
              <a:t> </a:t>
            </a:r>
            <a:r>
              <a:rPr lang="ru-RU" sz="1600" dirty="0" smtClean="0"/>
              <a:t>	                                         40</a:t>
            </a:r>
            <a:endParaRPr lang="ru-RU" dirty="0" smtClean="0"/>
          </a:p>
          <a:p>
            <a:pPr marL="274320" indent="-274320">
              <a:defRPr/>
            </a:pPr>
            <a:endParaRPr lang="ru-RU" dirty="0" smtClean="0"/>
          </a:p>
        </p:txBody>
      </p:sp>
      <p:pic>
        <p:nvPicPr>
          <p:cNvPr id="44034" name="Picture 2" descr="http://st.volga.news/image/w525/q100/be33f312-bd73-43c4-8175-014edb8b8af8.jpg"/>
          <p:cNvPicPr>
            <a:picLocks noChangeAspect="1" noChangeArrowheads="1"/>
          </p:cNvPicPr>
          <p:nvPr/>
        </p:nvPicPr>
        <p:blipFill>
          <a:blip r:embed="rId5" cstate="print"/>
          <a:srcRect r="6306"/>
          <a:stretch>
            <a:fillRect/>
          </a:stretch>
        </p:blipFill>
        <p:spPr bwMode="auto">
          <a:xfrm>
            <a:off x="428596" y="3071810"/>
            <a:ext cx="3456384" cy="24593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4"/>
          <p:cNvGrpSpPr/>
          <p:nvPr/>
        </p:nvGrpSpPr>
        <p:grpSpPr>
          <a:xfrm>
            <a:off x="72504" y="8800"/>
            <a:ext cx="9071496" cy="6777192"/>
            <a:chOff x="72504" y="8800"/>
            <a:chExt cx="9071496" cy="677719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16632"/>
            <a:ext cx="5338936" cy="1143000"/>
          </a:xfrm>
        </p:spPr>
        <p:txBody>
          <a:bodyPr>
            <a:normAutofit/>
          </a:bodyPr>
          <a:lstStyle/>
          <a:p>
            <a:pPr fontAlgn="base"/>
            <a:r>
              <a:rPr lang="ru-RU" sz="2400" b="1" dirty="0" smtClean="0"/>
              <a:t>38.03.01 – </a:t>
            </a:r>
            <a:r>
              <a:rPr lang="ru-RU" sz="2400" b="1" dirty="0" smtClean="0">
                <a:hlinkClick r:id="rId2"/>
              </a:rPr>
              <a:t>ЭКОНОМИКА</a:t>
            </a:r>
            <a:endParaRPr lang="ru-RU" sz="2400" dirty="0"/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4" name="Группа 79"/>
          <p:cNvGrpSpPr/>
          <p:nvPr/>
        </p:nvGrpSpPr>
        <p:grpSpPr>
          <a:xfrm>
            <a:off x="467544" y="1556792"/>
            <a:ext cx="3024336" cy="1307757"/>
            <a:chOff x="3275856" y="1628800"/>
            <a:chExt cx="3024336" cy="1307757"/>
          </a:xfrm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3275856" y="1628800"/>
              <a:ext cx="2916000" cy="8280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Кафедра экономики и гуманитарных дисциплин</a:t>
              </a: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3275856" y="2598003"/>
              <a:ext cx="302433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600" b="1" dirty="0" smtClean="0"/>
            </a:p>
          </p:txBody>
        </p:sp>
      </p:grp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 flipV="1">
            <a:off x="1763688" y="2420888"/>
            <a:ext cx="360040" cy="153457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786182" y="1412776"/>
            <a:ext cx="5034290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Прием осуществляется на базе 11 классов, профессионального, высшего образования</a:t>
            </a:r>
          </a:p>
          <a:p>
            <a:pPr algn="just">
              <a:defRPr/>
            </a:pPr>
            <a:endParaRPr lang="ru-RU" sz="1600" b="1" dirty="0" smtClean="0"/>
          </a:p>
          <a:p>
            <a:pPr algn="just">
              <a:defRPr/>
            </a:pPr>
            <a:r>
              <a:rPr lang="ru-RU" sz="1600" b="1" dirty="0" smtClean="0"/>
              <a:t>Объекты профессиональной деятельности выпускника: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600" dirty="0" smtClean="0"/>
              <a:t>поведение хозяйствующих агентов, их затраты и результаты, функционирующие рынки, финансовые и информационные потоки, производственные процессы.</a:t>
            </a:r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endParaRPr lang="ru-RU" sz="100" b="1" dirty="0" smtClean="0"/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600" b="1" dirty="0" smtClean="0"/>
              <a:t>Форма обучения (срок обучения)</a:t>
            </a:r>
            <a:r>
              <a:rPr lang="en-US" sz="1600" b="1" dirty="0" smtClean="0"/>
              <a:t>:</a:t>
            </a:r>
            <a:endParaRPr lang="ru-RU" sz="1600" b="1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600" dirty="0" err="1" smtClean="0"/>
              <a:t>очно-заочная</a:t>
            </a:r>
            <a:r>
              <a:rPr lang="ru-RU" sz="1600" dirty="0" smtClean="0"/>
              <a:t> (5 лет).</a:t>
            </a:r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endParaRPr lang="en-US" sz="1600" dirty="0" smtClean="0"/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600" b="1" dirty="0" smtClean="0"/>
              <a:t>Возможно получение второго высшего образования (обучение по индивидуальному плану).</a:t>
            </a:r>
          </a:p>
          <a:p>
            <a:pPr algn="just">
              <a:buClr>
                <a:srgbClr val="143740"/>
              </a:buClr>
              <a:buSzPct val="105000"/>
              <a:defRPr/>
            </a:pPr>
            <a:endParaRPr lang="ru-RU" sz="1600" b="1" dirty="0" smtClean="0"/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600" b="1" dirty="0" smtClean="0"/>
              <a:t>Вступительные испытания</a:t>
            </a:r>
            <a:r>
              <a:rPr lang="en-US" sz="1600" b="1" dirty="0" smtClean="0"/>
              <a:t> (</a:t>
            </a:r>
            <a:r>
              <a:rPr lang="ru-RU" sz="1600" b="1" dirty="0" smtClean="0"/>
              <a:t>ЕГЭ/ВИ</a:t>
            </a:r>
            <a:r>
              <a:rPr lang="en-US" sz="1600" b="1" dirty="0" smtClean="0"/>
              <a:t>)</a:t>
            </a:r>
            <a:r>
              <a:rPr lang="ru-RU" sz="1600" b="1" dirty="0" smtClean="0"/>
              <a:t>/мин. балл</a:t>
            </a:r>
            <a:r>
              <a:rPr lang="en-US" sz="1600" b="1" dirty="0" smtClean="0"/>
              <a:t>:</a:t>
            </a:r>
            <a:endParaRPr lang="ru-RU" sz="1600" b="1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600" dirty="0" smtClean="0"/>
              <a:t>Математика*                                     39		</a:t>
            </a:r>
          </a:p>
          <a:p>
            <a:pPr marL="288000" indent="288000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600" dirty="0" smtClean="0"/>
              <a:t>Обществознание/информатика и ИКТ**/иностранный язык**          45/44/30	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600" dirty="0" smtClean="0"/>
              <a:t>Русский язык</a:t>
            </a:r>
            <a:r>
              <a:rPr lang="en-US" sz="1600" dirty="0" smtClean="0"/>
              <a:t> </a:t>
            </a:r>
            <a:r>
              <a:rPr lang="ru-RU" sz="1600" dirty="0" smtClean="0"/>
              <a:t>	                                   40             		</a:t>
            </a:r>
            <a:endParaRPr lang="ru-RU" dirty="0" smtClean="0"/>
          </a:p>
        </p:txBody>
      </p:sp>
      <p:pic>
        <p:nvPicPr>
          <p:cNvPr id="45058" name="Picture 2" descr="http://hse-gasis.ru/images/C-%D1%8D%D0%BA%D0%BE%D0%BD%D0%BE%D0%BC%D0%B8%D0%BA%D0%B0_%D1%81%D1%82%D1%80%D0%BE%D0%B8%D1%82%D0%B5%D0%BB%D1%8C%D1%81%D1%82%D0%B2%D0%B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1" y="3284984"/>
            <a:ext cx="2880319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70" name="Picture 14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4786322"/>
            <a:ext cx="2808312" cy="17551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4"/>
          <p:cNvGrpSpPr/>
          <p:nvPr/>
        </p:nvGrpSpPr>
        <p:grpSpPr>
          <a:xfrm>
            <a:off x="72504" y="0"/>
            <a:ext cx="9071496" cy="6777192"/>
            <a:chOff x="72504" y="8800"/>
            <a:chExt cx="9071496" cy="677719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116632"/>
            <a:ext cx="5796136" cy="1143000"/>
          </a:xfrm>
        </p:spPr>
        <p:txBody>
          <a:bodyPr>
            <a:normAutofit/>
          </a:bodyPr>
          <a:lstStyle/>
          <a:p>
            <a:pPr algn="l" fontAlgn="base">
              <a:spcAft>
                <a:spcPct val="0"/>
              </a:spcAft>
            </a:pPr>
            <a:r>
              <a:rPr lang="ru-RU" sz="2400" b="1" dirty="0" smtClean="0"/>
              <a:t>09.03.03 – </a:t>
            </a:r>
            <a:r>
              <a:rPr lang="ru-RU" sz="2400" b="1" dirty="0" smtClean="0">
                <a:hlinkClick r:id="rId2"/>
              </a:rPr>
              <a:t>Прикладная информатика</a:t>
            </a:r>
            <a:endParaRPr lang="ru-RU" sz="2400" b="1" dirty="0">
              <a:solidFill>
                <a:srgbClr val="006666"/>
              </a:solidFill>
              <a:latin typeface="Arial Black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4" name="Группа 79"/>
          <p:cNvGrpSpPr/>
          <p:nvPr/>
        </p:nvGrpSpPr>
        <p:grpSpPr>
          <a:xfrm>
            <a:off x="467544" y="1412776"/>
            <a:ext cx="3024336" cy="1451773"/>
            <a:chOff x="3275856" y="1484784"/>
            <a:chExt cx="3024336" cy="1451773"/>
          </a:xfrm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3275856" y="1484784"/>
              <a:ext cx="2916000" cy="972016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/>
                <a:t>Кафедра прикладной информатики, математики и </a:t>
              </a:r>
              <a:r>
                <a:rPr lang="ru-RU" sz="1600" b="1" dirty="0" err="1" smtClean="0"/>
                <a:t>естественно-научных</a:t>
              </a:r>
              <a:r>
                <a:rPr lang="ru-RU" sz="1600" b="1" dirty="0" smtClean="0"/>
                <a:t> дисциплин</a:t>
              </a: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3275856" y="2598003"/>
              <a:ext cx="302433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600" b="1" dirty="0" smtClean="0"/>
            </a:p>
          </p:txBody>
        </p:sp>
      </p:grp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 flipV="1">
            <a:off x="1763688" y="2420888"/>
            <a:ext cx="360040" cy="153457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286248" y="1285860"/>
            <a:ext cx="464347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 i="1" dirty="0" smtClean="0">
                <a:solidFill>
                  <a:schemeClr val="accent6">
                    <a:lumMod val="50000"/>
                  </a:schemeClr>
                </a:solidFill>
              </a:rPr>
              <a:t>Прием осуществляется на базе 11 классов, профессионального, высшего образования</a:t>
            </a:r>
          </a:p>
          <a:p>
            <a:pPr algn="just">
              <a:defRPr/>
            </a:pPr>
            <a:endParaRPr lang="ru-RU" sz="900" b="1" dirty="0" smtClean="0"/>
          </a:p>
          <a:p>
            <a:pPr>
              <a:defRPr/>
            </a:pPr>
            <a:r>
              <a:rPr lang="ru-RU" sz="1500" b="1" dirty="0" smtClean="0"/>
              <a:t>Объекты профессиональной деятельности выпускника: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500" dirty="0" smtClean="0"/>
              <a:t>данные, информация, знания; прикладные и информационные процессы;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500" dirty="0" smtClean="0"/>
              <a:t>прикладные информационные системы.</a:t>
            </a:r>
            <a:endParaRPr lang="en-US" sz="900" b="1" dirty="0" smtClean="0"/>
          </a:p>
          <a:p>
            <a:pPr>
              <a:spcBef>
                <a:spcPct val="0"/>
              </a:spcBef>
            </a:pPr>
            <a:r>
              <a:rPr lang="ru-RU" sz="1500" b="1" dirty="0" smtClean="0"/>
              <a:t>После окончания обучения выпускники могут работать:</a:t>
            </a:r>
          </a:p>
          <a:p>
            <a:pPr marL="288000" indent="288000" algn="just">
              <a:spcBef>
                <a:spcPct val="0"/>
              </a:spcBef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500" dirty="0" smtClean="0"/>
              <a:t>программистами, </a:t>
            </a:r>
          </a:p>
          <a:p>
            <a:pPr marL="288000" indent="288000" algn="just">
              <a:spcBef>
                <a:spcPct val="0"/>
              </a:spcBef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500" dirty="0" smtClean="0"/>
              <a:t>системными администраторами,</a:t>
            </a:r>
          </a:p>
          <a:p>
            <a:pPr marL="288000" indent="288000" algn="just">
              <a:spcBef>
                <a:spcPct val="0"/>
              </a:spcBef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500" dirty="0" smtClean="0"/>
              <a:t>операторами и др.</a:t>
            </a:r>
          </a:p>
          <a:p>
            <a:pPr algn="just">
              <a:spcBef>
                <a:spcPct val="0"/>
              </a:spcBef>
            </a:pPr>
            <a:r>
              <a:rPr lang="ru-RU" sz="1500" b="1" dirty="0" smtClean="0"/>
              <a:t>Форма обучения (срок обучения)</a:t>
            </a:r>
            <a:r>
              <a:rPr lang="en-US" sz="1500" b="1" dirty="0" smtClean="0"/>
              <a:t>:</a:t>
            </a:r>
            <a:endParaRPr lang="ru-RU" sz="1500" b="1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500" dirty="0" smtClean="0"/>
              <a:t>очная (4 года).</a:t>
            </a:r>
            <a:endParaRPr lang="ru-RU" sz="1000" b="1" dirty="0" smtClean="0"/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500" b="1" dirty="0" smtClean="0"/>
              <a:t>Возможно получение второго высшего образования (обучение по индивидуальному плану).</a:t>
            </a:r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endParaRPr lang="ru-RU" sz="800" dirty="0" smtClean="0"/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500" b="1" dirty="0" smtClean="0"/>
              <a:t>Вступительные испытания</a:t>
            </a:r>
            <a:r>
              <a:rPr lang="en-US" sz="1500" b="1" dirty="0" smtClean="0"/>
              <a:t> (</a:t>
            </a:r>
            <a:r>
              <a:rPr lang="ru-RU" sz="1500" b="1" dirty="0" smtClean="0"/>
              <a:t>ЕГЭ/ВИ</a:t>
            </a:r>
            <a:r>
              <a:rPr lang="en-US" sz="1500" b="1" dirty="0" smtClean="0"/>
              <a:t>)</a:t>
            </a:r>
            <a:r>
              <a:rPr lang="ru-RU" sz="1500" b="1" dirty="0" smtClean="0"/>
              <a:t>/мин. балл</a:t>
            </a:r>
            <a:r>
              <a:rPr lang="en-US" sz="1500" b="1" dirty="0" smtClean="0"/>
              <a:t>:</a:t>
            </a:r>
            <a:endParaRPr lang="ru-RU" sz="1500" b="1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500" dirty="0" smtClean="0"/>
              <a:t>Информатика и ИКТ/физика**/</a:t>
            </a:r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r>
              <a:rPr lang="ru-RU" sz="1500" dirty="0" smtClean="0"/>
              <a:t>иностранный язык**	               44/39/30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500" dirty="0" smtClean="0"/>
              <a:t>Математика*			39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500" dirty="0" smtClean="0"/>
              <a:t>Русский язык</a:t>
            </a:r>
            <a:r>
              <a:rPr lang="en-US" sz="1500" dirty="0" smtClean="0"/>
              <a:t> </a:t>
            </a:r>
            <a:r>
              <a:rPr lang="ru-RU" sz="1500" dirty="0" smtClean="0"/>
              <a:t>	</a:t>
            </a:r>
            <a:r>
              <a:rPr lang="en-US" sz="1500" dirty="0" smtClean="0"/>
              <a:t>	</a:t>
            </a:r>
            <a:r>
              <a:rPr lang="ru-RU" sz="1500" dirty="0" smtClean="0"/>
              <a:t>	40</a:t>
            </a:r>
          </a:p>
          <a:p>
            <a:pPr marL="274320" indent="-274320">
              <a:defRPr/>
            </a:pPr>
            <a:endParaRPr lang="ru-RU" dirty="0" smtClean="0"/>
          </a:p>
        </p:txBody>
      </p:sp>
      <p:sp>
        <p:nvSpPr>
          <p:cNvPr id="46082" name="AutoShape 2" descr="Картинки по запросу эконом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06" name="Picture 2" descr="https://pp.userapi.com/c636725/v636725969/14a7d/7PA7ZGmCiN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9" y="2857496"/>
            <a:ext cx="3357586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4"/>
          <p:cNvGrpSpPr/>
          <p:nvPr/>
        </p:nvGrpSpPr>
        <p:grpSpPr>
          <a:xfrm>
            <a:off x="72504" y="8800"/>
            <a:ext cx="9071496" cy="6777192"/>
            <a:chOff x="72504" y="8800"/>
            <a:chExt cx="9071496" cy="677719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16632"/>
            <a:ext cx="5338936" cy="1143000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ru-RU" sz="2000" b="1" dirty="0" smtClean="0"/>
              <a:t>08.04.01 – </a:t>
            </a:r>
            <a:r>
              <a:rPr lang="ru-RU" sz="2000" b="1" dirty="0" smtClean="0">
                <a:hlinkClick r:id="rId2"/>
              </a:rPr>
              <a:t>СТРОИТЕЛЬСТВО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магистерская программа 08.04.01.01 Промышленное и гражданское строительство: проектирование</a:t>
            </a:r>
            <a:endParaRPr lang="ru-RU" sz="2000" b="1" dirty="0">
              <a:solidFill>
                <a:srgbClr val="006666"/>
              </a:solidFill>
              <a:latin typeface="Arial Black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4" name="Группа 79"/>
          <p:cNvGrpSpPr/>
          <p:nvPr/>
        </p:nvGrpSpPr>
        <p:grpSpPr>
          <a:xfrm>
            <a:off x="285720" y="1556792"/>
            <a:ext cx="3571900" cy="1451773"/>
            <a:chOff x="3094032" y="1628800"/>
            <a:chExt cx="3571900" cy="1451773"/>
          </a:xfrm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3094032" y="1628800"/>
              <a:ext cx="3571900" cy="8280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Кафедра строительства</a:t>
              </a: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3275856" y="2742019"/>
              <a:ext cx="302433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600" b="1" dirty="0" smtClean="0"/>
            </a:p>
          </p:txBody>
        </p:sp>
      </p:grp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 flipV="1">
            <a:off x="1857356" y="2420888"/>
            <a:ext cx="360040" cy="153457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857620" y="1428736"/>
            <a:ext cx="493261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ПРИЕМ ОСУЩЕСТВЛЯЕТСЯ НА БАЗЕ </a:t>
            </a:r>
          </a:p>
          <a:p>
            <a:pPr algn="ctr">
              <a:defRPr/>
            </a:pP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ВЫСШЕГО ОБРАЗОВАНИЯ</a:t>
            </a:r>
          </a:p>
          <a:p>
            <a:pPr>
              <a:defRPr/>
            </a:pPr>
            <a:r>
              <a:rPr lang="ru-RU" b="1" dirty="0" smtClean="0"/>
              <a:t>Область профессиональной деятельности выпускника включает: </a:t>
            </a:r>
          </a:p>
          <a:p>
            <a:pPr>
              <a:defRPr/>
            </a:pPr>
            <a:endParaRPr lang="ru-RU" sz="200" b="1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dirty="0" smtClean="0"/>
              <a:t>инженерные изыскания, проектирование,</a:t>
            </a:r>
            <a:endParaRPr lang="en-US" dirty="0" smtClean="0"/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r>
              <a:rPr lang="ru-RU" dirty="0" smtClean="0"/>
              <a:t>возведение, эксплуатацию, оценку и</a:t>
            </a:r>
            <a:endParaRPr lang="en-US" dirty="0" smtClean="0"/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r>
              <a:rPr lang="ru-RU" dirty="0" smtClean="0"/>
              <a:t>реконструкцию зданий и сооружений</a:t>
            </a:r>
            <a:r>
              <a:rPr lang="en-US" dirty="0" smtClean="0"/>
              <a:t>;</a:t>
            </a:r>
            <a:endParaRPr lang="ru-RU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dirty="0" smtClean="0"/>
              <a:t>инженерное обеспечение </a:t>
            </a:r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r>
              <a:rPr lang="ru-RU" dirty="0" smtClean="0"/>
              <a:t>и оборудование строительных объектов </a:t>
            </a:r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r>
              <a:rPr lang="ru-RU" dirty="0" smtClean="0"/>
              <a:t>и городских территорий.</a:t>
            </a:r>
          </a:p>
          <a:p>
            <a:pPr marL="274320" indent="-274320">
              <a:spcBef>
                <a:spcPts val="0"/>
              </a:spcBef>
              <a:buNone/>
              <a:defRPr/>
            </a:pPr>
            <a:endParaRPr lang="ru-RU" sz="200" b="1" dirty="0" smtClean="0"/>
          </a:p>
          <a:p>
            <a:pPr marL="274320" indent="-274320">
              <a:spcBef>
                <a:spcPts val="0"/>
              </a:spcBef>
              <a:buNone/>
              <a:defRPr/>
            </a:pPr>
            <a:r>
              <a:rPr lang="ru-RU" b="1" dirty="0" smtClean="0"/>
              <a:t>Форма обучения (срок обучения): </a:t>
            </a:r>
          </a:p>
          <a:p>
            <a:pPr marL="288000" indent="288000" algn="just">
              <a:spcBef>
                <a:spcPts val="0"/>
              </a:spcBef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dirty="0" smtClean="0"/>
              <a:t>очная (2 года).</a:t>
            </a:r>
          </a:p>
          <a:p>
            <a:pPr algn="just">
              <a:spcBef>
                <a:spcPts val="0"/>
              </a:spcBef>
              <a:buClr>
                <a:srgbClr val="143740"/>
              </a:buClr>
              <a:buSzPct val="105000"/>
              <a:defRPr/>
            </a:pPr>
            <a:r>
              <a:rPr lang="ru-RU" b="1" dirty="0" smtClean="0"/>
              <a:t>Вступительные испытания (мин. баллы)</a:t>
            </a:r>
            <a:r>
              <a:rPr lang="en-US" b="1" dirty="0" smtClean="0"/>
              <a:t>:</a:t>
            </a:r>
            <a:endParaRPr lang="ru-RU" b="1" dirty="0" smtClean="0"/>
          </a:p>
          <a:p>
            <a:pPr algn="just">
              <a:spcBef>
                <a:spcPts val="0"/>
              </a:spcBef>
              <a:buClr>
                <a:srgbClr val="143740"/>
              </a:buClr>
              <a:buSzPct val="105000"/>
              <a:defRPr/>
            </a:pPr>
            <a:r>
              <a:rPr lang="ru-RU" dirty="0" smtClean="0"/>
              <a:t>промышленное и гражданское строительство </a:t>
            </a:r>
          </a:p>
          <a:p>
            <a:pPr algn="just">
              <a:spcBef>
                <a:spcPts val="0"/>
              </a:spcBef>
              <a:buClr>
                <a:srgbClr val="143740"/>
              </a:buClr>
              <a:buSzPct val="105000"/>
              <a:defRPr/>
            </a:pPr>
            <a:r>
              <a:rPr lang="ru-RU" dirty="0" smtClean="0"/>
              <a:t>(устный экзамен)	-   41	  			</a:t>
            </a:r>
          </a:p>
          <a:p>
            <a:pPr marL="288000" indent="288000" algn="just">
              <a:spcBef>
                <a:spcPts val="0"/>
              </a:spcBef>
              <a:buClr>
                <a:srgbClr val="143740"/>
              </a:buClr>
              <a:buSzPct val="105000"/>
              <a:defRPr/>
            </a:pPr>
            <a:endParaRPr lang="ru-RU" dirty="0" smtClean="0"/>
          </a:p>
        </p:txBody>
      </p:sp>
      <p:sp>
        <p:nvSpPr>
          <p:cNvPr id="19" name="Прямоугольник 18"/>
          <p:cNvSpPr/>
          <p:nvPr/>
        </p:nvSpPr>
        <p:spPr>
          <a:xfrm>
            <a:off x="3500264" y="27173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" name="Picture 2" descr="C:\Users\prcom\Desktop\arc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071810"/>
            <a:ext cx="3271086" cy="30926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4"/>
          <p:cNvGrpSpPr/>
          <p:nvPr/>
        </p:nvGrpSpPr>
        <p:grpSpPr>
          <a:xfrm>
            <a:off x="72504" y="8800"/>
            <a:ext cx="9071496" cy="6777192"/>
            <a:chOff x="72504" y="8800"/>
            <a:chExt cx="9071496" cy="677719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16632"/>
            <a:ext cx="5653292" cy="1143000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ru-RU" sz="1800" b="1" dirty="0" smtClean="0"/>
              <a:t>13.04.02 –</a:t>
            </a:r>
            <a:r>
              <a:rPr lang="ru-RU" sz="1600" b="1" dirty="0" smtClean="0"/>
              <a:t> </a:t>
            </a:r>
            <a:r>
              <a:rPr lang="ru-RU" sz="2000" b="1" dirty="0" smtClean="0">
                <a:hlinkClick r:id="rId2"/>
              </a:rPr>
              <a:t> </a:t>
            </a:r>
            <a:r>
              <a:rPr lang="ru-RU" sz="1800" b="1" dirty="0" smtClean="0">
                <a:hlinkClick r:id="rId2"/>
              </a:rPr>
              <a:t>ЭЛЕКТРОЭНЕРГЕТИКА И ЭЛЕКТРОТЕХНИКА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800" b="1" dirty="0" smtClean="0"/>
              <a:t>магистерская программа 13.04.02.09 Автоматизация энергетических систем</a:t>
            </a:r>
            <a:endParaRPr lang="ru-RU" sz="1800" b="1" dirty="0">
              <a:solidFill>
                <a:srgbClr val="006666"/>
              </a:solidFill>
              <a:latin typeface="Arial Black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4" name="Группа 79"/>
          <p:cNvGrpSpPr/>
          <p:nvPr/>
        </p:nvGrpSpPr>
        <p:grpSpPr>
          <a:xfrm>
            <a:off x="285720" y="1556792"/>
            <a:ext cx="3571900" cy="1451773"/>
            <a:chOff x="3094032" y="1628800"/>
            <a:chExt cx="3571900" cy="1451773"/>
          </a:xfrm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3094032" y="1628800"/>
              <a:ext cx="3571900" cy="8280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ru-RU" b="1" dirty="0" smtClean="0"/>
                <a:t>Кафедра электроэнергетики</a:t>
              </a:r>
              <a:endParaRPr lang="ru-RU" dirty="0"/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3275856" y="2742019"/>
              <a:ext cx="302433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600" b="1" dirty="0" smtClean="0"/>
            </a:p>
          </p:txBody>
        </p:sp>
      </p:grp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 flipV="1">
            <a:off x="1857356" y="2420888"/>
            <a:ext cx="360040" cy="153457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857620" y="1428736"/>
            <a:ext cx="514353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ПРИЕМ ОСУЩЕСТВЛЯЕТСЯ НА БАЗЕ </a:t>
            </a:r>
          </a:p>
          <a:p>
            <a:pPr algn="ctr">
              <a:defRPr/>
            </a:pP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ВЫСШЕГО ОБРАЗОВАНИЯ</a:t>
            </a:r>
          </a:p>
          <a:p>
            <a:pPr>
              <a:defRPr/>
            </a:pPr>
            <a:r>
              <a:rPr lang="ru-RU" b="1" dirty="0" smtClean="0"/>
              <a:t>Область профессиональной деятельности выпускника включает: </a:t>
            </a:r>
          </a:p>
          <a:p>
            <a:pPr>
              <a:defRPr/>
            </a:pPr>
            <a:endParaRPr lang="ru-RU" sz="200" b="1" dirty="0" smtClean="0"/>
          </a:p>
          <a:p>
            <a:pPr marL="288000" indent="288000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dirty="0" smtClean="0"/>
              <a:t>Руководящая производственная деятельность на объектах энергосистем и промышленных объектах;</a:t>
            </a:r>
          </a:p>
          <a:p>
            <a:pPr marL="288000" indent="288000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dirty="0" smtClean="0"/>
              <a:t>научно-исследовательская, проектная и научно-педагогическая деятельность в области автоматизации и управления энергосистемами.</a:t>
            </a:r>
          </a:p>
          <a:p>
            <a:pPr marL="274320" indent="-274320">
              <a:spcBef>
                <a:spcPts val="0"/>
              </a:spcBef>
              <a:buNone/>
              <a:defRPr/>
            </a:pPr>
            <a:endParaRPr lang="ru-RU" sz="200" b="1" dirty="0" smtClean="0"/>
          </a:p>
          <a:p>
            <a:pPr marL="274320" indent="-274320">
              <a:spcBef>
                <a:spcPts val="0"/>
              </a:spcBef>
              <a:buNone/>
              <a:defRPr/>
            </a:pPr>
            <a:r>
              <a:rPr lang="ru-RU" b="1" dirty="0" smtClean="0"/>
              <a:t>Форма обучения (срок обучения): </a:t>
            </a:r>
          </a:p>
          <a:p>
            <a:pPr marL="288000" indent="288000" algn="just">
              <a:spcBef>
                <a:spcPts val="0"/>
              </a:spcBef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dirty="0" err="1" smtClean="0"/>
              <a:t>очно-заочная</a:t>
            </a:r>
            <a:r>
              <a:rPr lang="ru-RU" dirty="0" smtClean="0"/>
              <a:t> (2,5 года).</a:t>
            </a:r>
          </a:p>
          <a:p>
            <a:pPr algn="just">
              <a:spcBef>
                <a:spcPts val="0"/>
              </a:spcBef>
              <a:buClr>
                <a:srgbClr val="143740"/>
              </a:buClr>
              <a:buSzPct val="105000"/>
              <a:defRPr/>
            </a:pPr>
            <a:r>
              <a:rPr lang="ru-RU" b="1" dirty="0" smtClean="0"/>
              <a:t>Вступительные испытания (мин. баллы)</a:t>
            </a:r>
            <a:r>
              <a:rPr lang="en-US" b="1" dirty="0" smtClean="0"/>
              <a:t>:</a:t>
            </a:r>
            <a:endParaRPr lang="ru-RU" b="1" dirty="0" smtClean="0"/>
          </a:p>
          <a:p>
            <a:pPr algn="just">
              <a:spcBef>
                <a:spcPts val="0"/>
              </a:spcBef>
              <a:buClr>
                <a:srgbClr val="143740"/>
              </a:buClr>
              <a:buSzPct val="105000"/>
              <a:defRPr/>
            </a:pPr>
            <a:r>
              <a:rPr lang="ru-RU" dirty="0" smtClean="0"/>
              <a:t>автоматизация энергетических систем</a:t>
            </a:r>
          </a:p>
          <a:p>
            <a:pPr algn="just">
              <a:spcBef>
                <a:spcPts val="0"/>
              </a:spcBef>
              <a:buClr>
                <a:srgbClr val="143740"/>
              </a:buClr>
              <a:buSzPct val="105000"/>
              <a:defRPr/>
            </a:pPr>
            <a:r>
              <a:rPr lang="ru-RU" dirty="0" smtClean="0"/>
              <a:t>(устный экзамен)	-  41		  			</a:t>
            </a:r>
          </a:p>
          <a:p>
            <a:pPr marL="288000" indent="288000" algn="just">
              <a:spcBef>
                <a:spcPts val="0"/>
              </a:spcBef>
              <a:buClr>
                <a:srgbClr val="143740"/>
              </a:buClr>
              <a:buSzPct val="105000"/>
              <a:defRPr/>
            </a:pPr>
            <a:endParaRPr lang="ru-RU" dirty="0" smtClean="0"/>
          </a:p>
        </p:txBody>
      </p:sp>
      <p:sp>
        <p:nvSpPr>
          <p:cNvPr id="19" name="Прямоугольник 18"/>
          <p:cNvSpPr/>
          <p:nvPr/>
        </p:nvSpPr>
        <p:spPr>
          <a:xfrm>
            <a:off x="3500264" y="2571744"/>
            <a:ext cx="5400600" cy="3385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ЭЭ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2857496"/>
            <a:ext cx="310515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4"/>
          <p:cNvGrpSpPr/>
          <p:nvPr/>
        </p:nvGrpSpPr>
        <p:grpSpPr>
          <a:xfrm>
            <a:off x="72504" y="0"/>
            <a:ext cx="9071496" cy="6777192"/>
            <a:chOff x="72504" y="8800"/>
            <a:chExt cx="9071496" cy="677719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16632"/>
            <a:ext cx="5616624" cy="1143000"/>
          </a:xfrm>
        </p:spPr>
        <p:txBody>
          <a:bodyPr>
            <a:normAutofit fontScale="90000"/>
          </a:bodyPr>
          <a:lstStyle/>
          <a:p>
            <a:pPr fontAlgn="base">
              <a:spcAft>
                <a:spcPct val="0"/>
              </a:spcAft>
            </a:pPr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СТИПЕНДИАЛЬНЫЕ ВОЗМОЖНОСТИ</a:t>
            </a:r>
            <a:b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В ХТИ – ФИЛИАЛЕ СФУ</a:t>
            </a:r>
            <a:endParaRPr lang="ru-RU" sz="2400" b="1" dirty="0">
              <a:solidFill>
                <a:srgbClr val="006666"/>
              </a:solidFill>
              <a:latin typeface="Arial Black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2" name="AutoShape 2" descr="Картинки по запросу эконом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51520" y="2226568"/>
            <a:ext cx="4896544" cy="3578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 fontAlgn="base"/>
            <a:endParaRPr lang="ru-RU" sz="1600" dirty="0" smtClean="0">
              <a:solidFill>
                <a:schemeClr val="tx1"/>
              </a:solidFill>
            </a:endParaRPr>
          </a:p>
          <a:p>
            <a:pPr algn="just" fontAlgn="base"/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4282" y="1357298"/>
            <a:ext cx="871543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Студентам очной формы обучения выплачиваются стипендии, осуществляется социальная поддержка и материальная помощь:</a:t>
            </a:r>
          </a:p>
          <a:p>
            <a:pPr algn="just"/>
            <a:endParaRPr lang="ru-RU" sz="100" b="1" dirty="0" smtClean="0"/>
          </a:p>
          <a:p>
            <a:pPr marL="288000" lvl="0" indent="288000" algn="just" fontAlgn="base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государственная академическая стипендия (гарантированно 1 семестр студентам 1 курса, поступившим на бюджет и далее по результатам промежуточной аттестации);</a:t>
            </a:r>
          </a:p>
          <a:p>
            <a:pPr marL="288000" lvl="0" indent="288000" algn="just" fontAlgn="base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государственная академическая стипендия в повышенном размере за учебную, научно-исследовательскую, общественную, культурно-творческую и спортивную деятельность;</a:t>
            </a:r>
          </a:p>
          <a:p>
            <a:pPr marL="288000" lvl="0" indent="288000" algn="just" fontAlgn="base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повышенная государственная академическая стипендия (1 семестр 1 курса – студентам </a:t>
            </a:r>
            <a:r>
              <a:rPr lang="ru-RU" sz="1400" dirty="0" err="1" smtClean="0"/>
              <a:t>высокобальникам</a:t>
            </a:r>
            <a:r>
              <a:rPr lang="ru-RU" sz="1400" dirty="0" smtClean="0"/>
              <a:t>, а далее студентам, которые сдали экзаменационную сессию на "хорошо" и "отлично" и не имеют академической задолженности за предыдущий семестр);</a:t>
            </a:r>
          </a:p>
          <a:p>
            <a:pPr marL="288000" lvl="0" indent="288000" algn="just" fontAlgn="base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повышенная государственная социальная стипендия для студентов 1 и 2 курсов (льготным категориям); </a:t>
            </a:r>
          </a:p>
          <a:p>
            <a:pPr marL="288000" lvl="0" indent="288000" algn="just" fontAlgn="base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 именная (профессора С. И. </a:t>
            </a:r>
            <a:r>
              <a:rPr lang="ru-RU" sz="1400" dirty="0" err="1" smtClean="0"/>
              <a:t>Рябихина</a:t>
            </a:r>
            <a:r>
              <a:rPr lang="ru-RU" sz="1400" dirty="0" smtClean="0"/>
              <a:t>).</a:t>
            </a:r>
          </a:p>
          <a:p>
            <a:pPr marL="288000" lvl="0" indent="288000" algn="just" fontAlgn="base">
              <a:buClr>
                <a:srgbClr val="143740"/>
              </a:buClr>
              <a:buSzPct val="105000"/>
              <a:defRPr/>
            </a:pPr>
            <a:endParaRPr lang="ru-RU" sz="100" dirty="0" smtClean="0"/>
          </a:p>
          <a:p>
            <a:pPr marL="288000" lvl="0" indent="288000" algn="just" fontAlgn="base">
              <a:buClr>
                <a:srgbClr val="143740"/>
              </a:buClr>
              <a:buSzPct val="105000"/>
              <a:defRPr/>
            </a:pPr>
            <a:endParaRPr lang="ru-RU" sz="100" dirty="0" smtClean="0"/>
          </a:p>
          <a:p>
            <a:pPr lvl="0" algn="just" fontAlgn="base">
              <a:buClr>
                <a:srgbClr val="143740"/>
              </a:buClr>
              <a:buSzPct val="105000"/>
              <a:defRPr/>
            </a:pPr>
            <a:r>
              <a:rPr lang="ru-RU" sz="1400" dirty="0" smtClean="0"/>
              <a:t>Студенты могут принимать участие в конкурсах на получение стипендии Президента РФ, Правительства РФ, мэра города Абакана, Правительства РХ и др. </a:t>
            </a:r>
          </a:p>
        </p:txBody>
      </p:sp>
      <p:pic>
        <p:nvPicPr>
          <p:cNvPr id="49156" name="Picture 4" descr="http://khti.sfu-kras.ru/upload/medialibrary/2d5/dsc018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8676" y="4714884"/>
            <a:ext cx="3305224" cy="1856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158" name="Picture 6" descr="http://khti.sfu-kras.ru/upload/medialibrary/1d5/dsc018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4714884"/>
            <a:ext cx="3287844" cy="18466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Елена\Desktop\dsc_9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55248" cy="2143116"/>
          </a:xfrm>
          <a:prstGeom prst="rect">
            <a:avLst/>
          </a:prstGeom>
          <a:noFill/>
        </p:spPr>
      </p:pic>
      <p:pic>
        <p:nvPicPr>
          <p:cNvPr id="1029" name="Picture 5" descr="C:\Users\Елена\Desktop\0651b56e45527c7e021327539b73e0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0311" y="0"/>
            <a:ext cx="3793689" cy="2500306"/>
          </a:xfrm>
          <a:prstGeom prst="rect">
            <a:avLst/>
          </a:prstGeom>
          <a:noFill/>
        </p:spPr>
      </p:pic>
      <p:pic>
        <p:nvPicPr>
          <p:cNvPr id="1031" name="Picture 7" descr="C:\Users\Елена\Desktop\236718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9289" y="-1"/>
            <a:ext cx="2320559" cy="1428737"/>
          </a:xfrm>
          <a:prstGeom prst="rect">
            <a:avLst/>
          </a:prstGeom>
          <a:noFill/>
        </p:spPr>
      </p:pic>
      <p:pic>
        <p:nvPicPr>
          <p:cNvPr id="1032" name="Picture 8" descr="C:\Users\Елена\Desktop\4195_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2441" y="4000504"/>
            <a:ext cx="4281559" cy="2857496"/>
          </a:xfrm>
          <a:prstGeom prst="rect">
            <a:avLst/>
          </a:prstGeom>
          <a:noFill/>
        </p:spPr>
      </p:pic>
      <p:pic>
        <p:nvPicPr>
          <p:cNvPr id="1035" name="Picture 11" descr="C:\Users\Елена\Desktop\hakasiya_gornaya-gryada-sunduki_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2071677"/>
            <a:ext cx="3286116" cy="2949112"/>
          </a:xfrm>
          <a:prstGeom prst="rect">
            <a:avLst/>
          </a:prstGeom>
          <a:noFill/>
        </p:spPr>
      </p:pic>
      <p:pic>
        <p:nvPicPr>
          <p:cNvPr id="1036" name="Picture 12" descr="C:\Users\Елена\Desktop\a341cadedb7854b7270d5404b9ecdf42-300x2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4943475"/>
            <a:ext cx="2857500" cy="1914525"/>
          </a:xfrm>
          <a:prstGeom prst="rect">
            <a:avLst/>
          </a:prstGeom>
          <a:noFill/>
        </p:spPr>
      </p:pic>
      <p:pic>
        <p:nvPicPr>
          <p:cNvPr id="1033" name="Picture 9" descr="C:\Users\Елена\Desktop\Abaka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572008"/>
            <a:ext cx="3786182" cy="2295835"/>
          </a:xfrm>
          <a:prstGeom prst="rect">
            <a:avLst/>
          </a:prstGeom>
          <a:noFill/>
        </p:spPr>
      </p:pic>
      <p:pic>
        <p:nvPicPr>
          <p:cNvPr id="1030" name="Picture 6" descr="C:\Users\Елена\Desktop\ce310d4f08bdbf45bb35879e31cb8bc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" y="2137185"/>
            <a:ext cx="4143371" cy="2865831"/>
          </a:xfrm>
          <a:prstGeom prst="rect">
            <a:avLst/>
          </a:prstGeom>
          <a:noFill/>
        </p:spPr>
      </p:pic>
      <p:pic>
        <p:nvPicPr>
          <p:cNvPr id="1027" name="Picture 3" descr="C:\Users\Елена\Desktop\map_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28926" y="612660"/>
            <a:ext cx="3714778" cy="6245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571480"/>
            <a:ext cx="7429552" cy="92869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Кафедра военной подготовки г. Абакан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6" descr="hea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11687" cy="728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1428736"/>
            <a:ext cx="435768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900" b="1" dirty="0" smtClean="0">
                <a:latin typeface="+mn-lt"/>
                <a:cs typeface="Times New Roman" pitchFamily="18" charset="0"/>
              </a:rPr>
              <a:t>Для студентов, обучающихся в ХТИ – филиале СФУ это реальная возможность в процессе обучения по основной образовательной программе высшего образования пройти военную подготовку по одной из реализуемых военно-учетных специальностей. Завершают программу военной подготовки 30-дневные учебные сборы при воинских частях с проведением итоговой аттестации. При успешном завершении военной подготовки зачисляются в запас с присвоением соответствующего воинского звания: </a:t>
            </a:r>
          </a:p>
          <a:p>
            <a:r>
              <a:rPr lang="ru-RU" sz="19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«Лейтенант», «Сержант», «Рядовой».</a:t>
            </a:r>
            <a:endParaRPr lang="ru-RU" b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028" name="Picture 4" descr="C:\Users\voenkaff\Desktop\1.ВОЕННАЯ КАФЕДРА (07.11.2018г.)\05.учебно материальная база\01.учебно-материальная база\02.общий альбом ВК (без надписи)\172.(9 мая 201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285860"/>
            <a:ext cx="4786314" cy="2500330"/>
          </a:xfrm>
          <a:prstGeom prst="rect">
            <a:avLst/>
          </a:prstGeom>
          <a:noFill/>
        </p:spPr>
      </p:pic>
      <p:pic>
        <p:nvPicPr>
          <p:cNvPr id="1029" name="Picture 5" descr="C:\Users\voenkaff\Desktop\1.ВОЕННАЯ КАФЕДРА (07.11.2018г.)\05.учебно материальная база\01.учебно-материальная база\02.общий альбом ВК (без надписи)\142.(15 февраля 201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857628"/>
            <a:ext cx="4857752" cy="278605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2918"/>
            <a:ext cx="9001156" cy="6215082"/>
          </a:xfrm>
        </p:spPr>
        <p:txBody>
          <a:bodyPr/>
          <a:lstStyle/>
          <a:p>
            <a:pPr algn="ctr"/>
            <a:r>
              <a:rPr lang="ru-RU" sz="1900" b="1" dirty="0" smtClean="0">
                <a:cs typeface="Times New Roman" pitchFamily="18" charset="0"/>
              </a:rPr>
              <a:t>    Срок освоения программы военной подготовки составляет:   </a:t>
            </a:r>
            <a:br>
              <a:rPr lang="ru-RU" sz="1900" b="1" dirty="0" smtClean="0">
                <a:cs typeface="Times New Roman" pitchFamily="18" charset="0"/>
              </a:rPr>
            </a:br>
            <a:r>
              <a:rPr lang="ru-RU" sz="1900" b="1" dirty="0" smtClean="0">
                <a:cs typeface="Times New Roman" pitchFamily="18" charset="0"/>
              </a:rPr>
              <a:t>    - офицеров запаса-2,5 года; </a:t>
            </a:r>
            <a:br>
              <a:rPr lang="ru-RU" sz="1900" b="1" dirty="0" smtClean="0">
                <a:cs typeface="Times New Roman" pitchFamily="18" charset="0"/>
              </a:rPr>
            </a:br>
            <a:r>
              <a:rPr lang="ru-RU" sz="1900" b="1" dirty="0" smtClean="0">
                <a:cs typeface="Times New Roman" pitchFamily="18" charset="0"/>
              </a:rPr>
              <a:t>-сержантов запаса-2года;</a:t>
            </a:r>
            <a:br>
              <a:rPr lang="ru-RU" sz="1900" b="1" dirty="0" smtClean="0">
                <a:cs typeface="Times New Roman" pitchFamily="18" charset="0"/>
              </a:rPr>
            </a:br>
            <a:r>
              <a:rPr lang="ru-RU" sz="1900" b="1" dirty="0" smtClean="0">
                <a:cs typeface="Times New Roman" pitchFamily="18" charset="0"/>
              </a:rPr>
              <a:t>-солдат запаса-1,5года.</a:t>
            </a:r>
            <a:br>
              <a:rPr lang="ru-RU" sz="1900" b="1" dirty="0" smtClean="0">
                <a:cs typeface="Times New Roman" pitchFamily="18" charset="0"/>
              </a:rPr>
            </a:br>
            <a:r>
              <a:rPr lang="ru-RU" sz="1900" b="1" dirty="0" smtClean="0">
                <a:cs typeface="Times New Roman" pitchFamily="18" charset="0"/>
              </a:rPr>
              <a:t>Обучение проводится методом «Военного дня». Граждане до достижения ими 30-летнего возраста, изъявившие желание пройти военную подготовку на военной кафедре в процессе обучения по образовательной программе высшего образования, проходят отбор на конкурсной основе.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C:\Users\voenkaff\Desktop\1.ВОЕННАЯ КАФЕДРА (07.11.2018г.)\05.учебно материальная база\01.учебно-материальная база\02.общий альбом ВК (без надписи)\10. (24 мая 2016г.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2500297" cy="2071678"/>
          </a:xfrm>
          <a:prstGeom prst="rect">
            <a:avLst/>
          </a:prstGeom>
          <a:noFill/>
        </p:spPr>
      </p:pic>
      <p:pic>
        <p:nvPicPr>
          <p:cNvPr id="2052" name="Picture 4" descr="C:\Users\voenkaff\Desktop\1.ВОЕННАЯ КАФЕДРА (07.11.2018г.)\05.учебно материальная база\01.учебно-материальная база\02.общий альбом ВК (без надписи)\187.(3 июля 201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0"/>
            <a:ext cx="3000396" cy="2071678"/>
          </a:xfrm>
          <a:prstGeom prst="rect">
            <a:avLst/>
          </a:prstGeom>
          <a:noFill/>
        </p:spPr>
      </p:pic>
      <p:pic>
        <p:nvPicPr>
          <p:cNvPr id="2053" name="Picture 5" descr="C:\Users\voenkaff\Desktop\1.ВОЕННАЯ КАФЕДРА (07.11.2018г.)\05.учебно материальная база\01.учебно-материальная база\02.общий альбом ВК (без надписи)\218.(03 октября 2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"/>
            <a:ext cx="3429024" cy="2071678"/>
          </a:xfrm>
          <a:prstGeom prst="rect">
            <a:avLst/>
          </a:prstGeom>
          <a:noFill/>
        </p:spPr>
      </p:pic>
      <p:pic>
        <p:nvPicPr>
          <p:cNvPr id="2054" name="Picture 6" descr="C:\Users\voenkaff\Desktop\1.ВОЕННАЯ КАФЕДРА (07.11.2018г.)\05.учебно материальная база\01.учебно-материальная база\01.общий альбом ВК (с надписью)\188.(8 июля 2018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14884"/>
            <a:ext cx="3143240" cy="2143116"/>
          </a:xfrm>
          <a:prstGeom prst="rect">
            <a:avLst/>
          </a:prstGeom>
          <a:noFill/>
        </p:spPr>
      </p:pic>
      <p:pic>
        <p:nvPicPr>
          <p:cNvPr id="2055" name="Picture 7" descr="C:\Users\voenkaff\Desktop\1.ВОЕННАЯ КАФЕДРА (07.11.2018г.)\05.учебно материальная база\01.учебно-материальная база\01.общий альбом ВК (с надписью)\189.(10 июля 2018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4643446"/>
            <a:ext cx="3071802" cy="2214554"/>
          </a:xfrm>
          <a:prstGeom prst="rect">
            <a:avLst/>
          </a:prstGeom>
          <a:noFill/>
        </p:spPr>
      </p:pic>
      <p:pic>
        <p:nvPicPr>
          <p:cNvPr id="2057" name="Picture 9" descr="C:\Users\voenkaff\Desktop\1.ВОЕННАЯ КАФЕДРА (07.11.2018г.)\05.учебно материальная база\02.фотографии жизнидеятельности ВК\36.учебные сборы г. Юрга (июнь - июль 2018г.)\сборы\IMG_3311.JPG"/>
          <p:cNvPicPr>
            <a:picLocks noChangeAspect="1" noChangeArrowheads="1"/>
          </p:cNvPicPr>
          <p:nvPr/>
        </p:nvPicPr>
        <p:blipFill>
          <a:blip r:embed="rId7" cstate="print"/>
          <a:srcRect l="24999" t="28906" r="42188" b="34765"/>
          <a:stretch>
            <a:fillRect/>
          </a:stretch>
        </p:blipFill>
        <p:spPr bwMode="auto">
          <a:xfrm>
            <a:off x="3214678" y="4643446"/>
            <a:ext cx="2928958" cy="221455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\\192.168.4.2\public\ОДПиНН\ИЗВЕКОВА\от ЦСК\slayd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4"/>
          <p:cNvGrpSpPr/>
          <p:nvPr/>
        </p:nvGrpSpPr>
        <p:grpSpPr>
          <a:xfrm>
            <a:off x="72504" y="0"/>
            <a:ext cx="9071496" cy="6777192"/>
            <a:chOff x="72504" y="8800"/>
            <a:chExt cx="9071496" cy="677719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16632"/>
            <a:ext cx="5616624" cy="1143000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400" b="1" dirty="0" smtClean="0">
                <a:solidFill>
                  <a:srgbClr val="006666"/>
                </a:solidFill>
                <a:latin typeface="+mn-lt"/>
              </a:rPr>
              <a:t>ЛАБОРАТОРИЯ ПО ИССЛЕДОВАНИЮ ГОДИЧНЫХ КОЛЕЦ ДЕРЕВЬЕВ</a:t>
            </a:r>
            <a:endParaRPr lang="ru-RU" sz="2400" b="1" dirty="0">
              <a:solidFill>
                <a:srgbClr val="006666"/>
              </a:solidFill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2" name="AutoShape 2" descr="Картинки по запросу эконом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51520" y="2226568"/>
            <a:ext cx="4896544" cy="3578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 fontAlgn="base"/>
            <a:endParaRPr lang="ru-RU" sz="1600" dirty="0" smtClean="0">
              <a:solidFill>
                <a:schemeClr val="tx1"/>
              </a:solidFill>
            </a:endParaRPr>
          </a:p>
          <a:p>
            <a:pPr algn="just" fontAlgn="base"/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57620" y="1412776"/>
            <a:ext cx="51435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Направления исследований: </a:t>
            </a:r>
          </a:p>
          <a:p>
            <a:pPr marL="288000" lvl="0" indent="288000" algn="just" fontAlgn="base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глобальные изменения климата,</a:t>
            </a:r>
          </a:p>
          <a:p>
            <a:pPr marL="288000" lvl="0" indent="288000" algn="just" fontAlgn="base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анатомия растений,</a:t>
            </a:r>
          </a:p>
          <a:p>
            <a:pPr marL="288000" lvl="0" indent="288000" fontAlgn="base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моделирование формирования годичных колец,</a:t>
            </a:r>
          </a:p>
          <a:p>
            <a:pPr marL="288000" lvl="0" indent="288000" algn="just" fontAlgn="base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реконструкция климата прошлых лет.</a:t>
            </a:r>
          </a:p>
          <a:p>
            <a:endParaRPr lang="ru-RU" b="1" dirty="0" smtClean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Партнеры лаборатории:</a:t>
            </a:r>
          </a:p>
          <a:p>
            <a:pPr marL="288000" lvl="0" indent="288000" algn="just" fontAlgn="base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WSL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Бирменсдорф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(Швейцария).</a:t>
            </a:r>
          </a:p>
          <a:p>
            <a:pPr marL="288000" lvl="0" indent="288000" algn="just" fontAlgn="base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LTRR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Аризона (США).</a:t>
            </a:r>
          </a:p>
          <a:p>
            <a:pPr marL="288000" lvl="0" indent="288000" algn="just" fontAlgn="base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ИЛ СО РАН, Красноярск (Россия).</a:t>
            </a:r>
          </a:p>
          <a:p>
            <a:pPr marL="288000" lvl="0" indent="288000" algn="just" fontAlgn="base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Национальный парк «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Шушенский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бор».</a:t>
            </a:r>
          </a:p>
          <a:p>
            <a:pPr marL="288000" lvl="0" indent="288000" algn="just" fontAlgn="base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endParaRPr lang="ru-RU" dirty="0" smtClean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283968" y="1448872"/>
            <a:ext cx="4392488" cy="828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Научно-образовательная лаборатория «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Дендроэкология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и экологический мониторинг»</a:t>
            </a:r>
          </a:p>
        </p:txBody>
      </p:sp>
      <p:sp>
        <p:nvSpPr>
          <p:cNvPr id="22" name="Равнобедренный треугольник 21"/>
          <p:cNvSpPr/>
          <p:nvPr/>
        </p:nvSpPr>
        <p:spPr>
          <a:xfrm flipV="1">
            <a:off x="6300192" y="2348880"/>
            <a:ext cx="360040" cy="153457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180" name="Picture 4" descr="НОЛ фот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556792"/>
            <a:ext cx="2699792" cy="18061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11" descr="D:\Текущая работа\Фото_лаборатории\Экспедиция\01.08.15\DSC_0009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25144"/>
            <a:ext cx="2652984" cy="176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D:\Текущая работа\Фото_лаборатории\Туим 2013 сентябрь\DSCN4502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6" y="2786058"/>
            <a:ext cx="1728192" cy="23040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4"/>
          <p:cNvGrpSpPr/>
          <p:nvPr/>
        </p:nvGrpSpPr>
        <p:grpSpPr>
          <a:xfrm>
            <a:off x="72504" y="0"/>
            <a:ext cx="9071496" cy="6777192"/>
            <a:chOff x="72504" y="8800"/>
            <a:chExt cx="9071496" cy="677719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16632"/>
            <a:ext cx="5616624" cy="1143000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ЦЕНТР ПОДГОТОВКИ </a:t>
            </a:r>
            <a:b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ЮНОГО ИНЖЕНЕРА</a:t>
            </a:r>
            <a:endParaRPr lang="ru-RU" sz="2400" b="1" dirty="0">
              <a:solidFill>
                <a:srgbClr val="006666"/>
              </a:solidFill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2" name="AutoShape 2" descr="Картинки по запросу эконом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51520" y="2226568"/>
            <a:ext cx="4896544" cy="3578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 fontAlgn="base"/>
            <a:endParaRPr lang="ru-RU" sz="1600" dirty="0" smtClean="0">
              <a:solidFill>
                <a:schemeClr val="tx1"/>
              </a:solidFill>
            </a:endParaRPr>
          </a:p>
          <a:p>
            <a:pPr algn="just" fontAlgn="base"/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786182" y="1629955"/>
            <a:ext cx="5214974" cy="2469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b="1" dirty="0" smtClean="0"/>
              <a:t>Ежегодно организует курсы:</a:t>
            </a:r>
          </a:p>
          <a:p>
            <a:pPr algn="just">
              <a:buNone/>
            </a:pPr>
            <a:endParaRPr lang="ru-RU" dirty="0" smtClean="0"/>
          </a:p>
          <a:p>
            <a:pPr marL="288000" lvl="0" indent="288000" algn="just" fontAlgn="base">
              <a:buClr>
                <a:srgbClr val="143740"/>
              </a:buClr>
              <a:buSzPct val="105000"/>
              <a:buFont typeface="Wingdings" pitchFamily="2" charset="2"/>
              <a:buChar char="q"/>
              <a:defRPr/>
            </a:pPr>
            <a:r>
              <a:rPr lang="ru-RU" dirty="0" smtClean="0"/>
              <a:t>интенсивной подготовки к ОГЭ, ЕГЭ </a:t>
            </a:r>
          </a:p>
          <a:p>
            <a:pPr lvl="0" algn="just" fontAlgn="base">
              <a:buClr>
                <a:srgbClr val="143740"/>
              </a:buClr>
              <a:buSzPct val="105000"/>
              <a:defRPr/>
            </a:pPr>
            <a:r>
              <a:rPr lang="ru-RU" dirty="0" smtClean="0"/>
              <a:t>и внутренним вступительным испытаниям в вуз;</a:t>
            </a:r>
          </a:p>
          <a:p>
            <a:pPr marL="288000" lvl="0" indent="288000" algn="just" fontAlgn="base">
              <a:buClr>
                <a:srgbClr val="143740"/>
              </a:buClr>
              <a:buSzPct val="105000"/>
              <a:defRPr/>
            </a:pPr>
            <a:endParaRPr lang="ru-RU" sz="1050" dirty="0" smtClean="0"/>
          </a:p>
          <a:p>
            <a:pPr marL="288000" lvl="0" indent="288000" algn="just" fontAlgn="base">
              <a:buClr>
                <a:srgbClr val="143740"/>
              </a:buClr>
              <a:buSzPct val="105000"/>
              <a:buFont typeface="Wingdings" pitchFamily="2" charset="2"/>
              <a:buChar char="q"/>
              <a:defRPr/>
            </a:pPr>
            <a:r>
              <a:rPr lang="ru-RU" dirty="0" smtClean="0"/>
              <a:t>учебные курсы по физике, математике, информатике для учащихся 8 – 11 классов средних общеобразовательных школ.</a:t>
            </a:r>
          </a:p>
          <a:p>
            <a:pPr marL="288000" lvl="0" indent="288000" algn="just" fontAlgn="base">
              <a:buClr>
                <a:srgbClr val="143740"/>
              </a:buClr>
              <a:buSzPct val="105000"/>
              <a:defRPr/>
            </a:pPr>
            <a:endParaRPr lang="ru-RU" dirty="0" smtClean="0"/>
          </a:p>
        </p:txBody>
      </p:sp>
      <p:sp>
        <p:nvSpPr>
          <p:cNvPr id="20" name="Прямоугольник 19"/>
          <p:cNvSpPr/>
          <p:nvPr/>
        </p:nvSpPr>
        <p:spPr>
          <a:xfrm>
            <a:off x="1142976" y="4357694"/>
            <a:ext cx="74888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Опытные преподаватели подготовят будущих абитуриентов к успешной сдаче экзамена (ОГЭ, ЕГЭ, внутренние вступительные испытания). </a:t>
            </a:r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>
                <a:solidFill>
                  <a:srgbClr val="CC0000"/>
                </a:solidFill>
              </a:rPr>
              <a:t>СДАТЬ ЭКЗАМЕНЫ ПРОЩЕ, ЕСЛИ ГОТОВИТЬСЯ К НИМ ЗАРАНЕЕ!</a:t>
            </a:r>
          </a:p>
          <a:p>
            <a:pPr algn="ctr"/>
            <a:endParaRPr lang="ru-RU" b="1" dirty="0" smtClean="0">
              <a:solidFill>
                <a:srgbClr val="CC0000"/>
              </a:solidFill>
            </a:endParaRPr>
          </a:p>
        </p:txBody>
      </p:sp>
      <p:pic>
        <p:nvPicPr>
          <p:cNvPr id="24" name="Рисунок 23"/>
          <p:cNvPicPr/>
          <p:nvPr/>
        </p:nvPicPr>
        <p:blipFill>
          <a:blip r:embed="rId4" cstate="print"/>
          <a:srcRect l="28211" t="39806" r="27625" b="18909"/>
          <a:stretch>
            <a:fillRect/>
          </a:stretch>
        </p:blipFill>
        <p:spPr bwMode="auto">
          <a:xfrm>
            <a:off x="357158" y="1785926"/>
            <a:ext cx="3214710" cy="24522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14"/>
          <p:cNvGrpSpPr/>
          <p:nvPr/>
        </p:nvGrpSpPr>
        <p:grpSpPr>
          <a:xfrm>
            <a:off x="72504" y="0"/>
            <a:ext cx="9071496" cy="6777192"/>
            <a:chOff x="72504" y="8800"/>
            <a:chExt cx="9071496" cy="6777192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16632"/>
            <a:ext cx="5616624" cy="1143000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ИНСТИТУТ СЕГОДНЯ</a:t>
            </a:r>
            <a:endParaRPr lang="ru-RU" sz="2400" b="1" dirty="0">
              <a:solidFill>
                <a:srgbClr val="006666"/>
              </a:solidFill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2" name="AutoShape 2" descr="Картинки по запросу эконом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51520" y="2226568"/>
            <a:ext cx="4896544" cy="3578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 fontAlgn="base"/>
            <a:endParaRPr lang="ru-RU" sz="1600" dirty="0" smtClean="0">
              <a:solidFill>
                <a:schemeClr val="tx1"/>
              </a:solidFill>
            </a:endParaRPr>
          </a:p>
          <a:p>
            <a:pPr algn="just" fontAlgn="base"/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51202" name="Picture 2" descr="https://pp.userapi.com/c636028/v636028969/1424a/pw7L55zmktM.jpg"/>
          <p:cNvPicPr>
            <a:picLocks noChangeAspect="1" noChangeArrowheads="1"/>
          </p:cNvPicPr>
          <p:nvPr/>
        </p:nvPicPr>
        <p:blipFill>
          <a:blip r:embed="rId4" cstate="print"/>
          <a:srcRect l="3965" t="41236" r="15149" b="27044"/>
          <a:stretch>
            <a:fillRect/>
          </a:stretch>
        </p:blipFill>
        <p:spPr bwMode="auto">
          <a:xfrm>
            <a:off x="471459" y="3929066"/>
            <a:ext cx="8258233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2357422" y="2420888"/>
            <a:ext cx="6715108" cy="10424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После окончания института выпускнику выдается диплом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СИБИРСКОГО ФЕДЕРАЛЬНОГО УНИВЕРСИТЕТА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82998" y="1508591"/>
            <a:ext cx="80324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На сегодняшний день в институте обучается около 2000 студентов.</a:t>
            </a:r>
          </a:p>
          <a:p>
            <a:pPr algn="ctr"/>
            <a:r>
              <a:rPr lang="ru-RU" b="1" dirty="0" smtClean="0"/>
              <a:t> 90% - преподавателей , имеют степень кандидата или доктора наук.</a:t>
            </a:r>
          </a:p>
          <a:p>
            <a:pPr algn="ctr"/>
            <a:endParaRPr lang="ru-RU" b="1" dirty="0" smtClean="0"/>
          </a:p>
          <a:p>
            <a:pPr algn="just"/>
            <a:endParaRPr lang="ru-RU" b="1" dirty="0" smtClean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 l="9825" t="23637" r="52883" b="38181"/>
          <a:stretch>
            <a:fillRect/>
          </a:stretch>
        </p:blipFill>
        <p:spPr bwMode="auto">
          <a:xfrm>
            <a:off x="-32" y="2292157"/>
            <a:ext cx="2346179" cy="1351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Елена\Desktop\bk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698787">
            <a:off x="7933474" y="3261838"/>
            <a:ext cx="1009372" cy="714380"/>
          </a:xfrm>
          <a:prstGeom prst="rect">
            <a:avLst/>
          </a:prstGeom>
          <a:noFill/>
        </p:spPr>
      </p:pic>
      <p:pic>
        <p:nvPicPr>
          <p:cNvPr id="3075" name="Picture 3" descr="C:\Users\Елена\Desktop\bk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451604">
            <a:off x="7446096" y="3573461"/>
            <a:ext cx="1000132" cy="7054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4"/>
          <p:cNvGrpSpPr/>
          <p:nvPr/>
        </p:nvGrpSpPr>
        <p:grpSpPr>
          <a:xfrm>
            <a:off x="72504" y="80808"/>
            <a:ext cx="9071496" cy="6777192"/>
            <a:chOff x="72504" y="8800"/>
            <a:chExt cx="9071496" cy="6777192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142852"/>
            <a:ext cx="5616624" cy="1169228"/>
          </a:xfrm>
        </p:spPr>
        <p:txBody>
          <a:bodyPr>
            <a:noAutofit/>
          </a:bodyPr>
          <a:lstStyle/>
          <a:p>
            <a:pPr lvl="0" eaLnBrk="0" hangingPunct="0"/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УЧЕТ ИНДИВИДУАЛЬНЫХ ДОСТИЖЕНИЙ ПОСТУПАЮЩИХ</a:t>
            </a:r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3357554" y="257174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2" name="AutoShape 2" descr="Картинки по запросу эконом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82998" y="1508591"/>
            <a:ext cx="8032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just"/>
            <a:endParaRPr lang="ru-RU" b="1" dirty="0" smtClean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4282" y="1357298"/>
            <a:ext cx="8786874" cy="283154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900" b="1" i="1" dirty="0" smtClean="0">
                <a:cs typeface="Times New Roman" pitchFamily="18" charset="0"/>
              </a:rPr>
              <a:t>Поступающие на обучение вправе представить сведения о своих индивидуальных достижениях, результаты которых учитываются при приеме на обучение. </a:t>
            </a:r>
          </a:p>
          <a:p>
            <a:endParaRPr lang="ru-RU" sz="300" b="1" i="1" dirty="0" smtClean="0">
              <a:cs typeface="Times New Roman" pitchFamily="18" charset="0"/>
            </a:endParaRPr>
          </a:p>
          <a:p>
            <a:endParaRPr lang="ru-RU" sz="300" b="1" i="1" dirty="0" smtClean="0">
              <a:cs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1" i="1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ea typeface="Times New Roman" pitchFamily="18" charset="0"/>
                <a:cs typeface="Times New Roman" pitchFamily="18" charset="0"/>
              </a:rPr>
              <a:t>За все индивидуальные достижения поступающему может быть начислено не более 10 баллов суммарно.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900" b="1" i="1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1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Подробнее </a:t>
            </a:r>
            <a:r>
              <a:rPr lang="ru-RU" sz="1900" b="1" i="1" dirty="0" smtClean="0">
                <a:ea typeface="Times New Roman" pitchFamily="18" charset="0"/>
                <a:cs typeface="Times New Roman" pitchFamily="18" charset="0"/>
              </a:rPr>
              <a:t>на </a:t>
            </a:r>
            <a:r>
              <a:rPr kumimoji="0" lang="ru-RU" sz="1900" b="1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сайте ХТИ – филиала СФУ </a:t>
            </a:r>
            <a:r>
              <a:rPr kumimoji="0" lang="en-US" sz="1900" b="1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hlinkClick r:id="rId4"/>
              </a:rPr>
              <a:t>www.khti.ru</a:t>
            </a:r>
            <a:endParaRPr kumimoji="0" lang="ru-RU" sz="1900" b="1" i="1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900" b="1" i="1" dirty="0" smtClean="0">
                <a:ea typeface="Times New Roman" pitchFamily="18" charset="0"/>
                <a:cs typeface="Times New Roman" pitchFamily="18" charset="0"/>
              </a:rPr>
              <a:t>раздел</a:t>
            </a:r>
            <a:endParaRPr lang="ru-RU" sz="2000" b="1" dirty="0" smtClean="0">
              <a:hlinkClick r:id="rId5"/>
            </a:endParaRPr>
          </a:p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hlinkClick r:id="rId5"/>
              </a:rPr>
              <a:t>Олимпиады и индивидуальные достижения</a:t>
            </a:r>
            <a:r>
              <a:rPr lang="ru-RU" sz="2000" b="1" dirty="0" smtClean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4"/>
          <p:cNvGrpSpPr/>
          <p:nvPr/>
        </p:nvGrpSpPr>
        <p:grpSpPr>
          <a:xfrm>
            <a:off x="72504" y="0"/>
            <a:ext cx="9071496" cy="6777192"/>
            <a:chOff x="72504" y="8800"/>
            <a:chExt cx="9071496" cy="6777192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142852"/>
            <a:ext cx="5616624" cy="1169228"/>
          </a:xfrm>
        </p:spPr>
        <p:txBody>
          <a:bodyPr>
            <a:noAutofit/>
          </a:bodyPr>
          <a:lstStyle/>
          <a:p>
            <a:pPr lvl="0" eaLnBrk="0" hangingPunct="0"/>
            <a:r>
              <a:rPr lang="ru-RU" sz="18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ПЕРЕЧЕНЬ МЕРОПРИЯТИЙ, ПРОВОДИМЫХ </a:t>
            </a:r>
            <a:br>
              <a:rPr lang="ru-RU" sz="18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НА БАЗЕ ХТИ – ФИЛИАЛА СФУ, РЕЗУЛЬТАТЫ КОТОРЫХ УЧИТЫВАЮТСЯ ПРИ ПРИЕМЕ </a:t>
            </a:r>
            <a:br>
              <a:rPr lang="ru-RU" sz="18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НА ОБУЧЕНИЕ В 2022 Г.</a:t>
            </a:r>
            <a:endParaRPr lang="ru-RU" sz="1800" b="1" dirty="0" smtClean="0">
              <a:solidFill>
                <a:srgbClr val="006666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2" name="AutoShape 2" descr="Картинки по запросу эконом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000232" y="1785926"/>
            <a:ext cx="4429156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Олимпиада СФУ «Бельчонок»</a:t>
            </a:r>
            <a:endParaRPr lang="ru-RU" b="1" dirty="0" smtClean="0"/>
          </a:p>
        </p:txBody>
      </p:sp>
      <p:sp>
        <p:nvSpPr>
          <p:cNvPr id="18" name="Прямоугольник 17"/>
          <p:cNvSpPr/>
          <p:nvPr/>
        </p:nvSpPr>
        <p:spPr>
          <a:xfrm>
            <a:off x="285720" y="5643578"/>
            <a:ext cx="864399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Олимпиада «13 элемент.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Al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химия будущего»,</a:t>
            </a:r>
            <a:r>
              <a:rPr lang="en-US" b="1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 </a:t>
            </a:r>
            <a:r>
              <a:rPr lang="ru-RU" b="1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Научно-практическая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конференция</a:t>
            </a:r>
          </a:p>
        </p:txBody>
      </p:sp>
      <p:pic>
        <p:nvPicPr>
          <p:cNvPr id="32" name="Picture 2" descr="C:\Users\prcom\Desktop\сентябрь 2018\Dod_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736"/>
            <a:ext cx="1824706" cy="1214446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2786050" y="2357430"/>
            <a:ext cx="4429156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Олимпиада ХТИ – филиала СФУ 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«Ищем Ломоносовых»</a:t>
            </a:r>
            <a:endParaRPr lang="ru-RU" b="1" dirty="0" smtClean="0"/>
          </a:p>
        </p:txBody>
      </p:sp>
      <p:pic>
        <p:nvPicPr>
          <p:cNvPr id="21" name="Picture 3" descr="C:\Users\prcom\Desktop\сентябрь 2018\Dod_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215206" y="2071678"/>
            <a:ext cx="1841404" cy="1214446"/>
          </a:xfrm>
          <a:prstGeom prst="rect">
            <a:avLst/>
          </a:prstGeom>
          <a:noFill/>
        </p:spPr>
      </p:pic>
      <p:pic>
        <p:nvPicPr>
          <p:cNvPr id="22" name="Рисунок 21" descr="Коттедж в д. Ковыльное РХ.jpg"/>
          <p:cNvPicPr>
            <a:picLocks noChangeAspect="1"/>
          </p:cNvPicPr>
          <p:nvPr/>
        </p:nvPicPr>
        <p:blipFill>
          <a:blip r:embed="rId6" cstate="print"/>
          <a:srcRect r="32500"/>
          <a:stretch>
            <a:fillRect/>
          </a:stretch>
        </p:blipFill>
        <p:spPr bwMode="auto">
          <a:xfrm>
            <a:off x="214282" y="3071810"/>
            <a:ext cx="16253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1857356" y="3357562"/>
            <a:ext cx="6715172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Times New Roman" pitchFamily="18" charset="0"/>
              </a:rPr>
              <a:t>Олимпиада по черчению (инженерной графике) 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Times New Roman" pitchFamily="18" charset="0"/>
              </a:rPr>
              <a:t>«Учись строить будущее»</a:t>
            </a:r>
          </a:p>
        </p:txBody>
      </p:sp>
      <p:pic>
        <p:nvPicPr>
          <p:cNvPr id="27" name="Picture 3" descr="C:\Users\Елена\Desktop\tkh_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8082" y="4143380"/>
            <a:ext cx="1643074" cy="1227192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785786" y="4429132"/>
            <a:ext cx="6572296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Республиканская выставка-конкурс технических проектов школьников и студентов «</a:t>
            </a:r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Технотворчество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 Хакасии» </a:t>
            </a:r>
            <a:endParaRPr lang="ru-RU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4"/>
          <p:cNvGrpSpPr/>
          <p:nvPr/>
        </p:nvGrpSpPr>
        <p:grpSpPr>
          <a:xfrm>
            <a:off x="72504" y="-24"/>
            <a:ext cx="9071496" cy="6777192"/>
            <a:chOff x="72504" y="8800"/>
            <a:chExt cx="9071496" cy="6777192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142852"/>
            <a:ext cx="5616624" cy="1169228"/>
          </a:xfrm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ru-RU" sz="2300" b="1" dirty="0" smtClean="0">
                <a:solidFill>
                  <a:srgbClr val="006666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300" b="1" dirty="0" smtClean="0">
                <a:solidFill>
                  <a:srgbClr val="006666"/>
                </a:solidFill>
                <a:latin typeface="+mn-lt"/>
                <a:cs typeface="Times New Roman" pitchFamily="18" charset="0"/>
              </a:rPr>
            </a:br>
            <a:r>
              <a:rPr lang="ru-RU" sz="2300" b="1" dirty="0" smtClean="0">
                <a:solidFill>
                  <a:srgbClr val="006666"/>
                </a:solidFill>
                <a:latin typeface="+mn-lt"/>
                <a:cs typeface="Times New Roman" pitchFamily="18" charset="0"/>
              </a:rPr>
              <a:t>ВСТУПИТЕЛЬНЫЕ ИСПЫТАНИЯ </a:t>
            </a:r>
            <a:br>
              <a:rPr lang="ru-RU" sz="2300" b="1" dirty="0" smtClean="0">
                <a:solidFill>
                  <a:srgbClr val="006666"/>
                </a:solidFill>
                <a:latin typeface="+mn-lt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6666"/>
                </a:solidFill>
                <a:latin typeface="+mn-lt"/>
                <a:cs typeface="Times New Roman" pitchFamily="18" charset="0"/>
              </a:rPr>
              <a:t>НА ПРОГРАММЫ БАКАЛАВРИАТА </a:t>
            </a:r>
            <a:br>
              <a:rPr lang="ru-RU" sz="2400" b="1" dirty="0" smtClean="0">
                <a:solidFill>
                  <a:srgbClr val="006666"/>
                </a:solidFill>
                <a:latin typeface="+mn-lt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6666"/>
                </a:solidFill>
                <a:latin typeface="+mn-lt"/>
                <a:cs typeface="Times New Roman" pitchFamily="18" charset="0"/>
              </a:rPr>
              <a:t>И СПЕЦИАЛИТЕТА ХТИ – ФИЛИАЛА СФУ </a:t>
            </a:r>
            <a:br>
              <a:rPr lang="ru-RU" sz="2400" b="1" dirty="0" smtClean="0">
                <a:solidFill>
                  <a:srgbClr val="006666"/>
                </a:solidFill>
                <a:latin typeface="+mn-lt"/>
                <a:cs typeface="Times New Roman" pitchFamily="18" charset="0"/>
              </a:rPr>
            </a:br>
            <a:endParaRPr lang="ru-RU" sz="2300" b="1" dirty="0" smtClean="0">
              <a:solidFill>
                <a:srgbClr val="006666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2" name="AutoShape 2" descr="Картинки по запросу эконом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82998" y="1508591"/>
            <a:ext cx="8032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just"/>
            <a:endParaRPr lang="ru-RU" b="1" dirty="0" smtClean="0"/>
          </a:p>
        </p:txBody>
      </p:sp>
      <p:sp>
        <p:nvSpPr>
          <p:cNvPr id="18" name="Прямоугольник 17"/>
          <p:cNvSpPr/>
          <p:nvPr/>
        </p:nvSpPr>
        <p:spPr>
          <a:xfrm>
            <a:off x="214282" y="1428737"/>
            <a:ext cx="8786874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100" b="1" dirty="0" smtClean="0">
                <a:cs typeface="Times New Roman" pitchFamily="18" charset="0"/>
              </a:rPr>
              <a:t>ПРИНИМАЮТСЯ</a:t>
            </a:r>
            <a:r>
              <a:rPr lang="en-US" sz="2100" b="1" dirty="0" smtClean="0">
                <a:cs typeface="Times New Roman" pitchFamily="18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400" b="1" dirty="0" smtClean="0"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100" b="1" dirty="0" smtClean="0">
                <a:cs typeface="Times New Roman" pitchFamily="18" charset="0"/>
              </a:rPr>
              <a:t> </a:t>
            </a:r>
            <a:r>
              <a:rPr lang="ru-RU" sz="2100" dirty="0" smtClean="0">
                <a:cs typeface="Times New Roman" pitchFamily="18" charset="0"/>
              </a:rPr>
              <a:t>по результатам вступительных испытаний, проводимых в форме ЕГЭ;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100" b="1" dirty="0" smtClean="0">
                <a:cs typeface="Times New Roman" pitchFamily="18" charset="0"/>
              </a:rPr>
              <a:t> </a:t>
            </a:r>
            <a:r>
              <a:rPr lang="ru-RU" sz="2100" b="1" dirty="0" smtClean="0">
                <a:solidFill>
                  <a:srgbClr val="006666"/>
                </a:solidFill>
                <a:cs typeface="Times New Roman" pitchFamily="18" charset="0"/>
              </a:rPr>
              <a:t>ПО РЕЗУЛЬТАТАМ ВСТУПИТЕЛЬНЫХ ИСПЫТАНИЙ, ПРОВОДИМЫХ ВУЗОМ САМОСТОЯТЕЛЬНО ДЛЯ СЛЕДУЮЩИХ КАТЕГОРИЙ ПОСТУПАЮЩИХ: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100" b="1" dirty="0" smtClean="0">
                <a:cs typeface="Times New Roman" pitchFamily="18" charset="0"/>
              </a:rPr>
              <a:t> имеющие профессиональное (начальное, среднее) образование;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2100" b="1" dirty="0" smtClean="0"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2100" b="1" dirty="0" smtClean="0"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2100" b="1" dirty="0" smtClean="0"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2100" b="1" dirty="0" smtClean="0"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2100" b="1" dirty="0" smtClean="0"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2100" b="1" dirty="0" smtClean="0"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100" dirty="0" smtClean="0">
                <a:cs typeface="Times New Roman" pitchFamily="18" charset="0"/>
              </a:rPr>
              <a:t> </a:t>
            </a:r>
            <a:r>
              <a:rPr lang="ru-RU" sz="2100" b="1" dirty="0" smtClean="0">
                <a:cs typeface="Times New Roman" pitchFamily="18" charset="0"/>
              </a:rPr>
              <a:t>высшее (профессиональное) образование;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100" b="1" dirty="0" smtClean="0">
                <a:cs typeface="Times New Roman" pitchFamily="18" charset="0"/>
              </a:rPr>
              <a:t> иностранные граждане;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100" b="1" dirty="0" smtClean="0">
                <a:cs typeface="Times New Roman" pitchFamily="18" charset="0"/>
              </a:rPr>
              <a:t> лица с ограниченными возможностями здоровья, дети-инвалиды, инвалиды;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cs typeface="Times New Roman" pitchFamily="18" charset="0"/>
              </a:rPr>
              <a:t> </a:t>
            </a:r>
          </a:p>
        </p:txBody>
      </p:sp>
      <p:pic>
        <p:nvPicPr>
          <p:cNvPr id="2051" name="Picture 3" descr="C:\Users\Елена\Desktop\ekskursiya_dlya_tkkhis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3214686"/>
            <a:ext cx="2895216" cy="1714510"/>
          </a:xfrm>
          <a:prstGeom prst="rect">
            <a:avLst/>
          </a:prstGeom>
          <a:noFill/>
        </p:spPr>
      </p:pic>
      <p:pic>
        <p:nvPicPr>
          <p:cNvPr id="2050" name="Picture 2" descr="C:\Users\Елена\Desktop\ekskursiya_dlya_tkkhis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286124"/>
            <a:ext cx="2095514" cy="1571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Картинки по запросу экономи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2" name="AutoShape 4" descr="Картинки по запросу экономи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285338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6" name="AutoShape 8" descr="Картинки по запросу экономи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85720" y="237224"/>
          <a:ext cx="8572558" cy="6420256"/>
        </p:xfrm>
        <a:graphic>
          <a:graphicData uri="http://schemas.openxmlformats.org/drawingml/2006/table">
            <a:tbl>
              <a:tblPr bandRow="1">
                <a:tableStyleId>{16D9F66E-5EB9-4882-86FB-DCBF35E3C3E4}</a:tableStyleId>
              </a:tblPr>
              <a:tblGrid>
                <a:gridCol w="615437"/>
                <a:gridCol w="2501857"/>
                <a:gridCol w="2040904"/>
                <a:gridCol w="933820"/>
                <a:gridCol w="785592"/>
                <a:gridCol w="1694948"/>
              </a:tblGrid>
              <a:tr h="529291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/>
                        <a:t>ПЛАН ПРИЕМА </a:t>
                      </a:r>
                      <a:r>
                        <a:rPr lang="ru-RU" sz="1050" b="1" dirty="0" smtClean="0"/>
                        <a:t>ПОСТУПАЮЩИХ НА </a:t>
                      </a:r>
                      <a:r>
                        <a:rPr lang="ru-RU" sz="1050" b="1" dirty="0"/>
                        <a:t>ОБУЧЕНИЕ ПО </a:t>
                      </a:r>
                      <a:r>
                        <a:rPr lang="ru-RU" sz="1050" b="1" dirty="0" smtClean="0"/>
                        <a:t>ОЧНОЙ, ОЧНО-ЗАОЧНОЙ</a:t>
                      </a:r>
                      <a:r>
                        <a:rPr lang="ru-RU" sz="1050" b="1" baseline="0" dirty="0" smtClean="0"/>
                        <a:t> И </a:t>
                      </a:r>
                      <a:r>
                        <a:rPr lang="ru-RU" sz="1050" b="1" dirty="0" smtClean="0"/>
                        <a:t>ЗАОЧНОЙ </a:t>
                      </a:r>
                      <a:r>
                        <a:rPr lang="ru-RU" sz="1050" b="1" dirty="0"/>
                        <a:t>ФОРМЕ ПО </a:t>
                      </a:r>
                      <a:r>
                        <a:rPr lang="ru-RU" sz="1050" b="1" dirty="0" smtClean="0"/>
                        <a:t>ОБРАЗОВАТЕЛЬНЫМ ПРОГРАММАМ </a:t>
                      </a:r>
                      <a:r>
                        <a:rPr lang="ru-RU" sz="1050" b="1" dirty="0"/>
                        <a:t>ВЫСШЕГО ОБРАЗОВАНИЯ – ПРОГРАММАМ </a:t>
                      </a:r>
                      <a:r>
                        <a:rPr lang="ru-RU" sz="1050" b="1" dirty="0" smtClean="0"/>
                        <a:t>БАКАЛАВРИАТА, </a:t>
                      </a:r>
                      <a:r>
                        <a:rPr lang="ru-RU" sz="1050" b="1" dirty="0"/>
                        <a:t>ПРОГРАММАМ СПЕЦИАЛИТЕТА </a:t>
                      </a:r>
                      <a:r>
                        <a:rPr lang="ru-RU" sz="1050" b="1" dirty="0" smtClean="0"/>
                        <a:t>И ПРОГРАММАМ МАГИСТРАТУРЫ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/>
                        <a:t>В  ХТИ – ФИЛИАЛ СФУ НА </a:t>
                      </a:r>
                      <a:r>
                        <a:rPr lang="ru-RU" sz="105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2022</a:t>
                      </a:r>
                      <a:r>
                        <a:rPr lang="ru-RU" sz="1050" b="1" dirty="0" smtClean="0"/>
                        <a:t> ГОД</a:t>
                      </a:r>
                      <a:endParaRPr lang="ru-RU" sz="105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13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/>
                        <a:t>Код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/>
                        <a:t>Направление </a:t>
                      </a:r>
                      <a:r>
                        <a:rPr lang="ru-RU" sz="900" b="0" dirty="0" smtClean="0"/>
                        <a:t>подготовки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/>
                        <a:t>Вступительные </a:t>
                      </a:r>
                      <a:r>
                        <a:rPr lang="ru-RU" sz="900" b="0" dirty="0" smtClean="0"/>
                        <a:t>испытания, кроме лиц с дипломом СПО, НПО</a:t>
                      </a:r>
                      <a:r>
                        <a:rPr lang="ru-RU" sz="900" b="0" baseline="0" dirty="0" smtClean="0"/>
                        <a:t> и ВО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/>
                        <a:t>Форма обучения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В рамках контрольных </a:t>
                      </a:r>
                      <a:r>
                        <a:rPr lang="ru-RU" sz="900" dirty="0" smtClean="0"/>
                        <a:t>цифр</a:t>
                      </a:r>
                      <a:endParaRPr lang="ru-RU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/>
                        <a:t>На места по договорам об оказании платных образовательных услуг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46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БАКАЛАВРИАТ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37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/>
                        <a:t>08.03.01</a:t>
                      </a:r>
                      <a:endParaRPr lang="ru-RU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/>
                        <a:t>Строительство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/>
                        <a:t>1. </a:t>
                      </a:r>
                      <a:r>
                        <a:rPr lang="ru-RU" sz="800" b="0" dirty="0" smtClean="0"/>
                        <a:t>Физика /информатика и ИКТ **          39/ 44</a:t>
                      </a:r>
                      <a:endParaRPr lang="ru-RU" sz="800" b="0" dirty="0"/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/>
                        <a:t>2. </a:t>
                      </a:r>
                      <a:r>
                        <a:rPr lang="ru-RU" sz="800" b="0" dirty="0" smtClean="0"/>
                        <a:t>Математика *                                                    39</a:t>
                      </a:r>
                      <a:endParaRPr lang="ru-RU" sz="800" b="0" dirty="0"/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/>
                        <a:t>3. Русский </a:t>
                      </a:r>
                      <a:r>
                        <a:rPr lang="ru-RU" sz="800" b="0" dirty="0" smtClean="0"/>
                        <a:t>язык                                                      40</a:t>
                      </a:r>
                      <a:endParaRPr lang="ru-RU" sz="8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/>
                        <a:t>Очная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/>
                        <a:t>25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9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err="1" smtClean="0"/>
                        <a:t>Очно-заочная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/>
                        <a:t>-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/>
                        <a:t>15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04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/>
                        <a:t>09.03.03</a:t>
                      </a:r>
                      <a:endParaRPr lang="ru-RU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/>
                        <a:t>Прикладная информатика</a:t>
                      </a: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/>
                        <a:t>1. Информатика </a:t>
                      </a:r>
                      <a:r>
                        <a:rPr lang="ru-RU" sz="800" b="0" dirty="0"/>
                        <a:t>и </a:t>
                      </a:r>
                      <a:r>
                        <a:rPr lang="ru-RU" sz="800" b="0" dirty="0" smtClean="0"/>
                        <a:t>ИКТ/ физика**/иностранный язык**</a:t>
                      </a:r>
                      <a:r>
                        <a:rPr lang="ru-RU" sz="800" b="0" baseline="0" dirty="0" smtClean="0"/>
                        <a:t>         44/39/30</a:t>
                      </a:r>
                      <a:endParaRPr lang="ru-RU" sz="800" b="0" dirty="0" smtClean="0"/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/>
                        <a:t>2. </a:t>
                      </a:r>
                      <a:r>
                        <a:rPr lang="ru-RU" sz="800" b="0" u="none" dirty="0" smtClean="0"/>
                        <a:t>Математика *                                                    39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/>
                        <a:t>3</a:t>
                      </a:r>
                      <a:r>
                        <a:rPr lang="ru-RU" sz="800" b="0" dirty="0"/>
                        <a:t>. Русский </a:t>
                      </a:r>
                      <a:r>
                        <a:rPr lang="ru-RU" sz="800" b="0" dirty="0" smtClean="0"/>
                        <a:t>язык                                                     40</a:t>
                      </a:r>
                      <a:endParaRPr lang="ru-RU" sz="8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/>
                        <a:t>Очная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/>
                        <a:t>25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/>
                        <a:t>-</a:t>
                      </a:r>
                      <a:endParaRPr lang="ru-RU" sz="900" b="0" dirty="0"/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807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/>
                        <a:t>13.03.02</a:t>
                      </a:r>
                      <a:endParaRPr lang="ru-RU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/>
                        <a:t>Электроэнергетика и </a:t>
                      </a:r>
                      <a:r>
                        <a:rPr lang="ru-RU" sz="900" b="0" dirty="0" smtClean="0"/>
                        <a:t>электротехника</a:t>
                      </a:r>
                      <a:endParaRPr lang="ru-RU" sz="900" b="0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/>
                        <a:t>1. Физика /информатика и ИКТ **          39/ 44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/>
                        <a:t>2. Математика *                                                    39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/>
                        <a:t>3. Русский язык                                                      40</a:t>
                      </a:r>
                      <a:endParaRPr lang="ru-RU" sz="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/>
                        <a:t>Очная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Calibri"/>
                          <a:ea typeface="Times New Roman"/>
                          <a:cs typeface="Times New Roman"/>
                        </a:rPr>
                        <a:t>35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/>
                        <a:t>1</a:t>
                      </a:r>
                      <a:endParaRPr lang="ru-RU" sz="900" b="0" dirty="0"/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82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/>
                        <a:t>Заочная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/>
                        <a:t>11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63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Times New Roman"/>
                          <a:cs typeface="Times New Roman"/>
                        </a:rPr>
                        <a:t>15.03.05</a:t>
                      </a:r>
                      <a:endParaRPr lang="ru-RU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dirty="0" smtClean="0">
                          <a:latin typeface="Calibri"/>
                          <a:ea typeface="Times New Roman"/>
                          <a:cs typeface="Times New Roman"/>
                        </a:rPr>
                        <a:t>Конструкторско-технологическое обеспечение машиностроительных производств</a:t>
                      </a:r>
                      <a:endParaRPr lang="ru-RU" sz="900" b="0" i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/>
                        <a:t>1. Физика /информатика и ИКТ **          39/ 44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/>
                        <a:t>2. Математика *                                                    39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/>
                        <a:t>3. Русский язык                                                      40</a:t>
                      </a:r>
                      <a:endParaRPr lang="ru-RU" sz="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Calibri"/>
                          <a:ea typeface="Times New Roman"/>
                          <a:cs typeface="Times New Roman"/>
                        </a:rPr>
                        <a:t>Очная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Calibri"/>
                          <a:ea typeface="Times New Roman"/>
                          <a:cs typeface="Times New Roman"/>
                        </a:rPr>
                        <a:t>15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/>
                        <a:t>1</a:t>
                      </a:r>
                      <a:endParaRPr lang="ru-RU" sz="900" b="0" dirty="0"/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63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/>
                        <a:t>23.03.03</a:t>
                      </a:r>
                      <a:endParaRPr lang="ru-RU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/>
                        <a:t>Эксплуатация транспортно-технологических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/>
                        <a:t> машин и </a:t>
                      </a:r>
                      <a:r>
                        <a:rPr lang="ru-RU" sz="900" b="0" dirty="0" smtClean="0"/>
                        <a:t>комплексов</a:t>
                      </a:r>
                      <a:endParaRPr lang="ru-RU" sz="900" b="0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/>
                        <a:t>1. Физика /информатика и ИКТ **          39/ 44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/>
                        <a:t>2. Математика *                                                    39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/>
                        <a:t>3. Русский язык                                                      40</a:t>
                      </a:r>
                      <a:endParaRPr lang="ru-RU" sz="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/>
                        <a:t>Заочная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04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Times New Roman"/>
                          <a:cs typeface="Times New Roman"/>
                        </a:rPr>
                        <a:t>38.03.01</a:t>
                      </a:r>
                      <a:endParaRPr lang="ru-RU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dirty="0" smtClean="0">
                          <a:latin typeface="Calibri"/>
                          <a:ea typeface="Times New Roman"/>
                          <a:cs typeface="Times New Roman"/>
                        </a:rPr>
                        <a:t>Экономика</a:t>
                      </a:r>
                      <a:endParaRPr lang="ru-RU" sz="900" b="0" i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latin typeface="+mn-lt"/>
                          <a:ea typeface="Times New Roman"/>
                          <a:cs typeface="Times New Roman"/>
                        </a:rPr>
                        <a:t>1. Математика*                                                     39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latin typeface="+mn-lt"/>
                          <a:ea typeface="Times New Roman"/>
                          <a:cs typeface="Times New Roman"/>
                        </a:rPr>
                        <a:t>2. Обществознание/информатика и ИКТ**/иностранный язык**                 45/44/30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latin typeface="+mn-lt"/>
                          <a:ea typeface="Times New Roman"/>
                          <a:cs typeface="Times New Roman"/>
                        </a:rPr>
                        <a:t>3.</a:t>
                      </a:r>
                      <a:r>
                        <a:rPr lang="ru-RU" sz="800" b="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Русский язык                                                      40</a:t>
                      </a:r>
                      <a:endParaRPr lang="ru-RU" sz="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err="1" smtClean="0">
                          <a:latin typeface="Calibri"/>
                          <a:ea typeface="Times New Roman"/>
                          <a:cs typeface="Times New Roman"/>
                        </a:rPr>
                        <a:t>Очно-заочная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Calibri"/>
                          <a:ea typeface="Times New Roman"/>
                          <a:cs typeface="Times New Roman"/>
                        </a:rPr>
                        <a:t>15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46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СПЕЦИАЛИТЕТ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63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/>
                        <a:t>08.05.01</a:t>
                      </a:r>
                      <a:endParaRPr lang="ru-RU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/>
                        <a:t>Строительство уникальных зданий и сооружений </a:t>
                      </a:r>
                      <a:r>
                        <a:rPr lang="ru-RU" sz="900" b="0" dirty="0" smtClean="0"/>
                        <a:t> 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/>
                        <a:t>1. Физика /информатика и ИКТ **          39/ 44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/>
                        <a:t>2. Математика *                                                    39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/>
                        <a:t>3. Русский язык                                                      40</a:t>
                      </a:r>
                      <a:endParaRPr lang="ru-RU" sz="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/>
                        <a:t>Очная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/>
                        <a:t>-</a:t>
                      </a:r>
                      <a:endParaRPr lang="ru-RU" sz="900" b="0" dirty="0"/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46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МАГИСТРАТУРА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b="0" dirty="0"/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0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Times New Roman"/>
                          <a:cs typeface="Times New Roman"/>
                        </a:rPr>
                        <a:t>08.04.01</a:t>
                      </a:r>
                      <a:endParaRPr lang="ru-RU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Calibri"/>
                          <a:ea typeface="Times New Roman"/>
                          <a:cs typeface="Times New Roman"/>
                        </a:rPr>
                        <a:t>Строительство 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latin typeface="Calibri"/>
                          <a:ea typeface="Times New Roman"/>
                          <a:cs typeface="Times New Roman"/>
                        </a:rPr>
                        <a:t>Промышленное</a:t>
                      </a:r>
                      <a:r>
                        <a:rPr lang="ru-RU" sz="800" b="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и гражданское строительство</a:t>
                      </a:r>
                      <a:r>
                        <a:rPr lang="ru-RU" sz="800" b="0" dirty="0" smtClean="0">
                          <a:latin typeface="Calibri"/>
                          <a:ea typeface="Times New Roman"/>
                          <a:cs typeface="Times New Roman"/>
                        </a:rPr>
                        <a:t>      (устный экзамен)                41</a:t>
                      </a:r>
                      <a:endParaRPr lang="ru-RU" sz="8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Calibri"/>
                          <a:ea typeface="Times New Roman"/>
                          <a:cs typeface="Times New Roman"/>
                        </a:rPr>
                        <a:t>Очная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/>
                        <a:t>-</a:t>
                      </a:r>
                      <a:endParaRPr lang="ru-RU" sz="900" b="0" dirty="0"/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63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Calibri"/>
                          <a:ea typeface="Times New Roman"/>
                          <a:cs typeface="Times New Roman"/>
                        </a:rPr>
                        <a:t>13.04.02</a:t>
                      </a:r>
                      <a:endParaRPr lang="ru-RU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Calibri"/>
                          <a:ea typeface="Times New Roman"/>
                          <a:cs typeface="Times New Roman"/>
                        </a:rPr>
                        <a:t>Электроэнергетика</a:t>
                      </a:r>
                      <a:r>
                        <a:rPr lang="ru-RU" sz="900" b="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и электротехника 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latin typeface="Calibri"/>
                          <a:ea typeface="Times New Roman"/>
                          <a:cs typeface="Times New Roman"/>
                        </a:rPr>
                        <a:t>Автоматизация энергетических систем (устный экзамен)</a:t>
                      </a:r>
                      <a:r>
                        <a:rPr lang="ru-RU" sz="800" b="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                                                  41</a:t>
                      </a:r>
                      <a:endParaRPr lang="ru-RU" sz="8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err="1" smtClean="0">
                          <a:latin typeface="Calibri"/>
                          <a:ea typeface="Times New Roman"/>
                          <a:cs typeface="Times New Roman"/>
                        </a:rPr>
                        <a:t>Очно-заочная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/>
                        <a:t>13</a:t>
                      </a:r>
                      <a:endParaRPr lang="ru-RU" sz="900" b="0" dirty="0"/>
                    </a:p>
                  </a:txBody>
                  <a:tcPr marL="27705" marR="27705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8172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</a:rPr>
                        <a:t>Номер </a:t>
                      </a:r>
                      <a:r>
                        <a:rPr lang="ru-RU" sz="900" b="1" dirty="0">
                          <a:solidFill>
                            <a:srgbClr val="C00000"/>
                          </a:solidFill>
                        </a:rPr>
                        <a:t>вступительного испытания указывает его </a:t>
                      </a:r>
                      <a:r>
                        <a:rPr lang="ru-RU" sz="900" b="1" dirty="0" smtClean="0">
                          <a:solidFill>
                            <a:srgbClr val="C00000"/>
                          </a:solidFill>
                        </a:rPr>
                        <a:t>приоритетность                                                            * м</a:t>
                      </a:r>
                      <a:r>
                        <a:rPr lang="ru-RU" sz="9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атематика – профильная        **предметы по выбору</a:t>
                      </a:r>
                      <a:endParaRPr lang="ru-RU" sz="9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705" marR="27705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Елена\Desktop\ru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57421" cy="1571614"/>
          </a:xfrm>
          <a:prstGeom prst="rect">
            <a:avLst/>
          </a:prstGeom>
          <a:noFill/>
        </p:spPr>
      </p:pic>
      <p:pic>
        <p:nvPicPr>
          <p:cNvPr id="2054" name="Picture 6" descr="C:\Users\Елена\Desktop\Абака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22099"/>
            <a:ext cx="2047868" cy="1535901"/>
          </a:xfrm>
          <a:prstGeom prst="rect">
            <a:avLst/>
          </a:prstGeom>
          <a:noFill/>
        </p:spPr>
      </p:pic>
      <p:pic>
        <p:nvPicPr>
          <p:cNvPr id="2055" name="Picture 7" descr="C:\Users\Елена\Desktop\абакан-2-990x6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9767" y="3571876"/>
            <a:ext cx="2694233" cy="1714512"/>
          </a:xfrm>
          <a:prstGeom prst="rect">
            <a:avLst/>
          </a:prstGeom>
          <a:noFill/>
        </p:spPr>
      </p:pic>
      <p:pic>
        <p:nvPicPr>
          <p:cNvPr id="2056" name="Picture 8" descr="C:\Users\Елена\Desktop\abakan_basny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64208"/>
            <a:ext cx="2392819" cy="1593618"/>
          </a:xfrm>
          <a:prstGeom prst="rect">
            <a:avLst/>
          </a:prstGeom>
          <a:noFill/>
        </p:spPr>
      </p:pic>
      <p:pic>
        <p:nvPicPr>
          <p:cNvPr id="2057" name="Picture 9" descr="C:\Users\Елена\Desktop\abakan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70555" y="2071678"/>
            <a:ext cx="2473445" cy="1643074"/>
          </a:xfrm>
          <a:prstGeom prst="rect">
            <a:avLst/>
          </a:prstGeom>
          <a:noFill/>
        </p:spPr>
      </p:pic>
      <p:pic>
        <p:nvPicPr>
          <p:cNvPr id="2058" name="Picture 10" descr="C:\Users\Елена\Desktop\evropa-abaka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571612"/>
            <a:ext cx="2039166" cy="1142997"/>
          </a:xfrm>
          <a:prstGeom prst="rect">
            <a:avLst/>
          </a:prstGeom>
          <a:noFill/>
        </p:spPr>
      </p:pic>
      <p:pic>
        <p:nvPicPr>
          <p:cNvPr id="2059" name="Picture 11" descr="C:\Users\Елена\Desktop\fasadnigth_s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03720" y="5288280"/>
            <a:ext cx="2240280" cy="1569720"/>
          </a:xfrm>
          <a:prstGeom prst="rect">
            <a:avLst/>
          </a:prstGeom>
          <a:noFill/>
        </p:spPr>
      </p:pic>
      <p:pic>
        <p:nvPicPr>
          <p:cNvPr id="2060" name="Picture 12" descr="C:\Users\Елена\Desktop\Без названия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714620"/>
            <a:ext cx="2214546" cy="1240146"/>
          </a:xfrm>
          <a:prstGeom prst="rect">
            <a:avLst/>
          </a:prstGeom>
          <a:noFill/>
        </p:spPr>
      </p:pic>
      <p:pic>
        <p:nvPicPr>
          <p:cNvPr id="2061" name="Picture 13" descr="C:\Users\Елена\Desktop\950x40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29388" y="0"/>
            <a:ext cx="2714612" cy="2071678"/>
          </a:xfrm>
          <a:prstGeom prst="rect">
            <a:avLst/>
          </a:prstGeom>
          <a:noFill/>
        </p:spPr>
      </p:pic>
      <p:pic>
        <p:nvPicPr>
          <p:cNvPr id="2050" name="Picture 2" descr="C:\Users\Елена\Desktop\lera-abakan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57356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телевидение\РК СФУ\nor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Логотип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121444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357159" y="1285863"/>
          <a:ext cx="8286809" cy="4430690"/>
        </p:xfrm>
        <a:graphic>
          <a:graphicData uri="http://schemas.openxmlformats.org/drawingml/2006/table">
            <a:tbl>
              <a:tblPr/>
              <a:tblGrid>
                <a:gridCol w="3642994"/>
                <a:gridCol w="1214789"/>
                <a:gridCol w="2383356"/>
                <a:gridCol w="1045670"/>
              </a:tblGrid>
              <a:tr h="2797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Код, направление/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специальность/магистратура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Форма обучения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Вступительные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испытания</a:t>
                      </a:r>
                      <a:endParaRPr lang="en-US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для  лиц с дипломом СПО, НПО, ВО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Минимальные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баллы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</a:tr>
              <a:tr h="135317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08.03.01</a:t>
                      </a:r>
                      <a:r>
                        <a:rPr lang="ru-RU" sz="8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Строительство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очная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. Техническая физика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2. </a:t>
                      </a: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Инженерная математика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3. Русский язык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39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39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889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 smtClean="0">
                          <a:latin typeface="Times New Roman"/>
                          <a:ea typeface="Calibri"/>
                          <a:cs typeface="Times New Roman"/>
                        </a:rPr>
                        <a:t>очно-заочная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42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09.03.03 Прикладная информатика </a:t>
                      </a:r>
                      <a:endParaRPr lang="ru-RU" sz="8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очная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1. </a:t>
                      </a: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Профессиональная информатика</a:t>
                      </a:r>
                      <a:r>
                        <a:rPr lang="ru-RU" sz="8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2.Инженерная математика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3. Русский язык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44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39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135317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13.03.02</a:t>
                      </a:r>
                      <a:r>
                        <a:rPr lang="ru-RU" sz="8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Электроэнергетика и электротехника </a:t>
                      </a:r>
                      <a:endParaRPr lang="ru-RU" sz="8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очная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1. Техническая физика</a:t>
                      </a:r>
                      <a:endParaRPr lang="ru-RU" sz="8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2. Инженерная математика</a:t>
                      </a:r>
                      <a:endParaRPr lang="ru-RU" sz="8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3. Русский язык</a:t>
                      </a:r>
                      <a:endParaRPr lang="ru-RU" sz="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39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39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889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заочная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42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15.03.05 Конструкторско-технологическое обеспечение машиностроительных производств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очная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7" marR="31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 Техническая физика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 Инженерная математика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 Русский язык</a:t>
                      </a: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4242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23.03.03 Эксплуатация транспортно-технологических</a:t>
                      </a:r>
                      <a:endParaRPr lang="ru-RU" sz="8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 машин и комплексов </a:t>
                      </a:r>
                      <a:endParaRPr lang="ru-RU" sz="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заочная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1. Техническая физика</a:t>
                      </a:r>
                      <a:endParaRPr lang="ru-RU" sz="8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2. Инженерная математика</a:t>
                      </a:r>
                      <a:endParaRPr lang="ru-RU" sz="8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3. Русский язык</a:t>
                      </a:r>
                      <a:endParaRPr lang="ru-RU" sz="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39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39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4122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38.03.01 Экономика</a:t>
                      </a: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очно-заочная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7" marR="31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1. Экономическая математика</a:t>
                      </a:r>
                      <a:endParaRPr lang="ru-RU" sz="8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2. Правовые основы экономики и общества</a:t>
                      </a:r>
                      <a:endParaRPr lang="ru-RU" sz="8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3. Русский язык</a:t>
                      </a:r>
                      <a:endParaRPr lang="ru-RU" sz="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4242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08.05.01 Строительство уникальных зданий и сооружений (</a:t>
                      </a:r>
                      <a:r>
                        <a:rPr lang="ru-RU" sz="800" dirty="0" err="1">
                          <a:latin typeface="Times New Roman"/>
                          <a:ea typeface="Calibri"/>
                          <a:cs typeface="Times New Roman"/>
                        </a:rPr>
                        <a:t>специалитет</a:t>
                      </a: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очная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1. </a:t>
                      </a: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Техническая физика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2. </a:t>
                      </a: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Инженерная математика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3. Русский язык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39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39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2797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08.04.01 Строительство (магистратура)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очная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Промышленное и гражданское строительство (устный экзамен)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41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</a:tr>
              <a:tr h="188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13.04.02 Электроэнергетика и  электротехника (магистратура)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очно-заочная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7" marR="31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Автоматизация</a:t>
                      </a:r>
                      <a:r>
                        <a:rPr lang="ru-RU" sz="8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энергетических  систем (устный экзамен)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177" marR="31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</a:tr>
              <a:tr h="42427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 smtClean="0">
                          <a:latin typeface="Times New Roman"/>
                          <a:ea typeface="Calibri"/>
                          <a:cs typeface="Times New Roman"/>
                        </a:rPr>
                        <a:t>Более </a:t>
                      </a:r>
                      <a:r>
                        <a:rPr lang="ru-RU" sz="1000" i="1" dirty="0">
                          <a:latin typeface="Times New Roman"/>
                          <a:ea typeface="Calibri"/>
                          <a:cs typeface="Times New Roman"/>
                        </a:rPr>
                        <a:t>подробная информация указана в Правилах приема в ФГАОУ ВО «Сибирский федеральный университет» на обучение по образовательным программам высшего образования — программам магистратуры на </a:t>
                      </a:r>
                      <a:r>
                        <a:rPr lang="ru-RU" sz="1000" i="1" dirty="0" smtClean="0">
                          <a:latin typeface="Times New Roman"/>
                          <a:ea typeface="Calibri"/>
                          <a:cs typeface="Times New Roman"/>
                        </a:rPr>
                        <a:t>2022/2023 </a:t>
                      </a:r>
                      <a:r>
                        <a:rPr lang="ru-RU" sz="1000" i="1" dirty="0" err="1" smtClean="0">
                          <a:latin typeface="Times New Roman"/>
                          <a:ea typeface="Calibri"/>
                          <a:cs typeface="Times New Roman"/>
                        </a:rPr>
                        <a:t>уч</a:t>
                      </a:r>
                      <a:r>
                        <a:rPr lang="ru-RU" sz="1000" i="1" dirty="0">
                          <a:latin typeface="Times New Roman"/>
                          <a:ea typeface="Calibri"/>
                          <a:cs typeface="Times New Roman"/>
                        </a:rPr>
                        <a:t>. г. </a:t>
                      </a:r>
                      <a:r>
                        <a:rPr lang="ru-RU" sz="1000" i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i="1" dirty="0">
                          <a:latin typeface="Times New Roman"/>
                          <a:ea typeface="Calibri"/>
                          <a:cs typeface="Times New Roman"/>
                        </a:rPr>
                        <a:t>на сайте ХТИ – филиала СФУ </a:t>
                      </a:r>
                      <a:r>
                        <a:rPr lang="en-US" sz="1000" i="1" u="sng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"/>
                        </a:rPr>
                        <a:t>www</a:t>
                      </a:r>
                      <a:r>
                        <a:rPr lang="ru-RU" sz="1000" i="1" u="sng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"/>
                        </a:rPr>
                        <a:t>.</a:t>
                      </a:r>
                      <a:r>
                        <a:rPr lang="en-US" sz="1000" i="1" u="sng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"/>
                        </a:rPr>
                        <a:t>khti</a:t>
                      </a:r>
                      <a:r>
                        <a:rPr lang="ru-RU" sz="1000" i="1" u="sng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"/>
                        </a:rPr>
                        <a:t>.</a:t>
                      </a:r>
                      <a:r>
                        <a:rPr lang="en-US" sz="1000" i="1" u="sng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"/>
                        </a:rPr>
                        <a:t>ru</a:t>
                      </a:r>
                      <a:r>
                        <a:rPr lang="ru-RU" sz="1000" i="1" dirty="0">
                          <a:latin typeface="Times New Roman"/>
                          <a:ea typeface="Calibri"/>
                          <a:cs typeface="Times New Roman"/>
                        </a:rPr>
                        <a:t>, раздел </a:t>
                      </a:r>
                      <a:r>
                        <a:rPr lang="ru-RU" sz="1000" i="1" dirty="0" smtClean="0">
                          <a:latin typeface="Times New Roman"/>
                          <a:ea typeface="Calibri"/>
                          <a:cs typeface="Times New Roman"/>
                        </a:rPr>
                        <a:t>«Абитуриенту»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77" marR="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857356" y="428605"/>
            <a:ext cx="550072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Прием на программы подготовки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E36C0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бакалавриата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E36C0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специалитета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магистратуры</a:t>
            </a:r>
            <a:r>
              <a:rPr lang="ru-RU" sz="1400" b="1" dirty="0" smtClean="0">
                <a:solidFill>
                  <a:srgbClr val="E36C0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ХТИ </a:t>
            </a:r>
            <a:r>
              <a:rPr lang="ru-RU" sz="1400" b="1" dirty="0" smtClean="0">
                <a:solidFill>
                  <a:srgbClr val="E36C0A"/>
                </a:solidFill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1400" b="1" dirty="0" smtClean="0">
                <a:solidFill>
                  <a:srgbClr val="E36C0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филиал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СФУ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для  лиц с дипломом СПО , НПО, ВО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2022 г.  </a:t>
            </a: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00166" y="5805265"/>
            <a:ext cx="721523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" b="1" dirty="0" smtClean="0">
                <a:latin typeface="Times New Roman" pitchFamily="18" charset="0"/>
                <a:cs typeface="Times New Roman" pitchFamily="18" charset="0"/>
              </a:rPr>
              <a:t>Контакты приемной комиссии на площадке ХТИ – филиала СФУ:</a:t>
            </a:r>
            <a:r>
              <a:rPr lang="en-US" sz="115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РХ, г. Абакан, ул. </a:t>
            </a:r>
            <a:r>
              <a:rPr lang="ru-RU" sz="1150" dirty="0" err="1" smtClean="0">
                <a:latin typeface="Times New Roman" pitchFamily="18" charset="0"/>
                <a:cs typeface="Times New Roman" pitchFamily="18" charset="0"/>
              </a:rPr>
              <a:t>Щетинкина</a:t>
            </a:r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, 27, </a:t>
            </a:r>
            <a:endParaRPr lang="en-US" sz="115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ауд. 108, тел. 8 (3902) 22-05-02,</a:t>
            </a:r>
            <a:r>
              <a:rPr lang="en-US" sz="1150" dirty="0" smtClean="0"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150" dirty="0" smtClean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150" u="sng" dirty="0" err="1" smtClean="0">
                <a:latin typeface="Times New Roman" pitchFamily="18" charset="0"/>
                <a:cs typeface="Times New Roman" pitchFamily="18" charset="0"/>
                <a:hlinkClick r:id="rId4"/>
              </a:rPr>
              <a:t>pk</a:t>
            </a:r>
            <a:r>
              <a:rPr lang="ru-RU" sz="115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-</a:t>
            </a:r>
            <a:r>
              <a:rPr lang="en-US" sz="1150" u="sng" dirty="0" err="1" smtClean="0">
                <a:latin typeface="Times New Roman" pitchFamily="18" charset="0"/>
                <a:cs typeface="Times New Roman" pitchFamily="18" charset="0"/>
                <a:hlinkClick r:id="rId4"/>
              </a:rPr>
              <a:t>khti</a:t>
            </a:r>
            <a:r>
              <a:rPr lang="ru-RU" sz="115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@</a:t>
            </a:r>
            <a:r>
              <a:rPr lang="en-US" sz="115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mail</a:t>
            </a:r>
            <a:r>
              <a:rPr lang="ru-RU" sz="115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.</a:t>
            </a:r>
            <a:r>
              <a:rPr lang="en-US" sz="1150" u="sng" dirty="0" err="1" smtClean="0">
                <a:latin typeface="Times New Roman" pitchFamily="18" charset="0"/>
                <a:cs typeface="Times New Roman" pitchFamily="18" charset="0"/>
                <a:hlinkClick r:id="rId4"/>
              </a:rPr>
              <a:t>ru</a:t>
            </a:r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, сайт: </a:t>
            </a:r>
            <a:r>
              <a:rPr lang="en-US" sz="115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www</a:t>
            </a:r>
            <a:r>
              <a:rPr lang="ru-RU" sz="115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.</a:t>
            </a:r>
            <a:r>
              <a:rPr lang="en-US" sz="1150" u="sng" dirty="0" err="1" smtClean="0">
                <a:latin typeface="Times New Roman" pitchFamily="18" charset="0"/>
                <a:cs typeface="Times New Roman" pitchFamily="18" charset="0"/>
                <a:hlinkClick r:id="rId5"/>
              </a:rPr>
              <a:t>khti</a:t>
            </a:r>
            <a:r>
              <a:rPr lang="ru-RU" sz="115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.</a:t>
            </a:r>
            <a:r>
              <a:rPr lang="en-US" sz="1150" u="sng" dirty="0" err="1" smtClean="0">
                <a:latin typeface="Times New Roman" pitchFamily="18" charset="0"/>
                <a:cs typeface="Times New Roman" pitchFamily="18" charset="0"/>
                <a:hlinkClick r:id="rId5"/>
              </a:rPr>
              <a:t>ru</a:t>
            </a:r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 (раздел «Абитуриенту»)</a:t>
            </a:r>
          </a:p>
        </p:txBody>
      </p:sp>
      <p:pic>
        <p:nvPicPr>
          <p:cNvPr id="27" name="Рисунок 26" descr="C:\Documents and Settings\UZER.3B298C4221F14D9\Мои документы\Мои рисунки\код для группы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785787" y="6139074"/>
            <a:ext cx="428627" cy="393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4"/>
          <p:cNvGrpSpPr/>
          <p:nvPr/>
        </p:nvGrpSpPr>
        <p:grpSpPr>
          <a:xfrm>
            <a:off x="72504" y="-24"/>
            <a:ext cx="9071496" cy="6777192"/>
            <a:chOff x="72504" y="8800"/>
            <a:chExt cx="9071496" cy="6777192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142852"/>
            <a:ext cx="5616624" cy="1169228"/>
          </a:xfrm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ru-RU" sz="2300" b="1" dirty="0" smtClean="0">
                <a:solidFill>
                  <a:srgbClr val="006666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300" b="1" dirty="0" smtClean="0">
                <a:solidFill>
                  <a:srgbClr val="006666"/>
                </a:solidFill>
                <a:latin typeface="+mn-lt"/>
                <a:cs typeface="Times New Roman" pitchFamily="18" charset="0"/>
              </a:rPr>
            </a:br>
            <a:r>
              <a:rPr lang="ru-RU" sz="2300" b="1" dirty="0" smtClean="0">
                <a:solidFill>
                  <a:srgbClr val="006666"/>
                </a:solidFill>
                <a:latin typeface="+mn-lt"/>
                <a:cs typeface="Times New Roman" pitchFamily="18" charset="0"/>
              </a:rPr>
              <a:t>СРОКИ ПРИЕМА ДОКУМЕНТОВ </a:t>
            </a:r>
            <a:br>
              <a:rPr lang="ru-RU" sz="2300" b="1" dirty="0" smtClean="0">
                <a:solidFill>
                  <a:srgbClr val="006666"/>
                </a:solidFill>
                <a:latin typeface="+mn-lt"/>
                <a:cs typeface="Times New Roman" pitchFamily="18" charset="0"/>
              </a:rPr>
            </a:br>
            <a:r>
              <a:rPr lang="ru-RU" sz="2300" b="1" dirty="0" smtClean="0">
                <a:solidFill>
                  <a:srgbClr val="006666"/>
                </a:solidFill>
                <a:latin typeface="+mn-lt"/>
                <a:cs typeface="Times New Roman" pitchFamily="18" charset="0"/>
              </a:rPr>
              <a:t>В ХТИ – ФИЛИАЛ СФУ</a:t>
            </a:r>
            <a:r>
              <a:rPr lang="ru-RU" sz="2400" b="1" dirty="0" smtClean="0">
                <a:solidFill>
                  <a:srgbClr val="006666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6666"/>
                </a:solidFill>
                <a:latin typeface="+mn-lt"/>
                <a:cs typeface="Times New Roman" pitchFamily="18" charset="0"/>
              </a:rPr>
            </a:br>
            <a:endParaRPr lang="ru-RU" sz="2300" b="1" dirty="0" smtClean="0">
              <a:solidFill>
                <a:srgbClr val="006666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2" name="AutoShape 2" descr="Картинки по запросу эконом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82998" y="1508591"/>
            <a:ext cx="8032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just"/>
            <a:endParaRPr lang="ru-RU" b="1" dirty="0" smtClean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4282" y="1428736"/>
            <a:ext cx="8501122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Начало приёма документов на все формы обучения: 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20 июня 2022 г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.</a:t>
            </a:r>
            <a:endParaRPr kumimoji="0" lang="ru-RU" sz="19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cs typeface="Arial" pitchFamily="34" charset="0"/>
              </a:rPr>
              <a:t>ОЧНАЯ ФОРМА ОБУЧЕНИЯ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1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Приём документов завершается: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900" b="1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для поступающих на бюджетные места только по результатам ЕГЭ: </a:t>
            </a:r>
            <a:r>
              <a:rPr kumimoji="0" lang="ru-RU" sz="190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25 июля;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900" b="1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для поступающих по результатам общеобразовательных вступительных испытаний, проводимых университетом самостоятельно: </a:t>
            </a:r>
            <a:r>
              <a:rPr kumimoji="0" lang="ru-RU" sz="190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13 июля;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900" b="1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для поступающих на платной основе только по результатам ЕГЭ: </a:t>
            </a:r>
            <a:r>
              <a:rPr kumimoji="0" lang="ru-RU" sz="190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23 августа.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9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00" b="1" dirty="0" smtClean="0">
                <a:solidFill>
                  <a:srgbClr val="006666"/>
                </a:solidFill>
                <a:cs typeface="Arial" pitchFamily="34" charset="0"/>
              </a:rPr>
              <a:t>ОЧНО-ЗАОЧНАЯ  И ЗАОЧНАЯ 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cs typeface="Arial" pitchFamily="34" charset="0"/>
              </a:rPr>
              <a:t>ФОРМЫ ОБУЧЕНИЯ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1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Приём документов завершается: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900" b="1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для поступающих на бюджетные места только по результатам ЕГЭ: </a:t>
            </a:r>
            <a:r>
              <a:rPr kumimoji="0" lang="ru-RU" sz="190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15 августа;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900" b="1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для поступающих по результатам вступительных испытаний, проводимых университетом самостоятельно: </a:t>
            </a:r>
            <a:r>
              <a:rPr lang="ru-RU" sz="1900" dirty="0" smtClean="0">
                <a:cs typeface="Arial" pitchFamily="34" charset="0"/>
              </a:rPr>
              <a:t>4</a:t>
            </a:r>
            <a:r>
              <a:rPr kumimoji="0" lang="ru-RU" sz="190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 августа;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900" b="1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для поступающих на платной основе только по результатам ЕГЭ: </a:t>
            </a:r>
            <a:r>
              <a:rPr kumimoji="0" lang="ru-RU" sz="190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23 августа.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25762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РАБОТА С БАЗОЙ СФУ «АИС АБИТУРИЕНТ»</a:t>
            </a:r>
            <a:endParaRPr lang="ru-RU" sz="48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657600"/>
            <a:ext cx="3276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prcom\Desktop\Разное для работы\logo_new_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895600"/>
            <a:ext cx="4114800" cy="2133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E871EB-638A-436B-A94D-645EDC42363C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4"/>
          <p:cNvGrpSpPr/>
          <p:nvPr/>
        </p:nvGrpSpPr>
        <p:grpSpPr>
          <a:xfrm>
            <a:off x="72504" y="0"/>
            <a:ext cx="9071496" cy="6777192"/>
            <a:chOff x="72504" y="8800"/>
            <a:chExt cx="9071496" cy="6777192"/>
          </a:xfrm>
        </p:grpSpPr>
        <p:sp>
          <p:nvSpPr>
            <p:cNvPr id="62" name="Прямоугольник 61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63" name="Прямая соединительная линия 62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-99392"/>
            <a:ext cx="4248472" cy="1440160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ПЕРВОЕ МЕРОПРИЯТИЕ </a:t>
            </a:r>
            <a:b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ДЛЯ СТУДЕНТОВ</a:t>
            </a:r>
            <a:endParaRPr lang="ru-RU" sz="2400" b="1" dirty="0">
              <a:solidFill>
                <a:srgbClr val="006666"/>
              </a:solidFill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2" name="AutoShape 2" descr="Картинки по запросу эконом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51520" y="2226568"/>
            <a:ext cx="4896544" cy="3578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 fontAlgn="base"/>
            <a:endParaRPr lang="ru-RU" sz="1600" dirty="0" smtClean="0">
              <a:solidFill>
                <a:schemeClr val="tx1"/>
              </a:solidFill>
            </a:endParaRPr>
          </a:p>
          <a:p>
            <a:pPr algn="just" fontAlgn="base"/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928794" y="1428736"/>
            <a:ext cx="55343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ПЕРВОКУРСНИКА </a:t>
            </a:r>
          </a:p>
        </p:txBody>
      </p:sp>
      <p:pic>
        <p:nvPicPr>
          <p:cNvPr id="4098" name="Picture 2" descr="C:\Users\Елена\Desktop\1_sent_2018-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2071678"/>
            <a:ext cx="2358377" cy="1571636"/>
          </a:xfrm>
          <a:prstGeom prst="rect">
            <a:avLst/>
          </a:prstGeom>
          <a:noFill/>
        </p:spPr>
      </p:pic>
      <p:pic>
        <p:nvPicPr>
          <p:cNvPr id="4100" name="Picture 4" descr="C:\Users\Елена\Desktop\1_sent_2018-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500570"/>
            <a:ext cx="4082172" cy="1428760"/>
          </a:xfrm>
          <a:prstGeom prst="rect">
            <a:avLst/>
          </a:prstGeom>
          <a:noFill/>
        </p:spPr>
      </p:pic>
      <p:pic>
        <p:nvPicPr>
          <p:cNvPr id="4101" name="Picture 5" descr="C:\Users\Елена\Desktop\1_sent_2018-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429000"/>
            <a:ext cx="3071834" cy="2047090"/>
          </a:xfrm>
          <a:prstGeom prst="rect">
            <a:avLst/>
          </a:prstGeom>
          <a:noFill/>
        </p:spPr>
      </p:pic>
      <p:pic>
        <p:nvPicPr>
          <p:cNvPr id="4102" name="Picture 6" descr="C:\Users\Елена\Desktop\1_sent_2018-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2714620"/>
            <a:ext cx="2428892" cy="1618628"/>
          </a:xfrm>
          <a:prstGeom prst="rect">
            <a:avLst/>
          </a:prstGeom>
          <a:noFill/>
        </p:spPr>
      </p:pic>
      <p:pic>
        <p:nvPicPr>
          <p:cNvPr id="4103" name="Picture 7" descr="C:\Users\Елена\Desktop\1_sent_2018-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571736" y="4857760"/>
            <a:ext cx="2464819" cy="1642570"/>
          </a:xfrm>
          <a:prstGeom prst="rect">
            <a:avLst/>
          </a:prstGeom>
          <a:noFill/>
        </p:spPr>
      </p:pic>
      <p:pic>
        <p:nvPicPr>
          <p:cNvPr id="4099" name="Picture 3" descr="C:\Users\Елена\Desktop\1_sent_2018-1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14744" y="2071678"/>
            <a:ext cx="1998310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4"/>
          <p:cNvGrpSpPr/>
          <p:nvPr/>
        </p:nvGrpSpPr>
        <p:grpSpPr>
          <a:xfrm>
            <a:off x="72504" y="0"/>
            <a:ext cx="9071496" cy="6777192"/>
            <a:chOff x="72504" y="8800"/>
            <a:chExt cx="9071496" cy="6777192"/>
          </a:xfrm>
        </p:grpSpPr>
        <p:sp>
          <p:nvSpPr>
            <p:cNvPr id="62" name="Прямоугольник 61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63" name="Прямая соединительная линия 62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-99392"/>
            <a:ext cx="4248472" cy="1440160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СПОРТ </a:t>
            </a:r>
            <a:b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В ХТИ – ФИЛИАЛЕ СФУ</a:t>
            </a:r>
            <a:endParaRPr lang="ru-RU" sz="2400" b="1" dirty="0">
              <a:solidFill>
                <a:srgbClr val="006666"/>
              </a:solidFill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2" name="AutoShape 2" descr="Картинки по запросу эконом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51520" y="2226568"/>
            <a:ext cx="4896544" cy="3578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 fontAlgn="base"/>
            <a:endParaRPr lang="ru-RU" sz="1600" dirty="0" smtClean="0">
              <a:solidFill>
                <a:schemeClr val="tx1"/>
              </a:solidFill>
            </a:endParaRPr>
          </a:p>
          <a:p>
            <a:pPr algn="just" fontAlgn="base"/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28596" y="1428736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СЕКЦИИ БАСКЕТБОЛА, ВОЛЕЙБОЛА , ФУТБОЛА и другие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85720" y="5357826"/>
            <a:ext cx="86439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СПОРТИВНЫЙ СТУДЕНЧЕСКИЙ КЛУБ </a:t>
            </a:r>
          </a:p>
          <a:p>
            <a:pPr algn="ctr"/>
            <a:r>
              <a:rPr lang="ru-RU" sz="20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ХТИ – ФИЛИАЛА СФУ </a:t>
            </a:r>
          </a:p>
          <a:p>
            <a:pPr algn="ctr"/>
            <a:r>
              <a:rPr lang="ru-RU" sz="20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ВХОДИТ В СОСТАВ АССОЦИАЦИИ СТУДЕНЧЕСКИХ СПОРТИВНЫХ КЛУБОВ РОССИЙСКОЙ ФЕДЕРАЦИИ</a:t>
            </a:r>
          </a:p>
        </p:txBody>
      </p:sp>
      <p:pic>
        <p:nvPicPr>
          <p:cNvPr id="5122" name="Picture 2" descr="C:\Users\Елена\Desktop\VC-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071678"/>
            <a:ext cx="3500462" cy="2625347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285720" y="2071678"/>
            <a:ext cx="2000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EF6F0"/>
                </a:solidFill>
                <a:latin typeface="Times New Roman" pitchFamily="18" charset="0"/>
                <a:cs typeface="Times New Roman" pitchFamily="18" charset="0"/>
              </a:rPr>
              <a:t>Кубок первокурсника </a:t>
            </a:r>
          </a:p>
          <a:p>
            <a:r>
              <a:rPr lang="ru-RU" sz="1600" b="1" dirty="0" smtClean="0">
                <a:solidFill>
                  <a:srgbClr val="FEF6F0"/>
                </a:solidFill>
                <a:latin typeface="Times New Roman" pitchFamily="18" charset="0"/>
                <a:cs typeface="Times New Roman" pitchFamily="18" charset="0"/>
              </a:rPr>
              <a:t>по волейболу </a:t>
            </a:r>
            <a:endParaRPr lang="ru-RU" sz="1600" b="1" dirty="0">
              <a:solidFill>
                <a:srgbClr val="FEF6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Елена\Desktop\basketball_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1857364"/>
            <a:ext cx="2357454" cy="3429024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3786182" y="4214818"/>
            <a:ext cx="2286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Чемпионат Ассоциации студенческого баскетбола 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C:\Users\Елена\Desktop\sportzal_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1928802"/>
            <a:ext cx="2644147" cy="1763624"/>
          </a:xfrm>
          <a:prstGeom prst="rect">
            <a:avLst/>
          </a:prstGeom>
          <a:noFill/>
        </p:spPr>
      </p:pic>
      <p:pic>
        <p:nvPicPr>
          <p:cNvPr id="5125" name="Picture 5" descr="C:\Users\Елена\Desktop\sportzal_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3665500"/>
            <a:ext cx="2644356" cy="1763764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6786578" y="1857364"/>
            <a:ext cx="2000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Спортзал № 1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86578" y="3643314"/>
            <a:ext cx="2000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Спортзал № 2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4"/>
          <p:cNvGrpSpPr/>
          <p:nvPr/>
        </p:nvGrpSpPr>
        <p:grpSpPr>
          <a:xfrm>
            <a:off x="72504" y="0"/>
            <a:ext cx="9071496" cy="6777192"/>
            <a:chOff x="72504" y="8800"/>
            <a:chExt cx="9071496" cy="6777192"/>
          </a:xfrm>
        </p:grpSpPr>
        <p:sp>
          <p:nvSpPr>
            <p:cNvPr id="62" name="Прямоугольник 61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63" name="Прямая соединительная линия 62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0"/>
            <a:ext cx="4248472" cy="1340768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48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Общежитие</a:t>
            </a:r>
            <a:endParaRPr lang="ru-RU" sz="4800" b="1" dirty="0">
              <a:solidFill>
                <a:srgbClr val="006666"/>
              </a:solidFill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2" name="AutoShape 2" descr="Картинки по запросу эконом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51520" y="2226568"/>
            <a:ext cx="4896544" cy="3578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 fontAlgn="base"/>
            <a:endParaRPr lang="ru-RU" sz="1600" dirty="0" smtClean="0">
              <a:solidFill>
                <a:schemeClr val="tx1"/>
              </a:solidFill>
            </a:endParaRPr>
          </a:p>
          <a:p>
            <a:pPr algn="just" fontAlgn="base"/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14282" y="1428736"/>
            <a:ext cx="87868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Общежитие № 2 — Республика Хакасия, г. Абакан, ул. Комарова, 11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214678" y="5214950"/>
            <a:ext cx="37147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Стоимость проживания </a:t>
            </a:r>
          </a:p>
          <a:p>
            <a:pPr algn="ctr"/>
            <a:r>
              <a:rPr lang="ru-RU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студентов очной формы обучения 452 р. 80 коп. в месяц</a:t>
            </a:r>
          </a:p>
          <a:p>
            <a:pPr algn="ctr"/>
            <a:endParaRPr lang="ru-RU" sz="17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Елена\Desktop\IMG_16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1857364"/>
            <a:ext cx="2143140" cy="3214710"/>
          </a:xfrm>
          <a:prstGeom prst="rect">
            <a:avLst/>
          </a:prstGeom>
          <a:noFill/>
        </p:spPr>
      </p:pic>
      <p:pic>
        <p:nvPicPr>
          <p:cNvPr id="6147" name="Picture 3" descr="C:\Users\Елена\Desktop\IMG_16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857364"/>
            <a:ext cx="3286148" cy="2191834"/>
          </a:xfrm>
          <a:prstGeom prst="rect">
            <a:avLst/>
          </a:prstGeom>
          <a:noFill/>
        </p:spPr>
      </p:pic>
      <p:pic>
        <p:nvPicPr>
          <p:cNvPr id="6148" name="Picture 4" descr="C:\Users\Елена\Desktop\IMG_16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1857364"/>
            <a:ext cx="3000396" cy="2001240"/>
          </a:xfrm>
          <a:prstGeom prst="rect">
            <a:avLst/>
          </a:prstGeom>
          <a:noFill/>
        </p:spPr>
      </p:pic>
      <p:pic>
        <p:nvPicPr>
          <p:cNvPr id="6149" name="Picture 5" descr="C:\Users\Елена\Desktop\IMG_16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4143380"/>
            <a:ext cx="2570510" cy="1714510"/>
          </a:xfrm>
          <a:prstGeom prst="rect">
            <a:avLst/>
          </a:prstGeom>
          <a:noFill/>
        </p:spPr>
      </p:pic>
      <p:pic>
        <p:nvPicPr>
          <p:cNvPr id="6150" name="Picture 6" descr="C:\Users\Елена\Desktop\IMG_166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768" y="3929066"/>
            <a:ext cx="1785950" cy="2678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72504" y="8800"/>
            <a:ext cx="9071496" cy="6777192"/>
            <a:chOff x="72504" y="8800"/>
            <a:chExt cx="9071496" cy="6777192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16632"/>
            <a:ext cx="5338936" cy="1143000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+mn-ea"/>
                <a:cs typeface="Arial" pitchFamily="34" charset="0"/>
              </a:rPr>
              <a:t>ХТИ – филиал СФУ на карте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 Black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pic>
        <p:nvPicPr>
          <p:cNvPr id="16398" name="Picture 14" descr="https://ru.wiki2.org/wikipedia/commons/thumb/f/fd/%D0%A5%D0%A2%D0%98_%D0%BA%D0%BE%D1%80%D0%BF%D1%83%D1%81_%D0%90.jpg/im294-360px-%D0%A5%D0%A2%D0%98_%D0%BA%D0%BE%D1%80%D0%BF%D1%83%D1%81_%D0%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6086" y="5733256"/>
            <a:ext cx="594066" cy="7920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grpSp>
        <p:nvGrpSpPr>
          <p:cNvPr id="25" name="Группа 24"/>
          <p:cNvGrpSpPr/>
          <p:nvPr/>
        </p:nvGrpSpPr>
        <p:grpSpPr>
          <a:xfrm>
            <a:off x="2051720" y="1571612"/>
            <a:ext cx="7020272" cy="5008161"/>
            <a:chOff x="2051720" y="1700808"/>
            <a:chExt cx="7020272" cy="5008161"/>
          </a:xfrm>
        </p:grpSpPr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21842" t="13835" r="16925" b="6734"/>
            <a:stretch>
              <a:fillRect/>
            </a:stretch>
          </p:blipFill>
          <p:spPr bwMode="auto">
            <a:xfrm>
              <a:off x="2051720" y="1700808"/>
              <a:ext cx="6863578" cy="500816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grpSp>
          <p:nvGrpSpPr>
            <p:cNvPr id="15" name="Группа 14"/>
            <p:cNvGrpSpPr/>
            <p:nvPr/>
          </p:nvGrpSpPr>
          <p:grpSpPr>
            <a:xfrm>
              <a:off x="6660232" y="2348880"/>
              <a:ext cx="2411760" cy="720080"/>
              <a:chOff x="4139952" y="2420888"/>
              <a:chExt cx="2592288" cy="576064"/>
            </a:xfrm>
          </p:grpSpPr>
          <p:sp>
            <p:nvSpPr>
              <p:cNvPr id="10" name="Скругленная прямоугольная выноска 9"/>
              <p:cNvSpPr/>
              <p:nvPr/>
            </p:nvSpPr>
            <p:spPr>
              <a:xfrm>
                <a:off x="4139952" y="2420888"/>
                <a:ext cx="2592288" cy="576064"/>
              </a:xfrm>
              <a:prstGeom prst="wedgeRoundRectCallout">
                <a:avLst>
                  <a:gd name="adj1" fmla="val -71354"/>
                  <a:gd name="adj2" fmla="val -56549"/>
                  <a:gd name="adj3" fmla="val 16667"/>
                </a:avLst>
              </a:prstGeom>
              <a:solidFill>
                <a:schemeClr val="bg1"/>
              </a:solidFill>
              <a:ln w="3175">
                <a:solidFill>
                  <a:srgbClr val="00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 smtClean="0">
                    <a:solidFill>
                      <a:schemeClr val="tx1"/>
                    </a:solidFill>
                  </a:rPr>
                  <a:t>            Корпус Б</a:t>
                </a:r>
              </a:p>
              <a:p>
                <a:pPr algn="ctr"/>
                <a:r>
                  <a:rPr lang="ru-RU" sz="1200" dirty="0" smtClean="0">
                    <a:solidFill>
                      <a:schemeClr val="tx1"/>
                    </a:solidFill>
                  </a:rPr>
                  <a:t>                    ул. Комарова 15</a:t>
                </a:r>
              </a:p>
              <a:p>
                <a:pPr algn="ctr"/>
                <a:r>
                  <a:rPr lang="ru-RU" sz="1200" dirty="0">
                    <a:solidFill>
                      <a:schemeClr val="tx1"/>
                    </a:solidFill>
                  </a:rPr>
                  <a:t> </a:t>
                </a:r>
                <a:r>
                  <a:rPr lang="ru-RU" sz="1200" dirty="0" smtClean="0">
                    <a:solidFill>
                      <a:schemeClr val="tx1"/>
                    </a:solidFill>
                  </a:rPr>
                  <a:t>                +7(3902</a:t>
                </a:r>
                <a:r>
                  <a:rPr lang="ru-RU" sz="1200" dirty="0">
                    <a:solidFill>
                      <a:schemeClr val="tx1"/>
                    </a:solidFill>
                  </a:rPr>
                  <a:t>) </a:t>
                </a:r>
                <a:r>
                  <a:rPr lang="ru-RU" sz="1200" dirty="0" smtClean="0">
                    <a:solidFill>
                      <a:schemeClr val="tx1"/>
                    </a:solidFill>
                  </a:rPr>
                  <a:t>35-71-27</a:t>
                </a:r>
                <a:endParaRPr lang="ru-RU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2" name="Picture 13" descr="http://about.sfu-kras.ru/files/logo_horizontal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-20000"/>
              </a:blip>
              <a:srcRect r="71154"/>
              <a:stretch>
                <a:fillRect/>
              </a:stretch>
            </p:blipFill>
            <p:spPr bwMode="auto">
              <a:xfrm>
                <a:off x="4217350" y="2564905"/>
                <a:ext cx="851378" cy="311177"/>
              </a:xfrm>
              <a:prstGeom prst="rect">
                <a:avLst/>
              </a:prstGeom>
              <a:noFill/>
            </p:spPr>
          </p:pic>
        </p:grpSp>
        <p:grpSp>
          <p:nvGrpSpPr>
            <p:cNvPr id="16" name="Группа 15"/>
            <p:cNvGrpSpPr/>
            <p:nvPr/>
          </p:nvGrpSpPr>
          <p:grpSpPr>
            <a:xfrm>
              <a:off x="3923928" y="4797152"/>
              <a:ext cx="2304256" cy="720080"/>
              <a:chOff x="1128323" y="4805155"/>
              <a:chExt cx="2507573" cy="800089"/>
            </a:xfrm>
          </p:grpSpPr>
          <p:sp>
            <p:nvSpPr>
              <p:cNvPr id="13" name="Скругленная прямоугольная выноска 12"/>
              <p:cNvSpPr/>
              <p:nvPr/>
            </p:nvSpPr>
            <p:spPr>
              <a:xfrm>
                <a:off x="1128323" y="4805155"/>
                <a:ext cx="2507573" cy="800089"/>
              </a:xfrm>
              <a:prstGeom prst="wedgeRoundRectCallout">
                <a:avLst>
                  <a:gd name="adj1" fmla="val 49988"/>
                  <a:gd name="adj2" fmla="val 82501"/>
                  <a:gd name="adj3" fmla="val 16667"/>
                </a:avLst>
              </a:prstGeom>
              <a:solidFill>
                <a:schemeClr val="bg1"/>
              </a:solidFill>
              <a:ln w="3175">
                <a:solidFill>
                  <a:srgbClr val="00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16000"/>
                <a:r>
                  <a:rPr lang="ru-RU" sz="1200" dirty="0" smtClean="0">
                    <a:solidFill>
                      <a:schemeClr val="tx1"/>
                    </a:solidFill>
                  </a:rPr>
                  <a:t>                      Корпус А</a:t>
                </a:r>
              </a:p>
              <a:p>
                <a:pPr marL="216000"/>
                <a:r>
                  <a:rPr lang="ru-RU" sz="1200" dirty="0" smtClean="0">
                    <a:solidFill>
                      <a:schemeClr val="tx1"/>
                    </a:solidFill>
                  </a:rPr>
                  <a:t>            ул. </a:t>
                </a:r>
                <a:r>
                  <a:rPr lang="ru-RU" sz="1200" dirty="0" err="1" smtClean="0">
                    <a:solidFill>
                      <a:schemeClr val="tx1"/>
                    </a:solidFill>
                  </a:rPr>
                  <a:t>Щетинкина</a:t>
                </a:r>
                <a:r>
                  <a:rPr lang="ru-RU" sz="1200" dirty="0" smtClean="0">
                    <a:solidFill>
                      <a:schemeClr val="tx1"/>
                    </a:solidFill>
                  </a:rPr>
                  <a:t> 27</a:t>
                </a:r>
              </a:p>
              <a:p>
                <a:pPr marL="216000"/>
                <a:r>
                  <a:rPr lang="ru-RU" sz="1200" dirty="0" smtClean="0">
                    <a:solidFill>
                      <a:schemeClr val="tx1"/>
                    </a:solidFill>
                  </a:rPr>
                  <a:t>         +</a:t>
                </a:r>
                <a:r>
                  <a:rPr lang="ru-RU" sz="1200" dirty="0">
                    <a:solidFill>
                      <a:schemeClr val="tx1"/>
                    </a:solidFill>
                  </a:rPr>
                  <a:t>7 (3902) </a:t>
                </a:r>
                <a:r>
                  <a:rPr lang="ru-RU" sz="1200" dirty="0" smtClean="0">
                    <a:solidFill>
                      <a:schemeClr val="tx1"/>
                    </a:solidFill>
                  </a:rPr>
                  <a:t>22-53-55</a:t>
                </a:r>
                <a:endParaRPr lang="ru-RU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4" name="Picture 13" descr="http://about.sfu-kras.ru/files/logo_horizontal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lum bright="-20000"/>
              </a:blip>
              <a:srcRect r="71154"/>
              <a:stretch>
                <a:fillRect/>
              </a:stretch>
            </p:blipFill>
            <p:spPr bwMode="auto">
              <a:xfrm>
                <a:off x="1211647" y="4936673"/>
                <a:ext cx="799317" cy="430905"/>
              </a:xfrm>
              <a:prstGeom prst="rect">
                <a:avLst/>
              </a:prstGeom>
              <a:noFill/>
            </p:spPr>
          </p:pic>
        </p:grpSp>
        <p:sp>
          <p:nvSpPr>
            <p:cNvPr id="17" name="Прямоугольник 16"/>
            <p:cNvSpPr/>
            <p:nvPr/>
          </p:nvSpPr>
          <p:spPr>
            <a:xfrm>
              <a:off x="2520280" y="1844824"/>
              <a:ext cx="2843808" cy="86409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solidFill>
                    <a:schemeClr val="tx1"/>
                  </a:solidFill>
                </a:rPr>
                <a:t>Пешком – 19 минут</a:t>
              </a:r>
            </a:p>
            <a:p>
              <a:pPr algn="ctr"/>
              <a:r>
                <a:rPr lang="ru-RU" sz="1600" dirty="0" smtClean="0">
                  <a:solidFill>
                    <a:schemeClr val="tx1"/>
                  </a:solidFill>
                </a:rPr>
                <a:t>На машине  - 5 минут</a:t>
              </a:r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5004048" y="1844824"/>
              <a:ext cx="360040" cy="864096"/>
            </a:xfrm>
            <a:prstGeom prst="rect">
              <a:avLst/>
            </a:prstGeom>
            <a:solidFill>
              <a:srgbClr val="006666"/>
            </a:solidFill>
            <a:ln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400" name="Picture 16" descr="http://photos.wikimapia.org/p/00/00/51/45/69_big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304692" y="1772816"/>
              <a:ext cx="787588" cy="50405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</p:grpSp>
      <p:pic>
        <p:nvPicPr>
          <p:cNvPr id="16394" name="Picture 10" descr="http://khti.sfu-kras.ru/upload/medialibrary/67a/skver_1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760" y="1643050"/>
            <a:ext cx="2251176" cy="150019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6390" name="Picture 6" descr="http://khti.sfu-kras.ru/photos/%d0%9c%d0%b0%d1%82.%d0%b1%d0%b0%d0%b7%d0%b0/stolovaya-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3508" y="4929198"/>
            <a:ext cx="2268252" cy="151216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026" name="Picture 2" descr="C:\Users\Елена\Desktop\khti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58562" y="5000636"/>
            <a:ext cx="856644" cy="5715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8" name="Picture 4" descr="C:\Users\Елена\Desktop\9may2018_2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282" y="3286125"/>
            <a:ext cx="2251175" cy="15001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Группа 14"/>
          <p:cNvGrpSpPr/>
          <p:nvPr/>
        </p:nvGrpSpPr>
        <p:grpSpPr>
          <a:xfrm>
            <a:off x="35000" y="0"/>
            <a:ext cx="9109000" cy="6777192"/>
            <a:chOff x="107504" y="8800"/>
            <a:chExt cx="9109000" cy="6777192"/>
          </a:xfrm>
        </p:grpSpPr>
        <p:sp>
          <p:nvSpPr>
            <p:cNvPr id="62" name="Прямоугольник 61"/>
            <p:cNvSpPr/>
            <p:nvPr/>
          </p:nvSpPr>
          <p:spPr>
            <a:xfrm>
              <a:off x="286786" y="1437536"/>
              <a:ext cx="8929718" cy="534845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63" name="Прямая соединительная линия 62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-99392"/>
            <a:ext cx="4248472" cy="1440160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ПОЧЕМУ МЫ ВЫБРАЛИ </a:t>
            </a:r>
            <a:b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ХТИ – ФИЛИАЛ СФУ</a:t>
            </a:r>
            <a:endParaRPr lang="ru-RU" sz="2400" b="1" dirty="0">
              <a:solidFill>
                <a:srgbClr val="006666"/>
              </a:solidFill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2" name="AutoShape 2" descr="Картинки по запросу эконом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51520" y="2226568"/>
            <a:ext cx="4896544" cy="3578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 fontAlgn="base"/>
            <a:endParaRPr lang="ru-RU" sz="1600" dirty="0" smtClean="0">
              <a:solidFill>
                <a:schemeClr val="tx1"/>
              </a:solidFill>
            </a:endParaRPr>
          </a:p>
          <a:p>
            <a:pPr algn="just" fontAlgn="base"/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15729"/>
          <a:stretch/>
        </p:blipFill>
        <p:spPr>
          <a:xfrm>
            <a:off x="611560" y="4005064"/>
            <a:ext cx="1368152" cy="1368152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 cstate="print"/>
          <a:srcRect l="3424" t="17619" b="12820"/>
          <a:stretch>
            <a:fillRect/>
          </a:stretch>
        </p:blipFill>
        <p:spPr>
          <a:xfrm>
            <a:off x="1619672" y="5013176"/>
            <a:ext cx="1299012" cy="1249263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6" cstate="print"/>
          <a:srcRect l="6748" t="15096" b="22545"/>
          <a:stretch>
            <a:fillRect/>
          </a:stretch>
        </p:blipFill>
        <p:spPr>
          <a:xfrm>
            <a:off x="2915816" y="5301208"/>
            <a:ext cx="1371032" cy="1224136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64088" y="4653136"/>
            <a:ext cx="1012476" cy="1351846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11960" y="4005064"/>
            <a:ext cx="1152128" cy="1538308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7" t="12125"/>
          <a:stretch/>
        </p:blipFill>
        <p:spPr>
          <a:xfrm>
            <a:off x="7452320" y="4725144"/>
            <a:ext cx="1296953" cy="1727593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00192" y="3789040"/>
            <a:ext cx="1445077" cy="949837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142844" y="1285860"/>
            <a:ext cx="87868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 smtClean="0"/>
              <a:t>Сибирский федеральный университет — участник программы государственной поддержки российских вузов «Приоритет 2030».</a:t>
            </a:r>
          </a:p>
          <a:p>
            <a:pPr algn="just" fontAlgn="base"/>
            <a:r>
              <a:rPr lang="ru-RU" dirty="0" smtClean="0"/>
              <a:t>Комиссия Министерства науки и высшего образования Российской Федерации отобрала в программу «Приоритет 2030» 106 университетов из 49 городов Российской Федерации.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-99392"/>
            <a:ext cx="4248472" cy="144016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НАЧАЛО ПРИЕМНОЙ КАМПАНИИ</a:t>
            </a:r>
            <a:b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С 20 ИЮНЯ 2022 Г.</a:t>
            </a:r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2" name="AutoShape 2" descr="Картинки по запросу эконом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51520" y="2226568"/>
            <a:ext cx="4896544" cy="3578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 fontAlgn="base"/>
            <a:endParaRPr lang="ru-RU" sz="1600" dirty="0" smtClean="0">
              <a:solidFill>
                <a:schemeClr val="tx1"/>
              </a:solidFill>
            </a:endParaRPr>
          </a:p>
          <a:p>
            <a:pPr algn="just" fontAlgn="base"/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42844" y="1428736"/>
            <a:ext cx="8858312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Приемная комиссия расположена по адресу: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655017, Республика Хакасия,  г. Абакан,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ул. Щетинкина, д. 27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Тел. 8 (3902) 22-05-02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Часы работы: понедельник – пятница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9:00-17:00, обед 12:00-13:00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выходной – суббота, воскресенье</a:t>
            </a:r>
          </a:p>
          <a:p>
            <a:pPr algn="ctr"/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Время работы в период с 20 июня по 29 августа: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понедельник – пятница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9:00-16:00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суббота: 9:00-13:00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выходной – воскресенье</a:t>
            </a:r>
          </a:p>
          <a:p>
            <a:pPr algn="ctr"/>
            <a:r>
              <a:rPr lang="en-US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 pk-khti.ru</a:t>
            </a:r>
            <a:endParaRPr lang="ru-RU" sz="2400" b="1" dirty="0" smtClean="0">
              <a:solidFill>
                <a:srgbClr val="0066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6215042" y="5857892"/>
            <a:ext cx="2928958" cy="857256"/>
          </a:xfrm>
          <a:prstGeom prst="round2DiagRect">
            <a:avLst/>
          </a:prstGeom>
          <a:solidFill>
            <a:schemeClr val="accent6">
              <a:lumMod val="75000"/>
            </a:schemeClr>
          </a:solidFill>
          <a:ln w="76200" cap="rnd">
            <a:solidFill>
              <a:srgbClr val="F8F8F8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www.khti.ru</a:t>
            </a:r>
            <a:endParaRPr lang="ru-RU" sz="3800" dirty="0">
              <a:solidFill>
                <a:srgbClr val="006666"/>
              </a:solidFill>
            </a:endParaRPr>
          </a:p>
        </p:txBody>
      </p:sp>
      <p:pic>
        <p:nvPicPr>
          <p:cNvPr id="13" name="Picture 4" descr="http://www.autodifesalimentare.it/blog/wp-content/uploads/2008/04/earth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929454" y="1571612"/>
            <a:ext cx="2416629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72504" y="8800"/>
            <a:ext cx="9071496" cy="6777192"/>
            <a:chOff x="72504" y="8800"/>
            <a:chExt cx="9071496" cy="677719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pic>
        <p:nvPicPr>
          <p:cNvPr id="14338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sp>
        <p:nvSpPr>
          <p:cNvPr id="43" name="Содержимое 2"/>
          <p:cNvSpPr txBox="1">
            <a:spLocks/>
          </p:cNvSpPr>
          <p:nvPr/>
        </p:nvSpPr>
        <p:spPr>
          <a:xfrm>
            <a:off x="467544" y="1427086"/>
            <a:ext cx="8229600" cy="521662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50" b="1" i="0" u="none" strike="noStrike" kern="1200" normalizeH="0" baseline="0" noProof="0" dirty="0" smtClean="0">
                <a:solidFill>
                  <a:srgbClr val="006666"/>
                </a:solidFill>
                <a:uLnTx/>
                <a:uFillTx/>
                <a:latin typeface="+mj-lt"/>
                <a:ea typeface="+mn-ea"/>
                <a:cs typeface="+mn-cs"/>
              </a:rPr>
              <a:t>ХАКАССКИЙ ТЕХНИЧЕСКИЙ ИНСТИТУТ – ФИЛИАЛ ФГАОУ ВО «СИБИРСКИЙ ФЕДЕРАЛЬНЫЙ УНИВЕРСИТЕТ», </a:t>
            </a:r>
            <a:r>
              <a:rPr kumimoji="0" lang="ru-RU" sz="1950" b="1" i="0" u="none" strike="noStrike" kern="1200" normalizeH="0" baseline="0" noProof="0" dirty="0" smtClean="0">
                <a:uLnTx/>
                <a:uFillTx/>
                <a:latin typeface="+mj-lt"/>
                <a:ea typeface="+mn-ea"/>
                <a:cs typeface="+mn-cs"/>
              </a:rPr>
              <a:t>один из крупнейших филиалов Сибирского федерального университета, выпускающий бакалавров, специалистов и магистров для строительной, энергетической, машиностроительной, транспортной отраслей экономики.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100" b="1" i="0" u="none" strike="noStrike" kern="1200" normalizeH="0" baseline="0" noProof="0" dirty="0" smtClean="0"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50" b="1" i="0" u="none" strike="noStrike" kern="1200" normalizeH="0" baseline="0" noProof="0" dirty="0" smtClean="0">
                <a:uLnTx/>
                <a:uFillTx/>
                <a:latin typeface="+mj-lt"/>
                <a:ea typeface="+mn-ea"/>
                <a:cs typeface="+mn-cs"/>
              </a:rPr>
              <a:t>Образовательная деятельность осуществляется</a:t>
            </a:r>
            <a:r>
              <a:rPr lang="ru-RU" sz="1950" b="1" dirty="0" smtClean="0">
                <a:latin typeface="+mj-lt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5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по направлениям подготовки  </a:t>
            </a:r>
            <a:r>
              <a:rPr kumimoji="0" lang="ru-RU" sz="195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бакалавриата</a:t>
            </a:r>
            <a:r>
              <a:rPr kumimoji="0" lang="ru-RU" sz="195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5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по </a:t>
            </a:r>
            <a:r>
              <a:rPr kumimoji="0" lang="ru-RU" sz="195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специалитету</a:t>
            </a:r>
            <a:r>
              <a:rPr kumimoji="0" lang="ru-RU" sz="195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5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по магистерским программам.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5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Широко развиты программы дополнительного профессионального образования:  повышение квалификации, профессиональная переподготовка, тематические семинары для руководителей и специалистов предприятий и организаций.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1100" b="1" dirty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5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В ХТИ – филиале СФУ активно ведется научно-исследовательская работа, тематика которой ориентирована на нужды Республики Хакасия.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6" name="Rectangle 9"/>
          <p:cNvSpPr>
            <a:spLocks noChangeArrowheads="1"/>
          </p:cNvSpPr>
          <p:nvPr/>
        </p:nvSpPr>
        <p:spPr bwMode="auto">
          <a:xfrm>
            <a:off x="2843808" y="-962"/>
            <a:ext cx="6480720" cy="133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28566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Arial Black" pitchFamily="34" charset="0"/>
              </a:rPr>
              <a:t>«СИБИРСКИЙ ФЕДЕРАЛЬНЫЙ УНИВЕРСИТЕТ»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72504" y="8800"/>
            <a:ext cx="9071496" cy="6777192"/>
            <a:chOff x="72504" y="8800"/>
            <a:chExt cx="9071496" cy="677719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pic>
        <p:nvPicPr>
          <p:cNvPr id="14338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sp>
        <p:nvSpPr>
          <p:cNvPr id="46" name="Rectangle 9"/>
          <p:cNvSpPr>
            <a:spLocks noChangeArrowheads="1"/>
          </p:cNvSpPr>
          <p:nvPr/>
        </p:nvSpPr>
        <p:spPr bwMode="auto">
          <a:xfrm>
            <a:off x="2843808" y="-962"/>
            <a:ext cx="6480720" cy="133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28566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143740"/>
                </a:solidFill>
                <a:latin typeface="Arial Black" pitchFamily="34" charset="0"/>
              </a:rPr>
              <a:t>Образование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143740"/>
                </a:solidFill>
                <a:latin typeface="Arial Black" pitchFamily="34" charset="0"/>
              </a:rPr>
              <a:t>на протяжении всей жизни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143740"/>
              </a:solidFill>
              <a:effectLst/>
              <a:latin typeface="Arial Black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652888" y="3465312"/>
            <a:ext cx="2772000" cy="2772000"/>
          </a:xfrm>
          <a:prstGeom prst="ellipse">
            <a:avLst/>
          </a:prstGeom>
          <a:solidFill>
            <a:schemeClr val="accent6">
              <a:lumMod val="60000"/>
              <a:lumOff val="40000"/>
              <a:alpha val="42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Программы дополнительного образования школьников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419872" y="1665112"/>
            <a:ext cx="2772000" cy="27720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Бакалавриат</a:t>
            </a:r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Магистратура</a:t>
            </a:r>
          </a:p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Специалитет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868144" y="1665112"/>
            <a:ext cx="2772000" cy="2772000"/>
          </a:xfrm>
          <a:prstGeom prst="ellipse">
            <a:avLst/>
          </a:prstGeom>
          <a:solidFill>
            <a:schemeClr val="accent3">
              <a:lumMod val="60000"/>
              <a:lumOff val="40000"/>
              <a:alpha val="56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Программы </a:t>
            </a:r>
            <a:r>
              <a:rPr lang="ru-RU" sz="1200" b="1" dirty="0">
                <a:solidFill>
                  <a:schemeClr val="tx1"/>
                </a:solidFill>
              </a:rPr>
              <a:t>дополнительного профессионального образования</a:t>
            </a:r>
          </a:p>
        </p:txBody>
      </p:sp>
      <p:pic>
        <p:nvPicPr>
          <p:cNvPr id="25602" name="Picture 2" descr="http://khti.sfu-kras.ru/upload/medialibrary/4aa/gaurh_stud_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020917"/>
            <a:ext cx="2341231" cy="15602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25604" name="Picture 4" descr="http://khti.sfu-kras.ru/upload/medialibrary/3be/img_44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1196752"/>
            <a:ext cx="2304256" cy="15355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25608" name="Picture 8" descr="http://khti.sfu-kras.ru/upload/medialibrary/ab6/img_08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4893352"/>
            <a:ext cx="2376264" cy="158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72504" y="8800"/>
            <a:ext cx="9071496" cy="6777192"/>
            <a:chOff x="72504" y="8800"/>
            <a:chExt cx="9071496" cy="677719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340" name="Picture 4" descr="C:\Documents and Settings\1\Мои документы\Downloads\BVIBnnQ5ivk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48064" y="1988841"/>
            <a:ext cx="3744415" cy="28083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3419872" y="208384"/>
            <a:ext cx="5256584" cy="65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28566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 Black" pitchFamily="34" charset="0"/>
                <a:cs typeface="Arial" pitchFamily="34" charset="0"/>
              </a:rPr>
              <a:t>МИССИЯ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ХТИ – ФИЛИАЛА СФУ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 Black" pitchFamily="34" charset="0"/>
            </a:endParaRPr>
          </a:p>
        </p:txBody>
      </p:sp>
      <p:pic>
        <p:nvPicPr>
          <p:cNvPr id="11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pic>
        <p:nvPicPr>
          <p:cNvPr id="14338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sp>
        <p:nvSpPr>
          <p:cNvPr id="35" name="Прямоугольник 34"/>
          <p:cNvSpPr/>
          <p:nvPr/>
        </p:nvSpPr>
        <p:spPr>
          <a:xfrm>
            <a:off x="179512" y="1412776"/>
            <a:ext cx="475252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b="1" dirty="0" smtClean="0">
                <a:solidFill>
                  <a:schemeClr val="tx1"/>
                </a:solidFill>
              </a:rPr>
              <a:t>Создание передовой образовательной, научно-исследовательской и инновационной инфраструктуры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79512" y="3068960"/>
            <a:ext cx="475252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b="1" dirty="0" smtClean="0">
                <a:solidFill>
                  <a:schemeClr val="tx1"/>
                </a:solidFill>
              </a:rPr>
              <a:t>Продвижение новых знаний и технологий для решения задач социально-экономического развития Сибирского федерального округа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51520" y="5229200"/>
            <a:ext cx="7885384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b="1" dirty="0" smtClean="0">
                <a:solidFill>
                  <a:schemeClr val="tx1"/>
                </a:solidFill>
              </a:rPr>
              <a:t>Формирование кадрового потенциала — конкурентоспособных специалистов по приоритетным направлениям развития Сибири и Российской Федерации, соответствующих современным интеллектуальным требованиям и отвечающих мировым стандартам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8" name="Равнобедренный треугольник 37"/>
          <p:cNvSpPr/>
          <p:nvPr/>
        </p:nvSpPr>
        <p:spPr>
          <a:xfrm flipV="1">
            <a:off x="323528" y="2420888"/>
            <a:ext cx="4464496" cy="648072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Равнобедренный треугольник 38"/>
          <p:cNvSpPr/>
          <p:nvPr/>
        </p:nvSpPr>
        <p:spPr>
          <a:xfrm flipV="1">
            <a:off x="395536" y="4509120"/>
            <a:ext cx="4464496" cy="648072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72504" y="8800"/>
            <a:ext cx="9071496" cy="6777192"/>
            <a:chOff x="72504" y="8800"/>
            <a:chExt cx="9071496" cy="677719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57200" y="5085184"/>
            <a:ext cx="385762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ru-RU" b="1" dirty="0">
              <a:latin typeface="+mn-lt"/>
              <a:cs typeface="Times New Roman" pitchFamily="18" charset="0"/>
            </a:endParaRPr>
          </a:p>
        </p:txBody>
      </p:sp>
      <p:pic>
        <p:nvPicPr>
          <p:cNvPr id="10" name="Picture 2" descr="C:\Users\prcom\Desktop\img_2308_small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95219" y="1628800"/>
            <a:ext cx="2376000" cy="356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3" name="Прямоугольник 12"/>
          <p:cNvSpPr/>
          <p:nvPr/>
        </p:nvSpPr>
        <p:spPr>
          <a:xfrm>
            <a:off x="827584" y="5445224"/>
            <a:ext cx="3312368" cy="1188000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ru-RU" b="1" dirty="0" smtClean="0">
                <a:cs typeface="Times New Roman" pitchFamily="18" charset="0"/>
              </a:rPr>
              <a:t>Ректор СФУ, кандидат философских наук</a:t>
            </a:r>
          </a:p>
          <a:p>
            <a:pPr algn="ctr">
              <a:defRPr/>
            </a:pPr>
            <a:r>
              <a:rPr lang="ru-RU" b="1" dirty="0" smtClean="0">
                <a:cs typeface="Times New Roman" pitchFamily="18" charset="0"/>
              </a:rPr>
              <a:t> Румянцев Максим Валерьевич</a:t>
            </a:r>
            <a:endParaRPr lang="ru-RU" b="1" dirty="0"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16016" y="5373216"/>
            <a:ext cx="3348000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atin typeface="+mn-lt"/>
                <a:cs typeface="Times New Roman" pitchFamily="18" charset="0"/>
              </a:rPr>
              <a:t>Директор ХТИ - филиала СФУ, доктор </a:t>
            </a:r>
            <a:r>
              <a:rPr lang="ru-RU" b="1" dirty="0" smtClean="0">
                <a:cs typeface="Times New Roman" pitchFamily="18" charset="0"/>
              </a:rPr>
              <a:t>биологических</a:t>
            </a:r>
            <a:r>
              <a:rPr lang="ru-RU" b="1" dirty="0" smtClean="0">
                <a:latin typeface="+mn-lt"/>
                <a:cs typeface="Times New Roman" pitchFamily="18" charset="0"/>
              </a:rPr>
              <a:t> наук </a:t>
            </a:r>
          </a:p>
          <a:p>
            <a:pPr lvl="0" algn="ctr"/>
            <a:r>
              <a:rPr lang="ru-RU" b="1" dirty="0" smtClean="0">
                <a:cs typeface="Times New Roman" pitchFamily="18" charset="0"/>
              </a:rPr>
              <a:t>Бабушкина </a:t>
            </a:r>
          </a:p>
          <a:p>
            <a:pPr lvl="0" algn="ctr"/>
            <a:r>
              <a:rPr lang="ru-RU" b="1" dirty="0" smtClean="0">
                <a:cs typeface="Times New Roman" pitchFamily="18" charset="0"/>
              </a:rPr>
              <a:t>Елена Анатольевна</a:t>
            </a:r>
            <a:endParaRPr lang="ru-RU" b="1" dirty="0">
              <a:latin typeface="+mn-lt"/>
              <a:cs typeface="Times New Roman" pitchFamily="18" charset="0"/>
            </a:endParaRPr>
          </a:p>
        </p:txBody>
      </p:sp>
      <p:pic>
        <p:nvPicPr>
          <p:cNvPr id="19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20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3419872" y="23719"/>
            <a:ext cx="5256584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28566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УПРАВЛЕНИЕ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 Black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ХТИ – ФИЛИАЛА СФУ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 Black" pitchFamily="34" charset="0"/>
            </a:endParaRPr>
          </a:p>
        </p:txBody>
      </p:sp>
      <p:pic>
        <p:nvPicPr>
          <p:cNvPr id="18" name="Picture 3" descr="C:\Users\prcom\Desktop\rumyance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1268760"/>
            <a:ext cx="3024336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Группа 41"/>
          <p:cNvGrpSpPr/>
          <p:nvPr/>
        </p:nvGrpSpPr>
        <p:grpSpPr>
          <a:xfrm>
            <a:off x="37008" y="0"/>
            <a:ext cx="9071496" cy="6768000"/>
            <a:chOff x="72504" y="8800"/>
            <a:chExt cx="9071496" cy="6768000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72504" y="1294660"/>
              <a:ext cx="9000000" cy="51435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44" name="Прямая соединительная линия 43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16632"/>
            <a:ext cx="5338936" cy="1143000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+mn-ea"/>
                <a:cs typeface="Arial" pitchFamily="34" charset="0"/>
              </a:rPr>
              <a:t>Структура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+mn-ea"/>
                <a:cs typeface="Arial" pitchFamily="34" charset="0"/>
              </a:rPr>
              <a:t/>
            </a:r>
            <a:b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+mn-ea"/>
                <a:cs typeface="Arial" pitchFamily="34" charset="0"/>
              </a:rPr>
            </a:b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+mn-ea"/>
                <a:cs typeface="Arial" pitchFamily="34" charset="0"/>
              </a:rPr>
              <a:t>ХТИ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+mn-ea"/>
                <a:cs typeface="Arial" pitchFamily="34" charset="0"/>
              </a:rPr>
              <a:t>– филиала СФУ </a:t>
            </a:r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grpSp>
        <p:nvGrpSpPr>
          <p:cNvPr id="28" name="Группа 56"/>
          <p:cNvGrpSpPr>
            <a:grpSpLocks/>
          </p:cNvGrpSpPr>
          <p:nvPr/>
        </p:nvGrpSpPr>
        <p:grpSpPr bwMode="auto">
          <a:xfrm>
            <a:off x="6011863" y="4220294"/>
            <a:ext cx="2736601" cy="2305050"/>
            <a:chOff x="5652122" y="3645024"/>
            <a:chExt cx="2736345" cy="2304256"/>
          </a:xfrm>
        </p:grpSpPr>
        <p:sp>
          <p:nvSpPr>
            <p:cNvPr id="29" name="Полилиния 28"/>
            <p:cNvSpPr/>
            <p:nvPr/>
          </p:nvSpPr>
          <p:spPr bwMode="auto">
            <a:xfrm>
              <a:off x="5652122" y="3645024"/>
              <a:ext cx="2736345" cy="1008112"/>
            </a:xfrm>
            <a:custGeom>
              <a:avLst/>
              <a:gdLst>
                <a:gd name="connsiteX0" fmla="*/ 0 w 1774813"/>
                <a:gd name="connsiteY0" fmla="*/ 55915 h 559151"/>
                <a:gd name="connsiteX1" fmla="*/ 16377 w 1774813"/>
                <a:gd name="connsiteY1" fmla="*/ 16377 h 559151"/>
                <a:gd name="connsiteX2" fmla="*/ 55915 w 1774813"/>
                <a:gd name="connsiteY2" fmla="*/ 0 h 559151"/>
                <a:gd name="connsiteX3" fmla="*/ 1718898 w 1774813"/>
                <a:gd name="connsiteY3" fmla="*/ 0 h 559151"/>
                <a:gd name="connsiteX4" fmla="*/ 1758436 w 1774813"/>
                <a:gd name="connsiteY4" fmla="*/ 16377 h 559151"/>
                <a:gd name="connsiteX5" fmla="*/ 1774813 w 1774813"/>
                <a:gd name="connsiteY5" fmla="*/ 55915 h 559151"/>
                <a:gd name="connsiteX6" fmla="*/ 1774813 w 1774813"/>
                <a:gd name="connsiteY6" fmla="*/ 503236 h 559151"/>
                <a:gd name="connsiteX7" fmla="*/ 1758436 w 1774813"/>
                <a:gd name="connsiteY7" fmla="*/ 542774 h 559151"/>
                <a:gd name="connsiteX8" fmla="*/ 1718898 w 1774813"/>
                <a:gd name="connsiteY8" fmla="*/ 559151 h 559151"/>
                <a:gd name="connsiteX9" fmla="*/ 55915 w 1774813"/>
                <a:gd name="connsiteY9" fmla="*/ 559151 h 559151"/>
                <a:gd name="connsiteX10" fmla="*/ 16377 w 1774813"/>
                <a:gd name="connsiteY10" fmla="*/ 542774 h 559151"/>
                <a:gd name="connsiteX11" fmla="*/ 0 w 1774813"/>
                <a:gd name="connsiteY11" fmla="*/ 503236 h 559151"/>
                <a:gd name="connsiteX12" fmla="*/ 0 w 1774813"/>
                <a:gd name="connsiteY12" fmla="*/ 55915 h 55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4813" h="559151">
                  <a:moveTo>
                    <a:pt x="0" y="55915"/>
                  </a:moveTo>
                  <a:cubicBezTo>
                    <a:pt x="0" y="41085"/>
                    <a:pt x="5891" y="26863"/>
                    <a:pt x="16377" y="16377"/>
                  </a:cubicBezTo>
                  <a:cubicBezTo>
                    <a:pt x="26863" y="5891"/>
                    <a:pt x="41085" y="0"/>
                    <a:pt x="55915" y="0"/>
                  </a:cubicBezTo>
                  <a:lnTo>
                    <a:pt x="1718898" y="0"/>
                  </a:lnTo>
                  <a:cubicBezTo>
                    <a:pt x="1733728" y="0"/>
                    <a:pt x="1747950" y="5891"/>
                    <a:pt x="1758436" y="16377"/>
                  </a:cubicBezTo>
                  <a:cubicBezTo>
                    <a:pt x="1768922" y="26863"/>
                    <a:pt x="1774813" y="41085"/>
                    <a:pt x="1774813" y="55915"/>
                  </a:cubicBezTo>
                  <a:lnTo>
                    <a:pt x="1774813" y="503236"/>
                  </a:lnTo>
                  <a:cubicBezTo>
                    <a:pt x="1774813" y="518066"/>
                    <a:pt x="1768922" y="532288"/>
                    <a:pt x="1758436" y="542774"/>
                  </a:cubicBezTo>
                  <a:cubicBezTo>
                    <a:pt x="1747950" y="553260"/>
                    <a:pt x="1733728" y="559151"/>
                    <a:pt x="1718898" y="559151"/>
                  </a:cubicBezTo>
                  <a:lnTo>
                    <a:pt x="55915" y="559151"/>
                  </a:lnTo>
                  <a:cubicBezTo>
                    <a:pt x="41085" y="559151"/>
                    <a:pt x="26863" y="553260"/>
                    <a:pt x="16377" y="542774"/>
                  </a:cubicBezTo>
                  <a:cubicBezTo>
                    <a:pt x="5891" y="532288"/>
                    <a:pt x="0" y="518066"/>
                    <a:pt x="0" y="503236"/>
                  </a:cubicBezTo>
                  <a:lnTo>
                    <a:pt x="0" y="55915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lIns="21457" tIns="21457" rIns="21457" bIns="21457" spcCol="1270" anchor="ctr"/>
            <a:lstStyle/>
            <a:p>
              <a:pPr algn="ctr" defTabSz="355600" fontAlgn="auto">
                <a:spcAft>
                  <a:spcPct val="35000"/>
                </a:spcAft>
                <a:defRPr/>
              </a:pPr>
              <a:r>
                <a:rPr lang="ru-RU" sz="1600" b="1" dirty="0"/>
                <a:t>П</a:t>
              </a:r>
              <a:r>
                <a:rPr lang="ru-RU" sz="1600" b="1" dirty="0" smtClean="0"/>
                <a:t>одразделения </a:t>
              </a:r>
              <a:r>
                <a:rPr lang="ru-RU" sz="1600" b="1" dirty="0"/>
                <a:t>инфраструктурной поддержки и </a:t>
              </a:r>
              <a:r>
                <a:rPr lang="ru-RU" sz="1600" b="1" dirty="0" smtClean="0"/>
                <a:t>обслуживания</a:t>
              </a:r>
              <a:endParaRPr lang="ru-RU" sz="1600" b="1" dirty="0"/>
            </a:p>
          </p:txBody>
        </p:sp>
        <p:sp>
          <p:nvSpPr>
            <p:cNvPr id="30" name="Полилиния 29"/>
            <p:cNvSpPr/>
            <p:nvPr/>
          </p:nvSpPr>
          <p:spPr bwMode="auto">
            <a:xfrm>
              <a:off x="5652122" y="4725144"/>
              <a:ext cx="2736345" cy="1224136"/>
            </a:xfrm>
            <a:custGeom>
              <a:avLst/>
              <a:gdLst>
                <a:gd name="connsiteX0" fmla="*/ 0 w 1774813"/>
                <a:gd name="connsiteY0" fmla="*/ 55915 h 559151"/>
                <a:gd name="connsiteX1" fmla="*/ 16377 w 1774813"/>
                <a:gd name="connsiteY1" fmla="*/ 16377 h 559151"/>
                <a:gd name="connsiteX2" fmla="*/ 55915 w 1774813"/>
                <a:gd name="connsiteY2" fmla="*/ 0 h 559151"/>
                <a:gd name="connsiteX3" fmla="*/ 1718898 w 1774813"/>
                <a:gd name="connsiteY3" fmla="*/ 0 h 559151"/>
                <a:gd name="connsiteX4" fmla="*/ 1758436 w 1774813"/>
                <a:gd name="connsiteY4" fmla="*/ 16377 h 559151"/>
                <a:gd name="connsiteX5" fmla="*/ 1774813 w 1774813"/>
                <a:gd name="connsiteY5" fmla="*/ 55915 h 559151"/>
                <a:gd name="connsiteX6" fmla="*/ 1774813 w 1774813"/>
                <a:gd name="connsiteY6" fmla="*/ 503236 h 559151"/>
                <a:gd name="connsiteX7" fmla="*/ 1758436 w 1774813"/>
                <a:gd name="connsiteY7" fmla="*/ 542774 h 559151"/>
                <a:gd name="connsiteX8" fmla="*/ 1718898 w 1774813"/>
                <a:gd name="connsiteY8" fmla="*/ 559151 h 559151"/>
                <a:gd name="connsiteX9" fmla="*/ 55915 w 1774813"/>
                <a:gd name="connsiteY9" fmla="*/ 559151 h 559151"/>
                <a:gd name="connsiteX10" fmla="*/ 16377 w 1774813"/>
                <a:gd name="connsiteY10" fmla="*/ 542774 h 559151"/>
                <a:gd name="connsiteX11" fmla="*/ 0 w 1774813"/>
                <a:gd name="connsiteY11" fmla="*/ 503236 h 559151"/>
                <a:gd name="connsiteX12" fmla="*/ 0 w 1774813"/>
                <a:gd name="connsiteY12" fmla="*/ 55915 h 55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4813" h="559151">
                  <a:moveTo>
                    <a:pt x="0" y="55915"/>
                  </a:moveTo>
                  <a:cubicBezTo>
                    <a:pt x="0" y="41085"/>
                    <a:pt x="5891" y="26863"/>
                    <a:pt x="16377" y="16377"/>
                  </a:cubicBezTo>
                  <a:cubicBezTo>
                    <a:pt x="26863" y="5891"/>
                    <a:pt x="41085" y="0"/>
                    <a:pt x="55915" y="0"/>
                  </a:cubicBezTo>
                  <a:lnTo>
                    <a:pt x="1718898" y="0"/>
                  </a:lnTo>
                  <a:cubicBezTo>
                    <a:pt x="1733728" y="0"/>
                    <a:pt x="1747950" y="5891"/>
                    <a:pt x="1758436" y="16377"/>
                  </a:cubicBezTo>
                  <a:cubicBezTo>
                    <a:pt x="1768922" y="26863"/>
                    <a:pt x="1774813" y="41085"/>
                    <a:pt x="1774813" y="55915"/>
                  </a:cubicBezTo>
                  <a:lnTo>
                    <a:pt x="1774813" y="503236"/>
                  </a:lnTo>
                  <a:cubicBezTo>
                    <a:pt x="1774813" y="518066"/>
                    <a:pt x="1768922" y="532288"/>
                    <a:pt x="1758436" y="542774"/>
                  </a:cubicBezTo>
                  <a:cubicBezTo>
                    <a:pt x="1747950" y="553260"/>
                    <a:pt x="1733728" y="559151"/>
                    <a:pt x="1718898" y="559151"/>
                  </a:cubicBezTo>
                  <a:lnTo>
                    <a:pt x="55915" y="559151"/>
                  </a:lnTo>
                  <a:cubicBezTo>
                    <a:pt x="41085" y="559151"/>
                    <a:pt x="26863" y="553260"/>
                    <a:pt x="16377" y="542774"/>
                  </a:cubicBezTo>
                  <a:cubicBezTo>
                    <a:pt x="5891" y="532288"/>
                    <a:pt x="0" y="518066"/>
                    <a:pt x="0" y="503236"/>
                  </a:cubicBezTo>
                  <a:lnTo>
                    <a:pt x="0" y="55915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lIns="21457" tIns="21457" rIns="21457" bIns="21457" spcCol="1270" anchor="ctr"/>
            <a:lstStyle/>
            <a:p>
              <a:pPr algn="ctr" defTabSz="355600" fontAlgn="auto">
                <a:defRPr/>
              </a:pPr>
              <a:r>
                <a:rPr lang="ru-RU" sz="1600" b="1" dirty="0" smtClean="0">
                  <a:solidFill>
                    <a:schemeClr val="accent6">
                      <a:lumMod val="75000"/>
                    </a:schemeClr>
                  </a:solidFill>
                </a:rPr>
                <a:t>Информационно-коммуникационный </a:t>
              </a:r>
              <a:r>
                <a:rPr lang="ru-RU" sz="1600" b="1" dirty="0">
                  <a:solidFill>
                    <a:schemeClr val="accent6">
                      <a:lumMod val="75000"/>
                    </a:schemeClr>
                  </a:solidFill>
                </a:rPr>
                <a:t>блок</a:t>
              </a:r>
            </a:p>
            <a:p>
              <a:pPr algn="ctr" defTabSz="355600" fontAlgn="auto">
                <a:buFont typeface="Arial" pitchFamily="34" charset="0"/>
                <a:buChar char="•"/>
                <a:defRPr/>
              </a:pPr>
              <a:r>
                <a:rPr lang="ru-RU" sz="1600" b="1" dirty="0" smtClean="0"/>
                <a:t>Отдел информационных технологий</a:t>
              </a:r>
              <a:endParaRPr lang="ru-RU" sz="1600" b="1" dirty="0"/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467544" y="1500175"/>
            <a:ext cx="7992888" cy="3729025"/>
            <a:chOff x="467544" y="980266"/>
            <a:chExt cx="7992888" cy="3358183"/>
          </a:xfrm>
        </p:grpSpPr>
        <p:grpSp>
          <p:nvGrpSpPr>
            <p:cNvPr id="31" name="Группа 57"/>
            <p:cNvGrpSpPr>
              <a:grpSpLocks/>
            </p:cNvGrpSpPr>
            <p:nvPr/>
          </p:nvGrpSpPr>
          <p:grpSpPr bwMode="auto">
            <a:xfrm>
              <a:off x="3491880" y="980266"/>
              <a:ext cx="1871664" cy="926390"/>
              <a:chOff x="3491879" y="980264"/>
              <a:chExt cx="1872209" cy="926382"/>
            </a:xfrm>
          </p:grpSpPr>
          <p:sp>
            <p:nvSpPr>
              <p:cNvPr id="32" name="Полилиния 31"/>
              <p:cNvSpPr/>
              <p:nvPr/>
            </p:nvSpPr>
            <p:spPr bwMode="auto">
              <a:xfrm>
                <a:off x="3491880" y="980264"/>
                <a:ext cx="1872208" cy="450332"/>
              </a:xfrm>
              <a:custGeom>
                <a:avLst/>
                <a:gdLst>
                  <a:gd name="connsiteX0" fmla="*/ 0 w 1774813"/>
                  <a:gd name="connsiteY0" fmla="*/ 55915 h 559151"/>
                  <a:gd name="connsiteX1" fmla="*/ 16377 w 1774813"/>
                  <a:gd name="connsiteY1" fmla="*/ 16377 h 559151"/>
                  <a:gd name="connsiteX2" fmla="*/ 55915 w 1774813"/>
                  <a:gd name="connsiteY2" fmla="*/ 0 h 559151"/>
                  <a:gd name="connsiteX3" fmla="*/ 1718898 w 1774813"/>
                  <a:gd name="connsiteY3" fmla="*/ 0 h 559151"/>
                  <a:gd name="connsiteX4" fmla="*/ 1758436 w 1774813"/>
                  <a:gd name="connsiteY4" fmla="*/ 16377 h 559151"/>
                  <a:gd name="connsiteX5" fmla="*/ 1774813 w 1774813"/>
                  <a:gd name="connsiteY5" fmla="*/ 55915 h 559151"/>
                  <a:gd name="connsiteX6" fmla="*/ 1774813 w 1774813"/>
                  <a:gd name="connsiteY6" fmla="*/ 503236 h 559151"/>
                  <a:gd name="connsiteX7" fmla="*/ 1758436 w 1774813"/>
                  <a:gd name="connsiteY7" fmla="*/ 542774 h 559151"/>
                  <a:gd name="connsiteX8" fmla="*/ 1718898 w 1774813"/>
                  <a:gd name="connsiteY8" fmla="*/ 559151 h 559151"/>
                  <a:gd name="connsiteX9" fmla="*/ 55915 w 1774813"/>
                  <a:gd name="connsiteY9" fmla="*/ 559151 h 559151"/>
                  <a:gd name="connsiteX10" fmla="*/ 16377 w 1774813"/>
                  <a:gd name="connsiteY10" fmla="*/ 542774 h 559151"/>
                  <a:gd name="connsiteX11" fmla="*/ 0 w 1774813"/>
                  <a:gd name="connsiteY11" fmla="*/ 503236 h 559151"/>
                  <a:gd name="connsiteX12" fmla="*/ 0 w 1774813"/>
                  <a:gd name="connsiteY12" fmla="*/ 55915 h 559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4813" h="559151">
                    <a:moveTo>
                      <a:pt x="0" y="55915"/>
                    </a:moveTo>
                    <a:cubicBezTo>
                      <a:pt x="0" y="41085"/>
                      <a:pt x="5891" y="26863"/>
                      <a:pt x="16377" y="16377"/>
                    </a:cubicBezTo>
                    <a:cubicBezTo>
                      <a:pt x="26863" y="5891"/>
                      <a:pt x="41085" y="0"/>
                      <a:pt x="55915" y="0"/>
                    </a:cubicBezTo>
                    <a:lnTo>
                      <a:pt x="1718898" y="0"/>
                    </a:lnTo>
                    <a:cubicBezTo>
                      <a:pt x="1733728" y="0"/>
                      <a:pt x="1747950" y="5891"/>
                      <a:pt x="1758436" y="16377"/>
                    </a:cubicBezTo>
                    <a:cubicBezTo>
                      <a:pt x="1768922" y="26863"/>
                      <a:pt x="1774813" y="41085"/>
                      <a:pt x="1774813" y="55915"/>
                    </a:cubicBezTo>
                    <a:lnTo>
                      <a:pt x="1774813" y="503236"/>
                    </a:lnTo>
                    <a:cubicBezTo>
                      <a:pt x="1774813" y="518066"/>
                      <a:pt x="1768922" y="532288"/>
                      <a:pt x="1758436" y="542774"/>
                    </a:cubicBezTo>
                    <a:cubicBezTo>
                      <a:pt x="1747950" y="553260"/>
                      <a:pt x="1733728" y="559151"/>
                      <a:pt x="1718898" y="559151"/>
                    </a:cubicBezTo>
                    <a:lnTo>
                      <a:pt x="55915" y="559151"/>
                    </a:lnTo>
                    <a:cubicBezTo>
                      <a:pt x="41085" y="559151"/>
                      <a:pt x="26863" y="553260"/>
                      <a:pt x="16377" y="542774"/>
                    </a:cubicBezTo>
                    <a:cubicBezTo>
                      <a:pt x="5891" y="532288"/>
                      <a:pt x="0" y="518066"/>
                      <a:pt x="0" y="503236"/>
                    </a:cubicBezTo>
                    <a:lnTo>
                      <a:pt x="0" y="55915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lIns="21457" tIns="21457" rIns="21457" bIns="21457" spcCol="1270" anchor="ctr"/>
              <a:lstStyle/>
              <a:p>
                <a:pPr algn="ctr" defTabSz="355600" fontAlgn="auto">
                  <a:spcAft>
                    <a:spcPct val="35000"/>
                  </a:spcAft>
                  <a:defRPr/>
                </a:pPr>
                <a:r>
                  <a:rPr lang="ru-RU" sz="2000" b="1" dirty="0" smtClean="0"/>
                  <a:t>Ученый совет</a:t>
                </a:r>
                <a:endParaRPr lang="ru-RU" sz="2000" dirty="0"/>
              </a:p>
            </p:txBody>
          </p:sp>
          <p:sp>
            <p:nvSpPr>
              <p:cNvPr id="33" name="Полилиния 32"/>
              <p:cNvSpPr/>
              <p:nvPr/>
            </p:nvSpPr>
            <p:spPr bwMode="auto">
              <a:xfrm>
                <a:off x="3491879" y="1494929"/>
                <a:ext cx="1872208" cy="411717"/>
              </a:xfrm>
              <a:custGeom>
                <a:avLst/>
                <a:gdLst>
                  <a:gd name="connsiteX0" fmla="*/ 0 w 1774813"/>
                  <a:gd name="connsiteY0" fmla="*/ 55915 h 559151"/>
                  <a:gd name="connsiteX1" fmla="*/ 16377 w 1774813"/>
                  <a:gd name="connsiteY1" fmla="*/ 16377 h 559151"/>
                  <a:gd name="connsiteX2" fmla="*/ 55915 w 1774813"/>
                  <a:gd name="connsiteY2" fmla="*/ 0 h 559151"/>
                  <a:gd name="connsiteX3" fmla="*/ 1718898 w 1774813"/>
                  <a:gd name="connsiteY3" fmla="*/ 0 h 559151"/>
                  <a:gd name="connsiteX4" fmla="*/ 1758436 w 1774813"/>
                  <a:gd name="connsiteY4" fmla="*/ 16377 h 559151"/>
                  <a:gd name="connsiteX5" fmla="*/ 1774813 w 1774813"/>
                  <a:gd name="connsiteY5" fmla="*/ 55915 h 559151"/>
                  <a:gd name="connsiteX6" fmla="*/ 1774813 w 1774813"/>
                  <a:gd name="connsiteY6" fmla="*/ 503236 h 559151"/>
                  <a:gd name="connsiteX7" fmla="*/ 1758436 w 1774813"/>
                  <a:gd name="connsiteY7" fmla="*/ 542774 h 559151"/>
                  <a:gd name="connsiteX8" fmla="*/ 1718898 w 1774813"/>
                  <a:gd name="connsiteY8" fmla="*/ 559151 h 559151"/>
                  <a:gd name="connsiteX9" fmla="*/ 55915 w 1774813"/>
                  <a:gd name="connsiteY9" fmla="*/ 559151 h 559151"/>
                  <a:gd name="connsiteX10" fmla="*/ 16377 w 1774813"/>
                  <a:gd name="connsiteY10" fmla="*/ 542774 h 559151"/>
                  <a:gd name="connsiteX11" fmla="*/ 0 w 1774813"/>
                  <a:gd name="connsiteY11" fmla="*/ 503236 h 559151"/>
                  <a:gd name="connsiteX12" fmla="*/ 0 w 1774813"/>
                  <a:gd name="connsiteY12" fmla="*/ 55915 h 559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4813" h="559151">
                    <a:moveTo>
                      <a:pt x="0" y="55915"/>
                    </a:moveTo>
                    <a:cubicBezTo>
                      <a:pt x="0" y="41085"/>
                      <a:pt x="5891" y="26863"/>
                      <a:pt x="16377" y="16377"/>
                    </a:cubicBezTo>
                    <a:cubicBezTo>
                      <a:pt x="26863" y="5891"/>
                      <a:pt x="41085" y="0"/>
                      <a:pt x="55915" y="0"/>
                    </a:cubicBezTo>
                    <a:lnTo>
                      <a:pt x="1718898" y="0"/>
                    </a:lnTo>
                    <a:cubicBezTo>
                      <a:pt x="1733728" y="0"/>
                      <a:pt x="1747950" y="5891"/>
                      <a:pt x="1758436" y="16377"/>
                    </a:cubicBezTo>
                    <a:cubicBezTo>
                      <a:pt x="1768922" y="26863"/>
                      <a:pt x="1774813" y="41085"/>
                      <a:pt x="1774813" y="55915"/>
                    </a:cubicBezTo>
                    <a:lnTo>
                      <a:pt x="1774813" y="503236"/>
                    </a:lnTo>
                    <a:cubicBezTo>
                      <a:pt x="1774813" y="518066"/>
                      <a:pt x="1768922" y="532288"/>
                      <a:pt x="1758436" y="542774"/>
                    </a:cubicBezTo>
                    <a:cubicBezTo>
                      <a:pt x="1747950" y="553260"/>
                      <a:pt x="1733728" y="559151"/>
                      <a:pt x="1718898" y="559151"/>
                    </a:cubicBezTo>
                    <a:lnTo>
                      <a:pt x="55915" y="559151"/>
                    </a:lnTo>
                    <a:cubicBezTo>
                      <a:pt x="41085" y="559151"/>
                      <a:pt x="26863" y="553260"/>
                      <a:pt x="16377" y="542774"/>
                    </a:cubicBezTo>
                    <a:cubicBezTo>
                      <a:pt x="5891" y="532288"/>
                      <a:pt x="0" y="518066"/>
                      <a:pt x="0" y="503236"/>
                    </a:cubicBezTo>
                    <a:lnTo>
                      <a:pt x="0" y="55915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lIns="21457" tIns="21457" rIns="21457" bIns="21457" spcCol="1270" anchor="ctr"/>
              <a:lstStyle/>
              <a:p>
                <a:pPr algn="ctr" defTabSz="355600" fontAlgn="auto">
                  <a:spcAft>
                    <a:spcPct val="35000"/>
                  </a:spcAft>
                  <a:defRPr/>
                </a:pPr>
                <a:r>
                  <a:rPr lang="ru-RU" sz="2000" b="1" dirty="0" smtClean="0"/>
                  <a:t>Директор</a:t>
                </a:r>
                <a:endParaRPr lang="ru-RU" sz="2000" dirty="0"/>
              </a:p>
            </p:txBody>
          </p:sp>
        </p:grpSp>
        <p:grpSp>
          <p:nvGrpSpPr>
            <p:cNvPr id="35" name="Группа 50"/>
            <p:cNvGrpSpPr/>
            <p:nvPr/>
          </p:nvGrpSpPr>
          <p:grpSpPr>
            <a:xfrm>
              <a:off x="611560" y="1968251"/>
              <a:ext cx="7848872" cy="1260240"/>
              <a:chOff x="684187" y="1824136"/>
              <a:chExt cx="7848872" cy="1260240"/>
            </a:xfrm>
            <a:solidFill>
              <a:srgbClr val="92D050"/>
            </a:solidFill>
          </p:grpSpPr>
          <p:sp>
            <p:nvSpPr>
              <p:cNvPr id="36" name="Полилиния 35"/>
              <p:cNvSpPr/>
              <p:nvPr/>
            </p:nvSpPr>
            <p:spPr bwMode="auto">
              <a:xfrm>
                <a:off x="684187" y="2508312"/>
                <a:ext cx="1960176" cy="453930"/>
              </a:xfrm>
              <a:custGeom>
                <a:avLst/>
                <a:gdLst>
                  <a:gd name="connsiteX0" fmla="*/ 0 w 1774813"/>
                  <a:gd name="connsiteY0" fmla="*/ 55915 h 559151"/>
                  <a:gd name="connsiteX1" fmla="*/ 16377 w 1774813"/>
                  <a:gd name="connsiteY1" fmla="*/ 16377 h 559151"/>
                  <a:gd name="connsiteX2" fmla="*/ 55915 w 1774813"/>
                  <a:gd name="connsiteY2" fmla="*/ 0 h 559151"/>
                  <a:gd name="connsiteX3" fmla="*/ 1718898 w 1774813"/>
                  <a:gd name="connsiteY3" fmla="*/ 0 h 559151"/>
                  <a:gd name="connsiteX4" fmla="*/ 1758436 w 1774813"/>
                  <a:gd name="connsiteY4" fmla="*/ 16377 h 559151"/>
                  <a:gd name="connsiteX5" fmla="*/ 1774813 w 1774813"/>
                  <a:gd name="connsiteY5" fmla="*/ 55915 h 559151"/>
                  <a:gd name="connsiteX6" fmla="*/ 1774813 w 1774813"/>
                  <a:gd name="connsiteY6" fmla="*/ 503236 h 559151"/>
                  <a:gd name="connsiteX7" fmla="*/ 1758436 w 1774813"/>
                  <a:gd name="connsiteY7" fmla="*/ 542774 h 559151"/>
                  <a:gd name="connsiteX8" fmla="*/ 1718898 w 1774813"/>
                  <a:gd name="connsiteY8" fmla="*/ 559151 h 559151"/>
                  <a:gd name="connsiteX9" fmla="*/ 55915 w 1774813"/>
                  <a:gd name="connsiteY9" fmla="*/ 559151 h 559151"/>
                  <a:gd name="connsiteX10" fmla="*/ 16377 w 1774813"/>
                  <a:gd name="connsiteY10" fmla="*/ 542774 h 559151"/>
                  <a:gd name="connsiteX11" fmla="*/ 0 w 1774813"/>
                  <a:gd name="connsiteY11" fmla="*/ 503236 h 559151"/>
                  <a:gd name="connsiteX12" fmla="*/ 0 w 1774813"/>
                  <a:gd name="connsiteY12" fmla="*/ 55915 h 559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4813" h="559151">
                    <a:moveTo>
                      <a:pt x="0" y="55915"/>
                    </a:moveTo>
                    <a:cubicBezTo>
                      <a:pt x="0" y="41085"/>
                      <a:pt x="5891" y="26863"/>
                      <a:pt x="16377" y="16377"/>
                    </a:cubicBezTo>
                    <a:cubicBezTo>
                      <a:pt x="26863" y="5891"/>
                      <a:pt x="41085" y="0"/>
                      <a:pt x="55915" y="0"/>
                    </a:cubicBezTo>
                    <a:lnTo>
                      <a:pt x="1718898" y="0"/>
                    </a:lnTo>
                    <a:cubicBezTo>
                      <a:pt x="1733728" y="0"/>
                      <a:pt x="1747950" y="5891"/>
                      <a:pt x="1758436" y="16377"/>
                    </a:cubicBezTo>
                    <a:cubicBezTo>
                      <a:pt x="1768922" y="26863"/>
                      <a:pt x="1774813" y="41085"/>
                      <a:pt x="1774813" y="55915"/>
                    </a:cubicBezTo>
                    <a:lnTo>
                      <a:pt x="1774813" y="503236"/>
                    </a:lnTo>
                    <a:cubicBezTo>
                      <a:pt x="1774813" y="518066"/>
                      <a:pt x="1768922" y="532288"/>
                      <a:pt x="1758436" y="542774"/>
                    </a:cubicBezTo>
                    <a:cubicBezTo>
                      <a:pt x="1747950" y="553260"/>
                      <a:pt x="1733728" y="559151"/>
                      <a:pt x="1718898" y="559151"/>
                    </a:cubicBezTo>
                    <a:lnTo>
                      <a:pt x="55915" y="559151"/>
                    </a:lnTo>
                    <a:cubicBezTo>
                      <a:pt x="41085" y="559151"/>
                      <a:pt x="26863" y="553260"/>
                      <a:pt x="16377" y="542774"/>
                    </a:cubicBezTo>
                    <a:cubicBezTo>
                      <a:pt x="5891" y="532288"/>
                      <a:pt x="0" y="518066"/>
                      <a:pt x="0" y="503236"/>
                    </a:cubicBezTo>
                    <a:lnTo>
                      <a:pt x="0" y="5591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lIns="21457" tIns="21457" rIns="21457" bIns="21457" spcCol="1270" anchor="ctr"/>
              <a:lstStyle/>
              <a:p>
                <a:pPr algn="ctr" defTabSz="355600" fontAlgn="auto">
                  <a:spcAft>
                    <a:spcPct val="35000"/>
                  </a:spcAft>
                  <a:defRPr/>
                </a:pPr>
                <a:r>
                  <a:rPr lang="ru-RU" sz="2000" b="1" dirty="0" smtClean="0"/>
                  <a:t>компьютерные классы </a:t>
                </a:r>
                <a:endParaRPr lang="ru-RU" sz="2000" b="1" dirty="0"/>
              </a:p>
            </p:txBody>
          </p:sp>
          <p:sp>
            <p:nvSpPr>
              <p:cNvPr id="37" name="Полилиния 36"/>
              <p:cNvSpPr/>
              <p:nvPr/>
            </p:nvSpPr>
            <p:spPr bwMode="auto">
              <a:xfrm>
                <a:off x="2844427" y="2510676"/>
                <a:ext cx="1584176" cy="386718"/>
              </a:xfrm>
              <a:custGeom>
                <a:avLst/>
                <a:gdLst>
                  <a:gd name="connsiteX0" fmla="*/ 0 w 1774813"/>
                  <a:gd name="connsiteY0" fmla="*/ 55915 h 559151"/>
                  <a:gd name="connsiteX1" fmla="*/ 16377 w 1774813"/>
                  <a:gd name="connsiteY1" fmla="*/ 16377 h 559151"/>
                  <a:gd name="connsiteX2" fmla="*/ 55915 w 1774813"/>
                  <a:gd name="connsiteY2" fmla="*/ 0 h 559151"/>
                  <a:gd name="connsiteX3" fmla="*/ 1718898 w 1774813"/>
                  <a:gd name="connsiteY3" fmla="*/ 0 h 559151"/>
                  <a:gd name="connsiteX4" fmla="*/ 1758436 w 1774813"/>
                  <a:gd name="connsiteY4" fmla="*/ 16377 h 559151"/>
                  <a:gd name="connsiteX5" fmla="*/ 1774813 w 1774813"/>
                  <a:gd name="connsiteY5" fmla="*/ 55915 h 559151"/>
                  <a:gd name="connsiteX6" fmla="*/ 1774813 w 1774813"/>
                  <a:gd name="connsiteY6" fmla="*/ 503236 h 559151"/>
                  <a:gd name="connsiteX7" fmla="*/ 1758436 w 1774813"/>
                  <a:gd name="connsiteY7" fmla="*/ 542774 h 559151"/>
                  <a:gd name="connsiteX8" fmla="*/ 1718898 w 1774813"/>
                  <a:gd name="connsiteY8" fmla="*/ 559151 h 559151"/>
                  <a:gd name="connsiteX9" fmla="*/ 55915 w 1774813"/>
                  <a:gd name="connsiteY9" fmla="*/ 559151 h 559151"/>
                  <a:gd name="connsiteX10" fmla="*/ 16377 w 1774813"/>
                  <a:gd name="connsiteY10" fmla="*/ 542774 h 559151"/>
                  <a:gd name="connsiteX11" fmla="*/ 0 w 1774813"/>
                  <a:gd name="connsiteY11" fmla="*/ 503236 h 559151"/>
                  <a:gd name="connsiteX12" fmla="*/ 0 w 1774813"/>
                  <a:gd name="connsiteY12" fmla="*/ 55915 h 559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4813" h="559151">
                    <a:moveTo>
                      <a:pt x="0" y="55915"/>
                    </a:moveTo>
                    <a:cubicBezTo>
                      <a:pt x="0" y="41085"/>
                      <a:pt x="5891" y="26863"/>
                      <a:pt x="16377" y="16377"/>
                    </a:cubicBezTo>
                    <a:cubicBezTo>
                      <a:pt x="26863" y="5891"/>
                      <a:pt x="41085" y="0"/>
                      <a:pt x="55915" y="0"/>
                    </a:cubicBezTo>
                    <a:lnTo>
                      <a:pt x="1718898" y="0"/>
                    </a:lnTo>
                    <a:cubicBezTo>
                      <a:pt x="1733728" y="0"/>
                      <a:pt x="1747950" y="5891"/>
                      <a:pt x="1758436" y="16377"/>
                    </a:cubicBezTo>
                    <a:cubicBezTo>
                      <a:pt x="1768922" y="26863"/>
                      <a:pt x="1774813" y="41085"/>
                      <a:pt x="1774813" y="55915"/>
                    </a:cubicBezTo>
                    <a:lnTo>
                      <a:pt x="1774813" y="503236"/>
                    </a:lnTo>
                    <a:cubicBezTo>
                      <a:pt x="1774813" y="518066"/>
                      <a:pt x="1768922" y="532288"/>
                      <a:pt x="1758436" y="542774"/>
                    </a:cubicBezTo>
                    <a:cubicBezTo>
                      <a:pt x="1747950" y="553260"/>
                      <a:pt x="1733728" y="559151"/>
                      <a:pt x="1718898" y="559151"/>
                    </a:cubicBezTo>
                    <a:lnTo>
                      <a:pt x="55915" y="559151"/>
                    </a:lnTo>
                    <a:cubicBezTo>
                      <a:pt x="41085" y="559151"/>
                      <a:pt x="26863" y="553260"/>
                      <a:pt x="16377" y="542774"/>
                    </a:cubicBezTo>
                    <a:cubicBezTo>
                      <a:pt x="5891" y="532288"/>
                      <a:pt x="0" y="518066"/>
                      <a:pt x="0" y="503236"/>
                    </a:cubicBezTo>
                    <a:lnTo>
                      <a:pt x="0" y="5591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lIns="21457" tIns="21457" rIns="21457" bIns="21457" spcCol="1270" anchor="ctr"/>
              <a:lstStyle/>
              <a:p>
                <a:pPr algn="ctr" defTabSz="355600" fontAlgn="auto">
                  <a:spcAft>
                    <a:spcPct val="35000"/>
                  </a:spcAft>
                  <a:defRPr/>
                </a:pPr>
                <a:r>
                  <a:rPr lang="ru-RU" sz="2000" b="1" dirty="0" smtClean="0"/>
                  <a:t>5 кафедр</a:t>
                </a:r>
                <a:endParaRPr lang="ru-RU" sz="2000" dirty="0"/>
              </a:p>
            </p:txBody>
          </p:sp>
          <p:sp>
            <p:nvSpPr>
              <p:cNvPr id="38" name="Полилиния 37"/>
              <p:cNvSpPr/>
              <p:nvPr/>
            </p:nvSpPr>
            <p:spPr bwMode="auto">
              <a:xfrm>
                <a:off x="4644627" y="2508312"/>
                <a:ext cx="1729332" cy="386718"/>
              </a:xfrm>
              <a:custGeom>
                <a:avLst/>
                <a:gdLst>
                  <a:gd name="connsiteX0" fmla="*/ 0 w 1774813"/>
                  <a:gd name="connsiteY0" fmla="*/ 55915 h 559151"/>
                  <a:gd name="connsiteX1" fmla="*/ 16377 w 1774813"/>
                  <a:gd name="connsiteY1" fmla="*/ 16377 h 559151"/>
                  <a:gd name="connsiteX2" fmla="*/ 55915 w 1774813"/>
                  <a:gd name="connsiteY2" fmla="*/ 0 h 559151"/>
                  <a:gd name="connsiteX3" fmla="*/ 1718898 w 1774813"/>
                  <a:gd name="connsiteY3" fmla="*/ 0 h 559151"/>
                  <a:gd name="connsiteX4" fmla="*/ 1758436 w 1774813"/>
                  <a:gd name="connsiteY4" fmla="*/ 16377 h 559151"/>
                  <a:gd name="connsiteX5" fmla="*/ 1774813 w 1774813"/>
                  <a:gd name="connsiteY5" fmla="*/ 55915 h 559151"/>
                  <a:gd name="connsiteX6" fmla="*/ 1774813 w 1774813"/>
                  <a:gd name="connsiteY6" fmla="*/ 503236 h 559151"/>
                  <a:gd name="connsiteX7" fmla="*/ 1758436 w 1774813"/>
                  <a:gd name="connsiteY7" fmla="*/ 542774 h 559151"/>
                  <a:gd name="connsiteX8" fmla="*/ 1718898 w 1774813"/>
                  <a:gd name="connsiteY8" fmla="*/ 559151 h 559151"/>
                  <a:gd name="connsiteX9" fmla="*/ 55915 w 1774813"/>
                  <a:gd name="connsiteY9" fmla="*/ 559151 h 559151"/>
                  <a:gd name="connsiteX10" fmla="*/ 16377 w 1774813"/>
                  <a:gd name="connsiteY10" fmla="*/ 542774 h 559151"/>
                  <a:gd name="connsiteX11" fmla="*/ 0 w 1774813"/>
                  <a:gd name="connsiteY11" fmla="*/ 503236 h 559151"/>
                  <a:gd name="connsiteX12" fmla="*/ 0 w 1774813"/>
                  <a:gd name="connsiteY12" fmla="*/ 55915 h 559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4813" h="559151">
                    <a:moveTo>
                      <a:pt x="0" y="55915"/>
                    </a:moveTo>
                    <a:cubicBezTo>
                      <a:pt x="0" y="41085"/>
                      <a:pt x="5891" y="26863"/>
                      <a:pt x="16377" y="16377"/>
                    </a:cubicBezTo>
                    <a:cubicBezTo>
                      <a:pt x="26863" y="5891"/>
                      <a:pt x="41085" y="0"/>
                      <a:pt x="55915" y="0"/>
                    </a:cubicBezTo>
                    <a:lnTo>
                      <a:pt x="1718898" y="0"/>
                    </a:lnTo>
                    <a:cubicBezTo>
                      <a:pt x="1733728" y="0"/>
                      <a:pt x="1747950" y="5891"/>
                      <a:pt x="1758436" y="16377"/>
                    </a:cubicBezTo>
                    <a:cubicBezTo>
                      <a:pt x="1768922" y="26863"/>
                      <a:pt x="1774813" y="41085"/>
                      <a:pt x="1774813" y="55915"/>
                    </a:cubicBezTo>
                    <a:lnTo>
                      <a:pt x="1774813" y="503236"/>
                    </a:lnTo>
                    <a:cubicBezTo>
                      <a:pt x="1774813" y="518066"/>
                      <a:pt x="1768922" y="532288"/>
                      <a:pt x="1758436" y="542774"/>
                    </a:cubicBezTo>
                    <a:cubicBezTo>
                      <a:pt x="1747950" y="553260"/>
                      <a:pt x="1733728" y="559151"/>
                      <a:pt x="1718898" y="559151"/>
                    </a:cubicBezTo>
                    <a:lnTo>
                      <a:pt x="55915" y="559151"/>
                    </a:lnTo>
                    <a:cubicBezTo>
                      <a:pt x="41085" y="559151"/>
                      <a:pt x="26863" y="553260"/>
                      <a:pt x="16377" y="542774"/>
                    </a:cubicBezTo>
                    <a:cubicBezTo>
                      <a:pt x="5891" y="532288"/>
                      <a:pt x="0" y="518066"/>
                      <a:pt x="0" y="503236"/>
                    </a:cubicBezTo>
                    <a:lnTo>
                      <a:pt x="0" y="5591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lIns="21457" tIns="21457" rIns="21457" bIns="21457" spcCol="1270" anchor="ctr"/>
              <a:lstStyle/>
              <a:p>
                <a:pPr algn="ctr" defTabSz="355600" fontAlgn="auto">
                  <a:spcAft>
                    <a:spcPct val="35000"/>
                  </a:spcAft>
                  <a:defRPr/>
                </a:pPr>
                <a:r>
                  <a:rPr lang="ru-RU" sz="2000" b="1" dirty="0" smtClean="0"/>
                  <a:t>библиотека</a:t>
                </a:r>
                <a:endParaRPr lang="ru-RU" sz="2000" dirty="0"/>
              </a:p>
            </p:txBody>
          </p:sp>
          <p:sp>
            <p:nvSpPr>
              <p:cNvPr id="39" name="Полилиния 38"/>
              <p:cNvSpPr/>
              <p:nvPr/>
            </p:nvSpPr>
            <p:spPr bwMode="auto">
              <a:xfrm>
                <a:off x="6573453" y="2508312"/>
                <a:ext cx="1959606" cy="576064"/>
              </a:xfrm>
              <a:custGeom>
                <a:avLst/>
                <a:gdLst>
                  <a:gd name="connsiteX0" fmla="*/ 0 w 1774813"/>
                  <a:gd name="connsiteY0" fmla="*/ 55915 h 559151"/>
                  <a:gd name="connsiteX1" fmla="*/ 16377 w 1774813"/>
                  <a:gd name="connsiteY1" fmla="*/ 16377 h 559151"/>
                  <a:gd name="connsiteX2" fmla="*/ 55915 w 1774813"/>
                  <a:gd name="connsiteY2" fmla="*/ 0 h 559151"/>
                  <a:gd name="connsiteX3" fmla="*/ 1718898 w 1774813"/>
                  <a:gd name="connsiteY3" fmla="*/ 0 h 559151"/>
                  <a:gd name="connsiteX4" fmla="*/ 1758436 w 1774813"/>
                  <a:gd name="connsiteY4" fmla="*/ 16377 h 559151"/>
                  <a:gd name="connsiteX5" fmla="*/ 1774813 w 1774813"/>
                  <a:gd name="connsiteY5" fmla="*/ 55915 h 559151"/>
                  <a:gd name="connsiteX6" fmla="*/ 1774813 w 1774813"/>
                  <a:gd name="connsiteY6" fmla="*/ 503236 h 559151"/>
                  <a:gd name="connsiteX7" fmla="*/ 1758436 w 1774813"/>
                  <a:gd name="connsiteY7" fmla="*/ 542774 h 559151"/>
                  <a:gd name="connsiteX8" fmla="*/ 1718898 w 1774813"/>
                  <a:gd name="connsiteY8" fmla="*/ 559151 h 559151"/>
                  <a:gd name="connsiteX9" fmla="*/ 55915 w 1774813"/>
                  <a:gd name="connsiteY9" fmla="*/ 559151 h 559151"/>
                  <a:gd name="connsiteX10" fmla="*/ 16377 w 1774813"/>
                  <a:gd name="connsiteY10" fmla="*/ 542774 h 559151"/>
                  <a:gd name="connsiteX11" fmla="*/ 0 w 1774813"/>
                  <a:gd name="connsiteY11" fmla="*/ 503236 h 559151"/>
                  <a:gd name="connsiteX12" fmla="*/ 0 w 1774813"/>
                  <a:gd name="connsiteY12" fmla="*/ 55915 h 559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4813" h="559151">
                    <a:moveTo>
                      <a:pt x="0" y="55915"/>
                    </a:moveTo>
                    <a:cubicBezTo>
                      <a:pt x="0" y="41085"/>
                      <a:pt x="5891" y="26863"/>
                      <a:pt x="16377" y="16377"/>
                    </a:cubicBezTo>
                    <a:cubicBezTo>
                      <a:pt x="26863" y="5891"/>
                      <a:pt x="41085" y="0"/>
                      <a:pt x="55915" y="0"/>
                    </a:cubicBezTo>
                    <a:lnTo>
                      <a:pt x="1718898" y="0"/>
                    </a:lnTo>
                    <a:cubicBezTo>
                      <a:pt x="1733728" y="0"/>
                      <a:pt x="1747950" y="5891"/>
                      <a:pt x="1758436" y="16377"/>
                    </a:cubicBezTo>
                    <a:cubicBezTo>
                      <a:pt x="1768922" y="26863"/>
                      <a:pt x="1774813" y="41085"/>
                      <a:pt x="1774813" y="55915"/>
                    </a:cubicBezTo>
                    <a:lnTo>
                      <a:pt x="1774813" y="503236"/>
                    </a:lnTo>
                    <a:cubicBezTo>
                      <a:pt x="1774813" y="518066"/>
                      <a:pt x="1768922" y="532288"/>
                      <a:pt x="1758436" y="542774"/>
                    </a:cubicBezTo>
                    <a:cubicBezTo>
                      <a:pt x="1747950" y="553260"/>
                      <a:pt x="1733728" y="559151"/>
                      <a:pt x="1718898" y="559151"/>
                    </a:cubicBezTo>
                    <a:lnTo>
                      <a:pt x="55915" y="559151"/>
                    </a:lnTo>
                    <a:cubicBezTo>
                      <a:pt x="41085" y="559151"/>
                      <a:pt x="26863" y="553260"/>
                      <a:pt x="16377" y="542774"/>
                    </a:cubicBezTo>
                    <a:cubicBezTo>
                      <a:pt x="5891" y="532288"/>
                      <a:pt x="0" y="518066"/>
                      <a:pt x="0" y="503236"/>
                    </a:cubicBezTo>
                    <a:lnTo>
                      <a:pt x="0" y="5591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lIns="21457" tIns="21457" rIns="21457" bIns="21457" spcCol="1270" anchor="ctr"/>
              <a:lstStyle/>
              <a:p>
                <a:pPr algn="ctr" defTabSz="355600" fontAlgn="auto">
                  <a:spcAft>
                    <a:spcPct val="35000"/>
                  </a:spcAft>
                  <a:defRPr/>
                </a:pPr>
                <a:r>
                  <a:rPr lang="ru-RU" sz="2000" b="1" dirty="0" smtClean="0"/>
                  <a:t>учебные </a:t>
                </a:r>
                <a:r>
                  <a:rPr lang="ru-RU" sz="2000" b="1" dirty="0"/>
                  <a:t>лаборатории</a:t>
                </a:r>
                <a:endParaRPr lang="ru-RU" sz="2000" dirty="0"/>
              </a:p>
            </p:txBody>
          </p:sp>
          <p:sp>
            <p:nvSpPr>
              <p:cNvPr id="40" name="Полилиния 39"/>
              <p:cNvSpPr/>
              <p:nvPr/>
            </p:nvSpPr>
            <p:spPr bwMode="auto">
              <a:xfrm>
                <a:off x="755576" y="1824136"/>
                <a:ext cx="7704856" cy="359941"/>
              </a:xfrm>
              <a:custGeom>
                <a:avLst/>
                <a:gdLst>
                  <a:gd name="connsiteX0" fmla="*/ 0 w 1774813"/>
                  <a:gd name="connsiteY0" fmla="*/ 55915 h 559151"/>
                  <a:gd name="connsiteX1" fmla="*/ 16377 w 1774813"/>
                  <a:gd name="connsiteY1" fmla="*/ 16377 h 559151"/>
                  <a:gd name="connsiteX2" fmla="*/ 55915 w 1774813"/>
                  <a:gd name="connsiteY2" fmla="*/ 0 h 559151"/>
                  <a:gd name="connsiteX3" fmla="*/ 1718898 w 1774813"/>
                  <a:gd name="connsiteY3" fmla="*/ 0 h 559151"/>
                  <a:gd name="connsiteX4" fmla="*/ 1758436 w 1774813"/>
                  <a:gd name="connsiteY4" fmla="*/ 16377 h 559151"/>
                  <a:gd name="connsiteX5" fmla="*/ 1774813 w 1774813"/>
                  <a:gd name="connsiteY5" fmla="*/ 55915 h 559151"/>
                  <a:gd name="connsiteX6" fmla="*/ 1774813 w 1774813"/>
                  <a:gd name="connsiteY6" fmla="*/ 503236 h 559151"/>
                  <a:gd name="connsiteX7" fmla="*/ 1758436 w 1774813"/>
                  <a:gd name="connsiteY7" fmla="*/ 542774 h 559151"/>
                  <a:gd name="connsiteX8" fmla="*/ 1718898 w 1774813"/>
                  <a:gd name="connsiteY8" fmla="*/ 559151 h 559151"/>
                  <a:gd name="connsiteX9" fmla="*/ 55915 w 1774813"/>
                  <a:gd name="connsiteY9" fmla="*/ 559151 h 559151"/>
                  <a:gd name="connsiteX10" fmla="*/ 16377 w 1774813"/>
                  <a:gd name="connsiteY10" fmla="*/ 542774 h 559151"/>
                  <a:gd name="connsiteX11" fmla="*/ 0 w 1774813"/>
                  <a:gd name="connsiteY11" fmla="*/ 503236 h 559151"/>
                  <a:gd name="connsiteX12" fmla="*/ 0 w 1774813"/>
                  <a:gd name="connsiteY12" fmla="*/ 55915 h 559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4813" h="559151">
                    <a:moveTo>
                      <a:pt x="0" y="55915"/>
                    </a:moveTo>
                    <a:cubicBezTo>
                      <a:pt x="0" y="41085"/>
                      <a:pt x="5891" y="26863"/>
                      <a:pt x="16377" y="16377"/>
                    </a:cubicBezTo>
                    <a:cubicBezTo>
                      <a:pt x="26863" y="5891"/>
                      <a:pt x="41085" y="0"/>
                      <a:pt x="55915" y="0"/>
                    </a:cubicBezTo>
                    <a:lnTo>
                      <a:pt x="1718898" y="0"/>
                    </a:lnTo>
                    <a:cubicBezTo>
                      <a:pt x="1733728" y="0"/>
                      <a:pt x="1747950" y="5891"/>
                      <a:pt x="1758436" y="16377"/>
                    </a:cubicBezTo>
                    <a:cubicBezTo>
                      <a:pt x="1768922" y="26863"/>
                      <a:pt x="1774813" y="41085"/>
                      <a:pt x="1774813" y="55915"/>
                    </a:cubicBezTo>
                    <a:lnTo>
                      <a:pt x="1774813" y="503236"/>
                    </a:lnTo>
                    <a:cubicBezTo>
                      <a:pt x="1774813" y="518066"/>
                      <a:pt x="1768922" y="532288"/>
                      <a:pt x="1758436" y="542774"/>
                    </a:cubicBezTo>
                    <a:cubicBezTo>
                      <a:pt x="1747950" y="553260"/>
                      <a:pt x="1733728" y="559151"/>
                      <a:pt x="1718898" y="559151"/>
                    </a:cubicBezTo>
                    <a:lnTo>
                      <a:pt x="55915" y="559151"/>
                    </a:lnTo>
                    <a:cubicBezTo>
                      <a:pt x="41085" y="559151"/>
                      <a:pt x="26863" y="553260"/>
                      <a:pt x="16377" y="542774"/>
                    </a:cubicBezTo>
                    <a:cubicBezTo>
                      <a:pt x="5891" y="532288"/>
                      <a:pt x="0" y="518066"/>
                      <a:pt x="0" y="503236"/>
                    </a:cubicBezTo>
                    <a:lnTo>
                      <a:pt x="0" y="55915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lIns="21457" tIns="21457" rIns="21457" bIns="21457" spcCol="1270" anchor="ctr"/>
              <a:lstStyle/>
              <a:p>
                <a:pPr algn="ctr" defTabSz="355600" fontAlgn="auto">
                  <a:spcAft>
                    <a:spcPct val="35000"/>
                  </a:spcAft>
                  <a:defRPr/>
                </a:pPr>
                <a:r>
                  <a:rPr lang="ru-RU" sz="2000" b="1" dirty="0" smtClean="0">
                    <a:solidFill>
                      <a:schemeClr val="bg1"/>
                    </a:solidFill>
                  </a:rPr>
                  <a:t>УЧЕБНЫЙ БЛОК</a:t>
                </a:r>
                <a:endParaRPr lang="ru-RU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5" name="Группа 58"/>
            <p:cNvGrpSpPr>
              <a:grpSpLocks/>
            </p:cNvGrpSpPr>
            <p:nvPr/>
          </p:nvGrpSpPr>
          <p:grpSpPr bwMode="auto">
            <a:xfrm>
              <a:off x="467544" y="3171203"/>
              <a:ext cx="5328592" cy="1167246"/>
              <a:chOff x="252025" y="3171486"/>
              <a:chExt cx="5329347" cy="1166604"/>
            </a:xfrm>
          </p:grpSpPr>
          <p:sp>
            <p:nvSpPr>
              <p:cNvPr id="47" name="Полилиния 46"/>
              <p:cNvSpPr/>
              <p:nvPr/>
            </p:nvSpPr>
            <p:spPr bwMode="auto">
              <a:xfrm>
                <a:off x="252025" y="3171486"/>
                <a:ext cx="1944492" cy="935590"/>
              </a:xfrm>
              <a:custGeom>
                <a:avLst/>
                <a:gdLst>
                  <a:gd name="connsiteX0" fmla="*/ 0 w 1774813"/>
                  <a:gd name="connsiteY0" fmla="*/ 55915 h 559151"/>
                  <a:gd name="connsiteX1" fmla="*/ 16377 w 1774813"/>
                  <a:gd name="connsiteY1" fmla="*/ 16377 h 559151"/>
                  <a:gd name="connsiteX2" fmla="*/ 55915 w 1774813"/>
                  <a:gd name="connsiteY2" fmla="*/ 0 h 559151"/>
                  <a:gd name="connsiteX3" fmla="*/ 1718898 w 1774813"/>
                  <a:gd name="connsiteY3" fmla="*/ 0 h 559151"/>
                  <a:gd name="connsiteX4" fmla="*/ 1758436 w 1774813"/>
                  <a:gd name="connsiteY4" fmla="*/ 16377 h 559151"/>
                  <a:gd name="connsiteX5" fmla="*/ 1774813 w 1774813"/>
                  <a:gd name="connsiteY5" fmla="*/ 55915 h 559151"/>
                  <a:gd name="connsiteX6" fmla="*/ 1774813 w 1774813"/>
                  <a:gd name="connsiteY6" fmla="*/ 503236 h 559151"/>
                  <a:gd name="connsiteX7" fmla="*/ 1758436 w 1774813"/>
                  <a:gd name="connsiteY7" fmla="*/ 542774 h 559151"/>
                  <a:gd name="connsiteX8" fmla="*/ 1718898 w 1774813"/>
                  <a:gd name="connsiteY8" fmla="*/ 559151 h 559151"/>
                  <a:gd name="connsiteX9" fmla="*/ 55915 w 1774813"/>
                  <a:gd name="connsiteY9" fmla="*/ 559151 h 559151"/>
                  <a:gd name="connsiteX10" fmla="*/ 16377 w 1774813"/>
                  <a:gd name="connsiteY10" fmla="*/ 542774 h 559151"/>
                  <a:gd name="connsiteX11" fmla="*/ 0 w 1774813"/>
                  <a:gd name="connsiteY11" fmla="*/ 503236 h 559151"/>
                  <a:gd name="connsiteX12" fmla="*/ 0 w 1774813"/>
                  <a:gd name="connsiteY12" fmla="*/ 55915 h 559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4813" h="559151">
                    <a:moveTo>
                      <a:pt x="0" y="55915"/>
                    </a:moveTo>
                    <a:cubicBezTo>
                      <a:pt x="0" y="41085"/>
                      <a:pt x="5891" y="26863"/>
                      <a:pt x="16377" y="16377"/>
                    </a:cubicBezTo>
                    <a:cubicBezTo>
                      <a:pt x="26863" y="5891"/>
                      <a:pt x="41085" y="0"/>
                      <a:pt x="55915" y="0"/>
                    </a:cubicBezTo>
                    <a:lnTo>
                      <a:pt x="1718898" y="0"/>
                    </a:lnTo>
                    <a:cubicBezTo>
                      <a:pt x="1733728" y="0"/>
                      <a:pt x="1747950" y="5891"/>
                      <a:pt x="1758436" y="16377"/>
                    </a:cubicBezTo>
                    <a:cubicBezTo>
                      <a:pt x="1768922" y="26863"/>
                      <a:pt x="1774813" y="41085"/>
                      <a:pt x="1774813" y="55915"/>
                    </a:cubicBezTo>
                    <a:lnTo>
                      <a:pt x="1774813" y="503236"/>
                    </a:lnTo>
                    <a:cubicBezTo>
                      <a:pt x="1774813" y="518066"/>
                      <a:pt x="1768922" y="532288"/>
                      <a:pt x="1758436" y="542774"/>
                    </a:cubicBezTo>
                    <a:cubicBezTo>
                      <a:pt x="1747950" y="553260"/>
                      <a:pt x="1733728" y="559151"/>
                      <a:pt x="1718898" y="559151"/>
                    </a:cubicBezTo>
                    <a:lnTo>
                      <a:pt x="55915" y="559151"/>
                    </a:lnTo>
                    <a:cubicBezTo>
                      <a:pt x="41085" y="559151"/>
                      <a:pt x="26863" y="553260"/>
                      <a:pt x="16377" y="542774"/>
                    </a:cubicBezTo>
                    <a:cubicBezTo>
                      <a:pt x="5891" y="532288"/>
                      <a:pt x="0" y="518066"/>
                      <a:pt x="0" y="503236"/>
                    </a:cubicBezTo>
                    <a:lnTo>
                      <a:pt x="0" y="55915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lIns="21457" tIns="21457" rIns="21457" bIns="21457" anchor="ctr"/>
              <a:lstStyle/>
              <a:p>
                <a:pPr algn="ctr" defTabSz="355600">
                  <a:defRPr/>
                </a:pPr>
                <a:endParaRPr lang="ru-RU" sz="1600" b="1" dirty="0" smtClean="0">
                  <a:solidFill>
                    <a:srgbClr val="000000"/>
                  </a:solidFill>
                </a:endParaRPr>
              </a:p>
              <a:p>
                <a:pPr algn="ctr" defTabSz="355600">
                  <a:defRPr/>
                </a:pPr>
                <a:r>
                  <a:rPr lang="ru-RU" sz="16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Научный </a:t>
                </a:r>
                <a:r>
                  <a:rPr lang="ru-RU" sz="1600" b="1" dirty="0">
                    <a:solidFill>
                      <a:schemeClr val="accent6">
                        <a:lumMod val="75000"/>
                      </a:schemeClr>
                    </a:solidFill>
                  </a:rPr>
                  <a:t>блок</a:t>
                </a:r>
              </a:p>
              <a:p>
                <a:pPr algn="ctr" defTabSz="355600">
                  <a:buFont typeface="Arial" charset="0"/>
                  <a:buChar char="•"/>
                  <a:defRPr/>
                </a:pPr>
                <a:r>
                  <a:rPr lang="ru-RU" sz="1600" b="1" dirty="0">
                    <a:solidFill>
                      <a:schemeClr val="tx1"/>
                    </a:solidFill>
                  </a:rPr>
                  <a:t>НИМС</a:t>
                </a:r>
              </a:p>
              <a:p>
                <a:pPr algn="ctr" defTabSz="355600">
                  <a:buFont typeface="Arial" charset="0"/>
                  <a:buChar char="•"/>
                  <a:defRPr/>
                </a:pPr>
                <a:r>
                  <a:rPr lang="ru-RU" sz="1600" b="1" dirty="0" smtClean="0">
                    <a:solidFill>
                      <a:schemeClr val="tx1"/>
                    </a:solidFill>
                  </a:rPr>
                  <a:t>НОЛ</a:t>
                </a:r>
              </a:p>
              <a:p>
                <a:pPr algn="ctr" defTabSz="355600">
                  <a:spcAft>
                    <a:spcPct val="35000"/>
                  </a:spcAft>
                  <a:defRPr/>
                </a:pPr>
                <a:endParaRPr lang="ru-RU" sz="16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Полилиния 47"/>
              <p:cNvSpPr/>
              <p:nvPr/>
            </p:nvSpPr>
            <p:spPr bwMode="auto">
              <a:xfrm>
                <a:off x="2340553" y="3171486"/>
                <a:ext cx="3240819" cy="1166604"/>
              </a:xfrm>
              <a:custGeom>
                <a:avLst/>
                <a:gdLst>
                  <a:gd name="connsiteX0" fmla="*/ 0 w 1774813"/>
                  <a:gd name="connsiteY0" fmla="*/ 55915 h 559151"/>
                  <a:gd name="connsiteX1" fmla="*/ 16377 w 1774813"/>
                  <a:gd name="connsiteY1" fmla="*/ 16377 h 559151"/>
                  <a:gd name="connsiteX2" fmla="*/ 55915 w 1774813"/>
                  <a:gd name="connsiteY2" fmla="*/ 0 h 559151"/>
                  <a:gd name="connsiteX3" fmla="*/ 1718898 w 1774813"/>
                  <a:gd name="connsiteY3" fmla="*/ 0 h 559151"/>
                  <a:gd name="connsiteX4" fmla="*/ 1758436 w 1774813"/>
                  <a:gd name="connsiteY4" fmla="*/ 16377 h 559151"/>
                  <a:gd name="connsiteX5" fmla="*/ 1774813 w 1774813"/>
                  <a:gd name="connsiteY5" fmla="*/ 55915 h 559151"/>
                  <a:gd name="connsiteX6" fmla="*/ 1774813 w 1774813"/>
                  <a:gd name="connsiteY6" fmla="*/ 503236 h 559151"/>
                  <a:gd name="connsiteX7" fmla="*/ 1758436 w 1774813"/>
                  <a:gd name="connsiteY7" fmla="*/ 542774 h 559151"/>
                  <a:gd name="connsiteX8" fmla="*/ 1718898 w 1774813"/>
                  <a:gd name="connsiteY8" fmla="*/ 559151 h 559151"/>
                  <a:gd name="connsiteX9" fmla="*/ 55915 w 1774813"/>
                  <a:gd name="connsiteY9" fmla="*/ 559151 h 559151"/>
                  <a:gd name="connsiteX10" fmla="*/ 16377 w 1774813"/>
                  <a:gd name="connsiteY10" fmla="*/ 542774 h 559151"/>
                  <a:gd name="connsiteX11" fmla="*/ 0 w 1774813"/>
                  <a:gd name="connsiteY11" fmla="*/ 503236 h 559151"/>
                  <a:gd name="connsiteX12" fmla="*/ 0 w 1774813"/>
                  <a:gd name="connsiteY12" fmla="*/ 55915 h 559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4813" h="559151">
                    <a:moveTo>
                      <a:pt x="0" y="55915"/>
                    </a:moveTo>
                    <a:cubicBezTo>
                      <a:pt x="0" y="41085"/>
                      <a:pt x="5891" y="26863"/>
                      <a:pt x="16377" y="16377"/>
                    </a:cubicBezTo>
                    <a:cubicBezTo>
                      <a:pt x="26863" y="5891"/>
                      <a:pt x="41085" y="0"/>
                      <a:pt x="55915" y="0"/>
                    </a:cubicBezTo>
                    <a:lnTo>
                      <a:pt x="1718898" y="0"/>
                    </a:lnTo>
                    <a:cubicBezTo>
                      <a:pt x="1733728" y="0"/>
                      <a:pt x="1747950" y="5891"/>
                      <a:pt x="1758436" y="16377"/>
                    </a:cubicBezTo>
                    <a:cubicBezTo>
                      <a:pt x="1768922" y="26863"/>
                      <a:pt x="1774813" y="41085"/>
                      <a:pt x="1774813" y="55915"/>
                    </a:cubicBezTo>
                    <a:lnTo>
                      <a:pt x="1774813" y="503236"/>
                    </a:lnTo>
                    <a:cubicBezTo>
                      <a:pt x="1774813" y="518066"/>
                      <a:pt x="1768922" y="532288"/>
                      <a:pt x="1758436" y="542774"/>
                    </a:cubicBezTo>
                    <a:cubicBezTo>
                      <a:pt x="1747950" y="553260"/>
                      <a:pt x="1733728" y="559151"/>
                      <a:pt x="1718898" y="559151"/>
                    </a:cubicBezTo>
                    <a:lnTo>
                      <a:pt x="55915" y="559151"/>
                    </a:lnTo>
                    <a:cubicBezTo>
                      <a:pt x="41085" y="559151"/>
                      <a:pt x="26863" y="553260"/>
                      <a:pt x="16377" y="542774"/>
                    </a:cubicBezTo>
                    <a:cubicBezTo>
                      <a:pt x="5891" y="532288"/>
                      <a:pt x="0" y="518066"/>
                      <a:pt x="0" y="503236"/>
                    </a:cubicBezTo>
                    <a:lnTo>
                      <a:pt x="0" y="55915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lIns="21457" tIns="21457" rIns="21457" bIns="21457" anchor="ctr"/>
              <a:lstStyle/>
              <a:p>
                <a:pPr algn="ctr" defTabSz="355600">
                  <a:defRPr/>
                </a:pPr>
                <a:r>
                  <a:rPr lang="ru-RU" sz="14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Социальный </a:t>
                </a:r>
                <a:r>
                  <a:rPr lang="ru-RU" sz="1400" b="1" dirty="0">
                    <a:solidFill>
                      <a:schemeClr val="accent6">
                        <a:lumMod val="75000"/>
                      </a:schemeClr>
                    </a:solidFill>
                  </a:rPr>
                  <a:t>блок</a:t>
                </a:r>
              </a:p>
              <a:p>
                <a:pPr algn="ctr" defTabSz="355600">
                  <a:buFont typeface="Arial" charset="0"/>
                  <a:buChar char="•"/>
                  <a:defRPr/>
                </a:pPr>
                <a:r>
                  <a:rPr lang="ru-RU" sz="1400" b="1" dirty="0" smtClean="0">
                    <a:solidFill>
                      <a:srgbClr val="000000"/>
                    </a:solidFill>
                  </a:rPr>
                  <a:t> центр студенческой культуры</a:t>
                </a:r>
                <a:endParaRPr lang="ru-RU" sz="1400" b="1" dirty="0">
                  <a:solidFill>
                    <a:srgbClr val="000000"/>
                  </a:solidFill>
                </a:endParaRPr>
              </a:p>
              <a:p>
                <a:pPr algn="ctr" defTabSz="355600">
                  <a:buFont typeface="Arial" charset="0"/>
                  <a:buChar char="•"/>
                  <a:defRPr/>
                </a:pPr>
                <a:r>
                  <a:rPr lang="ru-RU" sz="1400" b="1" dirty="0" smtClean="0">
                    <a:solidFill>
                      <a:srgbClr val="000000"/>
                    </a:solidFill>
                  </a:rPr>
                  <a:t>содействие занятости студентов </a:t>
                </a:r>
              </a:p>
              <a:p>
                <a:pPr algn="ctr" defTabSz="355600">
                  <a:defRPr/>
                </a:pPr>
                <a:r>
                  <a:rPr lang="ru-RU" sz="1400" b="1" dirty="0" smtClean="0">
                    <a:solidFill>
                      <a:srgbClr val="000000"/>
                    </a:solidFill>
                  </a:rPr>
                  <a:t>и выпускников</a:t>
                </a:r>
              </a:p>
              <a:p>
                <a:pPr algn="ctr" defTabSz="355600">
                  <a:buFont typeface="Arial" pitchFamily="34" charset="0"/>
                  <a:buChar char="•"/>
                  <a:defRPr/>
                </a:pPr>
                <a:r>
                  <a:rPr lang="ru-RU" sz="1400" b="1" dirty="0" smtClean="0">
                    <a:solidFill>
                      <a:srgbClr val="000000"/>
                    </a:solidFill>
                  </a:rPr>
                  <a:t>совет по воспитательной работе</a:t>
                </a:r>
                <a:endParaRPr lang="ru-RU" sz="1400" b="1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51" name="Равнобедренный треугольник 50"/>
          <p:cNvSpPr/>
          <p:nvPr/>
        </p:nvSpPr>
        <p:spPr>
          <a:xfrm flipV="1">
            <a:off x="1187624" y="3068960"/>
            <a:ext cx="360040" cy="216000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Равнобедренный треугольник 51"/>
          <p:cNvSpPr/>
          <p:nvPr/>
        </p:nvSpPr>
        <p:spPr>
          <a:xfrm flipV="1">
            <a:off x="3347864" y="3068960"/>
            <a:ext cx="360040" cy="216000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Равнобедренный треугольник 52"/>
          <p:cNvSpPr/>
          <p:nvPr/>
        </p:nvSpPr>
        <p:spPr>
          <a:xfrm flipV="1">
            <a:off x="5214942" y="3068960"/>
            <a:ext cx="360040" cy="216000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Равнобедренный треугольник 53"/>
          <p:cNvSpPr/>
          <p:nvPr/>
        </p:nvSpPr>
        <p:spPr>
          <a:xfrm flipV="1">
            <a:off x="7452320" y="3068960"/>
            <a:ext cx="360040" cy="216000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олилиния 54"/>
          <p:cNvSpPr/>
          <p:nvPr/>
        </p:nvSpPr>
        <p:spPr bwMode="auto">
          <a:xfrm>
            <a:off x="539552" y="5373216"/>
            <a:ext cx="5184576" cy="1052736"/>
          </a:xfrm>
          <a:custGeom>
            <a:avLst/>
            <a:gdLst>
              <a:gd name="connsiteX0" fmla="*/ 0 w 1774813"/>
              <a:gd name="connsiteY0" fmla="*/ 55915 h 559151"/>
              <a:gd name="connsiteX1" fmla="*/ 16377 w 1774813"/>
              <a:gd name="connsiteY1" fmla="*/ 16377 h 559151"/>
              <a:gd name="connsiteX2" fmla="*/ 55915 w 1774813"/>
              <a:gd name="connsiteY2" fmla="*/ 0 h 559151"/>
              <a:gd name="connsiteX3" fmla="*/ 1718898 w 1774813"/>
              <a:gd name="connsiteY3" fmla="*/ 0 h 559151"/>
              <a:gd name="connsiteX4" fmla="*/ 1758436 w 1774813"/>
              <a:gd name="connsiteY4" fmla="*/ 16377 h 559151"/>
              <a:gd name="connsiteX5" fmla="*/ 1774813 w 1774813"/>
              <a:gd name="connsiteY5" fmla="*/ 55915 h 559151"/>
              <a:gd name="connsiteX6" fmla="*/ 1774813 w 1774813"/>
              <a:gd name="connsiteY6" fmla="*/ 503236 h 559151"/>
              <a:gd name="connsiteX7" fmla="*/ 1758436 w 1774813"/>
              <a:gd name="connsiteY7" fmla="*/ 542774 h 559151"/>
              <a:gd name="connsiteX8" fmla="*/ 1718898 w 1774813"/>
              <a:gd name="connsiteY8" fmla="*/ 559151 h 559151"/>
              <a:gd name="connsiteX9" fmla="*/ 55915 w 1774813"/>
              <a:gd name="connsiteY9" fmla="*/ 559151 h 559151"/>
              <a:gd name="connsiteX10" fmla="*/ 16377 w 1774813"/>
              <a:gd name="connsiteY10" fmla="*/ 542774 h 559151"/>
              <a:gd name="connsiteX11" fmla="*/ 0 w 1774813"/>
              <a:gd name="connsiteY11" fmla="*/ 503236 h 559151"/>
              <a:gd name="connsiteX12" fmla="*/ 0 w 1774813"/>
              <a:gd name="connsiteY12" fmla="*/ 55915 h 55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74813" h="559151">
                <a:moveTo>
                  <a:pt x="0" y="55915"/>
                </a:moveTo>
                <a:cubicBezTo>
                  <a:pt x="0" y="41085"/>
                  <a:pt x="5891" y="26863"/>
                  <a:pt x="16377" y="16377"/>
                </a:cubicBezTo>
                <a:cubicBezTo>
                  <a:pt x="26863" y="5891"/>
                  <a:pt x="41085" y="0"/>
                  <a:pt x="55915" y="0"/>
                </a:cubicBezTo>
                <a:lnTo>
                  <a:pt x="1718898" y="0"/>
                </a:lnTo>
                <a:cubicBezTo>
                  <a:pt x="1733728" y="0"/>
                  <a:pt x="1747950" y="5891"/>
                  <a:pt x="1758436" y="16377"/>
                </a:cubicBezTo>
                <a:cubicBezTo>
                  <a:pt x="1768922" y="26863"/>
                  <a:pt x="1774813" y="41085"/>
                  <a:pt x="1774813" y="55915"/>
                </a:cubicBezTo>
                <a:lnTo>
                  <a:pt x="1774813" y="503236"/>
                </a:lnTo>
                <a:cubicBezTo>
                  <a:pt x="1774813" y="518066"/>
                  <a:pt x="1768922" y="532288"/>
                  <a:pt x="1758436" y="542774"/>
                </a:cubicBezTo>
                <a:cubicBezTo>
                  <a:pt x="1747950" y="553260"/>
                  <a:pt x="1733728" y="559151"/>
                  <a:pt x="1718898" y="559151"/>
                </a:cubicBezTo>
                <a:lnTo>
                  <a:pt x="55915" y="559151"/>
                </a:lnTo>
                <a:cubicBezTo>
                  <a:pt x="41085" y="559151"/>
                  <a:pt x="26863" y="553260"/>
                  <a:pt x="16377" y="542774"/>
                </a:cubicBezTo>
                <a:cubicBezTo>
                  <a:pt x="5891" y="532288"/>
                  <a:pt x="0" y="518066"/>
                  <a:pt x="0" y="503236"/>
                </a:cubicBezTo>
                <a:lnTo>
                  <a:pt x="0" y="5591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lIns="21457" tIns="21457" rIns="21457" bIns="21457" anchor="ctr"/>
          <a:lstStyle/>
          <a:p>
            <a:pPr algn="just">
              <a:buFont typeface="Arial" pitchFamily="34" charset="0"/>
              <a:buChar char="•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" charset="0"/>
              </a:rPr>
              <a:t>3 </a:t>
            </a:r>
            <a:r>
              <a:rPr lang="ru-RU" sz="1400" b="1" dirty="0">
                <a:solidFill>
                  <a:schemeClr val="tx1"/>
                </a:solidFill>
                <a:latin typeface="Arial" charset="0"/>
              </a:rPr>
              <a:t>малых инновационных предприятия (МИП) в форме  обществ с ограниченной ответственностью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4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charset="0"/>
              </a:rPr>
              <a:t>инновационный </a:t>
            </a:r>
            <a:r>
              <a:rPr lang="ru-RU" sz="1400" b="1" dirty="0">
                <a:solidFill>
                  <a:schemeClr val="tx1"/>
                </a:solidFill>
                <a:latin typeface="Arial" charset="0"/>
              </a:rPr>
              <a:t>научно-образовательный центр безопасности автомобильного транспорта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72504" y="8800"/>
            <a:ext cx="9071496" cy="6777192"/>
            <a:chOff x="72504" y="8800"/>
            <a:chExt cx="9071496" cy="677719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16632"/>
            <a:ext cx="5338936" cy="1143000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+mn-ea"/>
                <a:cs typeface="Arial" pitchFamily="34" charset="0"/>
              </a:rPr>
              <a:t>Направления </a:t>
            </a:r>
            <a:b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+mn-ea"/>
                <a:cs typeface="Arial" pitchFamily="34" charset="0"/>
              </a:rPr>
            </a:b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+mn-ea"/>
                <a:cs typeface="Arial" pitchFamily="34" charset="0"/>
              </a:rPr>
              <a:t>и специальности подготовки 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 Black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357290" y="1196752"/>
            <a:ext cx="7072362" cy="5375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Arial Black" pitchFamily="34" charset="0"/>
              <a:ea typeface="+mn-ea"/>
              <a:cs typeface="Arial" pitchFamily="34" charset="0"/>
            </a:endParaRPr>
          </a:p>
          <a:p>
            <a:pPr algn="just" fontAlgn="base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+mn-ea"/>
                <a:cs typeface="Arial" pitchFamily="34" charset="0"/>
              </a:rPr>
              <a:t>БАКАЛАВР:</a:t>
            </a:r>
          </a:p>
          <a:p>
            <a:pPr algn="just" fontAlgn="base"/>
            <a:r>
              <a:rPr lang="ru-RU" sz="2000" b="1" dirty="0" smtClean="0">
                <a:solidFill>
                  <a:schemeClr val="tx1"/>
                </a:solidFill>
              </a:rPr>
              <a:t>08.03.01 </a:t>
            </a:r>
            <a:r>
              <a:rPr lang="ru-RU" sz="2000" b="1" dirty="0">
                <a:solidFill>
                  <a:schemeClr val="tx1"/>
                </a:solidFill>
              </a:rPr>
              <a:t>- </a:t>
            </a:r>
            <a:r>
              <a:rPr lang="ru-RU" sz="2000" b="1" dirty="0" smtClean="0">
                <a:solidFill>
                  <a:schemeClr val="tx1"/>
                </a:solidFill>
                <a:hlinkClick r:id="rId4"/>
              </a:rPr>
              <a:t>Строительство</a:t>
            </a:r>
            <a:endParaRPr lang="ru-RU" sz="2000" dirty="0">
              <a:solidFill>
                <a:schemeClr val="tx1"/>
              </a:solidFill>
            </a:endParaRPr>
          </a:p>
          <a:p>
            <a:pPr algn="just" fontAlgn="base"/>
            <a:r>
              <a:rPr lang="ru-RU" sz="2000" b="1" dirty="0" smtClean="0">
                <a:solidFill>
                  <a:schemeClr val="tx1"/>
                </a:solidFill>
              </a:rPr>
              <a:t>09.03.03 </a:t>
            </a:r>
            <a:r>
              <a:rPr lang="ru-RU" sz="2000" b="1" dirty="0">
                <a:solidFill>
                  <a:schemeClr val="tx1"/>
                </a:solidFill>
              </a:rPr>
              <a:t>– </a:t>
            </a:r>
            <a:r>
              <a:rPr lang="ru-RU" sz="2000" b="1" dirty="0">
                <a:solidFill>
                  <a:schemeClr val="tx1"/>
                </a:solidFill>
                <a:hlinkClick r:id="rId5"/>
              </a:rPr>
              <a:t>Прикладная информатика</a:t>
            </a:r>
            <a:endParaRPr lang="ru-RU" sz="2000" dirty="0">
              <a:solidFill>
                <a:schemeClr val="tx1"/>
              </a:solidFill>
            </a:endParaRPr>
          </a:p>
          <a:p>
            <a:pPr algn="just" fontAlgn="base"/>
            <a:r>
              <a:rPr lang="ru-RU" sz="2000" b="1" dirty="0" smtClean="0">
                <a:solidFill>
                  <a:schemeClr val="tx1"/>
                </a:solidFill>
              </a:rPr>
              <a:t>13.03.02 </a:t>
            </a:r>
            <a:r>
              <a:rPr lang="ru-RU" sz="2000" b="1" dirty="0">
                <a:solidFill>
                  <a:schemeClr val="tx1"/>
                </a:solidFill>
              </a:rPr>
              <a:t>– </a:t>
            </a:r>
            <a:r>
              <a:rPr lang="ru-RU" sz="2000" b="1" dirty="0">
                <a:solidFill>
                  <a:schemeClr val="tx1"/>
                </a:solidFill>
                <a:hlinkClick r:id="rId6"/>
              </a:rPr>
              <a:t>Электроэнергетика и электротехника</a:t>
            </a:r>
            <a:endParaRPr lang="ru-RU" sz="2000" dirty="0">
              <a:solidFill>
                <a:schemeClr val="tx1"/>
              </a:solidFill>
            </a:endParaRPr>
          </a:p>
          <a:p>
            <a:pPr algn="just" fontAlgn="base"/>
            <a:r>
              <a:rPr lang="ru-RU" sz="2000" b="1" dirty="0" smtClean="0">
                <a:solidFill>
                  <a:schemeClr val="tx1"/>
                </a:solidFill>
              </a:rPr>
              <a:t>15.03.05</a:t>
            </a:r>
            <a:r>
              <a:rPr lang="ru-RU" sz="2000" dirty="0">
                <a:solidFill>
                  <a:schemeClr val="tx1"/>
                </a:solidFill>
              </a:rPr>
              <a:t> - </a:t>
            </a:r>
            <a:r>
              <a:rPr lang="ru-RU" sz="2000" b="1" dirty="0" smtClean="0">
                <a:solidFill>
                  <a:schemeClr val="tx1"/>
                </a:solidFill>
                <a:hlinkClick r:id="rId7"/>
              </a:rPr>
              <a:t>Конструкторско-технологическое </a:t>
            </a:r>
            <a:r>
              <a:rPr lang="ru-RU" sz="2000" b="1" dirty="0">
                <a:solidFill>
                  <a:schemeClr val="tx1"/>
                </a:solidFill>
                <a:hlinkClick r:id="rId7"/>
              </a:rPr>
              <a:t>обеспечение </a:t>
            </a:r>
            <a:r>
              <a:rPr lang="ru-RU" sz="2000" b="1" dirty="0" smtClean="0">
                <a:solidFill>
                  <a:schemeClr val="tx1"/>
                </a:solidFill>
                <a:hlinkClick r:id="rId7"/>
              </a:rPr>
              <a:t>машиностроительных производств</a:t>
            </a:r>
            <a:endParaRPr lang="ru-RU" sz="2000" dirty="0">
              <a:solidFill>
                <a:schemeClr val="tx1"/>
              </a:solidFill>
            </a:endParaRPr>
          </a:p>
          <a:p>
            <a:pPr algn="just" fontAlgn="base"/>
            <a:r>
              <a:rPr lang="ru-RU" sz="2000" b="1" dirty="0" smtClean="0">
                <a:solidFill>
                  <a:schemeClr val="tx1"/>
                </a:solidFill>
              </a:rPr>
              <a:t>23.03.03</a:t>
            </a:r>
            <a:r>
              <a:rPr lang="ru-RU" sz="2000" dirty="0">
                <a:solidFill>
                  <a:schemeClr val="tx1"/>
                </a:solidFill>
              </a:rPr>
              <a:t> - </a:t>
            </a:r>
            <a:r>
              <a:rPr lang="ru-RU" sz="2000" b="1" dirty="0">
                <a:solidFill>
                  <a:schemeClr val="tx1"/>
                </a:solidFill>
                <a:hlinkClick r:id="rId8"/>
              </a:rPr>
              <a:t>Эксплуатация </a:t>
            </a:r>
            <a:r>
              <a:rPr lang="ru-RU" sz="2000" b="1" dirty="0" smtClean="0">
                <a:solidFill>
                  <a:schemeClr val="tx1"/>
                </a:solidFill>
                <a:hlinkClick r:id="rId8"/>
              </a:rPr>
              <a:t>транспортно-технологических </a:t>
            </a:r>
            <a:r>
              <a:rPr lang="ru-RU" sz="2000" b="1" dirty="0">
                <a:solidFill>
                  <a:schemeClr val="tx1"/>
                </a:solidFill>
                <a:hlinkClick r:id="rId8"/>
              </a:rPr>
              <a:t>машин и комплексов</a:t>
            </a:r>
            <a:endParaRPr lang="ru-RU" sz="2000" dirty="0">
              <a:solidFill>
                <a:schemeClr val="tx1"/>
              </a:solidFill>
            </a:endParaRPr>
          </a:p>
          <a:p>
            <a:pPr algn="just" fontAlgn="base"/>
            <a:r>
              <a:rPr lang="ru-RU" sz="2000" b="1" dirty="0" smtClean="0">
                <a:solidFill>
                  <a:schemeClr val="tx1"/>
                </a:solidFill>
              </a:rPr>
              <a:t>38.03.01 </a:t>
            </a:r>
            <a:r>
              <a:rPr lang="ru-RU" sz="2000" b="1" dirty="0">
                <a:solidFill>
                  <a:schemeClr val="tx1"/>
                </a:solidFill>
              </a:rPr>
              <a:t>– </a:t>
            </a:r>
            <a:r>
              <a:rPr lang="ru-RU" sz="2000" b="1" dirty="0" smtClean="0">
                <a:solidFill>
                  <a:schemeClr val="tx1"/>
                </a:solidFill>
                <a:hlinkClick r:id="rId9"/>
              </a:rPr>
              <a:t>Экономика</a:t>
            </a:r>
            <a:endParaRPr lang="ru-RU" sz="2000" b="1" dirty="0" smtClean="0">
              <a:solidFill>
                <a:schemeClr val="tx1"/>
              </a:solidFill>
            </a:endParaRPr>
          </a:p>
          <a:p>
            <a:pPr algn="just" fontAlgn="base"/>
            <a:endParaRPr lang="ru-RU" sz="2000" b="1" dirty="0" smtClean="0">
              <a:solidFill>
                <a:schemeClr val="accent5">
                  <a:lumMod val="50000"/>
                </a:schemeClr>
              </a:solidFill>
              <a:latin typeface="Arial Black" pitchFamily="34" charset="0"/>
              <a:ea typeface="+mn-ea"/>
              <a:cs typeface="Arial" pitchFamily="34" charset="0"/>
            </a:endParaRPr>
          </a:p>
          <a:p>
            <a:pPr algn="just" fontAlgn="base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+mn-ea"/>
                <a:cs typeface="Arial" pitchFamily="34" charset="0"/>
              </a:rPr>
              <a:t>МАГИСТР: </a:t>
            </a:r>
          </a:p>
          <a:p>
            <a:pPr algn="just" fontAlgn="base"/>
            <a:r>
              <a:rPr lang="ru-RU" sz="2000" b="1" dirty="0" smtClean="0">
                <a:solidFill>
                  <a:schemeClr val="tx1"/>
                </a:solidFill>
              </a:rPr>
              <a:t>08.04.01 </a:t>
            </a:r>
            <a:r>
              <a:rPr lang="ru-RU" sz="2000" b="1" dirty="0" smtClean="0">
                <a:hlinkClick r:id="rId10"/>
              </a:rPr>
              <a:t>Строительство</a:t>
            </a:r>
            <a:r>
              <a:rPr lang="ru-RU" sz="2000" b="1" dirty="0" smtClean="0"/>
              <a:t>,</a:t>
            </a:r>
          </a:p>
          <a:p>
            <a:pPr algn="just" fontAlgn="base"/>
            <a:r>
              <a:rPr lang="ru-RU" sz="2000" b="1" dirty="0" smtClean="0">
                <a:solidFill>
                  <a:schemeClr val="tx1"/>
                </a:solidFill>
              </a:rPr>
              <a:t>13.04.02 </a:t>
            </a:r>
            <a:r>
              <a:rPr lang="ru-RU" sz="2000" b="1" dirty="0" smtClean="0">
                <a:solidFill>
                  <a:schemeClr val="tx1"/>
                </a:solidFill>
                <a:hlinkClick r:id="rId6"/>
              </a:rPr>
              <a:t> Электроэнергетика и электротехника</a:t>
            </a:r>
            <a:endParaRPr lang="ru-RU" sz="2000" b="1" dirty="0" smtClean="0"/>
          </a:p>
          <a:p>
            <a:pPr algn="just" fontAlgn="base"/>
            <a:endParaRPr lang="ru-RU" sz="2000" b="1" dirty="0" smtClean="0">
              <a:solidFill>
                <a:schemeClr val="accent5">
                  <a:lumMod val="50000"/>
                </a:schemeClr>
              </a:solidFill>
              <a:latin typeface="Arial Black" pitchFamily="34" charset="0"/>
              <a:ea typeface="+mn-ea"/>
              <a:cs typeface="Arial" pitchFamily="34" charset="0"/>
            </a:endParaRPr>
          </a:p>
          <a:p>
            <a:pPr algn="just" fontAlgn="base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СПЕЦИАЛИСТ: </a:t>
            </a:r>
          </a:p>
          <a:p>
            <a:pPr algn="just" fontAlgn="base"/>
            <a:r>
              <a:rPr lang="ru-RU" sz="2000" b="1" dirty="0" smtClean="0">
                <a:solidFill>
                  <a:schemeClr val="tx1"/>
                </a:solidFill>
              </a:rPr>
              <a:t>08.05.01 </a:t>
            </a:r>
            <a:r>
              <a:rPr lang="ru-RU" sz="2000" b="1" dirty="0">
                <a:solidFill>
                  <a:schemeClr val="tx1"/>
                </a:solidFill>
              </a:rPr>
              <a:t>- </a:t>
            </a:r>
            <a:r>
              <a:rPr lang="ru-RU" sz="2000" b="1" dirty="0">
                <a:hlinkClick r:id="rId11"/>
              </a:rPr>
              <a:t>Строительство уникальных зданий и сооружений</a:t>
            </a:r>
            <a:endParaRPr lang="ru-RU" sz="2000" b="1" dirty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endParaRPr lang="ru-RU" b="1" dirty="0">
              <a:solidFill>
                <a:schemeClr val="tx1"/>
              </a:solidFill>
            </a:endParaRPr>
          </a:p>
          <a:p>
            <a:pPr fontAlgn="base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2703</TotalTime>
  <Words>2518</Words>
  <Application>Microsoft Office PowerPoint</Application>
  <PresentationFormat>Экран (4:3)</PresentationFormat>
  <Paragraphs>675</Paragraphs>
  <Slides>39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 ХТИ – филиала СФУ </vt:lpstr>
      <vt:lpstr>Направления  и специальности подготовки </vt:lpstr>
      <vt:lpstr>13.03.02 – ЭЛЕКТРОЭНЕРГЕТИКА И ЭЛЕКТРОТЕХНИКА</vt:lpstr>
      <vt:lpstr>08.03.01 - СТРОИТЕЛЬСТВО</vt:lpstr>
      <vt:lpstr>08.05.01 - СТРОИТЕЛЬСТВО УНИКАЛЬНЫХ ЗДАНИЙ И СООРУЖЕНИЙ</vt:lpstr>
      <vt:lpstr>23.03.03 - ЭКСПЛУАТАЦИЯ ТРАНСПОРТНО - ТЕХНОЛОГИЧЕСКИХ МАШИН И КОМПЛЕКСОВ</vt:lpstr>
      <vt:lpstr>15.03.05 - КОНСТРУКТОРСКО-ТЕХНОЛОГИЧЕСКОЕ ОБЕСПЕЧЕНИЕ МАШИНОСТРОИТЕЛЬНЫХ ПРОИЗВОДСТВ</vt:lpstr>
      <vt:lpstr>38.03.01 – ЭКОНОМИКА</vt:lpstr>
      <vt:lpstr>09.03.03 – Прикладная информатика</vt:lpstr>
      <vt:lpstr>08.04.01 – СТРОИТЕЛЬСТВО магистерская программа 08.04.01.01 Промышленное и гражданское строительство: проектирование</vt:lpstr>
      <vt:lpstr>13.04.02 –  ЭЛЕКТРОЭНЕРГЕТИКА И ЭЛЕКТРОТЕХНИКА  магистерская программа 13.04.02.09 Автоматизация энергетических систем</vt:lpstr>
      <vt:lpstr>СТИПЕНДИАЛЬНЫЕ ВОЗМОЖНОСТИ В ХТИ – ФИЛИАЛЕ СФУ</vt:lpstr>
      <vt:lpstr>Кафедра военной подготовки г. Абакан</vt:lpstr>
      <vt:lpstr>    Срок освоения программы военной подготовки составляет:        - офицеров запаса-2,5 года;  -сержантов запаса-2года; -солдат запаса-1,5года. Обучение проводится методом «Военного дня». Граждане до достижения ими 30-летнего возраста, изъявившие желание пройти военную подготовку на военной кафедре в процессе обучения по образовательной программе высшего образования, проходят отбор на конкурсной основе.  </vt:lpstr>
      <vt:lpstr>Презентация PowerPoint</vt:lpstr>
      <vt:lpstr>ЛАБОРАТОРИЯ ПО ИССЛЕДОВАНИЮ ГОДИЧНЫХ КОЛЕЦ ДЕРЕВЬЕВ</vt:lpstr>
      <vt:lpstr>ЦЕНТР ПОДГОТОВКИ  ЮНОГО ИНЖЕНЕРА</vt:lpstr>
      <vt:lpstr>ИНСТИТУТ СЕГОДНЯ</vt:lpstr>
      <vt:lpstr>УЧЕТ ИНДИВИДУАЛЬНЫХ ДОСТИЖЕНИЙ ПОСТУПАЮЩИХ</vt:lpstr>
      <vt:lpstr>ПЕРЕЧЕНЬ МЕРОПРИЯТИЙ, ПРОВОДИМЫХ  НА БАЗЕ ХТИ – ФИЛИАЛА СФУ, РЕЗУЛЬТАТЫ КОТОРЫХ УЧИТЫВАЮТСЯ ПРИ ПРИЕМЕ  НА ОБУЧЕНИЕ В 2022 Г.</vt:lpstr>
      <vt:lpstr> ВСТУПИТЕЛЬНЫЕ ИСПЫТАНИЯ  НА ПРОГРАММЫ БАКАЛАВРИАТА  И СПЕЦИАЛИТЕТА ХТИ – ФИЛИАЛА СФУ  </vt:lpstr>
      <vt:lpstr>Презентация PowerPoint</vt:lpstr>
      <vt:lpstr>Презентация PowerPoint</vt:lpstr>
      <vt:lpstr> СРОКИ ПРИЕМА ДОКУМЕНТОВ  В ХТИ – ФИЛИАЛ СФУ </vt:lpstr>
      <vt:lpstr>РАБОТА С БАЗОЙ СФУ «АИС АБИТУРИЕНТ»</vt:lpstr>
      <vt:lpstr>Презентация PowerPoint</vt:lpstr>
      <vt:lpstr>ПЕРВОЕ МЕРОПРИЯТИЕ  ДЛЯ СТУДЕНТОВ</vt:lpstr>
      <vt:lpstr>СПОРТ  В ХТИ – ФИЛИАЛЕ СФУ</vt:lpstr>
      <vt:lpstr>Общежитие</vt:lpstr>
      <vt:lpstr>ХТИ – филиал СФУ на карте</vt:lpstr>
      <vt:lpstr>ПОЧЕМУ МЫ ВЫБРАЛИ  ХТИ – ФИЛИАЛ СФУ</vt:lpstr>
      <vt:lpstr>НАЧАЛО ПРИЕМНОЙ КАМПАНИИ С 20 ИЮНЯ 2022 Г.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Дрокина Я.Я</cp:lastModifiedBy>
  <cp:revision>553</cp:revision>
  <dcterms:created xsi:type="dcterms:W3CDTF">2017-04-13T18:27:30Z</dcterms:created>
  <dcterms:modified xsi:type="dcterms:W3CDTF">2022-01-24T03:23:17Z</dcterms:modified>
</cp:coreProperties>
</file>