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323" r:id="rId3"/>
    <p:sldId id="257" r:id="rId4"/>
    <p:sldId id="335" r:id="rId5"/>
    <p:sldId id="334" r:id="rId6"/>
    <p:sldId id="339" r:id="rId7"/>
    <p:sldId id="340" r:id="rId8"/>
    <p:sldId id="327" r:id="rId9"/>
    <p:sldId id="296" r:id="rId10"/>
    <p:sldId id="328" r:id="rId11"/>
    <p:sldId id="329" r:id="rId12"/>
    <p:sldId id="330" r:id="rId13"/>
    <p:sldId id="331" r:id="rId14"/>
    <p:sldId id="332" r:id="rId15"/>
    <p:sldId id="333" r:id="rId16"/>
    <p:sldId id="304" r:id="rId17"/>
    <p:sldId id="319" r:id="rId18"/>
    <p:sldId id="320" r:id="rId19"/>
    <p:sldId id="305" r:id="rId20"/>
    <p:sldId id="336" r:id="rId21"/>
    <p:sldId id="324" r:id="rId22"/>
    <p:sldId id="337" r:id="rId23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490F"/>
    <a:srgbClr val="213F0D"/>
    <a:srgbClr val="182D09"/>
    <a:srgbClr val="448D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433" autoAdjust="0"/>
  </p:normalViewPr>
  <p:slideViewPr>
    <p:cSldViewPr>
      <p:cViewPr>
        <p:scale>
          <a:sx n="116" d="100"/>
          <a:sy n="116" d="100"/>
        </p:scale>
        <p:origin x="-141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B5EB13-36EF-4B1E-8E9A-818AFD24E61F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291368-15AF-452F-82EA-1A91A1AEC87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B5EB13-36EF-4B1E-8E9A-818AFD24E61F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291368-15AF-452F-82EA-1A91A1AEC8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B5EB13-36EF-4B1E-8E9A-818AFD24E61F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291368-15AF-452F-82EA-1A91A1AEC8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B5EB13-36EF-4B1E-8E9A-818AFD24E61F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291368-15AF-452F-82EA-1A91A1AEC8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B5EB13-36EF-4B1E-8E9A-818AFD24E61F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291368-15AF-452F-82EA-1A91A1AEC87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B5EB13-36EF-4B1E-8E9A-818AFD24E61F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291368-15AF-452F-82EA-1A91A1AEC8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B5EB13-36EF-4B1E-8E9A-818AFD24E61F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291368-15AF-452F-82EA-1A91A1AEC8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B5EB13-36EF-4B1E-8E9A-818AFD24E61F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291368-15AF-452F-82EA-1A91A1AEC8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B5EB13-36EF-4B1E-8E9A-818AFD24E61F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291368-15AF-452F-82EA-1A91A1AEC87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B5EB13-36EF-4B1E-8E9A-818AFD24E61F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291368-15AF-452F-82EA-1A91A1AEC8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B5EB13-36EF-4B1E-8E9A-818AFD24E61F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291368-15AF-452F-82EA-1A91A1AEC87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FB5EB13-36EF-4B1E-8E9A-818AFD24E61F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7291368-15AF-452F-82EA-1A91A1AEC871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khsu.ru/abitur/" TargetMode="External"/><Relationship Id="rId2" Type="http://schemas.openxmlformats.org/officeDocument/2006/relationships/hyperlink" Target="http://iti.khsu.ru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khsu.ru/abitur/" TargetMode="External"/><Relationship Id="rId2" Type="http://schemas.openxmlformats.org/officeDocument/2006/relationships/hyperlink" Target="http://iti.khsu.ru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iti.khsu.ru/" TargetMode="External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gif"/><Relationship Id="rId5" Type="http://schemas.openxmlformats.org/officeDocument/2006/relationships/image" Target="../media/image2.jpeg"/><Relationship Id="rId4" Type="http://schemas.openxmlformats.org/officeDocument/2006/relationships/hyperlink" Target="http://khsu.ru/abitur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khsu.ru/abitur/" TargetMode="External"/><Relationship Id="rId2" Type="http://schemas.openxmlformats.org/officeDocument/2006/relationships/hyperlink" Target="http://iti.khsu.ru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844824"/>
            <a:ext cx="7200800" cy="3168352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>
                <a:solidFill>
                  <a:srgbClr val="448D1B"/>
                </a:solidFill>
                <a:cs typeface="Times New Roman" panose="02020603050405020304" pitchFamily="18" charset="0"/>
              </a:rPr>
              <a:t/>
            </a:r>
            <a:br>
              <a:rPr lang="ru-RU" i="1" dirty="0">
                <a:solidFill>
                  <a:srgbClr val="448D1B"/>
                </a:solidFill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448D1B"/>
                </a:solidFill>
                <a:cs typeface="Times New Roman" panose="02020603050405020304" pitchFamily="18" charset="0"/>
              </a:rPr>
              <a:t>ИНЖЕНЕРНО-ТЕХНОЛОГИЧЕСКИЙ ИНСТИТУТ</a:t>
            </a:r>
            <a:br>
              <a:rPr lang="ru-RU" b="1" i="1" dirty="0" smtClean="0">
                <a:solidFill>
                  <a:srgbClr val="448D1B"/>
                </a:solidFill>
                <a:cs typeface="Times New Roman" panose="02020603050405020304" pitchFamily="18" charset="0"/>
              </a:rPr>
            </a:br>
            <a:endParaRPr lang="ru-RU" sz="3500" b="1" i="1" dirty="0">
              <a:solidFill>
                <a:srgbClr val="448D1B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980728"/>
            <a:ext cx="7920880" cy="856057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</a:t>
            </a:r>
          </a:p>
          <a:p>
            <a:pPr algn="ctr">
              <a:spcBef>
                <a:spcPts val="0"/>
              </a:spcBef>
            </a:pPr>
            <a:r>
              <a:rPr lang="ru-RU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anose="02020603050405020304" pitchFamily="18" charset="0"/>
              </a:rPr>
              <a:t>высшего образования </a:t>
            </a:r>
          </a:p>
          <a:p>
            <a:pPr algn="ctr">
              <a:spcBef>
                <a:spcPts val="0"/>
              </a:spcBef>
            </a:pPr>
            <a:r>
              <a:rPr lang="ru-RU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anose="02020603050405020304" pitchFamily="18" charset="0"/>
              </a:rPr>
              <a:t>«Хакасский государственный университет им. Н.Ф. Катанова</a:t>
            </a:r>
            <a:endParaRPr lang="ru-RU" sz="2000" b="1" i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95536" y="4077072"/>
            <a:ext cx="7200800" cy="15022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i="1" dirty="0" smtClean="0">
                <a:solidFill>
                  <a:srgbClr val="448D1B"/>
                </a:solidFill>
                <a:cs typeface="Times New Roman" panose="02020603050405020304" pitchFamily="18" charset="0"/>
              </a:rPr>
              <a:t/>
            </a:r>
            <a:br>
              <a:rPr lang="ru-RU" i="1" dirty="0" smtClean="0">
                <a:solidFill>
                  <a:srgbClr val="448D1B"/>
                </a:solidFill>
                <a:cs typeface="Times New Roman" panose="02020603050405020304" pitchFamily="18" charset="0"/>
              </a:rPr>
            </a:br>
            <a:endParaRPr lang="ru-RU" i="1" dirty="0">
              <a:solidFill>
                <a:srgbClr val="448D1B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5949280"/>
            <a:ext cx="7200800" cy="596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i="1" dirty="0" smtClean="0">
                <a:solidFill>
                  <a:srgbClr val="448D1B"/>
                </a:solidFill>
                <a:cs typeface="Times New Roman" panose="02020603050405020304" pitchFamily="18" charset="0"/>
              </a:rPr>
              <a:t/>
            </a:r>
            <a:br>
              <a:rPr lang="ru-RU" i="1" dirty="0" smtClean="0">
                <a:solidFill>
                  <a:srgbClr val="448D1B"/>
                </a:solidFill>
                <a:cs typeface="Times New Roman" panose="02020603050405020304" pitchFamily="18" charset="0"/>
              </a:rPr>
            </a:br>
            <a:r>
              <a:rPr lang="ru-RU" sz="2000" i="1" dirty="0" smtClean="0">
                <a:solidFill>
                  <a:schemeClr val="accent3">
                    <a:lumMod val="75000"/>
                  </a:schemeClr>
                </a:solidFill>
                <a:cs typeface="Times New Roman" panose="02020603050405020304" pitchFamily="18" charset="0"/>
              </a:rPr>
              <a:t>Сайт института: </a:t>
            </a:r>
            <a:r>
              <a:rPr lang="en-US" sz="2000" dirty="0">
                <a:solidFill>
                  <a:schemeClr val="tx1"/>
                </a:solidFill>
                <a:hlinkClick r:id="rId2"/>
              </a:rPr>
              <a:t>http://iti.khsu.ru</a:t>
            </a:r>
            <a:r>
              <a:rPr lang="en-US" sz="2000" dirty="0" smtClean="0">
                <a:solidFill>
                  <a:schemeClr val="tx1"/>
                </a:solidFill>
                <a:hlinkClick r:id="rId2"/>
              </a:rPr>
              <a:t>/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ctr"/>
            <a:r>
              <a:rPr lang="ru-RU" sz="2000" i="1" dirty="0" smtClean="0">
                <a:solidFill>
                  <a:schemeClr val="accent3">
                    <a:lumMod val="75000"/>
                  </a:schemeClr>
                </a:solidFill>
                <a:cs typeface="Times New Roman" panose="02020603050405020304" pitchFamily="18" charset="0"/>
              </a:rPr>
              <a:t>Приемная комиссия ХГУ: 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hlinkClick r:id="rId3"/>
              </a:rPr>
              <a:t>http://khsu.ru/abitur/</a:t>
            </a:r>
            <a:endParaRPr lang="ru-RU" sz="2000" i="1" dirty="0">
              <a:solidFill>
                <a:schemeClr val="accent3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0330"/>
            <a:ext cx="1917124" cy="57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52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04000"/>
              </a:schemeClr>
            </a:gs>
            <a:gs pos="94000">
              <a:schemeClr val="bg1">
                <a:shade val="96000"/>
                <a:lumMod val="8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959150" cy="1224136"/>
          </a:xfrm>
        </p:spPr>
        <p:txBody>
          <a:bodyPr>
            <a:normAutofit/>
          </a:bodyPr>
          <a:lstStyle/>
          <a:p>
            <a:pPr algn="ctr"/>
            <a:r>
              <a:rPr lang="ru-RU" sz="2200" dirty="0">
                <a:solidFill>
                  <a:srgbClr val="26490F"/>
                </a:solidFill>
                <a:latin typeface="+mn-lt"/>
                <a:cs typeface="Times New Roman" panose="02020603050405020304" pitchFamily="18" charset="0"/>
              </a:rPr>
              <a:t>09.03.01 </a:t>
            </a:r>
            <a:r>
              <a:rPr lang="ru-RU" sz="2200" dirty="0" smtClean="0">
                <a:solidFill>
                  <a:srgbClr val="26490F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rgbClr val="26490F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26490F"/>
                </a:solidFill>
                <a:latin typeface="+mn-lt"/>
                <a:cs typeface="Times New Roman" panose="02020603050405020304" pitchFamily="18" charset="0"/>
              </a:rPr>
              <a:t>Направление: </a:t>
            </a:r>
            <a:r>
              <a:rPr lang="ru-RU" sz="1800" dirty="0" smtClean="0">
                <a:solidFill>
                  <a:srgbClr val="26490F"/>
                </a:solidFill>
                <a:latin typeface="+mn-lt"/>
                <a:cs typeface="Times New Roman" panose="02020603050405020304" pitchFamily="18" charset="0"/>
              </a:rPr>
              <a:t>Информатика </a:t>
            </a:r>
            <a:r>
              <a:rPr lang="ru-RU" sz="1800" dirty="0">
                <a:solidFill>
                  <a:srgbClr val="26490F"/>
                </a:solidFill>
                <a:latin typeface="+mn-lt"/>
                <a:cs typeface="Times New Roman" panose="02020603050405020304" pitchFamily="18" charset="0"/>
              </a:rPr>
              <a:t>и вычислительная </a:t>
            </a:r>
            <a:r>
              <a:rPr lang="ru-RU" sz="1800" dirty="0" smtClean="0">
                <a:solidFill>
                  <a:srgbClr val="26490F"/>
                </a:solidFill>
                <a:latin typeface="+mn-lt"/>
                <a:cs typeface="Times New Roman" panose="02020603050405020304" pitchFamily="18" charset="0"/>
              </a:rPr>
              <a:t>техника</a:t>
            </a:r>
            <a:br>
              <a:rPr lang="ru-RU" sz="1800" dirty="0" smtClean="0">
                <a:solidFill>
                  <a:srgbClr val="26490F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26490F"/>
                </a:solidFill>
                <a:latin typeface="+mn-lt"/>
                <a:cs typeface="Times New Roman" panose="02020603050405020304" pitchFamily="18" charset="0"/>
              </a:rPr>
              <a:t>Профиль: «Анализ данных»</a:t>
            </a:r>
            <a:endParaRPr lang="ru-RU" sz="1800" dirty="0">
              <a:solidFill>
                <a:srgbClr val="26490F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340768"/>
            <a:ext cx="7344816" cy="4680520"/>
          </a:xfrm>
        </p:spPr>
        <p:txBody>
          <a:bodyPr>
            <a:normAutofit fontScale="77500" lnSpcReduction="20000"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>
                <a:srgbClr val="90C226"/>
              </a:buClr>
              <a:buNone/>
            </a:pPr>
            <a:r>
              <a:rPr lang="ru-RU" sz="1900" b="1" dirty="0">
                <a:solidFill>
                  <a:prstClr val="black">
                    <a:lumMod val="85000"/>
                    <a:lumOff val="15000"/>
                  </a:prstClr>
                </a:solidFill>
                <a:cs typeface="Times New Roman" pitchFamily="18" charset="0"/>
              </a:rPr>
              <a:t>Квалификация</a:t>
            </a:r>
            <a:r>
              <a:rPr lang="ru-RU" sz="1900" dirty="0">
                <a:solidFill>
                  <a:prstClr val="black">
                    <a:lumMod val="85000"/>
                    <a:lumOff val="15000"/>
                  </a:prstClr>
                </a:solidFill>
                <a:cs typeface="Times New Roman" pitchFamily="18" charset="0"/>
              </a:rPr>
              <a:t> – </a:t>
            </a:r>
            <a:r>
              <a:rPr lang="ru-RU" sz="1900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Times New Roman" pitchFamily="18" charset="0"/>
              </a:rPr>
              <a:t>бакалавр</a:t>
            </a:r>
            <a:endParaRPr lang="ru-RU" sz="1900" dirty="0">
              <a:solidFill>
                <a:prstClr val="black">
                  <a:lumMod val="85000"/>
                  <a:lumOff val="15000"/>
                </a:prstClr>
              </a:solidFill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>
                <a:srgbClr val="90C226"/>
              </a:buClr>
              <a:buNone/>
            </a:pPr>
            <a:r>
              <a:rPr lang="ru-RU" sz="1900" b="1" dirty="0">
                <a:solidFill>
                  <a:prstClr val="black">
                    <a:lumMod val="85000"/>
                    <a:lumOff val="15000"/>
                  </a:prstClr>
                </a:solidFill>
                <a:cs typeface="Times New Roman" pitchFamily="18" charset="0"/>
              </a:rPr>
              <a:t>Срок обучения </a:t>
            </a:r>
            <a:r>
              <a:rPr lang="ru-RU" sz="1900" dirty="0">
                <a:solidFill>
                  <a:prstClr val="black">
                    <a:lumMod val="85000"/>
                    <a:lumOff val="15000"/>
                  </a:prstClr>
                </a:solidFill>
                <a:cs typeface="Times New Roman" pitchFamily="18" charset="0"/>
              </a:rPr>
              <a:t>- 4 </a:t>
            </a:r>
            <a:r>
              <a:rPr lang="ru-RU" sz="1900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Times New Roman" pitchFamily="18" charset="0"/>
              </a:rPr>
              <a:t>года</a:t>
            </a:r>
            <a:endParaRPr lang="ru-RU" sz="1900" dirty="0">
              <a:solidFill>
                <a:prstClr val="black">
                  <a:lumMod val="85000"/>
                  <a:lumOff val="15000"/>
                </a:prstClr>
              </a:solidFill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>
                <a:srgbClr val="90C226"/>
              </a:buClr>
              <a:buNone/>
            </a:pPr>
            <a:r>
              <a:rPr lang="ru-RU" sz="1900" b="1" dirty="0">
                <a:solidFill>
                  <a:prstClr val="black">
                    <a:lumMod val="85000"/>
                    <a:lumOff val="15000"/>
                  </a:prstClr>
                </a:solidFill>
                <a:cs typeface="Times New Roman" pitchFamily="18" charset="0"/>
              </a:rPr>
              <a:t>Форма обучения </a:t>
            </a:r>
            <a:r>
              <a:rPr lang="ru-RU" sz="1900" dirty="0">
                <a:solidFill>
                  <a:prstClr val="black">
                    <a:lumMod val="85000"/>
                    <a:lumOff val="15000"/>
                  </a:prstClr>
                </a:solidFill>
                <a:cs typeface="Times New Roman" pitchFamily="18" charset="0"/>
              </a:rPr>
              <a:t>– </a:t>
            </a:r>
            <a:r>
              <a:rPr lang="ru-RU" sz="1900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Times New Roman" pitchFamily="18" charset="0"/>
              </a:rPr>
              <a:t>очная</a:t>
            </a:r>
            <a:endParaRPr lang="ru-RU" sz="1900" dirty="0">
              <a:solidFill>
                <a:prstClr val="black">
                  <a:lumMod val="85000"/>
                  <a:lumOff val="15000"/>
                </a:prstClr>
              </a:solidFill>
              <a:cs typeface="Times New Roman" pitchFamily="18" charset="0"/>
            </a:endParaRPr>
          </a:p>
          <a:p>
            <a:pPr lvl="0">
              <a:lnSpc>
                <a:spcPct val="80000"/>
              </a:lnSpc>
              <a:buClr>
                <a:srgbClr val="90C226"/>
              </a:buClr>
              <a:buNone/>
            </a:pPr>
            <a:endParaRPr lang="ru-RU" sz="1000" b="1" i="1" dirty="0" smtClean="0">
              <a:solidFill>
                <a:srgbClr val="C00000"/>
              </a:solidFill>
            </a:endParaRPr>
          </a:p>
          <a:p>
            <a:pPr marL="80963" indent="280988" algn="just">
              <a:buNone/>
            </a:pPr>
            <a:r>
              <a:rPr lang="ru-RU" sz="1800" dirty="0"/>
              <a:t>Программа включает изучение современных концепций и методов анализа больших данных с целью выявления закономерностей и зависимостей с последующим прогнозированием тенденций развития.</a:t>
            </a:r>
          </a:p>
          <a:p>
            <a:pPr marL="82296" indent="0" algn="just">
              <a:buNone/>
            </a:pPr>
            <a:r>
              <a:rPr lang="ru-RU" sz="1800" dirty="0"/>
              <a:t>  </a:t>
            </a:r>
            <a:r>
              <a:rPr lang="ru-RU" sz="1800" b="1" i="1" dirty="0" smtClean="0"/>
              <a:t>Профессиональные задачи:</a:t>
            </a:r>
            <a:endParaRPr lang="ru-RU" sz="1800" b="1" i="1" dirty="0"/>
          </a:p>
          <a:p>
            <a:pPr algn="just"/>
            <a:r>
              <a:rPr lang="ru-RU" sz="1800" dirty="0"/>
              <a:t>разработка и применение  методов извлечения, анализа и обработки информации</a:t>
            </a:r>
          </a:p>
          <a:p>
            <a:pPr algn="just"/>
            <a:r>
              <a:rPr lang="ru-RU" sz="1800" dirty="0" smtClean="0"/>
              <a:t>извлечение </a:t>
            </a:r>
            <a:r>
              <a:rPr lang="ru-RU" sz="1800" dirty="0"/>
              <a:t>информации и знаний из неструктурированных источников</a:t>
            </a:r>
          </a:p>
          <a:p>
            <a:pPr algn="just"/>
            <a:r>
              <a:rPr lang="ru-RU" sz="1800" dirty="0" smtClean="0"/>
              <a:t>выполнение интеллектуального анализа </a:t>
            </a:r>
            <a:r>
              <a:rPr lang="ru-RU" sz="1800" dirty="0"/>
              <a:t>больших данных</a:t>
            </a:r>
          </a:p>
          <a:p>
            <a:r>
              <a:rPr lang="ru-RU" sz="1800" dirty="0"/>
              <a:t>построение описательных и прогнозных аналитических моделей с использованием современных инструментов интеллектуального анализа данных</a:t>
            </a:r>
          </a:p>
          <a:p>
            <a:r>
              <a:rPr lang="ru-RU" sz="1800" dirty="0" smtClean="0"/>
              <a:t>составление аналитических обзоров и справок, подготовка управленческих решений</a:t>
            </a:r>
            <a:r>
              <a:rPr lang="ru-RU" sz="1800" dirty="0"/>
              <a:t> </a:t>
            </a:r>
          </a:p>
          <a:p>
            <a:pPr algn="just" fontAlgn="base"/>
            <a:r>
              <a:rPr lang="ru-RU" sz="1800" dirty="0" smtClean="0"/>
              <a:t>проведение </a:t>
            </a:r>
            <a:r>
              <a:rPr lang="ru-RU" sz="1800" dirty="0"/>
              <a:t>работ по инсталляции программного обеспечения информационных систем и загрузке данных</a:t>
            </a:r>
          </a:p>
          <a:p>
            <a:endParaRPr lang="ru-RU" sz="1800" dirty="0"/>
          </a:p>
          <a:p>
            <a:pPr>
              <a:lnSpc>
                <a:spcPct val="80000"/>
              </a:lnSpc>
              <a:buClr>
                <a:srgbClr val="90C226"/>
              </a:buClr>
              <a:buNone/>
            </a:pPr>
            <a:endParaRPr lang="ru-RU" sz="1000" b="1" i="1" dirty="0" smtClean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buClr>
                <a:srgbClr val="90C226"/>
              </a:buClr>
              <a:buNone/>
            </a:pPr>
            <a:r>
              <a:rPr lang="ru-RU" sz="1800" b="1" i="1" dirty="0" smtClean="0">
                <a:solidFill>
                  <a:srgbClr val="C00000"/>
                </a:solidFill>
              </a:rPr>
              <a:t>План </a:t>
            </a:r>
            <a:r>
              <a:rPr lang="ru-RU" sz="1800" b="1" i="1" dirty="0">
                <a:solidFill>
                  <a:srgbClr val="C00000"/>
                </a:solidFill>
              </a:rPr>
              <a:t>приема на 2022-2023 </a:t>
            </a:r>
            <a:r>
              <a:rPr lang="ru-RU" sz="1800" b="1" i="1" dirty="0" err="1">
                <a:solidFill>
                  <a:srgbClr val="C00000"/>
                </a:solidFill>
              </a:rPr>
              <a:t>уч.г</a:t>
            </a:r>
            <a:r>
              <a:rPr lang="ru-RU" sz="1800" b="1" i="1" dirty="0">
                <a:solidFill>
                  <a:srgbClr val="C00000"/>
                </a:solidFill>
              </a:rPr>
              <a:t>.:</a:t>
            </a:r>
          </a:p>
          <a:p>
            <a:pPr marL="82296" lvl="0" indent="0">
              <a:buNone/>
            </a:pPr>
            <a:r>
              <a:rPr lang="ru-RU" sz="1800" dirty="0"/>
              <a:t>бюджетных </a:t>
            </a:r>
            <a:r>
              <a:rPr lang="ru-RU" sz="1800" dirty="0"/>
              <a:t>– </a:t>
            </a:r>
            <a:r>
              <a:rPr lang="ru-RU" sz="1800" dirty="0"/>
              <a:t>25 мест </a:t>
            </a:r>
            <a:endParaRPr lang="ru-RU" sz="1800" dirty="0"/>
          </a:p>
          <a:p>
            <a:pPr marL="82296" lvl="0" indent="0">
              <a:buNone/>
            </a:pPr>
            <a:r>
              <a:rPr lang="ru-RU" sz="1800" dirty="0"/>
              <a:t>внебюджетных </a:t>
            </a:r>
            <a:r>
              <a:rPr lang="ru-RU" sz="1800" dirty="0"/>
              <a:t>– </a:t>
            </a:r>
            <a:r>
              <a:rPr lang="ru-RU" sz="1800" dirty="0"/>
              <a:t>5 </a:t>
            </a:r>
            <a:r>
              <a:rPr lang="ru-RU" sz="1800" dirty="0"/>
              <a:t>мест</a:t>
            </a:r>
          </a:p>
          <a:p>
            <a:pPr lvl="0">
              <a:lnSpc>
                <a:spcPct val="80000"/>
              </a:lnSpc>
              <a:buClr>
                <a:srgbClr val="90C226"/>
              </a:buClr>
              <a:buNone/>
            </a:pPr>
            <a:endParaRPr lang="ru-RU" sz="2100" b="1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lvl="0">
              <a:lnSpc>
                <a:spcPct val="80000"/>
              </a:lnSpc>
              <a:buClr>
                <a:srgbClr val="90C226"/>
              </a:buClr>
              <a:buNone/>
            </a:pPr>
            <a:endParaRPr lang="ru-RU" u="sng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917124" cy="5738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6" r="7431"/>
          <a:stretch/>
        </p:blipFill>
        <p:spPr>
          <a:xfrm>
            <a:off x="5592860" y="4869160"/>
            <a:ext cx="3043626" cy="1893210"/>
          </a:xfrm>
          <a:prstGeom prst="rect">
            <a:avLst/>
          </a:prstGeom>
          <a:effectLst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124066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04000"/>
              </a:schemeClr>
            </a:gs>
            <a:gs pos="94000">
              <a:schemeClr val="bg1">
                <a:shade val="96000"/>
                <a:lumMod val="8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95915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solidFill>
                  <a:srgbClr val="26490F"/>
                </a:solidFill>
                <a:latin typeface="+mn-lt"/>
                <a:cs typeface="Times New Roman" panose="02020603050405020304" pitchFamily="18" charset="0"/>
              </a:rPr>
              <a:t>09.03.02 </a:t>
            </a:r>
            <a:br>
              <a:rPr lang="ru-RU" sz="2200" dirty="0" smtClean="0">
                <a:solidFill>
                  <a:srgbClr val="26490F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26490F"/>
                </a:solidFill>
                <a:latin typeface="+mn-lt"/>
                <a:cs typeface="Times New Roman" panose="02020603050405020304" pitchFamily="18" charset="0"/>
              </a:rPr>
              <a:t>Направление : </a:t>
            </a:r>
            <a:r>
              <a:rPr lang="ru-RU" sz="1800" dirty="0" smtClean="0">
                <a:solidFill>
                  <a:srgbClr val="26490F"/>
                </a:solidFill>
                <a:latin typeface="+mn-lt"/>
                <a:cs typeface="Times New Roman" panose="02020603050405020304" pitchFamily="18" charset="0"/>
              </a:rPr>
              <a:t>Информационные системы и технологии</a:t>
            </a:r>
            <a:br>
              <a:rPr lang="ru-RU" sz="1800" dirty="0" smtClean="0">
                <a:solidFill>
                  <a:srgbClr val="26490F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26490F"/>
                </a:solidFill>
                <a:latin typeface="+mn-lt"/>
                <a:cs typeface="Times New Roman" panose="02020603050405020304" pitchFamily="18" charset="0"/>
              </a:rPr>
              <a:t>Профиль: «Искусственные системы и интеллект»</a:t>
            </a:r>
            <a:br>
              <a:rPr lang="ru-RU" sz="1800" dirty="0" smtClean="0">
                <a:solidFill>
                  <a:srgbClr val="26490F"/>
                </a:solidFill>
                <a:latin typeface="+mn-lt"/>
                <a:cs typeface="Times New Roman" panose="02020603050405020304" pitchFamily="18" charset="0"/>
              </a:rPr>
            </a:br>
            <a:endParaRPr lang="ru-RU" sz="1800" dirty="0">
              <a:solidFill>
                <a:srgbClr val="26490F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268760"/>
            <a:ext cx="7416824" cy="5256584"/>
          </a:xfrm>
        </p:spPr>
        <p:txBody>
          <a:bodyPr>
            <a:normAutofit fontScale="85000" lnSpcReduction="10000"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>
                <a:srgbClr val="90C226"/>
              </a:buClr>
              <a:buNone/>
            </a:pPr>
            <a:r>
              <a:rPr lang="ru-RU" sz="1900" b="1" dirty="0">
                <a:solidFill>
                  <a:prstClr val="black">
                    <a:lumMod val="85000"/>
                    <a:lumOff val="15000"/>
                  </a:prstClr>
                </a:solidFill>
                <a:cs typeface="Times New Roman" pitchFamily="18" charset="0"/>
              </a:rPr>
              <a:t>Квалификация</a:t>
            </a:r>
            <a:r>
              <a:rPr lang="ru-RU" sz="1900" dirty="0">
                <a:solidFill>
                  <a:prstClr val="black">
                    <a:lumMod val="85000"/>
                    <a:lumOff val="15000"/>
                  </a:prstClr>
                </a:solidFill>
                <a:cs typeface="Times New Roman" pitchFamily="18" charset="0"/>
              </a:rPr>
              <a:t> – </a:t>
            </a:r>
            <a:r>
              <a:rPr lang="ru-RU" sz="1900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Times New Roman" pitchFamily="18" charset="0"/>
              </a:rPr>
              <a:t>бакалавр</a:t>
            </a:r>
            <a:endParaRPr lang="ru-RU" sz="1900" dirty="0">
              <a:solidFill>
                <a:prstClr val="black">
                  <a:lumMod val="85000"/>
                  <a:lumOff val="15000"/>
                </a:prstClr>
              </a:solidFill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>
                <a:srgbClr val="90C226"/>
              </a:buClr>
              <a:buNone/>
            </a:pPr>
            <a:r>
              <a:rPr lang="ru-RU" sz="1900" b="1" dirty="0">
                <a:solidFill>
                  <a:prstClr val="black">
                    <a:lumMod val="85000"/>
                    <a:lumOff val="15000"/>
                  </a:prstClr>
                </a:solidFill>
                <a:cs typeface="Times New Roman" pitchFamily="18" charset="0"/>
              </a:rPr>
              <a:t>Срок обучения </a:t>
            </a:r>
            <a:r>
              <a:rPr lang="ru-RU" sz="1900" dirty="0">
                <a:solidFill>
                  <a:prstClr val="black">
                    <a:lumMod val="85000"/>
                    <a:lumOff val="15000"/>
                  </a:prstClr>
                </a:solidFill>
                <a:cs typeface="Times New Roman" pitchFamily="18" charset="0"/>
              </a:rPr>
              <a:t>- 4 </a:t>
            </a:r>
            <a:r>
              <a:rPr lang="ru-RU" sz="1900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Times New Roman" pitchFamily="18" charset="0"/>
              </a:rPr>
              <a:t>года</a:t>
            </a:r>
            <a:endParaRPr lang="ru-RU" sz="1900" dirty="0">
              <a:solidFill>
                <a:prstClr val="black">
                  <a:lumMod val="85000"/>
                  <a:lumOff val="15000"/>
                </a:prstClr>
              </a:solidFill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>
                <a:srgbClr val="90C226"/>
              </a:buClr>
              <a:buNone/>
            </a:pPr>
            <a:r>
              <a:rPr lang="ru-RU" sz="1900" b="1" dirty="0">
                <a:solidFill>
                  <a:prstClr val="black">
                    <a:lumMod val="85000"/>
                    <a:lumOff val="15000"/>
                  </a:prstClr>
                </a:solidFill>
                <a:cs typeface="Times New Roman" pitchFamily="18" charset="0"/>
              </a:rPr>
              <a:t>Форма обучения </a:t>
            </a:r>
            <a:r>
              <a:rPr lang="ru-RU" sz="1900" dirty="0">
                <a:solidFill>
                  <a:prstClr val="black">
                    <a:lumMod val="85000"/>
                    <a:lumOff val="15000"/>
                  </a:prstClr>
                </a:solidFill>
                <a:cs typeface="Times New Roman" pitchFamily="18" charset="0"/>
              </a:rPr>
              <a:t>– </a:t>
            </a:r>
            <a:r>
              <a:rPr lang="ru-RU" sz="1900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Times New Roman" pitchFamily="18" charset="0"/>
              </a:rPr>
              <a:t>очная</a:t>
            </a:r>
          </a:p>
          <a:p>
            <a:pPr marL="0" lvl="0" indent="361950" fontAlgn="base">
              <a:spcBef>
                <a:spcPct val="0"/>
              </a:spcBef>
              <a:spcAft>
                <a:spcPct val="0"/>
              </a:spcAft>
              <a:buClr>
                <a:srgbClr val="90C226"/>
              </a:buClr>
              <a:buNone/>
            </a:pPr>
            <a:endParaRPr lang="ru-RU" sz="2000" dirty="0" smtClean="0"/>
          </a:p>
          <a:p>
            <a:pPr marL="0" lvl="0" indent="361950" algn="just" fontAlgn="base">
              <a:spcBef>
                <a:spcPct val="0"/>
              </a:spcBef>
              <a:spcAft>
                <a:spcPct val="0"/>
              </a:spcAft>
              <a:buClr>
                <a:srgbClr val="90C226"/>
              </a:buClr>
              <a:buNone/>
            </a:pPr>
            <a:r>
              <a:rPr lang="ru-RU" sz="2000" dirty="0" smtClean="0"/>
              <a:t>Подготовка </a:t>
            </a:r>
            <a:r>
              <a:rPr lang="ru-RU" sz="2000" dirty="0"/>
              <a:t> высококвалифицированных специалистов в области информационных технологий и </a:t>
            </a:r>
            <a:r>
              <a:rPr lang="ru-RU" sz="2000" dirty="0" smtClean="0"/>
              <a:t>искусственного интеллекта. </a:t>
            </a:r>
          </a:p>
          <a:p>
            <a:pPr marL="0" lvl="0" indent="361950" fontAlgn="base">
              <a:spcBef>
                <a:spcPct val="0"/>
              </a:spcBef>
              <a:spcAft>
                <a:spcPct val="0"/>
              </a:spcAft>
              <a:buClr>
                <a:srgbClr val="90C226"/>
              </a:buClr>
              <a:buNone/>
            </a:pPr>
            <a:endParaRPr lang="ru-RU" sz="2000" b="1" i="1" dirty="0"/>
          </a:p>
          <a:p>
            <a:pPr marL="0" lvl="0" indent="361950" fontAlgn="base">
              <a:spcBef>
                <a:spcPct val="0"/>
              </a:spcBef>
              <a:spcAft>
                <a:spcPct val="0"/>
              </a:spcAft>
              <a:buClr>
                <a:srgbClr val="90C226"/>
              </a:buClr>
              <a:buNone/>
            </a:pPr>
            <a:r>
              <a:rPr lang="ru-RU" sz="2000" b="1" i="1" dirty="0" smtClean="0"/>
              <a:t>Профессиональные  </a:t>
            </a:r>
            <a:r>
              <a:rPr lang="ru-RU" sz="2000" b="1" i="1" dirty="0"/>
              <a:t>задачи:</a:t>
            </a:r>
          </a:p>
          <a:p>
            <a:pPr lvl="0"/>
            <a:r>
              <a:rPr lang="ru-RU" sz="1800" dirty="0" smtClean="0"/>
              <a:t>применение ИИ </a:t>
            </a:r>
            <a:r>
              <a:rPr lang="ru-RU" sz="1800" dirty="0"/>
              <a:t>в </a:t>
            </a:r>
            <a:r>
              <a:rPr lang="ru-RU" sz="1800" dirty="0" smtClean="0"/>
              <a:t>государственном управлении, здравоохранении, безопасности, транспорте, промышленност</a:t>
            </a:r>
            <a:r>
              <a:rPr lang="ru-RU" sz="1800" dirty="0"/>
              <a:t>и</a:t>
            </a:r>
            <a:r>
              <a:rPr lang="ru-RU" sz="1800" dirty="0" smtClean="0"/>
              <a:t>, коммерции, творчестве, науке, образовании</a:t>
            </a:r>
            <a:endParaRPr lang="ru-RU" sz="1900" dirty="0">
              <a:solidFill>
                <a:prstClr val="black">
                  <a:lumMod val="85000"/>
                  <a:lumOff val="15000"/>
                </a:prstClr>
              </a:solidFill>
              <a:cs typeface="Times New Roman" pitchFamily="18" charset="0"/>
            </a:endParaRPr>
          </a:p>
          <a:p>
            <a:r>
              <a:rPr lang="ru-RU" sz="1800" dirty="0" smtClean="0"/>
              <a:t>работа с системами </a:t>
            </a:r>
            <a:r>
              <a:rPr lang="ru-RU" sz="1800" dirty="0"/>
              <a:t>автоматизации управления (АСУ</a:t>
            </a:r>
            <a:r>
              <a:rPr lang="ru-RU" sz="1800" dirty="0" smtClean="0"/>
              <a:t>)</a:t>
            </a:r>
            <a:endParaRPr lang="ru-RU" sz="1800" dirty="0"/>
          </a:p>
          <a:p>
            <a:r>
              <a:rPr lang="ru-RU" sz="1800" dirty="0" smtClean="0"/>
              <a:t>проектирование </a:t>
            </a:r>
            <a:r>
              <a:rPr lang="ru-RU" sz="1800" dirty="0"/>
              <a:t>локальных информационных вычислительных сетей и открытых </a:t>
            </a:r>
            <a:r>
              <a:rPr lang="ru-RU" sz="1800" dirty="0" smtClean="0"/>
              <a:t>систем</a:t>
            </a:r>
            <a:endParaRPr lang="ru-RU" sz="1800" dirty="0"/>
          </a:p>
          <a:p>
            <a:r>
              <a:rPr lang="ru-RU" sz="1800" dirty="0" smtClean="0"/>
              <a:t>проектирование </a:t>
            </a:r>
            <a:r>
              <a:rPr lang="ru-RU" sz="1800" dirty="0"/>
              <a:t>структур и обработка данных и знаний, защита </a:t>
            </a:r>
            <a:r>
              <a:rPr lang="ru-RU" sz="1800" dirty="0" smtClean="0"/>
              <a:t>информации</a:t>
            </a:r>
            <a:endParaRPr lang="ru-RU" sz="1800" dirty="0"/>
          </a:p>
          <a:p>
            <a:r>
              <a:rPr lang="ru-RU" sz="1800" dirty="0" smtClean="0"/>
              <a:t>управление </a:t>
            </a:r>
            <a:r>
              <a:rPr lang="ru-RU" sz="1800" dirty="0"/>
              <a:t>проектами, логистика, виртуальные организационные </a:t>
            </a:r>
            <a:r>
              <a:rPr lang="ru-RU" sz="1800" dirty="0" smtClean="0"/>
              <a:t>структуры</a:t>
            </a:r>
            <a:endParaRPr lang="ru-RU" sz="1800" dirty="0"/>
          </a:p>
          <a:p>
            <a:r>
              <a:rPr lang="ru-RU" sz="1800" dirty="0"/>
              <a:t>модели и системы электронного документооборота.</a:t>
            </a:r>
          </a:p>
          <a:p>
            <a:pPr>
              <a:lnSpc>
                <a:spcPct val="80000"/>
              </a:lnSpc>
              <a:buClr>
                <a:srgbClr val="90C226"/>
              </a:buClr>
              <a:buNone/>
            </a:pPr>
            <a:endParaRPr lang="ru-RU" sz="1800" b="1" i="1" dirty="0" smtClean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buClr>
                <a:srgbClr val="90C226"/>
              </a:buClr>
              <a:buNone/>
            </a:pPr>
            <a:r>
              <a:rPr lang="ru-RU" sz="1800" b="1" i="1" dirty="0" smtClean="0">
                <a:solidFill>
                  <a:srgbClr val="C00000"/>
                </a:solidFill>
              </a:rPr>
              <a:t>План </a:t>
            </a:r>
            <a:r>
              <a:rPr lang="ru-RU" sz="1800" b="1" i="1" dirty="0">
                <a:solidFill>
                  <a:srgbClr val="C00000"/>
                </a:solidFill>
              </a:rPr>
              <a:t>приема на 2022-2023 </a:t>
            </a:r>
            <a:r>
              <a:rPr lang="ru-RU" sz="1800" b="1" i="1" dirty="0" err="1">
                <a:solidFill>
                  <a:srgbClr val="C00000"/>
                </a:solidFill>
              </a:rPr>
              <a:t>уч.г</a:t>
            </a:r>
            <a:r>
              <a:rPr lang="ru-RU" sz="1800" b="1" i="1" dirty="0">
                <a:solidFill>
                  <a:srgbClr val="C00000"/>
                </a:solidFill>
              </a:rPr>
              <a:t>.:</a:t>
            </a:r>
          </a:p>
          <a:p>
            <a:pPr lvl="0">
              <a:lnSpc>
                <a:spcPct val="80000"/>
              </a:lnSpc>
              <a:buClr>
                <a:srgbClr val="90C226"/>
              </a:buClr>
              <a:buNone/>
            </a:pPr>
            <a:r>
              <a:rPr lang="ru-RU" sz="18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бюджетных </a:t>
            </a:r>
            <a:r>
              <a:rPr lang="ru-RU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– </a:t>
            </a:r>
            <a:r>
              <a:rPr lang="ru-RU" sz="18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25 мест </a:t>
            </a:r>
            <a:endParaRPr lang="ru-RU" sz="18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lvl="0">
              <a:lnSpc>
                <a:spcPct val="80000"/>
              </a:lnSpc>
              <a:buClr>
                <a:srgbClr val="90C226"/>
              </a:buClr>
              <a:buNone/>
            </a:pPr>
            <a:r>
              <a:rPr lang="ru-RU" sz="18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внебюджетных </a:t>
            </a:r>
            <a:r>
              <a:rPr lang="ru-RU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– </a:t>
            </a:r>
            <a:r>
              <a:rPr lang="ru-RU" sz="18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5 </a:t>
            </a:r>
            <a:r>
              <a:rPr lang="ru-RU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мест</a:t>
            </a:r>
            <a:endParaRPr lang="ru-RU" sz="1800" dirty="0"/>
          </a:p>
          <a:p>
            <a:pPr lvl="0">
              <a:lnSpc>
                <a:spcPct val="80000"/>
              </a:lnSpc>
              <a:buClr>
                <a:srgbClr val="90C226"/>
              </a:buClr>
              <a:buNone/>
            </a:pPr>
            <a:endParaRPr lang="ru-RU" sz="2100" b="1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lvl="0">
              <a:lnSpc>
                <a:spcPct val="80000"/>
              </a:lnSpc>
              <a:buClr>
                <a:srgbClr val="90C226"/>
              </a:buClr>
              <a:buNone/>
            </a:pPr>
            <a:endParaRPr lang="ru-RU" u="sng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917124" cy="573884"/>
          </a:xfrm>
          <a:prstGeom prst="rect">
            <a:avLst/>
          </a:prstGeom>
        </p:spPr>
      </p:pic>
      <p:pic>
        <p:nvPicPr>
          <p:cNvPr id="9" name="Рисунок 8" descr="C:\Users\Ulturgasheva_EA\Desktop\Делопроизводство\фото\фото\Информаты\Проекты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085184"/>
            <a:ext cx="2808312" cy="16064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772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04000"/>
              </a:schemeClr>
            </a:gs>
            <a:gs pos="94000">
              <a:schemeClr val="bg1">
                <a:shade val="96000"/>
                <a:lumMod val="8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95915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solidFill>
                  <a:srgbClr val="26490F"/>
                </a:solidFill>
                <a:latin typeface="+mn-lt"/>
                <a:cs typeface="Times New Roman" panose="02020603050405020304" pitchFamily="18" charset="0"/>
              </a:rPr>
              <a:t>09.03.03 </a:t>
            </a:r>
            <a:br>
              <a:rPr lang="ru-RU" sz="2200" dirty="0" smtClean="0">
                <a:solidFill>
                  <a:srgbClr val="26490F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26490F"/>
                </a:solidFill>
                <a:latin typeface="+mn-lt"/>
                <a:cs typeface="Times New Roman" panose="02020603050405020304" pitchFamily="18" charset="0"/>
              </a:rPr>
              <a:t>Направление: </a:t>
            </a:r>
            <a:r>
              <a:rPr lang="ru-RU" sz="1800" dirty="0" smtClean="0">
                <a:solidFill>
                  <a:srgbClr val="26490F"/>
                </a:solidFill>
                <a:latin typeface="+mn-lt"/>
                <a:cs typeface="Times New Roman" panose="02020603050405020304" pitchFamily="18" charset="0"/>
              </a:rPr>
              <a:t>Прикладная информатика</a:t>
            </a:r>
            <a:br>
              <a:rPr lang="ru-RU" sz="1800" dirty="0" smtClean="0">
                <a:solidFill>
                  <a:srgbClr val="26490F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26490F"/>
                </a:solidFill>
                <a:latin typeface="+mn-lt"/>
                <a:cs typeface="Times New Roman" panose="02020603050405020304" pitchFamily="18" charset="0"/>
              </a:rPr>
              <a:t>Профиль «Прикладная информатика в дизайне»</a:t>
            </a:r>
            <a:br>
              <a:rPr lang="ru-RU" sz="1800" dirty="0" smtClean="0">
                <a:solidFill>
                  <a:srgbClr val="26490F"/>
                </a:solidFill>
                <a:latin typeface="+mn-lt"/>
                <a:cs typeface="Times New Roman" panose="02020603050405020304" pitchFamily="18" charset="0"/>
              </a:rPr>
            </a:br>
            <a:endParaRPr lang="ru-RU" sz="1800" dirty="0">
              <a:solidFill>
                <a:srgbClr val="26490F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4424" y="1412776"/>
            <a:ext cx="7524039" cy="5112568"/>
          </a:xfrm>
        </p:spPr>
        <p:txBody>
          <a:bodyPr>
            <a:normAutofit fontScale="92500" lnSpcReduction="20000"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>
                <a:srgbClr val="90C226"/>
              </a:buClr>
              <a:buNone/>
            </a:pPr>
            <a:r>
              <a:rPr lang="ru-RU" sz="1900" b="1" dirty="0">
                <a:solidFill>
                  <a:prstClr val="black">
                    <a:lumMod val="85000"/>
                    <a:lumOff val="15000"/>
                  </a:prstClr>
                </a:solidFill>
                <a:cs typeface="Times New Roman" pitchFamily="18" charset="0"/>
              </a:rPr>
              <a:t>Квалификация</a:t>
            </a:r>
            <a:r>
              <a:rPr lang="ru-RU" sz="1900" dirty="0">
                <a:solidFill>
                  <a:prstClr val="black">
                    <a:lumMod val="85000"/>
                    <a:lumOff val="15000"/>
                  </a:prstClr>
                </a:solidFill>
                <a:cs typeface="Times New Roman" pitchFamily="18" charset="0"/>
              </a:rPr>
              <a:t> – </a:t>
            </a:r>
            <a:r>
              <a:rPr lang="ru-RU" sz="1900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Times New Roman" pitchFamily="18" charset="0"/>
              </a:rPr>
              <a:t>бакалавр</a:t>
            </a:r>
            <a:endParaRPr lang="ru-RU" sz="1900" dirty="0">
              <a:solidFill>
                <a:prstClr val="black">
                  <a:lumMod val="85000"/>
                  <a:lumOff val="15000"/>
                </a:prstClr>
              </a:solidFill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>
                <a:srgbClr val="90C226"/>
              </a:buClr>
              <a:buNone/>
            </a:pPr>
            <a:r>
              <a:rPr lang="ru-RU" sz="1900" b="1" dirty="0">
                <a:solidFill>
                  <a:prstClr val="black">
                    <a:lumMod val="85000"/>
                    <a:lumOff val="15000"/>
                  </a:prstClr>
                </a:solidFill>
                <a:cs typeface="Times New Roman" pitchFamily="18" charset="0"/>
              </a:rPr>
              <a:t>Срок обучения </a:t>
            </a:r>
            <a:r>
              <a:rPr lang="ru-RU" sz="1900" dirty="0">
                <a:solidFill>
                  <a:prstClr val="black">
                    <a:lumMod val="85000"/>
                    <a:lumOff val="15000"/>
                  </a:prstClr>
                </a:solidFill>
                <a:cs typeface="Times New Roman" pitchFamily="18" charset="0"/>
              </a:rPr>
              <a:t>- 4 </a:t>
            </a:r>
            <a:r>
              <a:rPr lang="ru-RU" sz="1900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Times New Roman" pitchFamily="18" charset="0"/>
              </a:rPr>
              <a:t>года</a:t>
            </a:r>
            <a:endParaRPr lang="ru-RU" sz="1900" dirty="0">
              <a:solidFill>
                <a:prstClr val="black">
                  <a:lumMod val="85000"/>
                  <a:lumOff val="15000"/>
                </a:prstClr>
              </a:solidFill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>
                <a:srgbClr val="90C226"/>
              </a:buClr>
              <a:buNone/>
            </a:pPr>
            <a:r>
              <a:rPr lang="ru-RU" sz="1900" b="1" dirty="0">
                <a:solidFill>
                  <a:prstClr val="black">
                    <a:lumMod val="85000"/>
                    <a:lumOff val="15000"/>
                  </a:prstClr>
                </a:solidFill>
                <a:cs typeface="Times New Roman" pitchFamily="18" charset="0"/>
              </a:rPr>
              <a:t>Форма обучения </a:t>
            </a:r>
            <a:r>
              <a:rPr lang="ru-RU" sz="1900" dirty="0">
                <a:solidFill>
                  <a:prstClr val="black">
                    <a:lumMod val="85000"/>
                    <a:lumOff val="15000"/>
                  </a:prstClr>
                </a:solidFill>
                <a:cs typeface="Times New Roman" pitchFamily="18" charset="0"/>
              </a:rPr>
              <a:t>– </a:t>
            </a:r>
            <a:r>
              <a:rPr lang="ru-RU" sz="1900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Times New Roman" pitchFamily="18" charset="0"/>
              </a:rPr>
              <a:t>очная</a:t>
            </a:r>
            <a:endParaRPr lang="ru-RU" sz="1900" dirty="0">
              <a:solidFill>
                <a:prstClr val="black">
                  <a:lumMod val="85000"/>
                  <a:lumOff val="15000"/>
                </a:prstClr>
              </a:solidFill>
              <a:cs typeface="Times New Roman" pitchFamily="18" charset="0"/>
            </a:endParaRPr>
          </a:p>
          <a:p>
            <a:pPr marL="80963" indent="280988" algn="just">
              <a:buNone/>
            </a:pPr>
            <a:r>
              <a:rPr lang="ru-RU" sz="1800" dirty="0" smtClean="0"/>
              <a:t>Изучаются </a:t>
            </a:r>
            <a:r>
              <a:rPr lang="ru-RU" sz="1800" dirty="0"/>
              <a:t>технические и творческие дисциплины, направленные на освоение базовых приемов дизайнерского мышления, приобретение навыков по использованию инструментария для реализации дизайн–проекта</a:t>
            </a:r>
            <a:r>
              <a:rPr lang="ru-RU" sz="1800" dirty="0" smtClean="0"/>
              <a:t>.</a:t>
            </a:r>
          </a:p>
          <a:p>
            <a:pPr marL="80963" lvl="0" indent="280988" algn="just">
              <a:buNone/>
            </a:pPr>
            <a:r>
              <a:rPr lang="ru-RU" sz="1800" b="1" i="1" dirty="0"/>
              <a:t>Профессиональные  задачи:</a:t>
            </a:r>
          </a:p>
          <a:p>
            <a:r>
              <a:rPr lang="ru-RU" sz="1800" dirty="0" smtClean="0"/>
              <a:t>работа с компьютерной графикой и анимацией</a:t>
            </a:r>
            <a:endParaRPr lang="ru-RU" sz="1800" dirty="0"/>
          </a:p>
          <a:p>
            <a:r>
              <a:rPr lang="ru-RU" sz="1800" dirty="0" smtClean="0"/>
              <a:t>выполнение графического дизайна различных продуктов, в т. ч. цифровых</a:t>
            </a:r>
            <a:endParaRPr lang="ru-RU" sz="1800" dirty="0"/>
          </a:p>
          <a:p>
            <a:r>
              <a:rPr lang="ru-RU" sz="1800" dirty="0"/>
              <a:t>3D моделирование и дизайн пространственной </a:t>
            </a:r>
            <a:r>
              <a:rPr lang="ru-RU" sz="1800" dirty="0" smtClean="0"/>
              <a:t>среды</a:t>
            </a:r>
            <a:endParaRPr lang="ru-RU" sz="1800" dirty="0"/>
          </a:p>
          <a:p>
            <a:r>
              <a:rPr lang="ru-RU" sz="1800" dirty="0" smtClean="0"/>
              <a:t>интерактивный дизайн</a:t>
            </a:r>
            <a:endParaRPr lang="ru-RU" sz="1800" dirty="0"/>
          </a:p>
          <a:p>
            <a:r>
              <a:rPr lang="ru-RU" sz="1800" dirty="0" smtClean="0"/>
              <a:t>гейм-дизайн</a:t>
            </a:r>
            <a:endParaRPr lang="ru-RU" sz="1800" dirty="0"/>
          </a:p>
          <a:p>
            <a:r>
              <a:rPr lang="ru-RU" sz="1800" dirty="0"/>
              <a:t>маркетинг цифровых </a:t>
            </a:r>
            <a:r>
              <a:rPr lang="ru-RU" sz="1800" dirty="0" smtClean="0"/>
              <a:t>продуктов.</a:t>
            </a:r>
            <a:endParaRPr lang="ru-RU" sz="1800" dirty="0"/>
          </a:p>
          <a:p>
            <a:pPr marL="80963" indent="280988" algn="just">
              <a:buNone/>
            </a:pPr>
            <a:r>
              <a:rPr lang="ru-RU" sz="1800" dirty="0"/>
              <a:t/>
            </a:r>
            <a:br>
              <a:rPr lang="ru-RU" sz="1800" dirty="0"/>
            </a:br>
            <a:endParaRPr lang="ru-RU" sz="1800" b="1" i="1" dirty="0" smtClean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buClr>
                <a:srgbClr val="90C226"/>
              </a:buClr>
              <a:buNone/>
            </a:pPr>
            <a:r>
              <a:rPr lang="ru-RU" sz="1800" b="1" i="1" dirty="0" smtClean="0">
                <a:solidFill>
                  <a:srgbClr val="C00000"/>
                </a:solidFill>
              </a:rPr>
              <a:t>План </a:t>
            </a:r>
            <a:r>
              <a:rPr lang="ru-RU" sz="1800" b="1" i="1" dirty="0">
                <a:solidFill>
                  <a:srgbClr val="C00000"/>
                </a:solidFill>
              </a:rPr>
              <a:t>приема на 2022-2023 </a:t>
            </a:r>
            <a:r>
              <a:rPr lang="ru-RU" sz="1800" b="1" i="1" dirty="0" err="1">
                <a:solidFill>
                  <a:srgbClr val="C00000"/>
                </a:solidFill>
              </a:rPr>
              <a:t>уч.г</a:t>
            </a:r>
            <a:r>
              <a:rPr lang="ru-RU" sz="1800" b="1" i="1" dirty="0">
                <a:solidFill>
                  <a:srgbClr val="C00000"/>
                </a:solidFill>
              </a:rPr>
              <a:t>.:</a:t>
            </a:r>
          </a:p>
          <a:p>
            <a:pPr lvl="0">
              <a:lnSpc>
                <a:spcPct val="80000"/>
              </a:lnSpc>
              <a:buClr>
                <a:srgbClr val="90C226"/>
              </a:buClr>
              <a:buNone/>
            </a:pPr>
            <a:r>
              <a:rPr lang="ru-RU" sz="18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бюджетных </a:t>
            </a:r>
            <a:r>
              <a:rPr lang="ru-RU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– </a:t>
            </a:r>
            <a:r>
              <a:rPr lang="ru-RU" sz="18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25 мест </a:t>
            </a:r>
            <a:endParaRPr lang="ru-RU" sz="18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lvl="0">
              <a:lnSpc>
                <a:spcPct val="80000"/>
              </a:lnSpc>
              <a:buClr>
                <a:srgbClr val="90C226"/>
              </a:buClr>
              <a:buNone/>
            </a:pPr>
            <a:r>
              <a:rPr lang="ru-RU" sz="18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внебюджетных </a:t>
            </a:r>
            <a:r>
              <a:rPr lang="ru-RU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– </a:t>
            </a:r>
            <a:r>
              <a:rPr lang="ru-RU" sz="18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5 </a:t>
            </a:r>
            <a:r>
              <a:rPr lang="ru-RU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мест</a:t>
            </a:r>
            <a:endParaRPr lang="ru-RU" sz="1800" dirty="0"/>
          </a:p>
          <a:p>
            <a:pPr lvl="0">
              <a:lnSpc>
                <a:spcPct val="80000"/>
              </a:lnSpc>
              <a:buClr>
                <a:srgbClr val="90C226"/>
              </a:buClr>
              <a:buNone/>
            </a:pPr>
            <a:endParaRPr lang="ru-RU" sz="2100" b="1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lvl="0">
              <a:lnSpc>
                <a:spcPct val="80000"/>
              </a:lnSpc>
              <a:buClr>
                <a:srgbClr val="90C226"/>
              </a:buClr>
              <a:buNone/>
            </a:pPr>
            <a:endParaRPr lang="ru-RU" u="sng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917124" cy="573884"/>
          </a:xfrm>
          <a:prstGeom prst="rect">
            <a:avLst/>
          </a:prstGeom>
        </p:spPr>
      </p:pic>
      <p:pic>
        <p:nvPicPr>
          <p:cNvPr id="7" name="Picture 2" descr="C:\Users\Ulturgasheva_EA\Desktop\монитор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013176"/>
            <a:ext cx="3195407" cy="178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43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04000"/>
              </a:schemeClr>
            </a:gs>
            <a:gs pos="94000">
              <a:schemeClr val="bg1">
                <a:shade val="96000"/>
                <a:lumMod val="8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95915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solidFill>
                  <a:srgbClr val="26490F"/>
                </a:solidFill>
                <a:latin typeface="+mn-lt"/>
                <a:cs typeface="Times New Roman" panose="02020603050405020304" pitchFamily="18" charset="0"/>
              </a:rPr>
              <a:t>09.03.03 </a:t>
            </a:r>
            <a:br>
              <a:rPr lang="ru-RU" sz="2200" dirty="0" smtClean="0">
                <a:solidFill>
                  <a:srgbClr val="26490F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26490F"/>
                </a:solidFill>
                <a:latin typeface="+mn-lt"/>
                <a:cs typeface="Times New Roman" panose="02020603050405020304" pitchFamily="18" charset="0"/>
              </a:rPr>
              <a:t>Направление : </a:t>
            </a:r>
            <a:r>
              <a:rPr lang="ru-RU" sz="1800" dirty="0" smtClean="0">
                <a:solidFill>
                  <a:srgbClr val="26490F"/>
                </a:solidFill>
                <a:latin typeface="+mn-lt"/>
                <a:cs typeface="Times New Roman" panose="02020603050405020304" pitchFamily="18" charset="0"/>
              </a:rPr>
              <a:t>Прикладная информатика</a:t>
            </a:r>
            <a:br>
              <a:rPr lang="ru-RU" sz="1800" dirty="0" smtClean="0">
                <a:solidFill>
                  <a:srgbClr val="26490F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26490F"/>
                </a:solidFill>
                <a:latin typeface="+mn-lt"/>
                <a:cs typeface="Times New Roman" panose="02020603050405020304" pitchFamily="18" charset="0"/>
              </a:rPr>
              <a:t>Профиль: «Прикладная информатика в цифровой экономике»</a:t>
            </a:r>
            <a:br>
              <a:rPr lang="ru-RU" sz="1800" dirty="0" smtClean="0">
                <a:solidFill>
                  <a:srgbClr val="26490F"/>
                </a:solidFill>
                <a:latin typeface="+mn-lt"/>
                <a:cs typeface="Times New Roman" panose="02020603050405020304" pitchFamily="18" charset="0"/>
              </a:rPr>
            </a:br>
            <a:endParaRPr lang="ru-RU" sz="1800" dirty="0">
              <a:solidFill>
                <a:srgbClr val="26490F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4424" y="1412776"/>
            <a:ext cx="7452031" cy="5112568"/>
          </a:xfrm>
        </p:spPr>
        <p:txBody>
          <a:bodyPr>
            <a:normAutofit fontScale="92500" lnSpcReduction="20000"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>
                <a:srgbClr val="90C226"/>
              </a:buClr>
              <a:buNone/>
            </a:pPr>
            <a:r>
              <a:rPr lang="ru-RU" sz="1900" b="1" dirty="0">
                <a:solidFill>
                  <a:prstClr val="black">
                    <a:lumMod val="85000"/>
                    <a:lumOff val="15000"/>
                  </a:prstClr>
                </a:solidFill>
                <a:cs typeface="Times New Roman" pitchFamily="18" charset="0"/>
              </a:rPr>
              <a:t>Квалификация</a:t>
            </a:r>
            <a:r>
              <a:rPr lang="ru-RU" sz="1900" dirty="0">
                <a:solidFill>
                  <a:prstClr val="black">
                    <a:lumMod val="85000"/>
                    <a:lumOff val="15000"/>
                  </a:prstClr>
                </a:solidFill>
                <a:cs typeface="Times New Roman" pitchFamily="18" charset="0"/>
              </a:rPr>
              <a:t> – </a:t>
            </a:r>
            <a:r>
              <a:rPr lang="ru-RU" sz="1900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Times New Roman" pitchFamily="18" charset="0"/>
              </a:rPr>
              <a:t>бакалавр</a:t>
            </a:r>
            <a:endParaRPr lang="ru-RU" sz="1900" dirty="0">
              <a:solidFill>
                <a:prstClr val="black">
                  <a:lumMod val="85000"/>
                  <a:lumOff val="15000"/>
                </a:prstClr>
              </a:solidFill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>
                <a:srgbClr val="90C226"/>
              </a:buClr>
              <a:buNone/>
            </a:pPr>
            <a:r>
              <a:rPr lang="ru-RU" sz="1900" b="1" dirty="0">
                <a:solidFill>
                  <a:prstClr val="black">
                    <a:lumMod val="85000"/>
                    <a:lumOff val="15000"/>
                  </a:prstClr>
                </a:solidFill>
                <a:cs typeface="Times New Roman" pitchFamily="18" charset="0"/>
              </a:rPr>
              <a:t>Срок обучения </a:t>
            </a:r>
            <a:r>
              <a:rPr lang="ru-RU" sz="1900" dirty="0">
                <a:solidFill>
                  <a:prstClr val="black">
                    <a:lumMod val="85000"/>
                    <a:lumOff val="15000"/>
                  </a:prstClr>
                </a:solidFill>
                <a:cs typeface="Times New Roman" pitchFamily="18" charset="0"/>
              </a:rPr>
              <a:t>- 4 </a:t>
            </a:r>
            <a:r>
              <a:rPr lang="ru-RU" sz="1900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Times New Roman" pitchFamily="18" charset="0"/>
              </a:rPr>
              <a:t>года</a:t>
            </a:r>
            <a:endParaRPr lang="ru-RU" sz="1900" dirty="0">
              <a:solidFill>
                <a:prstClr val="black">
                  <a:lumMod val="85000"/>
                  <a:lumOff val="15000"/>
                </a:prstClr>
              </a:solidFill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>
                <a:srgbClr val="90C226"/>
              </a:buClr>
              <a:buNone/>
            </a:pPr>
            <a:r>
              <a:rPr lang="ru-RU" sz="1900" b="1" dirty="0">
                <a:solidFill>
                  <a:prstClr val="black">
                    <a:lumMod val="85000"/>
                    <a:lumOff val="15000"/>
                  </a:prstClr>
                </a:solidFill>
                <a:cs typeface="Times New Roman" pitchFamily="18" charset="0"/>
              </a:rPr>
              <a:t>Форма обучения </a:t>
            </a:r>
            <a:r>
              <a:rPr lang="ru-RU" sz="1900" dirty="0">
                <a:solidFill>
                  <a:prstClr val="black">
                    <a:lumMod val="85000"/>
                    <a:lumOff val="15000"/>
                  </a:prstClr>
                </a:solidFill>
                <a:cs typeface="Times New Roman" pitchFamily="18" charset="0"/>
              </a:rPr>
              <a:t>– </a:t>
            </a:r>
            <a:r>
              <a:rPr lang="ru-RU" sz="1900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Times New Roman" pitchFamily="18" charset="0"/>
              </a:rPr>
              <a:t>очная</a:t>
            </a:r>
            <a:endParaRPr lang="ru-RU" sz="1900" dirty="0">
              <a:solidFill>
                <a:prstClr val="black">
                  <a:lumMod val="85000"/>
                  <a:lumOff val="15000"/>
                </a:prstClr>
              </a:solidFill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90C226"/>
              </a:buClr>
              <a:buNone/>
            </a:pPr>
            <a:endParaRPr lang="ru-RU" sz="2100" b="1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80963" indent="363538" algn="just">
              <a:buNone/>
            </a:pPr>
            <a:r>
              <a:rPr lang="ru-RU" sz="1800" dirty="0"/>
              <a:t>В современной инновационной экономике с постоянным ростом уровня информатизации, прикладная информатика – одна из самых востребованных </a:t>
            </a:r>
            <a:r>
              <a:rPr lang="ru-RU" sz="1800" dirty="0" smtClean="0"/>
              <a:t>профессий. </a:t>
            </a:r>
          </a:p>
          <a:p>
            <a:pPr marL="80963" indent="363538" algn="just">
              <a:buNone/>
            </a:pPr>
            <a:r>
              <a:rPr lang="ru-RU" sz="1800" dirty="0" smtClean="0"/>
              <a:t>В </a:t>
            </a:r>
            <a:r>
              <a:rPr lang="ru-RU" sz="1800" dirty="0"/>
              <a:t>процессе </a:t>
            </a:r>
            <a:r>
              <a:rPr lang="ru-RU" sz="1800" dirty="0" smtClean="0"/>
              <a:t>подготовки </a:t>
            </a:r>
            <a:r>
              <a:rPr lang="ru-RU" sz="1800" dirty="0"/>
              <a:t>студенты приобретают </a:t>
            </a:r>
            <a:r>
              <a:rPr lang="ru-RU" sz="1800" dirty="0" smtClean="0"/>
              <a:t>знания и практические </a:t>
            </a:r>
            <a:r>
              <a:rPr lang="ru-RU" sz="1800" dirty="0"/>
              <a:t>навыки эффективного решения экономических задач с применением современных информационных технологий и систем</a:t>
            </a:r>
            <a:r>
              <a:rPr lang="ru-RU" sz="1800" dirty="0" smtClean="0"/>
              <a:t>.</a:t>
            </a:r>
          </a:p>
          <a:p>
            <a:pPr marL="80963" lvl="0" indent="363538" algn="just">
              <a:buNone/>
            </a:pPr>
            <a:r>
              <a:rPr lang="ru-RU" sz="1800" b="1" i="1" dirty="0"/>
              <a:t>Профессиональные  задачи:</a:t>
            </a:r>
          </a:p>
          <a:p>
            <a:pPr marL="366713" indent="-285750" algn="just"/>
            <a:r>
              <a:rPr lang="ru-RU" sz="1800" dirty="0" smtClean="0"/>
              <a:t>разработки экономической модели </a:t>
            </a:r>
            <a:r>
              <a:rPr lang="ru-RU" sz="1800" dirty="0"/>
              <a:t>предметной </a:t>
            </a:r>
            <a:r>
              <a:rPr lang="ru-RU" sz="1800" dirty="0" smtClean="0"/>
              <a:t>области</a:t>
            </a:r>
          </a:p>
          <a:p>
            <a:pPr marL="366713" indent="-285750" algn="just"/>
            <a:r>
              <a:rPr lang="ru-RU" sz="1800" dirty="0" smtClean="0"/>
              <a:t>обеспечение </a:t>
            </a:r>
            <a:r>
              <a:rPr lang="ru-RU" sz="1800" dirty="0"/>
              <a:t>безопасности и надежности </a:t>
            </a:r>
            <a:r>
              <a:rPr lang="ru-RU" sz="1800" dirty="0" smtClean="0"/>
              <a:t>системы</a:t>
            </a:r>
          </a:p>
          <a:p>
            <a:pPr marL="366713" indent="-285750" algn="just"/>
            <a:r>
              <a:rPr lang="ru-RU" sz="1800" dirty="0" smtClean="0"/>
              <a:t>выполнение анализа </a:t>
            </a:r>
            <a:r>
              <a:rPr lang="ru-RU" sz="1800" dirty="0"/>
              <a:t>хозяйственной </a:t>
            </a:r>
            <a:r>
              <a:rPr lang="ru-RU" sz="1800" dirty="0" smtClean="0"/>
              <a:t>деятельности</a:t>
            </a:r>
          </a:p>
          <a:p>
            <a:pPr marL="366713" indent="-285750" algn="just"/>
            <a:r>
              <a:rPr lang="ru-RU" sz="1800" dirty="0" smtClean="0"/>
              <a:t>менеджмент и маркетинг</a:t>
            </a:r>
          </a:p>
          <a:p>
            <a:pPr marL="366713" indent="-285750" algn="just"/>
            <a:r>
              <a:rPr lang="ru-RU" sz="1800" dirty="0" smtClean="0"/>
              <a:t>работа с  аппаратно-программным обеспечением. </a:t>
            </a:r>
          </a:p>
          <a:p>
            <a:pPr marL="80963" indent="0" algn="just">
              <a:buNone/>
            </a:pPr>
            <a:r>
              <a:rPr lang="ru-RU" sz="1800" b="1" i="1" dirty="0" smtClean="0">
                <a:solidFill>
                  <a:srgbClr val="C00000"/>
                </a:solidFill>
              </a:rPr>
              <a:t>План </a:t>
            </a:r>
            <a:r>
              <a:rPr lang="ru-RU" sz="1800" b="1" i="1" dirty="0">
                <a:solidFill>
                  <a:srgbClr val="C00000"/>
                </a:solidFill>
              </a:rPr>
              <a:t>приема на 2022-2023 </a:t>
            </a:r>
            <a:r>
              <a:rPr lang="ru-RU" sz="1800" b="1" i="1" dirty="0" err="1">
                <a:solidFill>
                  <a:srgbClr val="C00000"/>
                </a:solidFill>
              </a:rPr>
              <a:t>уч.г</a:t>
            </a:r>
            <a:r>
              <a:rPr lang="ru-RU" sz="1800" b="1" i="1" dirty="0">
                <a:solidFill>
                  <a:srgbClr val="C00000"/>
                </a:solidFill>
              </a:rPr>
              <a:t>.:</a:t>
            </a:r>
          </a:p>
          <a:p>
            <a:pPr lvl="0">
              <a:lnSpc>
                <a:spcPct val="80000"/>
              </a:lnSpc>
              <a:buClr>
                <a:srgbClr val="90C226"/>
              </a:buClr>
              <a:buNone/>
            </a:pPr>
            <a:r>
              <a:rPr lang="ru-RU" sz="18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бюджетных </a:t>
            </a:r>
            <a:r>
              <a:rPr lang="ru-RU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– </a:t>
            </a:r>
            <a:r>
              <a:rPr lang="ru-RU" sz="18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25 мест </a:t>
            </a:r>
            <a:endParaRPr lang="ru-RU" sz="18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lvl="0">
              <a:lnSpc>
                <a:spcPct val="80000"/>
              </a:lnSpc>
              <a:buClr>
                <a:srgbClr val="90C226"/>
              </a:buClr>
              <a:buNone/>
            </a:pPr>
            <a:r>
              <a:rPr lang="ru-RU" sz="18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внебюджетных </a:t>
            </a:r>
            <a:r>
              <a:rPr lang="ru-RU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– </a:t>
            </a:r>
            <a:r>
              <a:rPr lang="ru-RU" sz="18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5 </a:t>
            </a:r>
            <a:r>
              <a:rPr lang="ru-RU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мест</a:t>
            </a:r>
            <a:endParaRPr lang="ru-RU" sz="1800" dirty="0"/>
          </a:p>
          <a:p>
            <a:pPr lvl="0">
              <a:lnSpc>
                <a:spcPct val="80000"/>
              </a:lnSpc>
              <a:buClr>
                <a:srgbClr val="90C226"/>
              </a:buClr>
              <a:buNone/>
            </a:pPr>
            <a:endParaRPr lang="ru-RU" sz="2100" b="1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lvl="0">
              <a:lnSpc>
                <a:spcPct val="80000"/>
              </a:lnSpc>
              <a:buClr>
                <a:srgbClr val="90C226"/>
              </a:buClr>
              <a:buNone/>
            </a:pPr>
            <a:endParaRPr lang="ru-RU" u="sng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917124" cy="5738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1" r="5214" b="-4782"/>
          <a:stretch/>
        </p:blipFill>
        <p:spPr>
          <a:xfrm>
            <a:off x="6660232" y="4437112"/>
            <a:ext cx="2090146" cy="2104129"/>
          </a:xfrm>
          <a:prstGeom prst="rect">
            <a:avLst/>
          </a:prstGeom>
          <a:effectLst>
            <a:glow>
              <a:schemeClr val="accent1">
                <a:alpha val="51000"/>
              </a:schemeClr>
            </a:glow>
            <a:softEdge rad="165100"/>
          </a:effectLst>
        </p:spPr>
      </p:pic>
    </p:spTree>
    <p:extLst>
      <p:ext uri="{BB962C8B-B14F-4D97-AF65-F5344CB8AC3E}">
        <p14:creationId xmlns:p14="http://schemas.microsoft.com/office/powerpoint/2010/main" val="335925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04000"/>
              </a:schemeClr>
            </a:gs>
            <a:gs pos="94000">
              <a:schemeClr val="bg1">
                <a:shade val="96000"/>
                <a:lumMod val="8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797152"/>
            <a:ext cx="2232394" cy="1675140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95915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solidFill>
                  <a:srgbClr val="26490F"/>
                </a:solidFill>
                <a:latin typeface="+mn-lt"/>
                <a:cs typeface="Times New Roman" panose="02020603050405020304" pitchFamily="18" charset="0"/>
              </a:rPr>
              <a:t>20.03.01 </a:t>
            </a:r>
            <a:br>
              <a:rPr lang="ru-RU" sz="2200" dirty="0" smtClean="0">
                <a:solidFill>
                  <a:srgbClr val="26490F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26490F"/>
                </a:solidFill>
                <a:latin typeface="+mn-lt"/>
                <a:cs typeface="Times New Roman" panose="02020603050405020304" pitchFamily="18" charset="0"/>
              </a:rPr>
              <a:t>Направление : </a:t>
            </a:r>
            <a:r>
              <a:rPr lang="ru-RU" sz="1800" dirty="0" err="1" smtClean="0">
                <a:solidFill>
                  <a:srgbClr val="26490F"/>
                </a:solidFill>
                <a:latin typeface="+mn-lt"/>
                <a:cs typeface="Times New Roman" panose="02020603050405020304" pitchFamily="18" charset="0"/>
              </a:rPr>
              <a:t>Техносферная</a:t>
            </a:r>
            <a:r>
              <a:rPr lang="ru-RU" sz="1800" dirty="0" smtClean="0">
                <a:solidFill>
                  <a:srgbClr val="26490F"/>
                </a:solidFill>
                <a:latin typeface="+mn-lt"/>
                <a:cs typeface="Times New Roman" panose="02020603050405020304" pitchFamily="18" charset="0"/>
              </a:rPr>
              <a:t> безопасность</a:t>
            </a:r>
            <a:br>
              <a:rPr lang="ru-RU" sz="1800" dirty="0" smtClean="0">
                <a:solidFill>
                  <a:srgbClr val="26490F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26490F"/>
                </a:solidFill>
                <a:latin typeface="+mn-lt"/>
                <a:cs typeface="Times New Roman" panose="02020603050405020304" pitchFamily="18" charset="0"/>
              </a:rPr>
              <a:t>Профиль: «Экологическая безопасность и охрана труда»</a:t>
            </a:r>
            <a:br>
              <a:rPr lang="ru-RU" sz="1800" dirty="0" smtClean="0">
                <a:solidFill>
                  <a:srgbClr val="26490F"/>
                </a:solidFill>
                <a:latin typeface="+mn-lt"/>
                <a:cs typeface="Times New Roman" panose="02020603050405020304" pitchFamily="18" charset="0"/>
              </a:rPr>
            </a:br>
            <a:endParaRPr lang="ru-RU" sz="1800" dirty="0">
              <a:solidFill>
                <a:srgbClr val="26490F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4424" y="1412776"/>
            <a:ext cx="7236007" cy="5112568"/>
          </a:xfrm>
        </p:spPr>
        <p:txBody>
          <a:bodyPr>
            <a:normAutofit fontScale="85000" lnSpcReduction="20000"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>
                <a:srgbClr val="90C226"/>
              </a:buClr>
              <a:buNone/>
            </a:pPr>
            <a:r>
              <a:rPr lang="ru-RU" sz="1900" b="1" dirty="0">
                <a:solidFill>
                  <a:prstClr val="black">
                    <a:lumMod val="85000"/>
                    <a:lumOff val="15000"/>
                  </a:prstClr>
                </a:solidFill>
                <a:cs typeface="Times New Roman" pitchFamily="18" charset="0"/>
              </a:rPr>
              <a:t>Квалификация</a:t>
            </a:r>
            <a:r>
              <a:rPr lang="ru-RU" sz="1900" dirty="0">
                <a:solidFill>
                  <a:prstClr val="black">
                    <a:lumMod val="85000"/>
                    <a:lumOff val="15000"/>
                  </a:prstClr>
                </a:solidFill>
                <a:cs typeface="Times New Roman" pitchFamily="18" charset="0"/>
              </a:rPr>
              <a:t> – </a:t>
            </a:r>
            <a:r>
              <a:rPr lang="ru-RU" sz="1900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Times New Roman" pitchFamily="18" charset="0"/>
              </a:rPr>
              <a:t>бакалавр</a:t>
            </a:r>
            <a:endParaRPr lang="ru-RU" sz="1900" dirty="0">
              <a:solidFill>
                <a:prstClr val="black">
                  <a:lumMod val="85000"/>
                  <a:lumOff val="15000"/>
                </a:prstClr>
              </a:solidFill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>
                <a:srgbClr val="90C226"/>
              </a:buClr>
              <a:buNone/>
            </a:pPr>
            <a:r>
              <a:rPr lang="ru-RU" sz="1900" b="1" dirty="0">
                <a:solidFill>
                  <a:prstClr val="black">
                    <a:lumMod val="85000"/>
                    <a:lumOff val="15000"/>
                  </a:prstClr>
                </a:solidFill>
                <a:cs typeface="Times New Roman" pitchFamily="18" charset="0"/>
              </a:rPr>
              <a:t>Срок обучения </a:t>
            </a:r>
            <a:r>
              <a:rPr lang="ru-RU" sz="1900" dirty="0">
                <a:solidFill>
                  <a:prstClr val="black">
                    <a:lumMod val="85000"/>
                    <a:lumOff val="15000"/>
                  </a:prstClr>
                </a:solidFill>
                <a:cs typeface="Times New Roman" pitchFamily="18" charset="0"/>
              </a:rPr>
              <a:t>- 4 </a:t>
            </a:r>
            <a:r>
              <a:rPr lang="ru-RU" sz="1900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Times New Roman" pitchFamily="18" charset="0"/>
              </a:rPr>
              <a:t>года</a:t>
            </a:r>
            <a:endParaRPr lang="ru-RU" sz="1900" dirty="0">
              <a:solidFill>
                <a:prstClr val="black">
                  <a:lumMod val="85000"/>
                  <a:lumOff val="15000"/>
                </a:prstClr>
              </a:solidFill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>
                <a:srgbClr val="90C226"/>
              </a:buClr>
              <a:buNone/>
            </a:pPr>
            <a:r>
              <a:rPr lang="ru-RU" sz="1900" b="1" dirty="0">
                <a:solidFill>
                  <a:prstClr val="black">
                    <a:lumMod val="85000"/>
                    <a:lumOff val="15000"/>
                  </a:prstClr>
                </a:solidFill>
                <a:cs typeface="Times New Roman" pitchFamily="18" charset="0"/>
              </a:rPr>
              <a:t>Форма обучения </a:t>
            </a:r>
            <a:r>
              <a:rPr lang="ru-RU" sz="1900" dirty="0">
                <a:solidFill>
                  <a:prstClr val="black">
                    <a:lumMod val="85000"/>
                    <a:lumOff val="15000"/>
                  </a:prstClr>
                </a:solidFill>
                <a:cs typeface="Times New Roman" pitchFamily="18" charset="0"/>
              </a:rPr>
              <a:t>– </a:t>
            </a:r>
            <a:r>
              <a:rPr lang="ru-RU" sz="1900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Times New Roman" pitchFamily="18" charset="0"/>
              </a:rPr>
              <a:t>очная</a:t>
            </a:r>
            <a:endParaRPr lang="ru-RU" sz="1900" dirty="0">
              <a:solidFill>
                <a:prstClr val="black">
                  <a:lumMod val="85000"/>
                  <a:lumOff val="15000"/>
                </a:prstClr>
              </a:solidFill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90C226"/>
              </a:buClr>
              <a:buNone/>
            </a:pPr>
            <a:endParaRPr lang="ru-RU" sz="2100" b="1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80963" indent="363538" algn="just">
              <a:buNone/>
            </a:pPr>
            <a:r>
              <a:rPr lang="ru-RU" sz="1800" dirty="0" smtClean="0"/>
              <a:t>Профиль </a:t>
            </a:r>
            <a:r>
              <a:rPr lang="ru-RU" sz="1800" dirty="0"/>
              <a:t>подготовки обеспечивает подготовку специалистов в области экологической безопасности технических объектов, снижения техногенных рисков и охраны труда в условиях </a:t>
            </a:r>
            <a:r>
              <a:rPr lang="ru-RU" sz="1800" dirty="0" smtClean="0"/>
              <a:t>производства, обеспечение </a:t>
            </a:r>
            <a:r>
              <a:rPr lang="ru-RU" sz="1800" dirty="0"/>
              <a:t>экологической безопасности жизни городов. </a:t>
            </a:r>
            <a:endParaRPr lang="ru-RU" sz="1800" dirty="0" smtClean="0"/>
          </a:p>
          <a:p>
            <a:pPr marL="80963" indent="363538" algn="just">
              <a:buNone/>
            </a:pPr>
            <a:r>
              <a:rPr lang="ru-RU" sz="1800" b="1" i="1" dirty="0" smtClean="0"/>
              <a:t>Профессиональные  </a:t>
            </a:r>
            <a:r>
              <a:rPr lang="ru-RU" sz="1800" b="1" i="1" dirty="0"/>
              <a:t>задачи:</a:t>
            </a:r>
          </a:p>
          <a:p>
            <a:r>
              <a:rPr lang="ru-RU" sz="1800" dirty="0"/>
              <a:t> </a:t>
            </a:r>
            <a:r>
              <a:rPr lang="ru-RU" sz="1800" dirty="0" smtClean="0"/>
              <a:t>работа с техническими </a:t>
            </a:r>
            <a:r>
              <a:rPr lang="ru-RU" sz="1800" dirty="0"/>
              <a:t>средствами мониторинга и защиты окружающей </a:t>
            </a:r>
            <a:r>
              <a:rPr lang="ru-RU" sz="1800" dirty="0" smtClean="0"/>
              <a:t>среды</a:t>
            </a:r>
            <a:endParaRPr lang="ru-RU" sz="1800" dirty="0"/>
          </a:p>
          <a:p>
            <a:r>
              <a:rPr lang="ru-RU" sz="1800" dirty="0" smtClean="0"/>
              <a:t>прогнозирование экологических последствий </a:t>
            </a:r>
            <a:r>
              <a:rPr lang="ru-RU" sz="1800" dirty="0"/>
              <a:t>загрязнения окружающей </a:t>
            </a:r>
            <a:r>
              <a:rPr lang="ru-RU" sz="1800" dirty="0" smtClean="0"/>
              <a:t>среды </a:t>
            </a:r>
            <a:r>
              <a:rPr lang="ru-RU" sz="1800" dirty="0"/>
              <a:t>промышленными и бытовыми </a:t>
            </a:r>
            <a:r>
              <a:rPr lang="ru-RU" sz="1800" dirty="0" smtClean="0"/>
              <a:t>отходами</a:t>
            </a:r>
            <a:endParaRPr lang="ru-RU" sz="1800" dirty="0"/>
          </a:p>
          <a:p>
            <a:r>
              <a:rPr lang="ru-RU" sz="1800" dirty="0" smtClean="0"/>
              <a:t>выбор оптимальных </a:t>
            </a:r>
            <a:r>
              <a:rPr lang="ru-RU" sz="1800" dirty="0"/>
              <a:t> </a:t>
            </a:r>
            <a:r>
              <a:rPr lang="ru-RU" sz="1800" dirty="0" smtClean="0"/>
              <a:t>биотехнических методов </a:t>
            </a:r>
            <a:r>
              <a:rPr lang="ru-RU" sz="1800" dirty="0"/>
              <a:t>и </a:t>
            </a:r>
            <a:r>
              <a:rPr lang="ru-RU" sz="1800" dirty="0" smtClean="0"/>
              <a:t>технологий </a:t>
            </a:r>
            <a:r>
              <a:rPr lang="ru-RU" sz="1800" dirty="0"/>
              <a:t>защиты окружающей </a:t>
            </a:r>
            <a:r>
              <a:rPr lang="ru-RU" sz="1800" dirty="0" smtClean="0"/>
              <a:t>среды</a:t>
            </a:r>
            <a:endParaRPr lang="ru-RU" sz="1800" dirty="0"/>
          </a:p>
          <a:p>
            <a:r>
              <a:rPr lang="ru-RU" sz="1800" dirty="0" smtClean="0"/>
              <a:t>разработка перечня мероприятий </a:t>
            </a:r>
            <a:r>
              <a:rPr lang="ru-RU" sz="1800" dirty="0"/>
              <a:t>по охране окружающей среды в составе проектной </a:t>
            </a:r>
            <a:r>
              <a:rPr lang="ru-RU" sz="1800" dirty="0" smtClean="0"/>
              <a:t>документации</a:t>
            </a:r>
            <a:endParaRPr lang="ru-RU" sz="1800" dirty="0"/>
          </a:p>
          <a:p>
            <a:r>
              <a:rPr lang="ru-RU" sz="1800" dirty="0" smtClean="0"/>
              <a:t>разработка программ производственного </a:t>
            </a:r>
            <a:r>
              <a:rPr lang="ru-RU" sz="1800" dirty="0"/>
              <a:t>экологического </a:t>
            </a:r>
            <a:r>
              <a:rPr lang="ru-RU" sz="1800" dirty="0" smtClean="0"/>
              <a:t>контроля. </a:t>
            </a:r>
            <a:endParaRPr lang="ru-RU" sz="1800" dirty="0"/>
          </a:p>
          <a:p>
            <a:pPr lvl="0">
              <a:lnSpc>
                <a:spcPct val="80000"/>
              </a:lnSpc>
              <a:buClr>
                <a:srgbClr val="90C226"/>
              </a:buClr>
              <a:buNone/>
            </a:pPr>
            <a:endParaRPr lang="ru-RU" sz="1800" b="1" i="1" dirty="0">
              <a:solidFill>
                <a:srgbClr val="C00000"/>
              </a:solidFill>
            </a:endParaRPr>
          </a:p>
          <a:p>
            <a:pPr lvl="0">
              <a:lnSpc>
                <a:spcPct val="80000"/>
              </a:lnSpc>
              <a:buClr>
                <a:srgbClr val="90C226"/>
              </a:buClr>
              <a:buNone/>
            </a:pPr>
            <a:r>
              <a:rPr lang="ru-RU" sz="1800" b="1" i="1" dirty="0" smtClean="0">
                <a:solidFill>
                  <a:srgbClr val="C00000"/>
                </a:solidFill>
              </a:rPr>
              <a:t>План </a:t>
            </a:r>
            <a:r>
              <a:rPr lang="ru-RU" sz="1800" b="1" i="1" dirty="0">
                <a:solidFill>
                  <a:srgbClr val="C00000"/>
                </a:solidFill>
              </a:rPr>
              <a:t>приема на 2022-2023 </a:t>
            </a:r>
            <a:r>
              <a:rPr lang="ru-RU" sz="1800" b="1" i="1" dirty="0" err="1">
                <a:solidFill>
                  <a:srgbClr val="C00000"/>
                </a:solidFill>
              </a:rPr>
              <a:t>уч.г</a:t>
            </a:r>
            <a:r>
              <a:rPr lang="ru-RU" sz="1800" b="1" i="1" dirty="0">
                <a:solidFill>
                  <a:srgbClr val="C00000"/>
                </a:solidFill>
              </a:rPr>
              <a:t>.:</a:t>
            </a:r>
          </a:p>
          <a:p>
            <a:pPr lvl="0">
              <a:lnSpc>
                <a:spcPct val="80000"/>
              </a:lnSpc>
              <a:buClr>
                <a:srgbClr val="90C226"/>
              </a:buClr>
              <a:buNone/>
            </a:pPr>
            <a:r>
              <a:rPr lang="ru-RU" sz="18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бюджетных </a:t>
            </a:r>
            <a:r>
              <a:rPr lang="ru-RU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– </a:t>
            </a:r>
            <a:r>
              <a:rPr lang="ru-RU" sz="18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21 место </a:t>
            </a:r>
            <a:endParaRPr lang="ru-RU" sz="18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lvl="0">
              <a:lnSpc>
                <a:spcPct val="80000"/>
              </a:lnSpc>
              <a:buClr>
                <a:srgbClr val="90C226"/>
              </a:buClr>
              <a:buNone/>
            </a:pPr>
            <a:r>
              <a:rPr lang="ru-RU" sz="18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внебюджетных </a:t>
            </a:r>
            <a:r>
              <a:rPr lang="ru-RU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– </a:t>
            </a:r>
            <a:r>
              <a:rPr lang="ru-RU" sz="18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4 места</a:t>
            </a:r>
            <a:endParaRPr lang="ru-RU" sz="1800" dirty="0"/>
          </a:p>
          <a:p>
            <a:pPr lvl="0">
              <a:lnSpc>
                <a:spcPct val="80000"/>
              </a:lnSpc>
              <a:buClr>
                <a:srgbClr val="90C226"/>
              </a:buClr>
              <a:buNone/>
            </a:pPr>
            <a:endParaRPr lang="ru-RU" sz="2100" b="1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lvl="0">
              <a:lnSpc>
                <a:spcPct val="80000"/>
              </a:lnSpc>
              <a:buClr>
                <a:srgbClr val="90C226"/>
              </a:buClr>
              <a:buNone/>
            </a:pPr>
            <a:endParaRPr lang="ru-RU" u="sng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917124" cy="57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53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04000"/>
              </a:schemeClr>
            </a:gs>
            <a:gs pos="94000">
              <a:schemeClr val="bg1">
                <a:shade val="96000"/>
                <a:lumMod val="8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93"/>
          <a:stretch/>
        </p:blipFill>
        <p:spPr>
          <a:xfrm>
            <a:off x="5724128" y="4869160"/>
            <a:ext cx="2880320" cy="16859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95915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solidFill>
                  <a:srgbClr val="26490F"/>
                </a:solidFill>
                <a:latin typeface="+mn-lt"/>
                <a:cs typeface="Times New Roman" panose="02020603050405020304" pitchFamily="18" charset="0"/>
              </a:rPr>
              <a:t>29.03.01 </a:t>
            </a:r>
            <a:br>
              <a:rPr lang="ru-RU" sz="2200" dirty="0" smtClean="0">
                <a:solidFill>
                  <a:srgbClr val="26490F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26490F"/>
                </a:solidFill>
                <a:latin typeface="+mn-lt"/>
                <a:cs typeface="Times New Roman" panose="02020603050405020304" pitchFamily="18" charset="0"/>
              </a:rPr>
              <a:t>Направление : </a:t>
            </a:r>
            <a:r>
              <a:rPr lang="ru-RU" sz="1800" dirty="0" smtClean="0">
                <a:solidFill>
                  <a:srgbClr val="26490F"/>
                </a:solidFill>
                <a:latin typeface="+mn-lt"/>
                <a:cs typeface="Times New Roman" panose="02020603050405020304" pitchFamily="18" charset="0"/>
              </a:rPr>
              <a:t>Технология изделий легкой промышленности</a:t>
            </a:r>
            <a:br>
              <a:rPr lang="ru-RU" sz="1800" dirty="0" smtClean="0">
                <a:solidFill>
                  <a:srgbClr val="26490F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26490F"/>
                </a:solidFill>
                <a:latin typeface="+mn-lt"/>
                <a:cs typeface="Times New Roman" panose="02020603050405020304" pitchFamily="18" charset="0"/>
              </a:rPr>
              <a:t>Профиль: «Дизайн, конструирование и технология швейных изделий»</a:t>
            </a:r>
            <a:br>
              <a:rPr lang="ru-RU" sz="1800" dirty="0" smtClean="0">
                <a:solidFill>
                  <a:srgbClr val="26490F"/>
                </a:solidFill>
                <a:latin typeface="+mn-lt"/>
                <a:cs typeface="Times New Roman" panose="02020603050405020304" pitchFamily="18" charset="0"/>
              </a:rPr>
            </a:br>
            <a:endParaRPr lang="ru-RU" sz="1800" dirty="0">
              <a:solidFill>
                <a:srgbClr val="26490F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4424" y="1412776"/>
            <a:ext cx="7380023" cy="5112568"/>
          </a:xfrm>
        </p:spPr>
        <p:txBody>
          <a:bodyPr>
            <a:normAutofit fontScale="92500" lnSpcReduction="10000"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>
                <a:srgbClr val="90C226"/>
              </a:buClr>
              <a:buNone/>
            </a:pPr>
            <a:r>
              <a:rPr lang="ru-RU" sz="1900" b="1" dirty="0">
                <a:solidFill>
                  <a:prstClr val="black">
                    <a:lumMod val="85000"/>
                    <a:lumOff val="15000"/>
                  </a:prstClr>
                </a:solidFill>
                <a:cs typeface="Times New Roman" pitchFamily="18" charset="0"/>
              </a:rPr>
              <a:t>Квалификация</a:t>
            </a:r>
            <a:r>
              <a:rPr lang="ru-RU" sz="1900" dirty="0">
                <a:solidFill>
                  <a:prstClr val="black">
                    <a:lumMod val="85000"/>
                    <a:lumOff val="15000"/>
                  </a:prstClr>
                </a:solidFill>
                <a:cs typeface="Times New Roman" pitchFamily="18" charset="0"/>
              </a:rPr>
              <a:t> – </a:t>
            </a:r>
            <a:r>
              <a:rPr lang="ru-RU" sz="1900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Times New Roman" pitchFamily="18" charset="0"/>
              </a:rPr>
              <a:t>бакалавр</a:t>
            </a:r>
            <a:endParaRPr lang="ru-RU" sz="1900" dirty="0">
              <a:solidFill>
                <a:prstClr val="black">
                  <a:lumMod val="85000"/>
                  <a:lumOff val="15000"/>
                </a:prstClr>
              </a:solidFill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>
                <a:srgbClr val="90C226"/>
              </a:buClr>
              <a:buNone/>
            </a:pPr>
            <a:r>
              <a:rPr lang="ru-RU" sz="1900" b="1" dirty="0">
                <a:solidFill>
                  <a:prstClr val="black">
                    <a:lumMod val="85000"/>
                    <a:lumOff val="15000"/>
                  </a:prstClr>
                </a:solidFill>
                <a:cs typeface="Times New Roman" pitchFamily="18" charset="0"/>
              </a:rPr>
              <a:t>Срок обучения </a:t>
            </a:r>
            <a:r>
              <a:rPr lang="ru-RU" sz="1900" dirty="0">
                <a:solidFill>
                  <a:prstClr val="black">
                    <a:lumMod val="85000"/>
                    <a:lumOff val="15000"/>
                  </a:prstClr>
                </a:solidFill>
                <a:cs typeface="Times New Roman" pitchFamily="18" charset="0"/>
              </a:rPr>
              <a:t>- 4 </a:t>
            </a:r>
            <a:r>
              <a:rPr lang="ru-RU" sz="1900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Times New Roman" pitchFamily="18" charset="0"/>
              </a:rPr>
              <a:t>года</a:t>
            </a:r>
            <a:endParaRPr lang="ru-RU" sz="1900" dirty="0">
              <a:solidFill>
                <a:prstClr val="black">
                  <a:lumMod val="85000"/>
                  <a:lumOff val="15000"/>
                </a:prstClr>
              </a:solidFill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>
                <a:srgbClr val="90C226"/>
              </a:buClr>
              <a:buNone/>
            </a:pPr>
            <a:r>
              <a:rPr lang="ru-RU" sz="1900" b="1" dirty="0">
                <a:solidFill>
                  <a:prstClr val="black">
                    <a:lumMod val="85000"/>
                    <a:lumOff val="15000"/>
                  </a:prstClr>
                </a:solidFill>
                <a:cs typeface="Times New Roman" pitchFamily="18" charset="0"/>
              </a:rPr>
              <a:t>Форма обучения </a:t>
            </a:r>
            <a:r>
              <a:rPr lang="ru-RU" sz="1900" dirty="0">
                <a:solidFill>
                  <a:prstClr val="black">
                    <a:lumMod val="85000"/>
                    <a:lumOff val="15000"/>
                  </a:prstClr>
                </a:solidFill>
                <a:cs typeface="Times New Roman" pitchFamily="18" charset="0"/>
              </a:rPr>
              <a:t>– </a:t>
            </a:r>
            <a:r>
              <a:rPr lang="ru-RU" sz="1900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Times New Roman" pitchFamily="18" charset="0"/>
              </a:rPr>
              <a:t>очная</a:t>
            </a:r>
            <a:endParaRPr lang="ru-RU" sz="1900" dirty="0">
              <a:solidFill>
                <a:prstClr val="black">
                  <a:lumMod val="85000"/>
                  <a:lumOff val="15000"/>
                </a:prstClr>
              </a:solidFill>
              <a:cs typeface="Times New Roman" pitchFamily="18" charset="0"/>
            </a:endParaRPr>
          </a:p>
          <a:p>
            <a:pPr marL="0" lvl="0" indent="534988" algn="just">
              <a:lnSpc>
                <a:spcPct val="80000"/>
              </a:lnSpc>
              <a:buClr>
                <a:srgbClr val="90C226"/>
              </a:buClr>
              <a:buNone/>
            </a:pPr>
            <a:r>
              <a:rPr lang="ru-RU" sz="1800" dirty="0" smtClean="0"/>
              <a:t>В ходе обучения изучается весь производственный </a:t>
            </a:r>
            <a:r>
              <a:rPr lang="ru-RU" sz="1800" dirty="0"/>
              <a:t>цикл: разработка изделия, подбор материалов и расчет их количества, выбор фурнитуры,  выбор  оборудования, контроль качества сырья,  контроль технологического процесса, контроль выходного </a:t>
            </a:r>
            <a:r>
              <a:rPr lang="ru-RU" sz="1800" dirty="0" smtClean="0"/>
              <a:t>качества. </a:t>
            </a:r>
          </a:p>
          <a:p>
            <a:pPr marL="0" indent="534988" algn="just">
              <a:lnSpc>
                <a:spcPct val="80000"/>
              </a:lnSpc>
              <a:buClr>
                <a:srgbClr val="90C226"/>
              </a:buClr>
              <a:buNone/>
            </a:pPr>
            <a:r>
              <a:rPr lang="ru-RU" sz="1800" b="1" i="1" dirty="0" smtClean="0"/>
              <a:t>Профессиональные  </a:t>
            </a:r>
            <a:r>
              <a:rPr lang="ru-RU" sz="1800" b="1" i="1" dirty="0"/>
              <a:t>задачи:</a:t>
            </a:r>
          </a:p>
          <a:p>
            <a:r>
              <a:rPr lang="ru-RU" sz="1800" dirty="0" smtClean="0"/>
              <a:t>моделирование </a:t>
            </a:r>
            <a:r>
              <a:rPr lang="ru-RU" sz="1800" dirty="0"/>
              <a:t>швейных </a:t>
            </a:r>
            <a:r>
              <a:rPr lang="ru-RU" sz="1800" dirty="0" smtClean="0"/>
              <a:t>изделий</a:t>
            </a:r>
            <a:endParaRPr lang="ru-RU" sz="1800" dirty="0"/>
          </a:p>
          <a:p>
            <a:r>
              <a:rPr lang="ru-RU" sz="1800" dirty="0" smtClean="0"/>
              <a:t>конструирование </a:t>
            </a:r>
            <a:r>
              <a:rPr lang="ru-RU" sz="1800" dirty="0"/>
              <a:t>швейных </a:t>
            </a:r>
            <a:r>
              <a:rPr lang="ru-RU" sz="1800" dirty="0" smtClean="0"/>
              <a:t>изделий</a:t>
            </a:r>
            <a:endParaRPr lang="ru-RU" sz="1800" dirty="0"/>
          </a:p>
          <a:p>
            <a:r>
              <a:rPr lang="ru-RU" sz="1800" dirty="0" smtClean="0"/>
              <a:t>подготовка </a:t>
            </a:r>
            <a:r>
              <a:rPr lang="ru-RU" sz="1800" dirty="0"/>
              <a:t>и организация технологических процессов на швейном </a:t>
            </a:r>
            <a:r>
              <a:rPr lang="ru-RU" sz="1800" dirty="0" smtClean="0"/>
              <a:t>производстве</a:t>
            </a:r>
            <a:endParaRPr lang="ru-RU" sz="1800" dirty="0"/>
          </a:p>
          <a:p>
            <a:r>
              <a:rPr lang="ru-RU" sz="1800" dirty="0" smtClean="0"/>
              <a:t>организация </a:t>
            </a:r>
            <a:r>
              <a:rPr lang="ru-RU" sz="1800" dirty="0"/>
              <a:t>работы специализированного подразделения швейного производства и управление </a:t>
            </a:r>
            <a:r>
              <a:rPr lang="ru-RU" sz="1800" dirty="0" smtClean="0"/>
              <a:t>ею</a:t>
            </a:r>
            <a:endParaRPr lang="ru-RU" sz="1800" dirty="0"/>
          </a:p>
          <a:p>
            <a:r>
              <a:rPr lang="ru-RU" sz="1800" dirty="0" smtClean="0"/>
              <a:t>выполнение </a:t>
            </a:r>
            <a:r>
              <a:rPr lang="ru-RU" sz="1800" dirty="0"/>
              <a:t>работ по одной или нескольким профессиям рабочих, должностям служащих.</a:t>
            </a:r>
          </a:p>
          <a:p>
            <a:pPr>
              <a:lnSpc>
                <a:spcPct val="80000"/>
              </a:lnSpc>
              <a:buClr>
                <a:srgbClr val="90C226"/>
              </a:buClr>
              <a:buNone/>
            </a:pPr>
            <a:r>
              <a:rPr lang="ru-RU" sz="1800" b="1" i="1" dirty="0" smtClean="0">
                <a:solidFill>
                  <a:srgbClr val="C00000"/>
                </a:solidFill>
              </a:rPr>
              <a:t>План </a:t>
            </a:r>
            <a:r>
              <a:rPr lang="ru-RU" sz="1800" b="1" i="1" dirty="0">
                <a:solidFill>
                  <a:srgbClr val="C00000"/>
                </a:solidFill>
              </a:rPr>
              <a:t>приема на 2022-2023 </a:t>
            </a:r>
            <a:r>
              <a:rPr lang="ru-RU" sz="1800" b="1" i="1" dirty="0" err="1">
                <a:solidFill>
                  <a:srgbClr val="C00000"/>
                </a:solidFill>
              </a:rPr>
              <a:t>уч.г</a:t>
            </a:r>
            <a:r>
              <a:rPr lang="ru-RU" sz="1800" b="1" i="1" dirty="0">
                <a:solidFill>
                  <a:srgbClr val="C00000"/>
                </a:solidFill>
              </a:rPr>
              <a:t>.:</a:t>
            </a:r>
          </a:p>
          <a:p>
            <a:pPr lvl="0">
              <a:lnSpc>
                <a:spcPct val="80000"/>
              </a:lnSpc>
              <a:buClr>
                <a:srgbClr val="90C226"/>
              </a:buClr>
              <a:buNone/>
            </a:pPr>
            <a:r>
              <a:rPr lang="ru-RU" sz="18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бюджетных </a:t>
            </a:r>
            <a:r>
              <a:rPr lang="ru-RU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– </a:t>
            </a:r>
            <a:r>
              <a:rPr lang="ru-RU" sz="18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21 место </a:t>
            </a:r>
            <a:endParaRPr lang="ru-RU" sz="18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lvl="0">
              <a:lnSpc>
                <a:spcPct val="80000"/>
              </a:lnSpc>
              <a:buClr>
                <a:srgbClr val="90C226"/>
              </a:buClr>
              <a:buNone/>
            </a:pPr>
            <a:r>
              <a:rPr lang="ru-RU" sz="18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внебюджетных </a:t>
            </a:r>
            <a:r>
              <a:rPr lang="ru-RU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– </a:t>
            </a:r>
            <a:r>
              <a:rPr lang="ru-RU" sz="18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4 места</a:t>
            </a:r>
            <a:endParaRPr lang="ru-RU" sz="1800" dirty="0"/>
          </a:p>
          <a:p>
            <a:pPr lvl="0">
              <a:lnSpc>
                <a:spcPct val="80000"/>
              </a:lnSpc>
              <a:buClr>
                <a:srgbClr val="90C226"/>
              </a:buClr>
              <a:buNone/>
            </a:pPr>
            <a:endParaRPr lang="ru-RU" sz="2100" b="1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lvl="0">
              <a:lnSpc>
                <a:spcPct val="80000"/>
              </a:lnSpc>
              <a:buClr>
                <a:srgbClr val="90C226"/>
              </a:buClr>
              <a:buNone/>
            </a:pPr>
            <a:endParaRPr lang="ru-RU" u="sng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917124" cy="57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268760"/>
            <a:ext cx="4464496" cy="2484276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rgbClr val="26490F"/>
                </a:solidFill>
              </a:rPr>
              <a:t>Учебные, лабораторные и лекционные аудитории ИТИ</a:t>
            </a:r>
            <a:endParaRPr lang="ru-RU" sz="2800" i="1" dirty="0">
              <a:solidFill>
                <a:srgbClr val="26490F"/>
              </a:solidFill>
            </a:endParaRPr>
          </a:p>
        </p:txBody>
      </p:sp>
      <p:pic>
        <p:nvPicPr>
          <p:cNvPr id="6146" name="Picture 2" descr="https://pp.userapi.com/c836328/v836328676/418aa/UOIUNPNXEj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018" y="3429000"/>
            <a:ext cx="3793350" cy="284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pp.userapi.com/c836328/v836328676/41846/09OyMpsJ9e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836712"/>
            <a:ext cx="378633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47350"/>
            <a:ext cx="374441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917124" cy="57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98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lturgasheva_EA\Desktop\Рука помощ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221088"/>
            <a:ext cx="4197037" cy="2448272"/>
          </a:xfrm>
          <a:prstGeom prst="rect">
            <a:avLst/>
          </a:prstGeom>
          <a:noFill/>
          <a:effectLst>
            <a:reflection endPos="0" dist="50800" dir="5400000" sy="-100000" algn="bl" rotWithShape="0"/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135618"/>
            <a:ext cx="6336704" cy="82918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26490F"/>
                </a:solidFill>
              </a:rPr>
              <a:t>Социальная поддержка студентов</a:t>
            </a:r>
            <a:endParaRPr lang="ru-RU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568952" cy="396044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Государственная академическая стипендия </a:t>
            </a:r>
          </a:p>
          <a:p>
            <a:r>
              <a:rPr lang="ru-RU" dirty="0"/>
              <a:t>Г</a:t>
            </a:r>
            <a:r>
              <a:rPr lang="ru-RU" dirty="0" smtClean="0"/>
              <a:t>осударственная социальная стипендия </a:t>
            </a:r>
          </a:p>
          <a:p>
            <a:r>
              <a:rPr lang="ru-RU" dirty="0" smtClean="0"/>
              <a:t>Материальная помощь  - по личному заявлению </a:t>
            </a:r>
          </a:p>
          <a:p>
            <a:r>
              <a:rPr lang="ru-RU" dirty="0" smtClean="0"/>
              <a:t>Социальная поддержка -  по личному заявлению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2900" b="1" dirty="0" smtClean="0"/>
              <a:t>За значимые достижения в учебе, науке, общественной жизни:</a:t>
            </a:r>
            <a:endParaRPr lang="ru-RU" sz="2900" b="1" dirty="0"/>
          </a:p>
          <a:p>
            <a:r>
              <a:rPr lang="ru-RU" sz="2900" dirty="0" smtClean="0"/>
              <a:t>Стипендия Президента Российской Федерации</a:t>
            </a:r>
          </a:p>
          <a:p>
            <a:r>
              <a:rPr lang="ru-RU" sz="2900" dirty="0" smtClean="0"/>
              <a:t>Стипендия Правительства Российской Федерации</a:t>
            </a:r>
          </a:p>
          <a:p>
            <a:r>
              <a:rPr lang="ru-RU" sz="2900" dirty="0" smtClean="0"/>
              <a:t>Стипендия Главы Республики Хакасия</a:t>
            </a:r>
          </a:p>
          <a:p>
            <a:r>
              <a:rPr lang="ru-RU" sz="2900" dirty="0" smtClean="0"/>
              <a:t>Стипендия Главы города Абакана</a:t>
            </a:r>
            <a:endParaRPr lang="ru-RU" sz="29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917124" cy="57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10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8064896" cy="13088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26490F"/>
                </a:solidFill>
              </a:rPr>
              <a:t>Военный учебный центр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196752"/>
            <a:ext cx="7488832" cy="3312368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B0F0"/>
                </a:solidFill>
              </a:rPr>
              <a:t>Студенты ХГУ, могут во </a:t>
            </a:r>
            <a:r>
              <a:rPr lang="ru-RU" b="1" dirty="0">
                <a:solidFill>
                  <a:srgbClr val="00B0F0"/>
                </a:solidFill>
              </a:rPr>
              <a:t>время обучения в университете получить военную </a:t>
            </a:r>
            <a:r>
              <a:rPr lang="ru-RU" b="1" dirty="0" smtClean="0">
                <a:solidFill>
                  <a:srgbClr val="00B0F0"/>
                </a:solidFill>
              </a:rPr>
              <a:t>специальность</a:t>
            </a:r>
          </a:p>
          <a:p>
            <a:pPr marL="0" indent="0" algn="just">
              <a:buNone/>
            </a:pPr>
            <a:r>
              <a:rPr lang="ru-RU" dirty="0" smtClean="0"/>
              <a:t>	С </a:t>
            </a:r>
            <a:r>
              <a:rPr lang="ru-RU" dirty="0"/>
              <a:t>1 сентября 2019 года </a:t>
            </a:r>
            <a:r>
              <a:rPr lang="ru-RU" dirty="0" smtClean="0"/>
              <a:t>военная кафедра Военно-инженерного института СФУ обучает студентов Хакасского </a:t>
            </a:r>
            <a:r>
              <a:rPr lang="ru-RU" dirty="0"/>
              <a:t>госуниверситета, прошедших конкурсный отбор.</a:t>
            </a:r>
          </a:p>
          <a:p>
            <a:pPr marL="0" indent="0" algn="just">
              <a:buNone/>
            </a:pPr>
            <a:r>
              <a:rPr lang="ru-RU" dirty="0" smtClean="0"/>
              <a:t>	Программа рассчитана </a:t>
            </a:r>
            <a:r>
              <a:rPr lang="ru-RU" dirty="0"/>
              <a:t>на будущих сержантов или рядовых </a:t>
            </a:r>
            <a:r>
              <a:rPr lang="ru-RU" dirty="0" smtClean="0"/>
              <a:t>запаса. </a:t>
            </a:r>
          </a:p>
          <a:p>
            <a:pPr marL="0" indent="0" algn="just">
              <a:buNone/>
            </a:pPr>
            <a:r>
              <a:rPr lang="ru-RU" dirty="0" smtClean="0"/>
              <a:t>	В </a:t>
            </a:r>
            <a:r>
              <a:rPr lang="ru-RU" dirty="0"/>
              <a:t>армию </a:t>
            </a:r>
            <a:r>
              <a:rPr lang="ru-RU" dirty="0" smtClean="0"/>
              <a:t>выпускников кафедры </a:t>
            </a:r>
            <a:r>
              <a:rPr lang="ru-RU" dirty="0"/>
              <a:t>призывать не будут, но они при желании смогут попасть туда, подписав по своей инициативе контракт с Минобороны</a:t>
            </a:r>
            <a:r>
              <a:rPr lang="ru-RU" dirty="0" smtClean="0"/>
              <a:t>.</a:t>
            </a:r>
            <a:endParaRPr lang="ru-RU" b="1" dirty="0" smtClean="0"/>
          </a:p>
          <a:p>
            <a:pPr marL="0" indent="0" algn="just">
              <a:buNone/>
            </a:pPr>
            <a:r>
              <a:rPr lang="ru-RU" dirty="0" smtClean="0"/>
              <a:t>	В случае призыва в армию, бюджетные места обучения закрепляются за призывниками на период службы.</a:t>
            </a:r>
            <a:endParaRPr lang="ru-RU" dirty="0"/>
          </a:p>
        </p:txBody>
      </p:sp>
      <p:pic>
        <p:nvPicPr>
          <p:cNvPr id="2050" name="Picture 2" descr="C:\Users\Ulturgasheva_EA\Desktop\Студенчнская наука\военная подготов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365104"/>
            <a:ext cx="3888432" cy="2188043"/>
          </a:xfrm>
          <a:prstGeom prst="rect">
            <a:avLst/>
          </a:prstGeom>
          <a:noFill/>
          <a:effectLst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917124" cy="57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10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8603" y="188640"/>
            <a:ext cx="6429861" cy="100811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26490F"/>
                </a:solidFill>
              </a:rPr>
              <a:t>Научная деятельность студентов ИТИ</a:t>
            </a:r>
            <a:endParaRPr lang="ru-RU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19" y="1446600"/>
            <a:ext cx="6408712" cy="223224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Студенческие научные объединения :</a:t>
            </a:r>
            <a:endParaRPr lang="ru-RU" dirty="0"/>
          </a:p>
          <a:p>
            <a:pPr lvl="0"/>
            <a:r>
              <a:rPr lang="ru-RU" dirty="0"/>
              <a:t>Научное объединение обучающихся кафедры </a:t>
            </a:r>
            <a:r>
              <a:rPr lang="ru-RU" dirty="0" err="1"/>
              <a:t>ПОВТиАС</a:t>
            </a:r>
            <a:r>
              <a:rPr lang="ru-RU" dirty="0"/>
              <a:t>;</a:t>
            </a:r>
          </a:p>
          <a:p>
            <a:pPr lvl="0"/>
            <a:r>
              <a:rPr lang="ru-RU" dirty="0"/>
              <a:t>Студенческий театр «Вектор моды», научный руководитель – Карцева И.В. (кафедра </a:t>
            </a:r>
            <a:r>
              <a:rPr lang="ru-RU" dirty="0" err="1"/>
              <a:t>ПТиТБ</a:t>
            </a:r>
            <a:r>
              <a:rPr lang="ru-RU" dirty="0"/>
              <a:t>);</a:t>
            </a:r>
          </a:p>
          <a:p>
            <a:pPr lvl="0"/>
            <a:r>
              <a:rPr lang="ru-RU" dirty="0"/>
              <a:t>Союз молодых дизайнеров, научный руководитель </a:t>
            </a:r>
            <a:r>
              <a:rPr lang="ru-RU" dirty="0" err="1"/>
              <a:t>Вшивцева</a:t>
            </a:r>
            <a:r>
              <a:rPr lang="ru-RU" dirty="0"/>
              <a:t> Т.П. (кафедра </a:t>
            </a:r>
            <a:r>
              <a:rPr lang="ru-RU" dirty="0" err="1"/>
              <a:t>ПТиТБ</a:t>
            </a:r>
            <a:r>
              <a:rPr lang="ru-RU" dirty="0"/>
              <a:t>).</a:t>
            </a:r>
          </a:p>
          <a:p>
            <a:endParaRPr lang="ru-RU" dirty="0"/>
          </a:p>
        </p:txBody>
      </p:sp>
      <p:pic>
        <p:nvPicPr>
          <p:cNvPr id="9" name="Содержимое 4" descr="post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228184" y="944724"/>
            <a:ext cx="2327035" cy="2799091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7" b="14762"/>
          <a:stretch/>
        </p:blipFill>
        <p:spPr>
          <a:xfrm>
            <a:off x="539552" y="3916634"/>
            <a:ext cx="4271967" cy="2668960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1027" name="Picture 3" descr="C:\Users\Ulturgasheva_EA\Desktop\Студенчнская наука\фото ио-19 гсих\image-10-11-19-13-56-43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4" t="20736" b="15561"/>
          <a:stretch/>
        </p:blipFill>
        <p:spPr bwMode="auto">
          <a:xfrm>
            <a:off x="5064666" y="3916634"/>
            <a:ext cx="3191131" cy="2684595"/>
          </a:xfrm>
          <a:prstGeom prst="rect">
            <a:avLst/>
          </a:prstGeom>
          <a:noFill/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917124" cy="57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86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980728"/>
            <a:ext cx="7344816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  <a:cs typeface="Times New Roman" panose="02020603050405020304" pitchFamily="18" charset="0"/>
              </a:rPr>
              <a:t>1939 г</a:t>
            </a:r>
            <a:r>
              <a:rPr lang="ru-RU" sz="2000" i="1" dirty="0" smtClean="0">
                <a:solidFill>
                  <a:schemeClr val="accent3">
                    <a:lumMod val="75000"/>
                  </a:schemeClr>
                </a:solidFill>
                <a:cs typeface="Times New Roman" panose="02020603050405020304" pitchFamily="18" charset="0"/>
              </a:rPr>
              <a:t>. - основано  первое учреждение высшего профессионального образования в Хакасии – учительский институт. </a:t>
            </a:r>
            <a:br>
              <a:rPr lang="ru-RU" sz="2000" i="1" dirty="0" smtClean="0">
                <a:solidFill>
                  <a:schemeClr val="accent3">
                    <a:lumMod val="75000"/>
                  </a:schemeClr>
                </a:solidFill>
                <a:cs typeface="Times New Roman" panose="02020603050405020304" pitchFamily="18" charset="0"/>
              </a:rPr>
            </a:br>
            <a:r>
              <a:rPr lang="ru-RU" sz="2000" i="1" dirty="0" smtClean="0">
                <a:solidFill>
                  <a:schemeClr val="accent3">
                    <a:lumMod val="75000"/>
                  </a:schemeClr>
                </a:solidFill>
                <a:cs typeface="Times New Roman" panose="02020603050405020304" pitchFamily="18" charset="0"/>
              </a:rPr>
              <a:t>     </a:t>
            </a:r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  <a:cs typeface="Times New Roman" panose="02020603050405020304" pitchFamily="18" charset="0"/>
              </a:rPr>
              <a:t>1994 г</a:t>
            </a:r>
            <a:r>
              <a:rPr lang="ru-RU" sz="2000" i="1" dirty="0" smtClean="0">
                <a:solidFill>
                  <a:schemeClr val="accent3">
                    <a:lumMod val="75000"/>
                  </a:schemeClr>
                </a:solidFill>
                <a:cs typeface="Times New Roman" panose="02020603050405020304" pitchFamily="18" charset="0"/>
              </a:rPr>
              <a:t>. - образование университета им. Н. Ф. Катанова.</a:t>
            </a:r>
            <a:br>
              <a:rPr lang="ru-RU" sz="2000" i="1" dirty="0" smtClean="0">
                <a:solidFill>
                  <a:schemeClr val="accent3">
                    <a:lumMod val="75000"/>
                  </a:schemeClr>
                </a:solidFill>
                <a:cs typeface="Times New Roman" panose="02020603050405020304" pitchFamily="18" charset="0"/>
              </a:rPr>
            </a:br>
            <a:r>
              <a:rPr lang="ru-RU" sz="2000" i="1" dirty="0" smtClean="0">
                <a:solidFill>
                  <a:schemeClr val="accent3">
                    <a:lumMod val="75000"/>
                  </a:schemeClr>
                </a:solidFill>
                <a:cs typeface="Times New Roman" panose="02020603050405020304" pitchFamily="18" charset="0"/>
              </a:rPr>
              <a:t/>
            </a:r>
            <a:br>
              <a:rPr lang="ru-RU" sz="2000" i="1" dirty="0" smtClean="0">
                <a:solidFill>
                  <a:schemeClr val="accent3">
                    <a:lumMod val="75000"/>
                  </a:schemeClr>
                </a:solidFill>
                <a:cs typeface="Times New Roman" panose="02020603050405020304" pitchFamily="18" charset="0"/>
              </a:rPr>
            </a:br>
            <a:endParaRPr lang="ru-RU" sz="3500" i="1" dirty="0">
              <a:solidFill>
                <a:schemeClr val="accent3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178993"/>
            <a:ext cx="6192688" cy="856057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anose="02020603050405020304" pitchFamily="18" charset="0"/>
              </a:rPr>
              <a:t>ХГУ им. Н. Ф. Катанова</a:t>
            </a:r>
            <a:endParaRPr lang="ru-RU" sz="2800" b="1" i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95536" y="4077072"/>
            <a:ext cx="7200800" cy="15022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i="1" dirty="0" smtClean="0">
                <a:solidFill>
                  <a:srgbClr val="448D1B"/>
                </a:solidFill>
                <a:cs typeface="Times New Roman" panose="02020603050405020304" pitchFamily="18" charset="0"/>
              </a:rPr>
              <a:t/>
            </a:r>
            <a:br>
              <a:rPr lang="ru-RU" i="1" dirty="0" smtClean="0">
                <a:solidFill>
                  <a:srgbClr val="448D1B"/>
                </a:solidFill>
                <a:cs typeface="Times New Roman" panose="02020603050405020304" pitchFamily="18" charset="0"/>
              </a:rPr>
            </a:br>
            <a:endParaRPr lang="ru-RU" i="1" dirty="0">
              <a:solidFill>
                <a:srgbClr val="448D1B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923928" y="6021288"/>
            <a:ext cx="5004048" cy="596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i="1" dirty="0" smtClean="0">
                <a:solidFill>
                  <a:srgbClr val="448D1B"/>
                </a:solidFill>
                <a:cs typeface="Times New Roman" panose="02020603050405020304" pitchFamily="18" charset="0"/>
              </a:rPr>
              <a:t/>
            </a:r>
            <a:br>
              <a:rPr lang="ru-RU" i="1" dirty="0" smtClean="0">
                <a:solidFill>
                  <a:srgbClr val="448D1B"/>
                </a:solidFill>
                <a:cs typeface="Times New Roman" panose="02020603050405020304" pitchFamily="18" charset="0"/>
              </a:rPr>
            </a:br>
            <a:r>
              <a:rPr lang="ru-RU" sz="1600" i="1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Сайт института: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hlinkClick r:id="rId2"/>
              </a:rPr>
              <a:t>http://iti.khsu.ru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hlinkClick r:id="rId2"/>
              </a:rPr>
              <a:t>/</a:t>
            </a:r>
            <a:endParaRPr lang="ru-RU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1600" i="1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Приемная комиссия ХГУ: </a:t>
            </a:r>
            <a:r>
              <a:rPr lang="en-US" sz="1600" dirty="0">
                <a:hlinkClick r:id="rId3"/>
              </a:rPr>
              <a:t>http://khsu.ru/abitur/</a:t>
            </a:r>
            <a:endParaRPr lang="ru-RU" sz="1600" i="1" dirty="0">
              <a:solidFill>
                <a:schemeClr val="accent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0330"/>
            <a:ext cx="1917124" cy="573884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331640" y="1916832"/>
            <a:ext cx="7344816" cy="4176464"/>
          </a:xfrm>
          <a:prstGeom prst="rect">
            <a:avLst/>
          </a:prstGeom>
        </p:spPr>
        <p:txBody>
          <a:bodyPr anchor="b">
            <a:normAutofit fontScale="4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3000" i="1" dirty="0">
                <a:solidFill>
                  <a:schemeClr val="accent3">
                    <a:lumMod val="75000"/>
                  </a:schemeClr>
                </a:solidFill>
                <a:cs typeface="Times New Roman" panose="02020603050405020304" pitchFamily="18" charset="0"/>
              </a:rPr>
              <a:t> Университет сегодня – это:</a:t>
            </a:r>
            <a:br>
              <a:rPr lang="ru-RU" sz="3000" i="1" dirty="0">
                <a:solidFill>
                  <a:schemeClr val="accent3">
                    <a:lumMod val="75000"/>
                  </a:schemeClr>
                </a:solidFill>
                <a:cs typeface="Times New Roman" panose="02020603050405020304" pitchFamily="18" charset="0"/>
              </a:rPr>
            </a:br>
            <a:endParaRPr lang="ru-RU" sz="3000" i="1" dirty="0" smtClean="0">
              <a:solidFill>
                <a:schemeClr val="accent3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3000" i="1" dirty="0" smtClean="0">
                <a:solidFill>
                  <a:schemeClr val="accent3">
                    <a:lumMod val="75000"/>
                  </a:schemeClr>
                </a:solidFill>
                <a:cs typeface="Times New Roman" panose="02020603050405020304" pitchFamily="18" charset="0"/>
              </a:rPr>
              <a:t>более </a:t>
            </a:r>
            <a:r>
              <a:rPr lang="ru-RU" sz="3000" i="1" dirty="0">
                <a:solidFill>
                  <a:schemeClr val="accent3">
                    <a:lumMod val="75000"/>
                  </a:schemeClr>
                </a:solidFill>
                <a:cs typeface="Times New Roman" panose="02020603050405020304" pitchFamily="18" charset="0"/>
              </a:rPr>
              <a:t>9,8 тысяч студентов</a:t>
            </a:r>
            <a:br>
              <a:rPr lang="ru-RU" sz="3000" i="1" dirty="0">
                <a:solidFill>
                  <a:schemeClr val="accent3">
                    <a:lumMod val="75000"/>
                  </a:schemeClr>
                </a:solidFill>
                <a:cs typeface="Times New Roman" panose="02020603050405020304" pitchFamily="18" charset="0"/>
              </a:rPr>
            </a:br>
            <a:r>
              <a:rPr lang="ru-RU" sz="3000" i="1" dirty="0" smtClean="0">
                <a:solidFill>
                  <a:schemeClr val="accent3">
                    <a:lumMod val="75000"/>
                  </a:schemeClr>
                </a:solidFill>
                <a:cs typeface="Times New Roman" panose="02020603050405020304" pitchFamily="18" charset="0"/>
              </a:rPr>
              <a:t>более </a:t>
            </a:r>
            <a:r>
              <a:rPr lang="ru-RU" sz="3000" i="1" dirty="0">
                <a:solidFill>
                  <a:schemeClr val="accent3">
                    <a:lumMod val="75000"/>
                  </a:schemeClr>
                </a:solidFill>
                <a:cs typeface="Times New Roman" panose="02020603050405020304" pitchFamily="18" charset="0"/>
              </a:rPr>
              <a:t>1400 преподавателей  и  сотрудников  (из нах: 273 кандидата и 63 доктора наук</a:t>
            </a:r>
            <a:r>
              <a:rPr lang="ru-RU" sz="3000" i="1" dirty="0" smtClean="0">
                <a:solidFill>
                  <a:schemeClr val="accent3">
                    <a:lumMod val="75000"/>
                  </a:schemeClr>
                </a:solidFill>
                <a:cs typeface="Times New Roman" panose="02020603050405020304" pitchFamily="18" charset="0"/>
              </a:rPr>
              <a:t>)</a:t>
            </a:r>
          </a:p>
          <a:p>
            <a:pPr algn="ctr"/>
            <a:endParaRPr lang="ru-RU" sz="3000" i="1" dirty="0" smtClean="0">
              <a:solidFill>
                <a:schemeClr val="accent3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3000" i="1" dirty="0" smtClean="0">
                <a:solidFill>
                  <a:schemeClr val="accent3">
                    <a:lumMod val="75000"/>
                  </a:schemeClr>
                </a:solidFill>
                <a:cs typeface="Times New Roman" panose="02020603050405020304" pitchFamily="18" charset="0"/>
              </a:rPr>
              <a:t>9 </a:t>
            </a:r>
            <a:r>
              <a:rPr lang="ru-RU" sz="3000" i="1" dirty="0">
                <a:solidFill>
                  <a:schemeClr val="accent3">
                    <a:lumMod val="75000"/>
                  </a:schemeClr>
                </a:solidFill>
                <a:cs typeface="Times New Roman" panose="02020603050405020304" pitchFamily="18" charset="0"/>
              </a:rPr>
              <a:t>институтов</a:t>
            </a:r>
            <a:br>
              <a:rPr lang="ru-RU" sz="3000" i="1" dirty="0">
                <a:solidFill>
                  <a:schemeClr val="accent3">
                    <a:lumMod val="75000"/>
                  </a:schemeClr>
                </a:solidFill>
                <a:cs typeface="Times New Roman" panose="02020603050405020304" pitchFamily="18" charset="0"/>
              </a:rPr>
            </a:br>
            <a:r>
              <a:rPr lang="ru-RU" sz="3000" i="1" dirty="0">
                <a:solidFill>
                  <a:schemeClr val="accent3">
                    <a:lumMod val="75000"/>
                  </a:schemeClr>
                </a:solidFill>
                <a:cs typeface="Times New Roman" panose="02020603050405020304" pitchFamily="18" charset="0"/>
              </a:rPr>
              <a:t>4 колледжа</a:t>
            </a:r>
          </a:p>
          <a:p>
            <a:pPr algn="ctr"/>
            <a:endParaRPr lang="ru-RU" sz="3000" i="1" dirty="0" smtClean="0">
              <a:solidFill>
                <a:schemeClr val="accent3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3000" i="1" dirty="0" smtClean="0">
                <a:solidFill>
                  <a:schemeClr val="accent3">
                    <a:lumMod val="75000"/>
                  </a:schemeClr>
                </a:solidFill>
                <a:cs typeface="Times New Roman" panose="02020603050405020304" pitchFamily="18" charset="0"/>
              </a:rPr>
              <a:t>39 направлений подготовки </a:t>
            </a:r>
            <a:r>
              <a:rPr lang="ru-RU" sz="3000" i="1" dirty="0" err="1" smtClean="0">
                <a:solidFill>
                  <a:schemeClr val="accent3">
                    <a:lumMod val="75000"/>
                  </a:schemeClr>
                </a:solidFill>
                <a:cs typeface="Times New Roman" panose="02020603050405020304" pitchFamily="18" charset="0"/>
              </a:rPr>
              <a:t>бакалавриата</a:t>
            </a:r>
            <a:r>
              <a:rPr lang="ru-RU" sz="3000" i="1" dirty="0" smtClean="0">
                <a:solidFill>
                  <a:schemeClr val="accent3">
                    <a:lumMod val="75000"/>
                  </a:schemeClr>
                </a:solidFill>
                <a:cs typeface="Times New Roman" panose="02020603050405020304" pitchFamily="18" charset="0"/>
              </a:rPr>
              <a:t> (очная и заочная форма обучения)</a:t>
            </a:r>
          </a:p>
          <a:p>
            <a:pPr algn="ctr"/>
            <a:r>
              <a:rPr lang="ru-RU" sz="3000" i="1" dirty="0" smtClean="0">
                <a:solidFill>
                  <a:schemeClr val="accent3">
                    <a:lumMod val="75000"/>
                  </a:schemeClr>
                </a:solidFill>
                <a:cs typeface="Times New Roman" panose="02020603050405020304" pitchFamily="18" charset="0"/>
              </a:rPr>
              <a:t>2 специальности</a:t>
            </a:r>
          </a:p>
          <a:p>
            <a:pPr algn="ctr"/>
            <a:r>
              <a:rPr lang="ru-RU" sz="3000" i="1" dirty="0" smtClean="0">
                <a:solidFill>
                  <a:schemeClr val="accent3">
                    <a:lumMod val="75000"/>
                  </a:schemeClr>
                </a:solidFill>
                <a:cs typeface="Times New Roman" panose="02020603050405020304" pitchFamily="18" charset="0"/>
              </a:rPr>
              <a:t>19 направлений подготовки магистратуры</a:t>
            </a:r>
          </a:p>
          <a:p>
            <a:pPr algn="ctr"/>
            <a:r>
              <a:rPr lang="ru-RU" sz="3000" i="1" dirty="0" smtClean="0">
                <a:solidFill>
                  <a:schemeClr val="accent3">
                    <a:lumMod val="75000"/>
                  </a:schemeClr>
                </a:solidFill>
                <a:cs typeface="Times New Roman" panose="02020603050405020304" pitchFamily="18" charset="0"/>
              </a:rPr>
              <a:t>26 направлений подготовки аспирантуры</a:t>
            </a:r>
          </a:p>
          <a:p>
            <a:pPr algn="ctr"/>
            <a:r>
              <a:rPr lang="ru-RU" sz="3000" i="1" dirty="0" smtClean="0">
                <a:solidFill>
                  <a:schemeClr val="accent3">
                    <a:lumMod val="75000"/>
                  </a:schemeClr>
                </a:solidFill>
                <a:cs typeface="Times New Roman" panose="02020603050405020304" pitchFamily="18" charset="0"/>
              </a:rPr>
              <a:t>4 направления подготовки ординатуры</a:t>
            </a:r>
          </a:p>
          <a:p>
            <a:pPr algn="ctr"/>
            <a:endParaRPr lang="ru-RU" sz="3000" i="1" dirty="0" smtClean="0">
              <a:solidFill>
                <a:schemeClr val="accent3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3000" i="1" dirty="0" smtClean="0">
                <a:solidFill>
                  <a:schemeClr val="accent3">
                    <a:lumMod val="75000"/>
                  </a:schemeClr>
                </a:solidFill>
                <a:cs typeface="Times New Roman" panose="02020603050405020304" pitchFamily="18" charset="0"/>
              </a:rPr>
              <a:t>15 учебных корпусов</a:t>
            </a:r>
          </a:p>
          <a:p>
            <a:pPr algn="ctr"/>
            <a:r>
              <a:rPr lang="ru-RU" sz="3000" i="1" dirty="0" smtClean="0">
                <a:solidFill>
                  <a:schemeClr val="accent3">
                    <a:lumMod val="75000"/>
                  </a:schemeClr>
                </a:solidFill>
                <a:cs typeface="Times New Roman" panose="02020603050405020304" pitchFamily="18" charset="0"/>
              </a:rPr>
              <a:t>10 общежитий</a:t>
            </a:r>
          </a:p>
          <a:p>
            <a:pPr algn="ctr"/>
            <a:r>
              <a:rPr lang="ru-RU" sz="3000" i="1" dirty="0" smtClean="0">
                <a:solidFill>
                  <a:schemeClr val="accent3">
                    <a:lumMod val="75000"/>
                  </a:schemeClr>
                </a:solidFill>
                <a:cs typeface="Times New Roman" panose="02020603050405020304" pitchFamily="18" charset="0"/>
              </a:rPr>
              <a:t>5 столовых и 5 буфетов</a:t>
            </a:r>
          </a:p>
          <a:p>
            <a:pPr algn="ctr"/>
            <a:r>
              <a:rPr lang="ru-RU" sz="3000" i="1" dirty="0" smtClean="0">
                <a:solidFill>
                  <a:schemeClr val="accent3">
                    <a:lumMod val="75000"/>
                  </a:schemeClr>
                </a:solidFill>
                <a:cs typeface="Times New Roman" panose="02020603050405020304" pitchFamily="18" charset="0"/>
              </a:rPr>
              <a:t>здравпункт</a:t>
            </a:r>
            <a:r>
              <a:rPr lang="ru-RU" sz="3000" i="1" dirty="0">
                <a:solidFill>
                  <a:schemeClr val="accent3">
                    <a:lumMod val="75000"/>
                  </a:schemeClr>
                </a:solidFill>
                <a:cs typeface="Times New Roman" panose="02020603050405020304" pitchFamily="18" charset="0"/>
              </a:rPr>
              <a:t/>
            </a:r>
            <a:br>
              <a:rPr lang="ru-RU" sz="3000" i="1" dirty="0">
                <a:solidFill>
                  <a:schemeClr val="accent3">
                    <a:lumMod val="75000"/>
                  </a:schemeClr>
                </a:solidFill>
                <a:cs typeface="Times New Roman" panose="02020603050405020304" pitchFamily="18" charset="0"/>
              </a:rPr>
            </a:br>
            <a:r>
              <a:rPr lang="ru-RU" sz="2700" i="1" dirty="0">
                <a:solidFill>
                  <a:schemeClr val="accent3">
                    <a:lumMod val="75000"/>
                  </a:schemeClr>
                </a:solidFill>
                <a:cs typeface="Times New Roman" panose="02020603050405020304" pitchFamily="18" charset="0"/>
              </a:rPr>
              <a:t/>
            </a:r>
            <a:br>
              <a:rPr lang="ru-RU" sz="2700" i="1" dirty="0">
                <a:solidFill>
                  <a:schemeClr val="accent3">
                    <a:lumMod val="75000"/>
                  </a:schemeClr>
                </a:solidFill>
                <a:cs typeface="Times New Roman" panose="02020603050405020304" pitchFamily="18" charset="0"/>
              </a:rPr>
            </a:br>
            <a:r>
              <a:rPr lang="ru-RU" sz="1800" i="1" dirty="0">
                <a:solidFill>
                  <a:schemeClr val="accent3">
                    <a:lumMod val="75000"/>
                  </a:schemeClr>
                </a:solidFill>
                <a:cs typeface="Times New Roman" panose="02020603050405020304" pitchFamily="18" charset="0"/>
              </a:rPr>
              <a:t/>
            </a:r>
            <a:br>
              <a:rPr lang="ru-RU" sz="1800" i="1" dirty="0">
                <a:solidFill>
                  <a:schemeClr val="accent3">
                    <a:lumMod val="75000"/>
                  </a:schemeClr>
                </a:solidFill>
                <a:cs typeface="Times New Roman" panose="02020603050405020304" pitchFamily="18" charset="0"/>
              </a:rPr>
            </a:br>
            <a:r>
              <a:rPr lang="ru-RU" sz="2000" i="1" dirty="0" smtClean="0">
                <a:solidFill>
                  <a:schemeClr val="accent3">
                    <a:lumMod val="75000"/>
                  </a:schemeClr>
                </a:solidFill>
                <a:cs typeface="Times New Roman" panose="02020603050405020304" pitchFamily="18" charset="0"/>
              </a:rPr>
              <a:t/>
            </a:r>
            <a:br>
              <a:rPr lang="ru-RU" sz="2000" i="1" dirty="0" smtClean="0">
                <a:solidFill>
                  <a:schemeClr val="accent3">
                    <a:lumMod val="75000"/>
                  </a:schemeClr>
                </a:solidFill>
                <a:cs typeface="Times New Roman" panose="02020603050405020304" pitchFamily="18" charset="0"/>
              </a:rPr>
            </a:br>
            <a:r>
              <a:rPr lang="ru-RU" sz="2000" i="1" dirty="0" smtClean="0">
                <a:solidFill>
                  <a:schemeClr val="accent3">
                    <a:lumMod val="75000"/>
                  </a:schemeClr>
                </a:solidFill>
                <a:cs typeface="Times New Roman" panose="02020603050405020304" pitchFamily="18" charset="0"/>
              </a:rPr>
              <a:t/>
            </a:r>
            <a:br>
              <a:rPr lang="ru-RU" sz="2000" i="1" dirty="0" smtClean="0">
                <a:solidFill>
                  <a:schemeClr val="accent3">
                    <a:lumMod val="75000"/>
                  </a:schemeClr>
                </a:solidFill>
                <a:cs typeface="Times New Roman" panose="02020603050405020304" pitchFamily="18" charset="0"/>
              </a:rPr>
            </a:br>
            <a:endParaRPr lang="ru-RU" sz="3500" i="1" dirty="0">
              <a:solidFill>
                <a:schemeClr val="accent3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lturgasheva_EA\Desktop\Набор 2021\ПРЕЗЕНТАЦИИ\20190515_3_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642649"/>
            <a:ext cx="3510607" cy="197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40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135618"/>
            <a:ext cx="6336704" cy="82918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26490F"/>
                </a:solidFill>
              </a:rPr>
              <a:t>Сроки приема - 2022</a:t>
            </a:r>
            <a:endParaRPr lang="ru-RU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568952" cy="482453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20 июня  - начало приема заявлений</a:t>
            </a:r>
          </a:p>
          <a:p>
            <a:r>
              <a:rPr lang="ru-RU" sz="2400" dirty="0" smtClean="0"/>
              <a:t>14 июля – окончание приема заявлений от поступающих по вступительным испытаниям вуза</a:t>
            </a:r>
          </a:p>
          <a:p>
            <a:r>
              <a:rPr lang="ru-RU" sz="2400" dirty="0" smtClean="0"/>
              <a:t>25 июля </a:t>
            </a:r>
            <a:r>
              <a:rPr lang="ru-RU" sz="2400" dirty="0"/>
              <a:t>- окончание приема заявлений от поступающих по </a:t>
            </a:r>
            <a:r>
              <a:rPr lang="ru-RU" sz="2400" dirty="0" smtClean="0"/>
              <a:t>результатам ЕГЭ</a:t>
            </a:r>
          </a:p>
          <a:p>
            <a:r>
              <a:rPr lang="ru-RU" sz="2400" dirty="0" smtClean="0"/>
              <a:t>28 июля – завершение приема согласий на зачисление (приоритетный этап)</a:t>
            </a:r>
          </a:p>
          <a:p>
            <a:r>
              <a:rPr lang="ru-RU" sz="2400" dirty="0" smtClean="0"/>
              <a:t>3 августа - </a:t>
            </a:r>
            <a:r>
              <a:rPr lang="ru-RU" sz="2400" dirty="0"/>
              <a:t>завершение приема согласий на зачисление </a:t>
            </a:r>
            <a:r>
              <a:rPr lang="ru-RU" sz="2400" dirty="0" smtClean="0"/>
              <a:t>(основной этап</a:t>
            </a:r>
            <a:r>
              <a:rPr lang="ru-RU" sz="2400" dirty="0"/>
              <a:t>)</a:t>
            </a:r>
          </a:p>
          <a:p>
            <a:r>
              <a:rPr lang="ru-RU" sz="2400" dirty="0" smtClean="0"/>
              <a:t>30 июля – приказ о зачислении (приоритетный этап)</a:t>
            </a:r>
          </a:p>
          <a:p>
            <a:r>
              <a:rPr lang="ru-RU" sz="2400" dirty="0" smtClean="0"/>
              <a:t>9 августа </a:t>
            </a:r>
            <a:r>
              <a:rPr lang="ru-RU" sz="2400" dirty="0"/>
              <a:t>- приказ о зачислении </a:t>
            </a:r>
            <a:r>
              <a:rPr lang="ru-RU" sz="2400" dirty="0" smtClean="0"/>
              <a:t>(основной этап</a:t>
            </a:r>
            <a:r>
              <a:rPr lang="ru-RU" sz="2400" dirty="0"/>
              <a:t>)</a:t>
            </a:r>
          </a:p>
          <a:p>
            <a:endParaRPr lang="ru-RU" sz="2400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917124" cy="57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11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qrcoder.ru/code/?http%3A%2F%2Fiti.khsu.ru%2F&amp;4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148" y="1936253"/>
            <a:ext cx="1257300" cy="125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052736"/>
            <a:ext cx="5760640" cy="3888432"/>
          </a:xfrm>
        </p:spPr>
        <p:txBody>
          <a:bodyPr>
            <a:normAutofit/>
          </a:bodyPr>
          <a:lstStyle/>
          <a:p>
            <a:pPr algn="ctr"/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Сайт 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Инженерно-технологического института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: 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/>
            </a:r>
            <a:b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</a:b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hlinkClick r:id="rId3"/>
              </a:rPr>
              <a:t>http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hlinkClick r:id="rId3"/>
              </a:rPr>
              <a:t>://iti.khsu.ru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hlinkClick r:id="rId3"/>
              </a:rPr>
              <a:t>/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Приемная 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комиссия 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ХГУ им. Н. Ф. Катанова: </a:t>
            </a:r>
            <a:b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</a:br>
            <a:r>
              <a:rPr lang="en-US" sz="2000" dirty="0" smtClean="0">
                <a:hlinkClick r:id="rId4"/>
              </a:rPr>
              <a:t>http</a:t>
            </a:r>
            <a:r>
              <a:rPr lang="en-US" sz="2000" dirty="0">
                <a:hlinkClick r:id="rId4"/>
              </a:rPr>
              <a:t>://khsu.ru/abitur/</a:t>
            </a:r>
            <a:endParaRPr lang="ru-RU" sz="2000" i="1" dirty="0">
              <a:solidFill>
                <a:schemeClr val="accent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316185"/>
            <a:ext cx="6192688" cy="856057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anose="02020603050405020304" pitchFamily="18" charset="0"/>
              </a:rPr>
              <a:t>Приём 2022</a:t>
            </a:r>
            <a:endParaRPr lang="ru-RU" sz="2800" b="1" i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209" y="4143276"/>
            <a:ext cx="7200800" cy="15022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i="1" dirty="0" smtClean="0">
                <a:solidFill>
                  <a:srgbClr val="448D1B"/>
                </a:solidFill>
                <a:cs typeface="Times New Roman" panose="02020603050405020304" pitchFamily="18" charset="0"/>
              </a:rPr>
              <a:t/>
            </a:r>
            <a:br>
              <a:rPr lang="ru-RU" i="1" dirty="0" smtClean="0">
                <a:solidFill>
                  <a:srgbClr val="448D1B"/>
                </a:solidFill>
                <a:cs typeface="Times New Roman" panose="02020603050405020304" pitchFamily="18" charset="0"/>
              </a:rPr>
            </a:br>
            <a:endParaRPr lang="ru-RU" i="1" dirty="0">
              <a:solidFill>
                <a:srgbClr val="448D1B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63688" y="1484784"/>
            <a:ext cx="6840760" cy="49685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i="1" dirty="0" smtClean="0">
                <a:solidFill>
                  <a:srgbClr val="448D1B"/>
                </a:solidFill>
                <a:cs typeface="Times New Roman" panose="02020603050405020304" pitchFamily="18" charset="0"/>
              </a:rPr>
              <a:t/>
            </a:r>
            <a:br>
              <a:rPr lang="ru-RU" i="1" dirty="0" smtClean="0">
                <a:solidFill>
                  <a:srgbClr val="448D1B"/>
                </a:solidFill>
                <a:cs typeface="Times New Roman" panose="02020603050405020304" pitchFamily="18" charset="0"/>
              </a:rPr>
            </a:br>
            <a:endParaRPr lang="ru-RU" sz="1600" i="1" dirty="0">
              <a:solidFill>
                <a:schemeClr val="accent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0330"/>
            <a:ext cx="1917124" cy="573884"/>
          </a:xfrm>
          <a:prstGeom prst="rect">
            <a:avLst/>
          </a:prstGeom>
        </p:spPr>
      </p:pic>
      <p:pic>
        <p:nvPicPr>
          <p:cNvPr id="1028" name="Picture 4" descr="http://qrcoder.ru/code/?http%3A%2F%2Fkhsu.ru%2Fabitur%2F&amp;4&amp;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148" y="3717032"/>
            <a:ext cx="1257300" cy="125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36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980728"/>
            <a:ext cx="7344816" cy="1656184"/>
          </a:xfrm>
        </p:spPr>
        <p:txBody>
          <a:bodyPr>
            <a:normAutofit/>
          </a:bodyPr>
          <a:lstStyle/>
          <a:p>
            <a:pPr algn="ctr"/>
            <a:r>
              <a:rPr lang="ru-RU" sz="2000" i="1" dirty="0" smtClean="0">
                <a:solidFill>
                  <a:schemeClr val="accent3">
                    <a:lumMod val="75000"/>
                  </a:schemeClr>
                </a:solidFill>
                <a:cs typeface="Times New Roman" panose="02020603050405020304" pitchFamily="18" charset="0"/>
              </a:rPr>
              <a:t/>
            </a:r>
            <a:br>
              <a:rPr lang="ru-RU" sz="2000" i="1" dirty="0" smtClean="0">
                <a:solidFill>
                  <a:schemeClr val="accent3">
                    <a:lumMod val="75000"/>
                  </a:schemeClr>
                </a:solidFill>
                <a:cs typeface="Times New Roman" panose="02020603050405020304" pitchFamily="18" charset="0"/>
              </a:rPr>
            </a:br>
            <a:endParaRPr lang="ru-RU" sz="3500" i="1" dirty="0">
              <a:solidFill>
                <a:schemeClr val="accent3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2492896"/>
            <a:ext cx="6192688" cy="856057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anose="02020603050405020304" pitchFamily="18" charset="0"/>
              </a:rPr>
              <a:t>Спасибо за внимание!</a:t>
            </a:r>
            <a:endParaRPr lang="ru-RU" sz="2800" b="1" i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95536" y="4077072"/>
            <a:ext cx="7200800" cy="15022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i="1" dirty="0" smtClean="0">
                <a:solidFill>
                  <a:srgbClr val="448D1B"/>
                </a:solidFill>
                <a:cs typeface="Times New Roman" panose="02020603050405020304" pitchFamily="18" charset="0"/>
              </a:rPr>
              <a:t/>
            </a:r>
            <a:br>
              <a:rPr lang="ru-RU" i="1" dirty="0" smtClean="0">
                <a:solidFill>
                  <a:srgbClr val="448D1B"/>
                </a:solidFill>
                <a:cs typeface="Times New Roman" panose="02020603050405020304" pitchFamily="18" charset="0"/>
              </a:rPr>
            </a:br>
            <a:endParaRPr lang="ru-RU" i="1" dirty="0">
              <a:solidFill>
                <a:srgbClr val="448D1B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923928" y="6021288"/>
            <a:ext cx="5004048" cy="596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i="1" dirty="0" smtClean="0">
                <a:solidFill>
                  <a:srgbClr val="448D1B"/>
                </a:solidFill>
                <a:cs typeface="Times New Roman" panose="02020603050405020304" pitchFamily="18" charset="0"/>
              </a:rPr>
              <a:t/>
            </a:r>
            <a:br>
              <a:rPr lang="ru-RU" i="1" dirty="0" smtClean="0">
                <a:solidFill>
                  <a:srgbClr val="448D1B"/>
                </a:solidFill>
                <a:cs typeface="Times New Roman" panose="02020603050405020304" pitchFamily="18" charset="0"/>
              </a:rPr>
            </a:br>
            <a:r>
              <a:rPr lang="ru-RU" sz="1600" i="1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Сайт института: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hlinkClick r:id="rId2"/>
              </a:rPr>
              <a:t>http://iti.khsu.ru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hlinkClick r:id="rId2"/>
              </a:rPr>
              <a:t>/</a:t>
            </a:r>
            <a:endParaRPr lang="ru-RU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1600" i="1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Приемная комиссия ХГУ: </a:t>
            </a:r>
            <a:r>
              <a:rPr lang="en-US" sz="1600" dirty="0">
                <a:hlinkClick r:id="rId3"/>
              </a:rPr>
              <a:t>http://khsu.ru/abitur/</a:t>
            </a:r>
            <a:endParaRPr lang="ru-RU" sz="1600" i="1" dirty="0">
              <a:solidFill>
                <a:schemeClr val="accent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0330"/>
            <a:ext cx="1917124" cy="57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81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7824" y="62832"/>
            <a:ext cx="5544616" cy="4518295"/>
          </a:xfrm>
        </p:spPr>
        <p:txBody>
          <a:bodyPr>
            <a:normAutofit/>
          </a:bodyPr>
          <a:lstStyle/>
          <a:p>
            <a:endParaRPr lang="ru-RU" sz="20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/>
              <a:t>Уважаемые выпускники! </a:t>
            </a:r>
            <a:endParaRPr lang="ru-RU" sz="2000" dirty="0"/>
          </a:p>
          <a:p>
            <a:pPr marL="0" indent="0" algn="just">
              <a:buNone/>
            </a:pPr>
            <a:r>
              <a:rPr lang="ru-RU" sz="2000" dirty="0" smtClean="0"/>
              <a:t>	</a:t>
            </a:r>
            <a:r>
              <a:rPr lang="ru-RU" sz="1500" i="1" dirty="0" smtClean="0"/>
              <a:t>Получить </a:t>
            </a:r>
            <a:r>
              <a:rPr lang="ru-RU" sz="1500" i="1" dirty="0"/>
              <a:t>востребованную техническую специальность вы можете в Инженерно-технологическом институте Хакасского государственного университета. </a:t>
            </a:r>
          </a:p>
          <a:p>
            <a:pPr marL="0" indent="0" algn="just">
              <a:buNone/>
            </a:pPr>
            <a:r>
              <a:rPr lang="ru-RU" sz="1500" i="1" dirty="0" smtClean="0"/>
              <a:t>	Сегодня </a:t>
            </a:r>
            <a:r>
              <a:rPr lang="ru-RU" sz="1500" i="1" dirty="0"/>
              <a:t>нашей стране для развития высокотехнологичной, инновационной экономики нужны, грамотные инженеры, поэтому число бюджетных мест в технических вузах с каждым годом увеличивается. Мы готовим   IT-специалистов, строителей, технологов, экологов. Это профессии, которые во многом определяют будущую жизнь нашего общества. Качество обучения   в ХГУ доказывается тем, что наши выпускники занимают ответственные должности в государственных и частных организациях в Хакасии и за ее пределами. </a:t>
            </a:r>
          </a:p>
          <a:p>
            <a:pPr marL="0" indent="0" algn="just">
              <a:buNone/>
            </a:pPr>
            <a:r>
              <a:rPr lang="ru-RU" sz="1600" i="1" dirty="0" smtClean="0"/>
              <a:t>	</a:t>
            </a:r>
            <a:endParaRPr lang="ru-RU" sz="1600" i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861000" y="3717032"/>
            <a:ext cx="7704856" cy="266429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0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ru-RU" sz="2100" i="1" dirty="0">
                <a:solidFill>
                  <a:schemeClr val="tx1"/>
                </a:solidFill>
              </a:rPr>
              <a:t>Огромное внимание всего педагогического коллектива уделяется не только профессиональной подготовке наших студентов, но и формированию в каждом из них личности, которая была бы ответственна за свои мысли и поступки.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2100" i="1" dirty="0">
                <a:solidFill>
                  <a:schemeClr val="tx1"/>
                </a:solidFill>
              </a:rPr>
              <a:t>	Мы создали все условия для Вашего развития.  Легко в учебе не будет, но Вы получите достойные знания, ценный опыт и откроете для себя много новых возможностей.</a:t>
            </a:r>
          </a:p>
          <a:p>
            <a:pPr marL="0" indent="0" algn="r">
              <a:spcBef>
                <a:spcPts val="0"/>
              </a:spcBef>
              <a:buNone/>
            </a:pPr>
            <a:endParaRPr lang="ru-RU" sz="2100" i="1" dirty="0">
              <a:solidFill>
                <a:schemeClr val="tx1"/>
              </a:solidFill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ru-RU" sz="2100" i="1" dirty="0">
                <a:solidFill>
                  <a:schemeClr val="tx1"/>
                </a:solidFill>
              </a:rPr>
              <a:t>Директор Инженерно-технологического института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2100" i="1" dirty="0">
                <a:solidFill>
                  <a:schemeClr val="tx1"/>
                </a:solidFill>
              </a:rPr>
              <a:t>Наталия Эклер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100" i="1" dirty="0">
                <a:solidFill>
                  <a:schemeClr val="tx1"/>
                </a:solidFill>
              </a:rPr>
              <a:t>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917124" cy="573884"/>
          </a:xfrm>
          <a:prstGeom prst="rect">
            <a:avLst/>
          </a:prstGeom>
        </p:spPr>
      </p:pic>
      <p:pic>
        <p:nvPicPr>
          <p:cNvPr id="2" name="Picture 2" descr="C:\Users\Ulturgasheva_EA\Desktop\Делопроизводство\фото\Директор\_MG_1871-редакт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13660"/>
            <a:ext cx="1946067" cy="291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52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242018" y="149758"/>
            <a:ext cx="3851546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6893" lvl="1" indent="-193446">
              <a:lnSpc>
                <a:spcPts val="2509"/>
              </a:lnSpc>
              <a:buFont typeface="Arial"/>
              <a:buChar char="•"/>
            </a:pPr>
            <a:r>
              <a:rPr lang="en-US" sz="2000" u="sng" dirty="0">
                <a:solidFill>
                  <a:srgbClr val="92D050"/>
                </a:solidFill>
                <a:latin typeface="+mj-lt"/>
                <a:cs typeface="Times New Roman" panose="02020603050405020304" pitchFamily="18" charset="0"/>
              </a:rPr>
              <a:t>ДИРЕКЦИЯ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134381" y="1493529"/>
            <a:ext cx="3851546" cy="1575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6893" lvl="1" indent="-193446">
              <a:lnSpc>
                <a:spcPts val="2509"/>
              </a:lnSpc>
              <a:buFont typeface="Arial"/>
              <a:buChar char="•"/>
            </a:pPr>
            <a:r>
              <a:rPr lang="en-US" sz="1400" u="sng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КАФЕДРА ПРОГРАММНОГО ОБЕСПЕЧЕНИЯ ВЫЧИСЛИТЕЛЬНОЙ ТЕХНИКИ И АВТОМАТИЗИРОВАННЫХ СИСТЕМ</a:t>
            </a:r>
          </a:p>
          <a:p>
            <a:pPr>
              <a:lnSpc>
                <a:spcPts val="2509"/>
              </a:lnSpc>
            </a:pPr>
            <a:endParaRPr lang="en-US" dirty="0">
              <a:solidFill>
                <a:srgbClr val="7B3D6F"/>
              </a:solidFill>
              <a:latin typeface="Forum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134381" y="3068960"/>
            <a:ext cx="3851546" cy="961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6893" lvl="1" indent="-193446">
              <a:lnSpc>
                <a:spcPts val="2509"/>
              </a:lnSpc>
              <a:buFont typeface="Arial"/>
              <a:buChar char="•"/>
            </a:pPr>
            <a:r>
              <a:rPr lang="en-US" sz="1400" u="sng" dirty="0">
                <a:solidFill>
                  <a:schemeClr val="accent4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КАФЕДРА ИНФОРМАЦИОННЫХ ТЕХНОЛОГИЙ И СИСТЕМ</a:t>
            </a:r>
          </a:p>
          <a:p>
            <a:pPr>
              <a:lnSpc>
                <a:spcPts val="2509"/>
              </a:lnSpc>
            </a:pPr>
            <a:endParaRPr lang="en-US" dirty="0">
              <a:solidFill>
                <a:srgbClr val="8F2B00"/>
              </a:solidFill>
              <a:latin typeface="Forum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122755" y="4149080"/>
            <a:ext cx="4337414" cy="1282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86893" lvl="1" indent="-193446">
              <a:lnSpc>
                <a:spcPts val="2509"/>
              </a:lnSpc>
              <a:buFont typeface="Arial"/>
              <a:buChar char="•"/>
            </a:pPr>
            <a:r>
              <a:rPr lang="en-US" sz="1400" u="sng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КАФЕДРА ПРОИЗВОДСТВЕННЫХ ТЕХНОЛОГИЙ И ТЕХНОСФЕРНОЙ БЕЗОПАСНОСТИ</a:t>
            </a:r>
          </a:p>
          <a:p>
            <a:pPr>
              <a:lnSpc>
                <a:spcPts val="2509"/>
              </a:lnSpc>
            </a:pPr>
            <a:endParaRPr lang="en-US" dirty="0">
              <a:solidFill>
                <a:srgbClr val="727959"/>
              </a:solidFill>
              <a:latin typeface="Forum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0" y="0"/>
            <a:ext cx="3488358" cy="6858000"/>
            <a:chOff x="0" y="0"/>
            <a:chExt cx="2360025" cy="3479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360025" cy="3479800"/>
            </a:xfrm>
            <a:custGeom>
              <a:avLst/>
              <a:gdLst/>
              <a:ahLst/>
              <a:cxnLst/>
              <a:rect l="l" t="t" r="r" b="b"/>
              <a:pathLst>
                <a:path w="2360025" h="3479800">
                  <a:moveTo>
                    <a:pt x="0" y="0"/>
                  </a:moveTo>
                  <a:lnTo>
                    <a:pt x="2360025" y="0"/>
                  </a:lnTo>
                  <a:lnTo>
                    <a:pt x="2360025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B5BF8F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456558" y="580814"/>
            <a:ext cx="2450282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6"/>
              </a:lnSpc>
            </a:pPr>
            <a:r>
              <a:rPr lang="en-US" sz="2300" dirty="0">
                <a:solidFill>
                  <a:srgbClr val="003300"/>
                </a:solidFill>
                <a:latin typeface="Forum"/>
              </a:rPr>
              <a:t>ПОЙТИ В ИТИ!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7515" y="1832689"/>
            <a:ext cx="3193330" cy="2000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61"/>
              </a:lnSpc>
            </a:pPr>
            <a:r>
              <a:rPr lang="en-US" sz="2800" dirty="0">
                <a:solidFill>
                  <a:srgbClr val="448D1B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Angsana New" pitchFamily="18" charset="-34"/>
              </a:rPr>
              <a:t>СТРУКТУРА ИНЖЕНЕРНО-ТЕХНОЛОГИЧЕСКОГО ИНСТИТУТА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067944" y="580814"/>
            <a:ext cx="3851546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6893" lvl="1" indent="-193446">
              <a:lnSpc>
                <a:spcPts val="2509"/>
              </a:lnSpc>
              <a:buFont typeface="Arial"/>
              <a:buChar char="•"/>
            </a:pPr>
            <a:r>
              <a:rPr lang="en-US" sz="1600" u="sng" dirty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КАФЕДРА </a:t>
            </a:r>
            <a:r>
              <a:rPr lang="ru-RU" sz="1600" u="sng" dirty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ПРОМЫШЛЕННОГО И ГРАЖДАНСКОГО СТРОИТЕЛЬСТВА</a:t>
            </a:r>
            <a:endParaRPr lang="en-US" sz="1600" u="sng" dirty="0">
              <a:solidFill>
                <a:schemeClr val="accent6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ts val="2509"/>
              </a:lnSpc>
            </a:pPr>
            <a:endParaRPr lang="en-US" dirty="0">
              <a:solidFill>
                <a:srgbClr val="03052B"/>
              </a:solidFill>
              <a:latin typeface="Forum"/>
            </a:endParaRPr>
          </a:p>
          <a:p>
            <a:pPr>
              <a:lnSpc>
                <a:spcPts val="2509"/>
              </a:lnSpc>
            </a:pPr>
            <a:endParaRPr lang="en-US" dirty="0">
              <a:solidFill>
                <a:srgbClr val="03052B"/>
              </a:solidFill>
              <a:latin typeface="Forum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547209" y="5247019"/>
            <a:ext cx="5488506" cy="1179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06442" lvl="1" indent="-203221">
              <a:lnSpc>
                <a:spcPts val="2221"/>
              </a:lnSpc>
              <a:buFont typeface="Arial"/>
              <a:buChar char="•"/>
            </a:pPr>
            <a:r>
              <a:rPr lang="en-US" sz="1600" dirty="0" err="1">
                <a:solidFill>
                  <a:srgbClr val="727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Ресурсный</a:t>
            </a:r>
            <a:r>
              <a:rPr lang="en-US" sz="1600" dirty="0">
                <a:solidFill>
                  <a:srgbClr val="727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727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</a:t>
            </a:r>
            <a:r>
              <a:rPr lang="en-US" sz="1600" dirty="0">
                <a:solidFill>
                  <a:srgbClr val="727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727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</a:t>
            </a:r>
            <a:r>
              <a:rPr lang="en-US" sz="1600" dirty="0">
                <a:solidFill>
                  <a:srgbClr val="727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727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инженерных</a:t>
            </a:r>
            <a:r>
              <a:rPr lang="en-US" sz="1600" dirty="0">
                <a:solidFill>
                  <a:srgbClr val="727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727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кадров</a:t>
            </a:r>
            <a:endParaRPr lang="en-US" sz="1600" dirty="0">
              <a:solidFill>
                <a:srgbClr val="7279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6442" lvl="1" indent="-203221">
              <a:lnSpc>
                <a:spcPts val="2221"/>
              </a:lnSpc>
              <a:buFont typeface="Arial"/>
              <a:buChar char="•"/>
            </a:pPr>
            <a:r>
              <a:rPr lang="en-US" sz="1600" dirty="0" err="1">
                <a:solidFill>
                  <a:srgbClr val="727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Учебно-экспериментальная</a:t>
            </a:r>
            <a:r>
              <a:rPr lang="en-US" sz="1600" dirty="0">
                <a:solidFill>
                  <a:srgbClr val="727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727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</a:t>
            </a:r>
            <a:r>
              <a:rPr lang="ru-RU" sz="1600" dirty="0" smtClean="0">
                <a:solidFill>
                  <a:srgbClr val="727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1600" dirty="0" smtClean="0">
                <a:solidFill>
                  <a:srgbClr val="727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en-US" sz="1600" dirty="0" err="1">
                <a:solidFill>
                  <a:srgbClr val="727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информационных</a:t>
            </a:r>
            <a:r>
              <a:rPr lang="en-US" sz="1600" dirty="0">
                <a:solidFill>
                  <a:srgbClr val="727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727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</a:t>
            </a:r>
            <a:endParaRPr lang="en-US" sz="1600" dirty="0">
              <a:solidFill>
                <a:srgbClr val="7279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635"/>
              </a:lnSpc>
            </a:pPr>
            <a:endParaRPr lang="en-US" sz="700" dirty="0">
              <a:solidFill>
                <a:srgbClr val="727959"/>
              </a:solidFill>
              <a:latin typeface="Arimo"/>
            </a:endParaRPr>
          </a:p>
        </p:txBody>
      </p:sp>
    </p:spTree>
    <p:extLst>
      <p:ext uri="{BB962C8B-B14F-4D97-AF65-F5344CB8AC3E}">
        <p14:creationId xmlns:p14="http://schemas.microsoft.com/office/powerpoint/2010/main" val="17643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491230"/>
            <a:ext cx="2483768" cy="4040554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195171"/>
            <a:ext cx="6408712" cy="64807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448D1B"/>
                </a:solidFill>
                <a:cs typeface="Angsana New" pitchFamily="18" charset="-34"/>
              </a:rPr>
              <a:t>Инженерно-технологический институт</a:t>
            </a:r>
            <a:endParaRPr lang="ru-RU" sz="2800" dirty="0">
              <a:solidFill>
                <a:srgbClr val="448D1B"/>
              </a:solidFill>
              <a:cs typeface="Angsana New" pitchFamily="18" charset="-34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908720"/>
            <a:ext cx="6447501" cy="521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u="sng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Направления </a:t>
            </a:r>
            <a:r>
              <a:rPr lang="ru-RU" sz="2000" u="sng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бакалавриата</a:t>
            </a:r>
            <a:r>
              <a:rPr lang="ru-RU" sz="2000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: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08.03.01 Строительство</a:t>
            </a:r>
            <a:endParaRPr lang="ru-RU" sz="2000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09.03.01 Информатика </a:t>
            </a:r>
            <a:r>
              <a:rPr lang="ru-RU" sz="2000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и вычислительная техника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09.03.02 Информационные </a:t>
            </a:r>
            <a:r>
              <a:rPr lang="ru-RU" sz="2000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системы и </a:t>
            </a:r>
            <a:r>
              <a:rPr lang="ru-RU" sz="2000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технологии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09.03.03 Прикладная информатика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20.03.01 </a:t>
            </a:r>
            <a:r>
              <a:rPr lang="ru-RU" sz="2000" dirty="0" err="1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Техносферная</a:t>
            </a:r>
            <a:r>
              <a:rPr lang="ru-RU" sz="2000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безопасность</a:t>
            </a:r>
            <a:endParaRPr lang="ru-RU" sz="2000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29.03.01 Технология </a:t>
            </a:r>
            <a:r>
              <a:rPr lang="ru-RU" sz="2000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изделий легкой </a:t>
            </a:r>
            <a:r>
              <a:rPr lang="ru-RU" sz="2000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промышленности </a:t>
            </a:r>
            <a:endParaRPr lang="ru-RU" sz="2000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u="sng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Направление </a:t>
            </a:r>
            <a:r>
              <a:rPr lang="ru-RU" sz="2000" u="sng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магистратуры: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09.04.01 Информатика </a:t>
            </a:r>
            <a:r>
              <a:rPr lang="ru-RU" sz="20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и вычислительная </a:t>
            </a:r>
            <a:r>
              <a:rPr lang="ru-RU" sz="2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техника</a:t>
            </a:r>
          </a:p>
          <a:p>
            <a:pPr marL="0" indent="0">
              <a:buNone/>
            </a:pPr>
            <a:r>
              <a:rPr lang="ru-RU" sz="2000" u="sng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Направление </a:t>
            </a:r>
            <a:r>
              <a:rPr lang="ru-RU" sz="2000" u="sng" dirty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аспирантуры</a:t>
            </a:r>
            <a:r>
              <a:rPr lang="ru-RU" sz="2000" u="sng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:</a:t>
            </a:r>
          </a:p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09.06.01 Информатика и вычислительная техника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917124" cy="57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79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917124" cy="573884"/>
          </a:xfrm>
          <a:prstGeom prst="rect">
            <a:avLst/>
          </a:prstGeom>
        </p:spPr>
      </p:pic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0878872"/>
              </p:ext>
            </p:extLst>
          </p:nvPr>
        </p:nvGraphicFramePr>
        <p:xfrm>
          <a:off x="395538" y="836712"/>
          <a:ext cx="8538914" cy="5914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3984"/>
                <a:gridCol w="1060310"/>
                <a:gridCol w="792088"/>
                <a:gridCol w="864096"/>
                <a:gridCol w="1080120"/>
                <a:gridCol w="1638605"/>
                <a:gridCol w="1499711"/>
              </a:tblGrid>
              <a:tr h="428208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Направление подготовки, профиль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Места для поступления</a:t>
                      </a:r>
                      <a:endParaRPr kumimoji="0"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0" lang="ru-RU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0" lang="ru-RU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0" lang="ru-RU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Внутренние вступительные испытания</a:t>
                      </a:r>
                    </a:p>
                    <a:p>
                      <a:pPr algn="ctr"/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(для выпускников СПО)</a:t>
                      </a:r>
                    </a:p>
                    <a:p>
                      <a:pPr algn="ctr"/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Мин. балл - 40</a:t>
                      </a:r>
                      <a:endParaRPr kumimoji="0"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Поступление по ЕГЭ (мин. балл)</a:t>
                      </a:r>
                      <a:endParaRPr kumimoji="0"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29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Контрольные цифры (бюджет)</a:t>
                      </a:r>
                      <a:endParaRPr kumimoji="0"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Особая квота</a:t>
                      </a:r>
                      <a:endParaRPr kumimoji="0"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Целевой прием</a:t>
                      </a:r>
                      <a:endParaRPr kumimoji="0"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Внебюджет</a:t>
                      </a: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(по</a:t>
                      </a:r>
                      <a:r>
                        <a:rPr kumimoji="0" lang="ru-RU" sz="11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договору о платных услугах</a:t>
                      </a: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kumimoji="0"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70032">
                <a:tc>
                  <a:txBody>
                    <a:bodyPr/>
                    <a:lstStyle/>
                    <a:p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08.03.01 </a:t>
                      </a:r>
                      <a:r>
                        <a:rPr kumimoji="0"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Строительство</a:t>
                      </a:r>
                    </a:p>
                    <a:p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Профиль: </a:t>
                      </a:r>
                      <a:r>
                        <a:rPr kumimoji="0"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промышленное и гражданское строительство</a:t>
                      </a:r>
                      <a:endParaRPr kumimoji="0" lang="ru-RU" sz="11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0" lang="ru-RU" sz="11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kumimoji="0" lang="ru-RU" sz="11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kumimoji="0"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</a:t>
                      </a:r>
                      <a:endParaRPr kumimoji="0" lang="ru-RU" sz="11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0" lang="ru-RU" sz="11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kumimoji="0" lang="ru-RU" sz="11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kumimoji="0"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kumimoji="0" lang="ru-RU" sz="11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0" lang="ru-RU" sz="11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kumimoji="0" lang="ru-RU" sz="11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kumimoji="0"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kumimoji="0" lang="ru-RU" sz="11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0" lang="ru-RU" sz="11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kumimoji="0" lang="ru-RU" sz="11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kumimoji="0"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 – </a:t>
                      </a:r>
                      <a:r>
                        <a:rPr kumimoji="0" lang="ru-RU" sz="1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очно</a:t>
                      </a:r>
                    </a:p>
                    <a:p>
                      <a:pPr algn="l"/>
                      <a:r>
                        <a:rPr kumimoji="0"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 – </a:t>
                      </a:r>
                      <a:r>
                        <a:rPr kumimoji="0" lang="ru-RU" sz="9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очно-заочно</a:t>
                      </a:r>
                      <a:endParaRPr kumimoji="0" lang="ru-RU" sz="9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kumimoji="0" lang="ru-RU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Основы строительного дела.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kumimoji="0" lang="ru-RU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Культура речи.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kumimoji="0" lang="ru-RU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Механика </a:t>
                      </a:r>
                      <a:r>
                        <a:rPr kumimoji="0" lang="ru-RU" sz="11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или </a:t>
                      </a:r>
                      <a:r>
                        <a:rPr kumimoji="0" lang="ru-RU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информационные технологии.</a:t>
                      </a:r>
                      <a:endParaRPr kumimoji="0" lang="ru-RU" sz="11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Математика (39)</a:t>
                      </a:r>
                    </a:p>
                    <a:p>
                      <a:r>
                        <a:rPr kumimoji="0" lang="ru-RU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Русский язык (40)</a:t>
                      </a:r>
                    </a:p>
                    <a:p>
                      <a:r>
                        <a:rPr kumimoji="0" lang="ru-RU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</a:t>
                      </a:r>
                      <a:r>
                        <a:rPr kumimoji="0" lang="ru-RU" sz="1100" b="1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Физика (39) </a:t>
                      </a:r>
                      <a:r>
                        <a:rPr kumimoji="0" lang="ru-RU" sz="1100" b="1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или</a:t>
                      </a:r>
                    </a:p>
                    <a:p>
                      <a:r>
                        <a:rPr kumimoji="0" lang="ru-RU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Информатика и ИКТ (44)</a:t>
                      </a:r>
                      <a:endParaRPr kumimoji="0" lang="ru-RU" sz="1100" b="0" i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09.03.01 </a:t>
                      </a:r>
                      <a:r>
                        <a:rPr kumimoji="0"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Информатика и вычислительная техника</a:t>
                      </a:r>
                    </a:p>
                    <a:p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Профиль:</a:t>
                      </a:r>
                      <a:r>
                        <a:rPr kumimoji="0" lang="ru-RU" sz="11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Программное обеспечение средств вычислительной техники</a:t>
                      </a:r>
                      <a:endParaRPr kumimoji="0"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ru-RU" sz="11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rtl="0" eaLnBrk="1" latinLnBrk="0" hangingPunct="1"/>
                      <a:endParaRPr kumimoji="0" lang="ru-RU" sz="11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rtl="0" eaLnBrk="1" latinLnBrk="0" hangingPunct="1"/>
                      <a:endParaRPr kumimoji="0" lang="ru-RU" sz="11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rtl="0" eaLnBrk="1" latinLnBrk="0" hangingPunct="1"/>
                      <a:endParaRPr kumimoji="0" lang="ru-RU" sz="11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rtl="0" eaLnBrk="1" latinLnBrk="0" hangingPunct="1"/>
                      <a:r>
                        <a:rPr kumimoji="0"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40</a:t>
                      </a:r>
                      <a:endParaRPr kumimoji="0" lang="ru-RU" sz="11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ru-RU" sz="11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rtl="0" eaLnBrk="1" latinLnBrk="0" hangingPunct="1"/>
                      <a:endParaRPr kumimoji="0" lang="ru-RU" sz="11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rtl="0" eaLnBrk="1" latinLnBrk="0" hangingPunct="1"/>
                      <a:endParaRPr kumimoji="0" lang="ru-RU" sz="11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rtl="0" eaLnBrk="1" latinLnBrk="0" hangingPunct="1"/>
                      <a:endParaRPr kumimoji="0" lang="ru-RU" sz="11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rtl="0" eaLnBrk="1" latinLnBrk="0" hangingPunct="1"/>
                      <a:r>
                        <a:rPr kumimoji="0"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  <a:endParaRPr kumimoji="0" lang="ru-RU" sz="11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ru-RU" sz="11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rtl="0" eaLnBrk="1" latinLnBrk="0" hangingPunct="1"/>
                      <a:endParaRPr kumimoji="0" lang="ru-RU" sz="11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rtl="0" eaLnBrk="1" latinLnBrk="0" hangingPunct="1"/>
                      <a:endParaRPr kumimoji="0" lang="ru-RU" sz="11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rtl="0" eaLnBrk="1" latinLnBrk="0" hangingPunct="1"/>
                      <a:endParaRPr kumimoji="0" lang="ru-RU" sz="11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rtl="0" eaLnBrk="1" latinLnBrk="0" hangingPunct="1"/>
                      <a:r>
                        <a:rPr kumimoji="0"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  <a:endParaRPr kumimoji="0" lang="ru-RU" sz="11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ru-RU" sz="11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rtl="0" eaLnBrk="1" latinLnBrk="0" hangingPunct="1"/>
                      <a:endParaRPr kumimoji="0" lang="ru-RU" sz="11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rtl="0" eaLnBrk="1" latinLnBrk="0" hangingPunct="1"/>
                      <a:endParaRPr kumimoji="0" lang="ru-RU" sz="11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rtl="0" eaLnBrk="1" latinLnBrk="0" hangingPunct="1"/>
                      <a:endParaRPr kumimoji="0" lang="ru-RU" sz="11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rtl="0" eaLnBrk="1" latinLnBrk="0" hangingPunct="1"/>
                      <a:r>
                        <a:rPr kumimoji="0"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  <a:endParaRPr kumimoji="0" lang="ru-RU" sz="11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kumimoji="0" lang="ru-RU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Алгебра, геометрия и начала анализа.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kumimoji="0" lang="ru-RU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Культура речи.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kumimoji="0" lang="ru-RU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Механика </a:t>
                      </a:r>
                      <a:r>
                        <a:rPr kumimoji="0" lang="ru-RU" sz="11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или </a:t>
                      </a:r>
                      <a:r>
                        <a:rPr kumimoji="0" lang="ru-RU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информационные технологии.</a:t>
                      </a:r>
                      <a:endParaRPr kumimoji="0" lang="ru-RU" sz="11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Математика (39)</a:t>
                      </a:r>
                    </a:p>
                    <a:p>
                      <a:r>
                        <a:rPr kumimoji="0" lang="ru-RU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Русский язык (40)</a:t>
                      </a:r>
                    </a:p>
                    <a:p>
                      <a:r>
                        <a:rPr kumimoji="0" lang="ru-RU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</a:t>
                      </a:r>
                      <a:r>
                        <a:rPr kumimoji="0" lang="ru-RU" sz="1100" b="1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Физика (39) </a:t>
                      </a:r>
                      <a:r>
                        <a:rPr kumimoji="0" lang="ru-RU" sz="1100" b="1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или</a:t>
                      </a:r>
                    </a:p>
                    <a:p>
                      <a:r>
                        <a:rPr kumimoji="0" lang="ru-RU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Информатика и ИКТ (44)</a:t>
                      </a:r>
                      <a:endParaRPr kumimoji="0" lang="ru-RU" sz="1100" b="0" i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09.03.01 </a:t>
                      </a:r>
                      <a:r>
                        <a:rPr kumimoji="0"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Информатика и вычислительная техника</a:t>
                      </a:r>
                    </a:p>
                    <a:p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Профиль:</a:t>
                      </a:r>
                      <a:r>
                        <a:rPr kumimoji="0" lang="ru-RU" sz="11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Анализ данных</a:t>
                      </a:r>
                      <a:endParaRPr kumimoji="0"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ru-RU" sz="11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rtl="0" eaLnBrk="1" latinLnBrk="0" hangingPunct="1"/>
                      <a:r>
                        <a:rPr kumimoji="0"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</a:t>
                      </a:r>
                      <a:endParaRPr kumimoji="0" lang="ru-RU" sz="11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ru-RU" sz="11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rtl="0" eaLnBrk="1" latinLnBrk="0" hangingPunct="1"/>
                      <a:r>
                        <a:rPr kumimoji="0"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kumimoji="0" lang="ru-RU" sz="11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ru-RU" sz="11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rtl="0" eaLnBrk="1" latinLnBrk="0" hangingPunct="1"/>
                      <a:r>
                        <a:rPr kumimoji="0"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kumimoji="0" lang="ru-RU" sz="11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ru-RU" sz="11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rtl="0" eaLnBrk="1" latinLnBrk="0" hangingPunct="1"/>
                      <a:r>
                        <a:rPr kumimoji="0"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  <a:endParaRPr kumimoji="0" lang="ru-RU" sz="11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kumimoji="0" lang="ru-RU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Алгебра, геометрия и начала анализа.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kumimoji="0" lang="ru-RU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Культура речи.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kumimoji="0" lang="ru-RU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Механика </a:t>
                      </a:r>
                      <a:r>
                        <a:rPr kumimoji="0" lang="ru-RU" sz="11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или </a:t>
                      </a:r>
                      <a:r>
                        <a:rPr kumimoji="0" lang="ru-RU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информационные технологии.</a:t>
                      </a:r>
                      <a:endParaRPr kumimoji="0" lang="ru-RU" sz="11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Математика (39)</a:t>
                      </a:r>
                    </a:p>
                    <a:p>
                      <a:r>
                        <a:rPr kumimoji="0" lang="ru-RU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Русский язык (40)</a:t>
                      </a:r>
                    </a:p>
                    <a:p>
                      <a:r>
                        <a:rPr kumimoji="0" lang="ru-RU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</a:t>
                      </a:r>
                      <a:r>
                        <a:rPr kumimoji="0" lang="ru-RU" sz="1100" b="1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Физика (39) </a:t>
                      </a:r>
                      <a:r>
                        <a:rPr kumimoji="0" lang="ru-RU" sz="1100" b="1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или</a:t>
                      </a:r>
                    </a:p>
                    <a:p>
                      <a:r>
                        <a:rPr kumimoji="0" lang="ru-RU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Информатика и ИКТ (44)</a:t>
                      </a:r>
                      <a:endParaRPr kumimoji="0" lang="ru-RU" sz="1100" b="0" i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09.03.02 </a:t>
                      </a:r>
                      <a:r>
                        <a:rPr kumimoji="0"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Информационные системы</a:t>
                      </a:r>
                      <a:r>
                        <a:rPr kumimoji="0" lang="ru-RU" sz="11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технологии </a:t>
                      </a: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Профиль:</a:t>
                      </a:r>
                      <a:r>
                        <a:rPr kumimoji="0" lang="ru-RU" sz="11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Искусственные системы и интеллект</a:t>
                      </a:r>
                      <a:endParaRPr kumimoji="0"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ru-RU" sz="11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rtl="0" eaLnBrk="1" latinLnBrk="0" hangingPunct="1"/>
                      <a:endParaRPr kumimoji="0" lang="ru-RU" sz="11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rtl="0" eaLnBrk="1" latinLnBrk="0" hangingPunct="1"/>
                      <a:r>
                        <a:rPr kumimoji="0"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</a:t>
                      </a:r>
                      <a:endParaRPr kumimoji="0" lang="ru-RU" sz="11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ru-RU" sz="11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rtl="0" eaLnBrk="1" latinLnBrk="0" hangingPunct="1"/>
                      <a:endParaRPr kumimoji="0" lang="ru-RU" sz="11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rtl="0" eaLnBrk="1" latinLnBrk="0" hangingPunct="1"/>
                      <a:r>
                        <a:rPr kumimoji="0"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kumimoji="0" lang="ru-RU" sz="11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ru-RU" sz="11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rtl="0" eaLnBrk="1" latinLnBrk="0" hangingPunct="1"/>
                      <a:endParaRPr kumimoji="0" lang="ru-RU" sz="11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rtl="0" eaLnBrk="1" latinLnBrk="0" hangingPunct="1"/>
                      <a:r>
                        <a:rPr kumimoji="0"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kumimoji="0" lang="ru-RU" sz="11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ru-RU" sz="11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rtl="0" eaLnBrk="1" latinLnBrk="0" hangingPunct="1"/>
                      <a:endParaRPr kumimoji="0" lang="ru-RU" sz="11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rtl="0" eaLnBrk="1" latinLnBrk="0" hangingPunct="1"/>
                      <a:r>
                        <a:rPr kumimoji="0"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  <a:endParaRPr kumimoji="0" lang="ru-RU" sz="11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kumimoji="0" lang="ru-RU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Алгебра, геометрия и начала анализа.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kumimoji="0" lang="ru-RU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Культура речи.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kumimoji="0" lang="ru-RU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Механика </a:t>
                      </a:r>
                      <a:r>
                        <a:rPr kumimoji="0" lang="ru-RU" sz="11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или </a:t>
                      </a:r>
                      <a:r>
                        <a:rPr kumimoji="0" lang="ru-RU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информационные технологии.</a:t>
                      </a:r>
                      <a:endParaRPr kumimoji="0" lang="ru-RU" sz="11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Математика (39)</a:t>
                      </a:r>
                    </a:p>
                    <a:p>
                      <a:r>
                        <a:rPr kumimoji="0" lang="ru-RU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Русский язык (40)</a:t>
                      </a:r>
                    </a:p>
                    <a:p>
                      <a:r>
                        <a:rPr kumimoji="0" lang="ru-RU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</a:t>
                      </a:r>
                      <a:r>
                        <a:rPr kumimoji="0" lang="ru-RU" sz="1100" b="1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Физика (39) </a:t>
                      </a:r>
                      <a:r>
                        <a:rPr kumimoji="0" lang="ru-RU" sz="1100" b="1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или</a:t>
                      </a:r>
                    </a:p>
                    <a:p>
                      <a:r>
                        <a:rPr kumimoji="0" lang="ru-RU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Информатика и ИКТ (44)</a:t>
                      </a:r>
                      <a:endParaRPr kumimoji="0" lang="ru-RU" sz="1100" b="0" i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3563888" y="259558"/>
            <a:ext cx="2088232" cy="432048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448D1B"/>
                </a:solidFill>
                <a:cs typeface="Angsana New" pitchFamily="18" charset="-34"/>
              </a:rPr>
              <a:t>Набор - 2022</a:t>
            </a:r>
            <a:endParaRPr lang="ru-RU" sz="2800" dirty="0">
              <a:solidFill>
                <a:srgbClr val="448D1B"/>
              </a:solidFill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9160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917124" cy="573884"/>
          </a:xfrm>
          <a:prstGeom prst="rect">
            <a:avLst/>
          </a:prstGeom>
        </p:spPr>
      </p:pic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0551441"/>
              </p:ext>
            </p:extLst>
          </p:nvPr>
        </p:nvGraphicFramePr>
        <p:xfrm>
          <a:off x="395536" y="908720"/>
          <a:ext cx="8538914" cy="582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3984"/>
                <a:gridCol w="1060310"/>
                <a:gridCol w="792088"/>
                <a:gridCol w="864096"/>
                <a:gridCol w="1080120"/>
                <a:gridCol w="1638605"/>
                <a:gridCol w="1499711"/>
              </a:tblGrid>
              <a:tr h="502920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Направление подготовки, профиль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Места для поступления</a:t>
                      </a:r>
                      <a:endParaRPr kumimoji="0"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0" lang="ru-RU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0" lang="ru-RU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0" lang="ru-RU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Внутренние вступительные испытания</a:t>
                      </a:r>
                    </a:p>
                    <a:p>
                      <a:pPr algn="ctr"/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(для выпускников СПО)</a:t>
                      </a:r>
                    </a:p>
                    <a:p>
                      <a:pPr algn="ctr"/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Мин. балл - 40</a:t>
                      </a:r>
                      <a:endParaRPr kumimoji="0"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Поступление по ЕГЭ (мин. балл)</a:t>
                      </a:r>
                      <a:endParaRPr kumimoji="0"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29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Контрольные цифры (бюджет)</a:t>
                      </a:r>
                      <a:endParaRPr kumimoji="0"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Особая квота</a:t>
                      </a:r>
                      <a:endParaRPr kumimoji="0"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Целевой прием</a:t>
                      </a:r>
                      <a:endParaRPr kumimoji="0"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Внебюджет</a:t>
                      </a: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(по</a:t>
                      </a:r>
                      <a:r>
                        <a:rPr kumimoji="0" lang="ru-RU" sz="11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договору о платных услугах</a:t>
                      </a: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kumimoji="0"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70032">
                <a:tc>
                  <a:txBody>
                    <a:bodyPr/>
                    <a:lstStyle/>
                    <a:p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09.03.02 </a:t>
                      </a:r>
                      <a:r>
                        <a:rPr kumimoji="0"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Информационные системы</a:t>
                      </a:r>
                      <a:r>
                        <a:rPr kumimoji="0" lang="ru-RU" sz="11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технологии </a:t>
                      </a: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Профиль:</a:t>
                      </a:r>
                      <a:r>
                        <a:rPr kumimoji="0" lang="ru-RU" sz="11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Прикладная информатика в дизайне</a:t>
                      </a:r>
                      <a:endParaRPr kumimoji="0"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ru-RU" sz="11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rtl="0" eaLnBrk="1" latinLnBrk="0" hangingPunct="1"/>
                      <a:endParaRPr kumimoji="0" lang="ru-RU" sz="11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rtl="0" eaLnBrk="1" latinLnBrk="0" hangingPunct="1"/>
                      <a:r>
                        <a:rPr kumimoji="0"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</a:t>
                      </a:r>
                      <a:endParaRPr kumimoji="0" lang="ru-RU" sz="11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ru-RU" sz="11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rtl="0" eaLnBrk="1" latinLnBrk="0" hangingPunct="1"/>
                      <a:endParaRPr kumimoji="0" lang="ru-RU" sz="11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rtl="0" eaLnBrk="1" latinLnBrk="0" hangingPunct="1"/>
                      <a:r>
                        <a:rPr kumimoji="0"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kumimoji="0" lang="ru-RU" sz="11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ru-RU" sz="11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rtl="0" eaLnBrk="1" latinLnBrk="0" hangingPunct="1"/>
                      <a:endParaRPr kumimoji="0" lang="ru-RU" sz="11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rtl="0" eaLnBrk="1" latinLnBrk="0" hangingPunct="1"/>
                      <a:r>
                        <a:rPr kumimoji="0"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kumimoji="0" lang="ru-RU" sz="11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ru-RU" sz="11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rtl="0" eaLnBrk="1" latinLnBrk="0" hangingPunct="1"/>
                      <a:endParaRPr kumimoji="0" lang="ru-RU" sz="11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rtl="0" eaLnBrk="1" latinLnBrk="0" hangingPunct="1"/>
                      <a:r>
                        <a:rPr kumimoji="0"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  <a:endParaRPr kumimoji="0" lang="ru-RU" sz="11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kumimoji="0" lang="ru-RU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Алгебра, геометрия и начала анализа.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kumimoji="0" lang="ru-RU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Культура речи.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kumimoji="0" lang="ru-RU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Механика </a:t>
                      </a:r>
                      <a:r>
                        <a:rPr kumimoji="0" lang="ru-RU" sz="11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или </a:t>
                      </a:r>
                      <a:r>
                        <a:rPr kumimoji="0" lang="ru-RU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информационные технологии.</a:t>
                      </a:r>
                      <a:endParaRPr kumimoji="0" lang="ru-RU" sz="11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Математика (39)</a:t>
                      </a:r>
                    </a:p>
                    <a:p>
                      <a:r>
                        <a:rPr kumimoji="0" lang="ru-RU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Русский язык (40)</a:t>
                      </a:r>
                    </a:p>
                    <a:p>
                      <a:r>
                        <a:rPr kumimoji="0" lang="ru-RU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</a:t>
                      </a:r>
                      <a:r>
                        <a:rPr kumimoji="0" lang="ru-RU" sz="1100" b="1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Физика (39) </a:t>
                      </a:r>
                      <a:r>
                        <a:rPr kumimoji="0" lang="ru-RU" sz="1100" b="1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или</a:t>
                      </a:r>
                    </a:p>
                    <a:p>
                      <a:r>
                        <a:rPr kumimoji="0" lang="ru-RU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Информатика и ИКТ (44)</a:t>
                      </a:r>
                      <a:endParaRPr kumimoji="0" lang="ru-RU" sz="1100" b="0" i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09.03.02 </a:t>
                      </a:r>
                      <a:r>
                        <a:rPr kumimoji="0"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Информационные системы</a:t>
                      </a:r>
                      <a:r>
                        <a:rPr kumimoji="0" lang="ru-RU" sz="11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технологии </a:t>
                      </a: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Профиль:</a:t>
                      </a:r>
                      <a:r>
                        <a:rPr kumimoji="0" lang="ru-RU" sz="11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Прикладная информатика в цифровой экономике</a:t>
                      </a:r>
                      <a:endParaRPr kumimoji="0"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ru-RU" sz="11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rtl="0" eaLnBrk="1" latinLnBrk="0" hangingPunct="1"/>
                      <a:endParaRPr kumimoji="0" lang="ru-RU" sz="11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rtl="0" eaLnBrk="1" latinLnBrk="0" hangingPunct="1"/>
                      <a:r>
                        <a:rPr kumimoji="0"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</a:t>
                      </a:r>
                      <a:endParaRPr kumimoji="0" lang="ru-RU" sz="11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ru-RU" sz="11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rtl="0" eaLnBrk="1" latinLnBrk="0" hangingPunct="1"/>
                      <a:endParaRPr kumimoji="0" lang="ru-RU" sz="11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rtl="0" eaLnBrk="1" latinLnBrk="0" hangingPunct="1"/>
                      <a:r>
                        <a:rPr kumimoji="0"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kumimoji="0" lang="ru-RU" sz="11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ru-RU" sz="11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rtl="0" eaLnBrk="1" latinLnBrk="0" hangingPunct="1"/>
                      <a:endParaRPr kumimoji="0" lang="ru-RU" sz="11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rtl="0" eaLnBrk="1" latinLnBrk="0" hangingPunct="1"/>
                      <a:r>
                        <a:rPr kumimoji="0"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kumimoji="0" lang="ru-RU" sz="11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ru-RU" sz="11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rtl="0" eaLnBrk="1" latinLnBrk="0" hangingPunct="1"/>
                      <a:endParaRPr kumimoji="0" lang="ru-RU" sz="11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rtl="0" eaLnBrk="1" latinLnBrk="0" hangingPunct="1"/>
                      <a:r>
                        <a:rPr kumimoji="0"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  <a:endParaRPr kumimoji="0" lang="ru-RU" sz="11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kumimoji="0" lang="ru-RU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Алгебра, геометрия и начала анализа.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kumimoji="0" lang="ru-RU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Культура речи.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kumimoji="0" lang="ru-RU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Механика </a:t>
                      </a:r>
                      <a:r>
                        <a:rPr kumimoji="0" lang="ru-RU" sz="11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или </a:t>
                      </a:r>
                      <a:r>
                        <a:rPr kumimoji="0" lang="ru-RU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информационные технологии.</a:t>
                      </a:r>
                      <a:endParaRPr kumimoji="0" lang="ru-RU" sz="11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Математика (39)</a:t>
                      </a:r>
                    </a:p>
                    <a:p>
                      <a:r>
                        <a:rPr kumimoji="0" lang="ru-RU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Русский язык (40)</a:t>
                      </a:r>
                    </a:p>
                    <a:p>
                      <a:r>
                        <a:rPr kumimoji="0" lang="ru-RU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</a:t>
                      </a:r>
                      <a:r>
                        <a:rPr kumimoji="0" lang="ru-RU" sz="1100" b="1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Физика (39) </a:t>
                      </a:r>
                      <a:r>
                        <a:rPr kumimoji="0" lang="ru-RU" sz="1100" b="1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или</a:t>
                      </a:r>
                    </a:p>
                    <a:p>
                      <a:r>
                        <a:rPr kumimoji="0" lang="ru-RU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Информатика и ИКТ (44)</a:t>
                      </a:r>
                      <a:endParaRPr kumimoji="0" lang="ru-RU" sz="1100" b="0" i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20.03.01 </a:t>
                      </a:r>
                      <a:r>
                        <a:rPr kumimoji="0" lang="ru-RU" sz="11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Техносферная</a:t>
                      </a:r>
                      <a:r>
                        <a:rPr kumimoji="0"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безопасность </a:t>
                      </a: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Профиль:</a:t>
                      </a:r>
                      <a:r>
                        <a:rPr kumimoji="0" lang="ru-RU" sz="11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Экологическая безопасность и охрана труда</a:t>
                      </a:r>
                      <a:endParaRPr kumimoji="0"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ru-RU" sz="11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rtl="0" eaLnBrk="1" latinLnBrk="0" hangingPunct="1"/>
                      <a:endParaRPr kumimoji="0" lang="ru-RU" sz="11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rtl="0" eaLnBrk="1" latinLnBrk="0" hangingPunct="1"/>
                      <a:r>
                        <a:rPr kumimoji="0"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</a:t>
                      </a:r>
                      <a:endParaRPr kumimoji="0" lang="ru-RU" sz="11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ru-RU" sz="11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rtl="0" eaLnBrk="1" latinLnBrk="0" hangingPunct="1"/>
                      <a:endParaRPr kumimoji="0" lang="ru-RU" sz="11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rtl="0" eaLnBrk="1" latinLnBrk="0" hangingPunct="1"/>
                      <a:r>
                        <a:rPr kumimoji="0"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kumimoji="0" lang="ru-RU" sz="11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ru-RU" sz="11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rtl="0" eaLnBrk="1" latinLnBrk="0" hangingPunct="1"/>
                      <a:endParaRPr kumimoji="0" lang="ru-RU" sz="11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rtl="0" eaLnBrk="1" latinLnBrk="0" hangingPunct="1"/>
                      <a:r>
                        <a:rPr kumimoji="0"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kumimoji="0" lang="ru-RU" sz="11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ru-RU" sz="11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rtl="0" eaLnBrk="1" latinLnBrk="0" hangingPunct="1"/>
                      <a:endParaRPr kumimoji="0" lang="ru-RU" sz="11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rtl="0" eaLnBrk="1" latinLnBrk="0" hangingPunct="1"/>
                      <a:r>
                        <a:rPr kumimoji="0"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  <a:endParaRPr kumimoji="0" lang="ru-RU" sz="11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kumimoji="0" lang="ru-RU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Основы экологии и природопользования.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kumimoji="0" lang="ru-RU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Культура речи.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kumimoji="0" lang="ru-RU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Безопасность жизнедеятельности.</a:t>
                      </a:r>
                      <a:endParaRPr kumimoji="0" lang="ru-RU" sz="11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Математика (39)</a:t>
                      </a:r>
                    </a:p>
                    <a:p>
                      <a:r>
                        <a:rPr kumimoji="0" lang="ru-RU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Русский язык (40)</a:t>
                      </a:r>
                    </a:p>
                    <a:p>
                      <a:r>
                        <a:rPr kumimoji="0" lang="ru-RU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</a:t>
                      </a:r>
                      <a:r>
                        <a:rPr kumimoji="0" lang="ru-RU" sz="1100" b="1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Физика (39) </a:t>
                      </a:r>
                      <a:r>
                        <a:rPr kumimoji="0" lang="ru-RU" sz="1100" b="1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или</a:t>
                      </a:r>
                    </a:p>
                    <a:p>
                      <a:r>
                        <a:rPr kumimoji="0" lang="ru-RU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Химия (39)</a:t>
                      </a:r>
                      <a:endParaRPr kumimoji="0" lang="ru-RU" sz="1100" b="0" i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29.03.01 </a:t>
                      </a:r>
                      <a:r>
                        <a:rPr kumimoji="0"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Технология изделий легкой промышленности </a:t>
                      </a: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Профиль:</a:t>
                      </a:r>
                      <a:r>
                        <a:rPr kumimoji="0" lang="ru-RU" sz="11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Дизайн, конструирование и технология швейных изделий</a:t>
                      </a:r>
                      <a:endParaRPr kumimoji="0"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ru-RU" sz="11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rtl="0" eaLnBrk="1" latinLnBrk="0" hangingPunct="1"/>
                      <a:endParaRPr kumimoji="0" lang="ru-RU" sz="11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rtl="0" eaLnBrk="1" latinLnBrk="0" hangingPunct="1"/>
                      <a:r>
                        <a:rPr kumimoji="0"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</a:t>
                      </a:r>
                      <a:endParaRPr kumimoji="0" lang="ru-RU" sz="11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ru-RU" sz="11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rtl="0" eaLnBrk="1" latinLnBrk="0" hangingPunct="1"/>
                      <a:endParaRPr kumimoji="0" lang="ru-RU" sz="11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rtl="0" eaLnBrk="1" latinLnBrk="0" hangingPunct="1"/>
                      <a:r>
                        <a:rPr kumimoji="0"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kumimoji="0" lang="ru-RU" sz="11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ru-RU" sz="11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rtl="0" eaLnBrk="1" latinLnBrk="0" hangingPunct="1"/>
                      <a:endParaRPr kumimoji="0" lang="ru-RU" sz="11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rtl="0" eaLnBrk="1" latinLnBrk="0" hangingPunct="1"/>
                      <a:r>
                        <a:rPr kumimoji="0"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kumimoji="0" lang="ru-RU" sz="11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ru-RU" sz="11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rtl="0" eaLnBrk="1" latinLnBrk="0" hangingPunct="1"/>
                      <a:endParaRPr kumimoji="0" lang="ru-RU" sz="11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rtl="0" eaLnBrk="1" latinLnBrk="0" hangingPunct="1"/>
                      <a:r>
                        <a:rPr kumimoji="0"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</a:t>
                      </a:r>
                      <a:endParaRPr kumimoji="0" lang="ru-RU" sz="11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kumimoji="0" lang="ru-RU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Технология швейных изделий.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kumimoji="0" lang="ru-RU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Культура речи.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kumimoji="0" lang="ru-RU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Материаловедение </a:t>
                      </a:r>
                      <a:r>
                        <a:rPr kumimoji="0" lang="ru-RU" sz="11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или </a:t>
                      </a:r>
                      <a:r>
                        <a:rPr kumimoji="0" lang="ru-RU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художественное проектирование.</a:t>
                      </a:r>
                      <a:endParaRPr kumimoji="0" lang="ru-RU" sz="11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Математика (39)</a:t>
                      </a:r>
                    </a:p>
                    <a:p>
                      <a:r>
                        <a:rPr kumimoji="0" lang="ru-RU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Русский язык (40)</a:t>
                      </a:r>
                    </a:p>
                    <a:p>
                      <a:r>
                        <a:rPr kumimoji="0" lang="ru-RU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</a:t>
                      </a:r>
                      <a:r>
                        <a:rPr kumimoji="0" lang="ru-RU" sz="1100" b="1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Физика (39) </a:t>
                      </a:r>
                      <a:r>
                        <a:rPr kumimoji="0" lang="ru-RU" sz="1100" b="1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или</a:t>
                      </a:r>
                    </a:p>
                    <a:p>
                      <a:r>
                        <a:rPr kumimoji="0" lang="ru-RU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Химия (39)</a:t>
                      </a:r>
                      <a:endParaRPr kumimoji="0" lang="ru-RU" sz="1100" b="0" i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563888" y="259558"/>
            <a:ext cx="2088232" cy="432048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448D1B"/>
                </a:solidFill>
                <a:cs typeface="Angsana New" pitchFamily="18" charset="-34"/>
              </a:rPr>
              <a:t>Набор - 2022</a:t>
            </a:r>
            <a:endParaRPr lang="ru-RU" sz="2800" dirty="0">
              <a:solidFill>
                <a:srgbClr val="448D1B"/>
              </a:solidFill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2248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339751" y="332656"/>
            <a:ext cx="6265677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3500" dirty="0" smtClean="0">
                <a:solidFill>
                  <a:srgbClr val="26490F"/>
                </a:solidFill>
              </a:rPr>
              <a:t>08.03.01 Строительство</a:t>
            </a:r>
            <a:endParaRPr lang="ru-RU" sz="3500" dirty="0">
              <a:solidFill>
                <a:srgbClr val="26490F"/>
              </a:solidFill>
            </a:endParaRPr>
          </a:p>
        </p:txBody>
      </p:sp>
      <p:sp>
        <p:nvSpPr>
          <p:cNvPr id="6" name="Объект 4"/>
          <p:cNvSpPr txBox="1">
            <a:spLocks/>
          </p:cNvSpPr>
          <p:nvPr/>
        </p:nvSpPr>
        <p:spPr>
          <a:xfrm>
            <a:off x="1004210" y="1714408"/>
            <a:ext cx="7592980" cy="2578689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fontAlgn="base">
              <a:spcBef>
                <a:spcPct val="0"/>
              </a:spcBef>
              <a:spcAft>
                <a:spcPct val="0"/>
              </a:spcAft>
              <a:buFont typeface="Wingdings 2"/>
              <a:buNone/>
            </a:pPr>
            <a:r>
              <a:rPr lang="ru-RU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Квалификация</a:t>
            </a:r>
            <a:r>
              <a:rPr lang="ru-RU" sz="17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 – бакалавр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Font typeface="Wingdings 2"/>
              <a:buNone/>
            </a:pPr>
            <a:r>
              <a:rPr lang="ru-RU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Срок обучения </a:t>
            </a:r>
            <a:r>
              <a:rPr lang="ru-RU" sz="17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- 4 года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Font typeface="Wingdings 2"/>
              <a:buNone/>
            </a:pPr>
            <a:endParaRPr lang="ru-RU" sz="1000" b="1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600" dirty="0" smtClean="0"/>
              <a:t>	Промышленное </a:t>
            </a:r>
            <a:r>
              <a:rPr lang="ru-RU" sz="1600" dirty="0"/>
              <a:t>и гражданское строительство (ПГС) – это универсальный профиль подготовки строителей, который предполагает наличие у специалистов большого спектра фундаментальных  знаний и практических  навыков. </a:t>
            </a:r>
            <a:endParaRPr lang="ru-RU" sz="1600" dirty="0" smtClean="0"/>
          </a:p>
          <a:p>
            <a:pPr mar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600" dirty="0"/>
              <a:t>	</a:t>
            </a:r>
            <a:r>
              <a:rPr lang="ru-RU" sz="1600" dirty="0" smtClean="0"/>
              <a:t>Выпускники </a:t>
            </a:r>
            <a:r>
              <a:rPr lang="ru-RU" sz="1600" dirty="0"/>
              <a:t>этого профиля имеют самые широкие возможности построения карьеры  в области разработки проектно-сметной документации, возведения и эксплуатации всех видов зданий и сооружений. </a:t>
            </a:r>
            <a:endParaRPr lang="ru-RU" sz="1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endParaRPr lang="ru-RU" sz="15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Объект 4"/>
          <p:cNvSpPr txBox="1">
            <a:spLocks/>
          </p:cNvSpPr>
          <p:nvPr/>
        </p:nvSpPr>
        <p:spPr>
          <a:xfrm>
            <a:off x="1021562" y="4293097"/>
            <a:ext cx="5134613" cy="2181768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fontAlgn="base">
              <a:spcBef>
                <a:spcPct val="0"/>
              </a:spcBef>
              <a:spcAft>
                <a:spcPct val="0"/>
              </a:spcAft>
              <a:buFont typeface="Wingdings 2"/>
              <a:buNone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 </a:t>
            </a:r>
            <a:endParaRPr lang="ru-RU" sz="1600" b="1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Font typeface="Wingdings 2"/>
              <a:buNone/>
            </a:pPr>
            <a:endParaRPr lang="ru-RU" b="1" i="1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Font typeface="Wingdings 2"/>
              <a:buNone/>
            </a:pPr>
            <a:endParaRPr lang="ru-RU" b="1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Font typeface="Wingdings 2"/>
              <a:buNone/>
            </a:pPr>
            <a:r>
              <a:rPr lang="ru-RU" sz="4900" b="1" i="1" dirty="0" smtClean="0">
                <a:solidFill>
                  <a:srgbClr val="C00000"/>
                </a:solidFill>
              </a:rPr>
              <a:t>План приема на 2022-2023 </a:t>
            </a:r>
            <a:r>
              <a:rPr lang="ru-RU" sz="4900" b="1" i="1" dirty="0" err="1" smtClean="0">
                <a:solidFill>
                  <a:srgbClr val="C00000"/>
                </a:solidFill>
              </a:rPr>
              <a:t>уч.г</a:t>
            </a:r>
            <a:r>
              <a:rPr lang="ru-RU" sz="4900" b="1" i="1" dirty="0" smtClean="0">
                <a:solidFill>
                  <a:srgbClr val="C00000"/>
                </a:solidFill>
              </a:rPr>
              <a:t>.: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Font typeface="Wingdings 2"/>
              <a:buNone/>
            </a:pPr>
            <a:endParaRPr lang="ru-RU" sz="4900" b="1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Font typeface="Wingdings 2"/>
              <a:buNone/>
            </a:pPr>
            <a:r>
              <a:rPr lang="ru-RU" sz="49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Форма обучения </a:t>
            </a:r>
            <a:r>
              <a:rPr lang="ru-RU" sz="49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– </a:t>
            </a:r>
            <a:r>
              <a:rPr lang="ru-RU" sz="4900" dirty="0" smtClean="0">
                <a:solidFill>
                  <a:srgbClr val="0070C0"/>
                </a:solidFill>
                <a:cs typeface="Times New Roman" pitchFamily="18" charset="0"/>
              </a:rPr>
              <a:t>очная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Font typeface="Wingdings 2"/>
              <a:buNone/>
            </a:pPr>
            <a:r>
              <a:rPr lang="ru-RU" sz="49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бюджетных – 15 мест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Font typeface="Wingdings 2"/>
              <a:buNone/>
            </a:pPr>
            <a:r>
              <a:rPr lang="ru-RU" sz="49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внебюджетных – 15 мест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Font typeface="Wingdings 2"/>
              <a:buNone/>
            </a:pPr>
            <a:endParaRPr lang="ru-RU" sz="4900" b="1" dirty="0" smtClean="0">
              <a:solidFill>
                <a:schemeClr val="tx1">
                  <a:lumMod val="85000"/>
                  <a:lumOff val="15000"/>
                </a:schemeClr>
              </a:solidFill>
              <a:cs typeface="Times New Roman" pitchFamily="18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Font typeface="Wingdings 2"/>
              <a:buNone/>
            </a:pPr>
            <a:r>
              <a:rPr lang="ru-RU" sz="49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Форма обучения </a:t>
            </a:r>
            <a:r>
              <a:rPr lang="ru-RU" sz="490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– </a:t>
            </a:r>
            <a:r>
              <a:rPr lang="ru-RU" sz="4900" dirty="0">
                <a:solidFill>
                  <a:srgbClr val="0070C0"/>
                </a:solidFill>
                <a:cs typeface="Times New Roman" pitchFamily="18" charset="0"/>
              </a:rPr>
              <a:t>очно-заочная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Font typeface="Wingdings 2"/>
              <a:buNone/>
            </a:pPr>
            <a:r>
              <a:rPr lang="ru-RU" sz="49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 внебюджетных – 25 мест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Font typeface="Wingdings 2"/>
              <a:buNone/>
            </a:pP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4" t="-385" r="7772"/>
          <a:stretch/>
        </p:blipFill>
        <p:spPr>
          <a:xfrm>
            <a:off x="6228184" y="4646172"/>
            <a:ext cx="2377245" cy="202318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917124" cy="573884"/>
          </a:xfrm>
          <a:prstGeom prst="rect">
            <a:avLst/>
          </a:prstGeom>
        </p:spPr>
      </p:pic>
      <p:sp>
        <p:nvSpPr>
          <p:cNvPr id="12" name="Текст 3"/>
          <p:cNvSpPr txBox="1">
            <a:spLocks/>
          </p:cNvSpPr>
          <p:nvPr/>
        </p:nvSpPr>
        <p:spPr>
          <a:xfrm>
            <a:off x="755576" y="1266811"/>
            <a:ext cx="8064896" cy="433998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ctr">
              <a:spcBef>
                <a:spcPts val="0"/>
              </a:spcBef>
              <a:buNone/>
            </a:pPr>
            <a:r>
              <a:rPr lang="ru-RU" sz="2500" dirty="0">
                <a:solidFill>
                  <a:srgbClr val="26490F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«Промышленное и гражданское строительство»</a:t>
            </a:r>
          </a:p>
        </p:txBody>
      </p:sp>
    </p:spTree>
    <p:extLst>
      <p:ext uri="{BB962C8B-B14F-4D97-AF65-F5344CB8AC3E}">
        <p14:creationId xmlns:p14="http://schemas.microsoft.com/office/powerpoint/2010/main" val="343227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04000"/>
              </a:schemeClr>
            </a:gs>
            <a:gs pos="94000">
              <a:schemeClr val="bg1">
                <a:shade val="96000"/>
                <a:lumMod val="8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3" t="18102" r="15350" b="23679"/>
          <a:stretch/>
        </p:blipFill>
        <p:spPr>
          <a:xfrm>
            <a:off x="6588224" y="5229200"/>
            <a:ext cx="2376264" cy="1480447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959150" cy="1728192"/>
          </a:xfrm>
        </p:spPr>
        <p:txBody>
          <a:bodyPr>
            <a:normAutofit/>
          </a:bodyPr>
          <a:lstStyle/>
          <a:p>
            <a:pPr algn="ctr"/>
            <a:r>
              <a:rPr lang="ru-RU" sz="2200" dirty="0">
                <a:solidFill>
                  <a:srgbClr val="26490F"/>
                </a:solidFill>
                <a:latin typeface="+mn-lt"/>
                <a:cs typeface="Times New Roman" panose="02020603050405020304" pitchFamily="18" charset="0"/>
              </a:rPr>
              <a:t>09.03.01 </a:t>
            </a:r>
            <a:r>
              <a:rPr lang="ru-RU" sz="2200" dirty="0" smtClean="0">
                <a:solidFill>
                  <a:srgbClr val="26490F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rgbClr val="26490F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26490F"/>
                </a:solidFill>
                <a:latin typeface="+mn-lt"/>
                <a:cs typeface="Times New Roman" panose="02020603050405020304" pitchFamily="18" charset="0"/>
              </a:rPr>
              <a:t>Направление: </a:t>
            </a:r>
            <a:r>
              <a:rPr lang="ru-RU" sz="1800" dirty="0" smtClean="0">
                <a:solidFill>
                  <a:srgbClr val="26490F"/>
                </a:solidFill>
                <a:latin typeface="+mn-lt"/>
                <a:cs typeface="Times New Roman" panose="02020603050405020304" pitchFamily="18" charset="0"/>
              </a:rPr>
              <a:t>Информатика </a:t>
            </a:r>
            <a:r>
              <a:rPr lang="ru-RU" sz="1800" dirty="0">
                <a:solidFill>
                  <a:srgbClr val="26490F"/>
                </a:solidFill>
                <a:latin typeface="+mn-lt"/>
                <a:cs typeface="Times New Roman" panose="02020603050405020304" pitchFamily="18" charset="0"/>
              </a:rPr>
              <a:t>и вычислительная </a:t>
            </a:r>
            <a:r>
              <a:rPr lang="ru-RU" sz="1800" dirty="0" smtClean="0">
                <a:solidFill>
                  <a:srgbClr val="26490F"/>
                </a:solidFill>
                <a:latin typeface="+mn-lt"/>
                <a:cs typeface="Times New Roman" panose="02020603050405020304" pitchFamily="18" charset="0"/>
              </a:rPr>
              <a:t>техника</a:t>
            </a:r>
            <a:br>
              <a:rPr lang="ru-RU" sz="1800" dirty="0" smtClean="0">
                <a:solidFill>
                  <a:srgbClr val="26490F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26490F"/>
                </a:solidFill>
                <a:latin typeface="+mn-lt"/>
                <a:cs typeface="Times New Roman" panose="02020603050405020304" pitchFamily="18" charset="0"/>
              </a:rPr>
              <a:t>Профиль «Программное </a:t>
            </a:r>
            <a:r>
              <a:rPr lang="ru-RU" sz="1800" dirty="0">
                <a:solidFill>
                  <a:srgbClr val="26490F"/>
                </a:solidFill>
                <a:latin typeface="+mn-lt"/>
                <a:cs typeface="Times New Roman" panose="02020603050405020304" pitchFamily="18" charset="0"/>
              </a:rPr>
              <a:t>обеспечение средств вычислительной техники и автоматизированных </a:t>
            </a:r>
            <a:r>
              <a:rPr lang="ru-RU" sz="1800" dirty="0" smtClean="0">
                <a:solidFill>
                  <a:srgbClr val="26490F"/>
                </a:solidFill>
                <a:latin typeface="+mn-lt"/>
                <a:cs typeface="Times New Roman" panose="02020603050405020304" pitchFamily="18" charset="0"/>
              </a:rPr>
              <a:t>систем»</a:t>
            </a:r>
            <a:endParaRPr lang="ru-RU" sz="1800" dirty="0">
              <a:solidFill>
                <a:srgbClr val="26490F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1568" y="1916832"/>
            <a:ext cx="7313672" cy="4536504"/>
          </a:xfrm>
        </p:spPr>
        <p:txBody>
          <a:bodyPr>
            <a:normAutofit fontScale="62500" lnSpcReduction="20000"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>
                <a:srgbClr val="90C226"/>
              </a:buClr>
              <a:buNone/>
            </a:pPr>
            <a:r>
              <a:rPr 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cs typeface="Times New Roman" pitchFamily="18" charset="0"/>
              </a:rPr>
              <a:t>Квалификация</a:t>
            </a:r>
            <a:r>
              <a:rPr lang="ru-RU" sz="2400" dirty="0">
                <a:solidFill>
                  <a:prstClr val="black">
                    <a:lumMod val="85000"/>
                    <a:lumOff val="15000"/>
                  </a:prstClr>
                </a:solidFill>
                <a:cs typeface="Times New Roman" pitchFamily="18" charset="0"/>
              </a:rPr>
              <a:t> – </a:t>
            </a:r>
            <a:r>
              <a:rPr lang="ru-RU" sz="2400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Times New Roman" pitchFamily="18" charset="0"/>
              </a:rPr>
              <a:t>бакалавр</a:t>
            </a:r>
            <a:endParaRPr lang="ru-RU" sz="2400" dirty="0">
              <a:solidFill>
                <a:prstClr val="black">
                  <a:lumMod val="85000"/>
                  <a:lumOff val="15000"/>
                </a:prstClr>
              </a:solidFill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>
                <a:srgbClr val="90C226"/>
              </a:buClr>
              <a:buNone/>
            </a:pPr>
            <a:r>
              <a:rPr 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cs typeface="Times New Roman" pitchFamily="18" charset="0"/>
              </a:rPr>
              <a:t>Срок обучения </a:t>
            </a:r>
            <a:r>
              <a:rPr lang="ru-RU" sz="2400" dirty="0">
                <a:solidFill>
                  <a:prstClr val="black">
                    <a:lumMod val="85000"/>
                    <a:lumOff val="15000"/>
                  </a:prstClr>
                </a:solidFill>
                <a:cs typeface="Times New Roman" pitchFamily="18" charset="0"/>
              </a:rPr>
              <a:t>- 4 </a:t>
            </a:r>
            <a:r>
              <a:rPr lang="ru-RU" sz="2400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Times New Roman" pitchFamily="18" charset="0"/>
              </a:rPr>
              <a:t>года</a:t>
            </a:r>
            <a:endParaRPr lang="ru-RU" sz="2400" dirty="0">
              <a:solidFill>
                <a:prstClr val="black">
                  <a:lumMod val="85000"/>
                  <a:lumOff val="15000"/>
                </a:prstClr>
              </a:solidFill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>
                <a:srgbClr val="90C226"/>
              </a:buClr>
              <a:buNone/>
            </a:pPr>
            <a:r>
              <a:rPr 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cs typeface="Times New Roman" pitchFamily="18" charset="0"/>
              </a:rPr>
              <a:t>Форма обучения </a:t>
            </a:r>
            <a:r>
              <a:rPr lang="ru-RU" sz="2400" dirty="0">
                <a:solidFill>
                  <a:prstClr val="black">
                    <a:lumMod val="85000"/>
                    <a:lumOff val="15000"/>
                  </a:prstClr>
                </a:solidFill>
                <a:cs typeface="Times New Roman" pitchFamily="18" charset="0"/>
              </a:rPr>
              <a:t>– </a:t>
            </a:r>
            <a:r>
              <a:rPr lang="ru-RU" sz="2400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Times New Roman" pitchFamily="18" charset="0"/>
              </a:rPr>
              <a:t>очная</a:t>
            </a:r>
            <a:endParaRPr lang="ru-RU" sz="2400" dirty="0">
              <a:solidFill>
                <a:prstClr val="black">
                  <a:lumMod val="85000"/>
                  <a:lumOff val="15000"/>
                </a:prstClr>
              </a:solidFill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90C226"/>
              </a:buClr>
              <a:buNone/>
            </a:pPr>
            <a:endParaRPr lang="ru-RU" sz="2400" b="1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180975" lvl="0" indent="354013" algn="just">
              <a:lnSpc>
                <a:spcPct val="80000"/>
              </a:lnSpc>
              <a:buClr>
                <a:srgbClr val="90C226"/>
              </a:buClr>
              <a:buNone/>
            </a:pPr>
            <a:r>
              <a:rPr lang="ru-RU" sz="2400" dirty="0" smtClean="0"/>
              <a:t>	Обучение по программе включает изучение проектирования программного обеспечения вычислительных машин, комплексов, систем и сетей.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buClr>
                <a:srgbClr val="90C226"/>
              </a:buClr>
              <a:buNone/>
            </a:pPr>
            <a:endParaRPr lang="ru-RU" sz="2400" dirty="0" smtClean="0"/>
          </a:p>
          <a:p>
            <a:pPr lvl="0">
              <a:lnSpc>
                <a:spcPct val="120000"/>
              </a:lnSpc>
              <a:spcBef>
                <a:spcPts val="0"/>
              </a:spcBef>
              <a:buClr>
                <a:srgbClr val="90C226"/>
              </a:buClr>
              <a:buNone/>
            </a:pPr>
            <a:r>
              <a:rPr lang="ru-RU" sz="2400" b="1" i="1" dirty="0" smtClean="0"/>
              <a:t>Профессиональные  задачи:</a:t>
            </a:r>
          </a:p>
          <a:p>
            <a:pPr marL="90488" lvl="0" indent="-7938" algn="just">
              <a:lnSpc>
                <a:spcPct val="120000"/>
              </a:lnSpc>
              <a:spcBef>
                <a:spcPts val="0"/>
              </a:spcBef>
              <a:buClr>
                <a:srgbClr val="90C226"/>
              </a:buClr>
              <a:buNone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Проектно-конструкторская деятельность</a:t>
            </a:r>
            <a:r>
              <a:rPr lang="ru-RU" sz="2400" dirty="0" smtClean="0"/>
              <a:t>: сбор и анализ исходных данных для проектирования; проектирование программных и аппаратных средств; разработка и оформление проектной и рабочей технической документации. </a:t>
            </a:r>
          </a:p>
          <a:p>
            <a:pPr marL="90488" lvl="0" indent="-7938" algn="just">
              <a:lnSpc>
                <a:spcPct val="120000"/>
              </a:lnSpc>
              <a:spcBef>
                <a:spcPts val="0"/>
              </a:spcBef>
              <a:buClr>
                <a:srgbClr val="90C226"/>
              </a:buClr>
              <a:buNone/>
            </a:pPr>
            <a:r>
              <a:rPr lang="ru-RU" sz="2400" b="1" dirty="0" smtClean="0"/>
              <a:t>Проектно-технологическая деятельность</a:t>
            </a:r>
            <a:r>
              <a:rPr lang="ru-RU" sz="2400" dirty="0" smtClean="0"/>
              <a:t>: применение современных инструментальных средств при разработке программного обеспечения; применение </a:t>
            </a:r>
            <a:r>
              <a:rPr lang="ru-RU" sz="2400" dirty="0" err="1" smtClean="0"/>
              <a:t>Web</a:t>
            </a:r>
            <a:r>
              <a:rPr lang="ru-RU" sz="2400" dirty="0" smtClean="0"/>
              <a:t>-технологий при реализации удаленного доступа в системах , участие в работах по автоматизации технологических процессов. </a:t>
            </a:r>
          </a:p>
          <a:p>
            <a:pPr lvl="0">
              <a:lnSpc>
                <a:spcPct val="80000"/>
              </a:lnSpc>
              <a:buClr>
                <a:srgbClr val="90C226"/>
              </a:buClr>
              <a:buNone/>
            </a:pPr>
            <a:endParaRPr lang="ru-RU" sz="2400" b="1" i="1" dirty="0" smtClean="0">
              <a:solidFill>
                <a:srgbClr val="C00000"/>
              </a:solidFill>
            </a:endParaRPr>
          </a:p>
          <a:p>
            <a:pPr lvl="0">
              <a:lnSpc>
                <a:spcPct val="80000"/>
              </a:lnSpc>
              <a:buClr>
                <a:srgbClr val="90C226"/>
              </a:buClr>
              <a:buNone/>
            </a:pPr>
            <a:r>
              <a:rPr lang="ru-RU" sz="2400" b="1" i="1" dirty="0" smtClean="0">
                <a:solidFill>
                  <a:srgbClr val="C00000"/>
                </a:solidFill>
              </a:rPr>
              <a:t>План </a:t>
            </a:r>
            <a:r>
              <a:rPr lang="ru-RU" sz="2400" b="1" i="1" dirty="0">
                <a:solidFill>
                  <a:srgbClr val="C00000"/>
                </a:solidFill>
              </a:rPr>
              <a:t>приема на 2022-2023 </a:t>
            </a:r>
            <a:r>
              <a:rPr lang="ru-RU" sz="2400" b="1" i="1" dirty="0" err="1">
                <a:solidFill>
                  <a:srgbClr val="C00000"/>
                </a:solidFill>
              </a:rPr>
              <a:t>уч.г</a:t>
            </a:r>
            <a:r>
              <a:rPr lang="ru-RU" sz="2400" b="1" i="1" dirty="0">
                <a:solidFill>
                  <a:srgbClr val="C00000"/>
                </a:solidFill>
              </a:rPr>
              <a:t>.:</a:t>
            </a:r>
          </a:p>
          <a:p>
            <a:pPr lvl="0">
              <a:lnSpc>
                <a:spcPct val="80000"/>
              </a:lnSpc>
              <a:buClr>
                <a:srgbClr val="90C226"/>
              </a:buClr>
              <a:buNone/>
            </a:pPr>
            <a:r>
              <a:rPr lang="ru-RU" sz="24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бюджетных </a:t>
            </a:r>
            <a:r>
              <a:rPr lang="ru-RU" sz="2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– </a:t>
            </a:r>
            <a:r>
              <a:rPr lang="ru-RU" sz="24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50 мест </a:t>
            </a:r>
            <a:endParaRPr lang="ru-RU" sz="24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lvl="0">
              <a:lnSpc>
                <a:spcPct val="80000"/>
              </a:lnSpc>
              <a:buClr>
                <a:srgbClr val="90C226"/>
              </a:buClr>
              <a:buNone/>
            </a:pPr>
            <a:r>
              <a:rPr lang="ru-RU" sz="24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внебюджетных </a:t>
            </a:r>
            <a:r>
              <a:rPr lang="ru-RU" sz="2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– </a:t>
            </a:r>
            <a:r>
              <a:rPr lang="ru-RU" sz="24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10 </a:t>
            </a:r>
            <a:r>
              <a:rPr lang="ru-RU" sz="2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мест</a:t>
            </a:r>
            <a:endParaRPr lang="ru-RU" sz="2400" dirty="0"/>
          </a:p>
          <a:p>
            <a:pPr lvl="0">
              <a:lnSpc>
                <a:spcPct val="80000"/>
              </a:lnSpc>
              <a:buClr>
                <a:srgbClr val="90C226"/>
              </a:buClr>
              <a:buNone/>
            </a:pPr>
            <a:endParaRPr lang="ru-RU" sz="2100" b="1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lvl="0">
              <a:lnSpc>
                <a:spcPct val="80000"/>
              </a:lnSpc>
              <a:buClr>
                <a:srgbClr val="90C226"/>
              </a:buClr>
              <a:buNone/>
            </a:pPr>
            <a:endParaRPr lang="ru-RU" u="sng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917124" cy="57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06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2022</TotalTime>
  <Words>1136</Words>
  <Application>Microsoft Office PowerPoint</Application>
  <PresentationFormat>Экран (4:3)</PresentationFormat>
  <Paragraphs>420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Солнцестояние</vt:lpstr>
      <vt:lpstr> ИНЖЕНЕРНО-ТЕХНОЛОГИЧЕСКИЙ ИНСТИТУТ </vt:lpstr>
      <vt:lpstr>1939 г. - основано  первое учреждение высшего профессионального образования в Хакасии – учительский институт.       1994 г. - образование университета им. Н. Ф. Катанова.  </vt:lpstr>
      <vt:lpstr>Презентация PowerPoint</vt:lpstr>
      <vt:lpstr>Презентация PowerPoint</vt:lpstr>
      <vt:lpstr>Инженерно-технологический институт</vt:lpstr>
      <vt:lpstr>Набор - 2022</vt:lpstr>
      <vt:lpstr>Набор - 2022</vt:lpstr>
      <vt:lpstr>Презентация PowerPoint</vt:lpstr>
      <vt:lpstr>09.03.01  Направление: Информатика и вычислительная техника Профиль «Программное обеспечение средств вычислительной техники и автоматизированных систем»</vt:lpstr>
      <vt:lpstr>09.03.01  Направление: Информатика и вычислительная техника Профиль: «Анализ данных»</vt:lpstr>
      <vt:lpstr>09.03.02  Направление : Информационные системы и технологии Профиль: «Искусственные системы и интеллект» </vt:lpstr>
      <vt:lpstr>09.03.03  Направление: Прикладная информатика Профиль «Прикладная информатика в дизайне» </vt:lpstr>
      <vt:lpstr>09.03.03  Направление : Прикладная информатика Профиль: «Прикладная информатика в цифровой экономике» </vt:lpstr>
      <vt:lpstr>20.03.01  Направление : Техносферная безопасность Профиль: «Экологическая безопасность и охрана труда» </vt:lpstr>
      <vt:lpstr>29.03.01  Направление : Технология изделий легкой промышленности Профиль: «Дизайн, конструирование и технология швейных изделий» </vt:lpstr>
      <vt:lpstr>Учебные, лабораторные и лекционные аудитории ИТИ</vt:lpstr>
      <vt:lpstr>Социальная поддержка студентов</vt:lpstr>
      <vt:lpstr>Военный учебный центр</vt:lpstr>
      <vt:lpstr>Научная деятельность студентов ИТИ</vt:lpstr>
      <vt:lpstr>Сроки приема - 2022</vt:lpstr>
      <vt:lpstr>Сайт Инженерно-технологического института:  http://iti.khsu.ru/     Приемная комиссия ХГУ им. Н. Ф. Катанова:  http://khsu.ru/abitur/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Инженерно-технологический институт</dc:title>
  <dc:creator>Карина Х. Тихомирова</dc:creator>
  <cp:lastModifiedBy>Евгения А. Ултургашева</cp:lastModifiedBy>
  <cp:revision>165</cp:revision>
  <cp:lastPrinted>2022-02-08T04:13:32Z</cp:lastPrinted>
  <dcterms:created xsi:type="dcterms:W3CDTF">2019-04-26T07:45:44Z</dcterms:created>
  <dcterms:modified xsi:type="dcterms:W3CDTF">2022-02-08T04:24:31Z</dcterms:modified>
</cp:coreProperties>
</file>