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74" r:id="rId7"/>
    <p:sldId id="260" r:id="rId8"/>
    <p:sldId id="266" r:id="rId9"/>
    <p:sldId id="272" r:id="rId10"/>
    <p:sldId id="273" r:id="rId11"/>
    <p:sldId id="275" r:id="rId12"/>
    <p:sldId id="276" r:id="rId13"/>
    <p:sldId id="269" r:id="rId14"/>
  </p:sldIdLst>
  <p:sldSz cx="24384000" cy="13716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>
        <p:scale>
          <a:sx n="27" d="100"/>
          <a:sy n="27" d="100"/>
        </p:scale>
        <p:origin x="-586" y="-5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6489096349552001E-2"/>
          <c:y val="7.2504530374894932E-2"/>
          <c:w val="0.94212799999999997"/>
          <c:h val="0.812972000000000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 аттестата</c:v>
                </c:pt>
              </c:strCache>
            </c:strRef>
          </c:tx>
          <c:spPr>
            <a:solidFill>
              <a:srgbClr val="F8BA0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4.18</c:v>
                </c:pt>
                <c:pt idx="1">
                  <c:v>4.32</c:v>
                </c:pt>
                <c:pt idx="2">
                  <c:v>4.3899999999999997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AC-6D45-939B-6377938B5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2849920"/>
        <c:axId val="32851456"/>
      </c:barChart>
      <c:catAx>
        <c:axId val="32849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ru-RU"/>
          </a:p>
        </c:txPr>
        <c:crossAx val="32851456"/>
        <c:crosses val="autoZero"/>
        <c:auto val="1"/>
        <c:lblAlgn val="ctr"/>
        <c:lblOffset val="100"/>
        <c:noMultiLvlLbl val="1"/>
      </c:catAx>
      <c:valAx>
        <c:axId val="3285145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373457"/>
                </a:solidFill>
                <a:latin typeface="Helvetica Neue"/>
              </a:defRPr>
            </a:pPr>
            <a:endParaRPr lang="ru-RU"/>
          </a:p>
        </c:txPr>
        <c:crossAx val="32849920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197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2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Информационное 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3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Снимок экрана 2021-08-30 в 21.35.24.png" id="151" name="Снимок экрана 2021-08-30 в 21.35.24.png"/>
          <p:cNvPicPr>
            <a:picLocks noChangeAspect="1" noGrp="1"/>
          </p:cNvPicPr>
          <p:nvPr>
            <p:ph idx="21" type="pic"/>
          </p:nvPr>
        </p:nvPicPr>
        <p:blipFill>
          <a:blip r:embed="rId2">
            <a:extLst/>
          </a:blip>
          <a:srcRect r="-14"/>
          <a:stretch>
            <a:fillRect/>
          </a:stretch>
        </p:blipFill>
        <p:spPr>
          <a:xfrm>
            <a:off x="-77630" y="-87334"/>
            <a:ext cx="24539260" cy="13803335"/>
          </a:xfrm>
          <a:prstGeom prst="rect">
            <a:avLst/>
          </a:prstGeom>
        </p:spPr>
      </p:pic>
      <p:sp>
        <p:nvSpPr>
          <p:cNvPr id="152" name="Прямоугольник"/>
          <p:cNvSpPr/>
          <p:nvPr/>
        </p:nvSpPr>
        <p:spPr>
          <a:xfrm>
            <a:off x="-103834" y="-150579"/>
            <a:ext cx="24616717" cy="13929804"/>
          </a:xfrm>
          <a:prstGeom prst="rect">
            <a:avLst/>
          </a:prstGeom>
          <a:solidFill>
            <a:srgbClr val="000000">
              <a:alpha val="14757"/>
            </a:srgbClr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3" name="ИТОГИ ПРИЁМА НА ОБУЧЕНИЕ…"/>
          <p:cNvSpPr txBox="1">
            <a:spLocks noGrp="1"/>
          </p:cNvSpPr>
          <p:nvPr>
            <p:ph type="title"/>
          </p:nvPr>
        </p:nvSpPr>
        <p:spPr>
          <a:xfrm>
            <a:off x="701360" y="115893"/>
            <a:ext cx="22868103" cy="4648201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dirty="0"/>
              <a:t>ПРИЁМ НА ОБУЧЕНИЕ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dirty="0"/>
              <a:t>В 202</a:t>
            </a:r>
            <a:r>
              <a:rPr dirty="0" lang="ru-RU"/>
              <a:t>2</a:t>
            </a:r>
            <a:r>
              <a:rPr dirty="0"/>
              <a:t> ГОДУ</a:t>
            </a:r>
          </a:p>
        </p:txBody>
      </p:sp>
      <p:sp>
        <p:nvSpPr>
          <p:cNvPr id="154" name="31 августа"/>
          <p:cNvSpPr txBox="1">
            <a:spLocks noGrp="1"/>
          </p:cNvSpPr>
          <p:nvPr>
            <p:ph idx="22" type="body"/>
          </p:nvPr>
        </p:nvSpPr>
        <p:spPr>
          <a:xfrm>
            <a:off x="11590607" y="12119968"/>
            <a:ext cx="3460745" cy="636979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>
            <a:normAutofit fontScale="92500"/>
          </a:bodyPr>
          <a:lstStyle>
            <a:lvl1pPr>
              <a:defRPr b="0" sz="3100">
                <a:solidFill>
                  <a:srgbClr val="FFFFFF"/>
                </a:solidFill>
              </a:defRPr>
            </a:lvl1pPr>
          </a:lstStyle>
          <a:p>
            <a:r>
              <a:rPr dirty="0" lang="ru-RU"/>
              <a:t>г. Красноярск 2022</a:t>
            </a:r>
            <a:endParaRPr dirty="0"/>
          </a:p>
        </p:txBody>
      </p:sp>
      <p:sp>
        <p:nvSpPr>
          <p:cNvPr id="155" name="Ким В. В.…"/>
          <p:cNvSpPr txBox="1">
            <a:spLocks noGrp="1"/>
          </p:cNvSpPr>
          <p:nvPr>
            <p:ph idx="1" sz="quarter" type="body"/>
          </p:nvPr>
        </p:nvSpPr>
        <p:spPr>
          <a:xfrm>
            <a:off x="752160" y="11579825"/>
            <a:ext cx="9813120" cy="1116951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defTabSz="454025">
              <a:defRPr sz="3575">
                <a:solidFill>
                  <a:srgbClr val="FFFFFF"/>
                </a:solidFill>
              </a:defRPr>
            </a:pPr>
            <a:r>
              <a:t>Ким В. В.</a:t>
            </a:r>
          </a:p>
          <a:p>
            <a:pPr defTabSz="454025">
              <a:defRPr b="0" sz="3025">
                <a:solidFill>
                  <a:srgbClr val="FFFFFF"/>
                </a:solidFill>
              </a:defRPr>
            </a:pPr>
            <a:r>
              <a:t>Ответственный секретарь приёмной комиссии</a:t>
            </a:r>
          </a:p>
        </p:txBody>
      </p:sp>
    </p:spTree>
  </p:cSld>
  <p:clrMapOvr>
    <a:masterClrMapping/>
  </p:clrMapOvr>
  <p:transition spd="med"/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Прямоугольник"/>
          <p:cNvSpPr/>
          <p:nvPr/>
        </p:nvSpPr>
        <p:spPr>
          <a:xfrm>
            <a:off x="-16798" y="80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90" name="СРАВНИТЕЛЬНЫЙ АНАЛИЗ СРЕДНЕГО БАЛЛА…"/>
          <p:cNvSpPr txBox="1">
            <a:spLocks noGrp="1"/>
          </p:cNvSpPr>
          <p:nvPr>
            <p:ph type="subTitle" sz="quarter" idx="1"/>
          </p:nvPr>
        </p:nvSpPr>
        <p:spPr>
          <a:xfrm>
            <a:off x="888042" y="553353"/>
            <a:ext cx="21842516" cy="2036652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/>
              <a:t>ИТОГИ ПРИЕМНОЙ КАМПАНИИ 2021 ГОДА</a:t>
            </a:r>
            <a:endParaRPr dirty="0"/>
          </a:p>
        </p:txBody>
      </p:sp>
      <p:pic>
        <p:nvPicPr>
          <p:cNvPr id="291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93" name="12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1</a:t>
            </a:r>
            <a:r>
              <a:rPr lang="ru-RU" b="1" dirty="0"/>
              <a:t>0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B54E5035-0CF8-4234-B40C-BC79006A8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79400"/>
              </p:ext>
            </p:extLst>
          </p:nvPr>
        </p:nvGraphicFramePr>
        <p:xfrm>
          <a:off x="2106180" y="1951892"/>
          <a:ext cx="19801320" cy="9330242"/>
        </p:xfrm>
        <a:graphic>
          <a:graphicData uri="http://schemas.openxmlformats.org/drawingml/2006/table">
            <a:tbl>
              <a:tblPr/>
              <a:tblGrid>
                <a:gridCol w="1341870">
                  <a:extLst>
                    <a:ext uri="{9D8B030D-6E8A-4147-A177-3AD203B41FA5}">
                      <a16:colId xmlns="" xmlns:a16="http://schemas.microsoft.com/office/drawing/2014/main" val="1238614522"/>
                    </a:ext>
                  </a:extLst>
                </a:gridCol>
                <a:gridCol w="4133031">
                  <a:extLst>
                    <a:ext uri="{9D8B030D-6E8A-4147-A177-3AD203B41FA5}">
                      <a16:colId xmlns="" xmlns:a16="http://schemas.microsoft.com/office/drawing/2014/main" val="1498792702"/>
                    </a:ext>
                  </a:extLst>
                </a:gridCol>
                <a:gridCol w="4250696">
                  <a:extLst>
                    <a:ext uri="{9D8B030D-6E8A-4147-A177-3AD203B41FA5}">
                      <a16:colId xmlns="" xmlns:a16="http://schemas.microsoft.com/office/drawing/2014/main" val="1943459534"/>
                    </a:ext>
                  </a:extLst>
                </a:gridCol>
                <a:gridCol w="2715722">
                  <a:extLst>
                    <a:ext uri="{9D8B030D-6E8A-4147-A177-3AD203B41FA5}">
                      <a16:colId xmlns="" xmlns:a16="http://schemas.microsoft.com/office/drawing/2014/main" val="3978981626"/>
                    </a:ext>
                  </a:extLst>
                </a:gridCol>
                <a:gridCol w="2873157">
                  <a:extLst>
                    <a:ext uri="{9D8B030D-6E8A-4147-A177-3AD203B41FA5}">
                      <a16:colId xmlns="" xmlns:a16="http://schemas.microsoft.com/office/drawing/2014/main" val="3845076789"/>
                    </a:ext>
                  </a:extLst>
                </a:gridCol>
                <a:gridCol w="2145025">
                  <a:extLst>
                    <a:ext uri="{9D8B030D-6E8A-4147-A177-3AD203B41FA5}">
                      <a16:colId xmlns="" xmlns:a16="http://schemas.microsoft.com/office/drawing/2014/main" val="1884960067"/>
                    </a:ext>
                  </a:extLst>
                </a:gridCol>
                <a:gridCol w="2341819">
                  <a:extLst>
                    <a:ext uri="{9D8B030D-6E8A-4147-A177-3AD203B41FA5}">
                      <a16:colId xmlns="" xmlns:a16="http://schemas.microsoft.com/office/drawing/2014/main" val="672288816"/>
                    </a:ext>
                  </a:extLst>
                </a:gridCol>
              </a:tblGrid>
              <a:tr h="780256">
                <a:tc gridSpan="7">
                  <a:txBody>
                    <a:bodyPr/>
                    <a:lstStyle/>
                    <a:p>
                      <a:pPr algn="l" fontAlgn="t"/>
                      <a:r>
                        <a:rPr lang="ru-RU" sz="24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2. Результаты приема на обучение по программам подготовки квалифицированных рабочих, служащих</a:t>
                      </a:r>
                    </a:p>
                  </a:txBody>
                  <a:tcPr marL="94297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1992892"/>
                  </a:ext>
                </a:extLst>
              </a:tr>
              <a:tr h="1403155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08.01.07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общестроительных работ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1,66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7278822"/>
                  </a:ext>
                </a:extLst>
              </a:tr>
              <a:tr h="627632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15.01.05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Сварщик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8788967"/>
                  </a:ext>
                </a:extLst>
              </a:tr>
              <a:tr h="627632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29.01.07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Портной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2,92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3136171"/>
                  </a:ext>
                </a:extLst>
              </a:tr>
              <a:tr h="699773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39.01.01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работник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9,08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1028102"/>
                  </a:ext>
                </a:extLst>
              </a:tr>
              <a:tr h="627632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43.01.02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Парикмахер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5,36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4458472"/>
                  </a:ext>
                </a:extLst>
              </a:tr>
              <a:tr h="94144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43.01.02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Парикмахер (коммерческая основа)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1,64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427629"/>
                  </a:ext>
                </a:extLst>
              </a:tr>
              <a:tr h="57713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54.01.02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Ювелир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480254"/>
                  </a:ext>
                </a:extLst>
              </a:tr>
              <a:tr h="62763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54.01.20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Графический дизайнер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8842214"/>
                  </a:ext>
                </a:extLst>
              </a:tr>
              <a:tr h="771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9,24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7117760"/>
                  </a:ext>
                </a:extLst>
              </a:tr>
              <a:tr h="973912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54.01.20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Графический дизайнер (коммерческая основа)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157093"/>
                  </a:ext>
                </a:extLst>
              </a:tr>
              <a:tr h="672120"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24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51435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371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817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Прямоугольник"/>
          <p:cNvSpPr/>
          <p:nvPr/>
        </p:nvSpPr>
        <p:spPr>
          <a:xfrm>
            <a:off x="-16798" y="80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за проживание в общежитии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Стоимость проживания в общежитии обучающихся на бюджетной основе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за койко-место с 01.09.2020 г. в месяц 680 рублей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(освобождаются от оплаты обучающиеся из числа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детей-сирот и детей, оставшихся без попечения родителей,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малообеспеченные, обучающиеся с ОВЗ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при предъявлении соответствующих документов).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Стоимость проживания в общежитии обучающихся на коммерческой основе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за койко-место с 01.09.2020 г. в месяц 1050 рублей.</a:t>
            </a:r>
          </a:p>
        </p:txBody>
      </p:sp>
      <p:sp>
        <p:nvSpPr>
          <p:cNvPr id="290" name="СРАВНИТЕЛЬНЫЙ АНАЛИЗ СРЕДНЕГО БАЛЛА…"/>
          <p:cNvSpPr txBox="1">
            <a:spLocks noGrp="1"/>
          </p:cNvSpPr>
          <p:nvPr>
            <p:ph type="subTitle" sz="quarter" idx="1"/>
          </p:nvPr>
        </p:nvSpPr>
        <p:spPr>
          <a:xfrm>
            <a:off x="1424354" y="553353"/>
            <a:ext cx="21306204" cy="2910816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>
            <a:normAutofit fontScale="40000" lnSpcReduction="20000"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ru-RU" sz="14800" dirty="0"/>
              <a:t>ОБЩЕЖИТИЕ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endParaRPr lang="ru-RU" dirty="0"/>
          </a:p>
          <a:p>
            <a:pPr algn="ctr">
              <a:defRPr>
                <a:solidFill>
                  <a:srgbClr val="FFFFFF"/>
                </a:solidFill>
              </a:defRPr>
            </a:pPr>
            <a:endParaRPr lang="ru-RU" dirty="0"/>
          </a:p>
          <a:p>
            <a:pPr algn="ctr">
              <a:defRPr>
                <a:solidFill>
                  <a:srgbClr val="FFFFFF"/>
                </a:solidFill>
              </a:defRPr>
            </a:pPr>
            <a:endParaRPr lang="ru-RU" dirty="0"/>
          </a:p>
          <a:p>
            <a:pPr algn="ctr">
              <a:defRPr>
                <a:solidFill>
                  <a:srgbClr val="FFFFFF"/>
                </a:solidFill>
              </a:defRPr>
            </a:pPr>
            <a:endParaRPr lang="ru-RU" sz="8000" dirty="0"/>
          </a:p>
          <a:p>
            <a:pPr>
              <a:defRPr>
                <a:solidFill>
                  <a:srgbClr val="FFFFFF"/>
                </a:solidFill>
              </a:defRPr>
            </a:pPr>
            <a:r>
              <a:rPr lang="ru-RU" sz="8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балансе Красноярского колледжа сферы услуг и предпринимательства имеется 2 общежития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lang="ru-RU" sz="8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проживания иногородних обучающихся.</a:t>
            </a:r>
          </a:p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291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93" name="12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1</a:t>
            </a:r>
            <a:r>
              <a:rPr lang="ru-RU" b="1" dirty="0"/>
              <a:t>1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6B6BDD4-8F5A-49F1-B21F-964D40509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9556" y="3868615"/>
            <a:ext cx="10580077" cy="752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20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Прямоугольник"/>
          <p:cNvSpPr/>
          <p:nvPr/>
        </p:nvSpPr>
        <p:spPr>
          <a:xfrm>
            <a:off x="-16798" y="80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Корпус № 1, кабинет 108 по адресу: ул. Рокоссовского,17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тел. 8(391)224-77-12, 8(391)224-76-61   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priem2022@yandex.ru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Режим работы: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Понедельник — четверг: 09:00 ч. – 16:30 ч.,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пятница: 09:00 ч. – 15:30 ч.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(Прием документов с 10:00 до 15:00)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Суббота, воскресенье – выходной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Проезд: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автобусы 8,61,65,71,81,83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до остановки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«Молодежная» или «10-й микрорайон»;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автобус 53</a:t>
            </a:r>
          </a:p>
          <a:p>
            <a:pPr algn="l"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до остановки «Рокоссовского» (конечная)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СРАВНИТЕЛЬНЫЙ АНАЛИЗ СРЕДНЕГО БАЛЛА…"/>
          <p:cNvSpPr txBox="1">
            <a:spLocks noGrp="1"/>
          </p:cNvSpPr>
          <p:nvPr>
            <p:ph type="subTitle" sz="quarter" idx="1"/>
          </p:nvPr>
        </p:nvSpPr>
        <p:spPr>
          <a:xfrm>
            <a:off x="1424354" y="553353"/>
            <a:ext cx="21306204" cy="2137093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ru-RU" sz="5400" dirty="0"/>
              <a:t>ПРИЕМНАЯ КОМИССИЯ</a:t>
            </a:r>
            <a:endParaRPr lang="ru-RU" sz="5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1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93" name="12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1</a:t>
            </a:r>
            <a:r>
              <a:rPr lang="ru-RU" b="1" dirty="0"/>
              <a:t>2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9307554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Z0RdygpJjHM.jpg" descr="Z0RdygpJjH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0085" y="-1273972"/>
            <a:ext cx="24464170" cy="162639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89493484_10222408459504656_5234750992708272128_o.jpg" descr="89493484_10222408459504656_5234750992708272128_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767" y="-3252193"/>
            <a:ext cx="26343066" cy="1243978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Прямоугольник"/>
          <p:cNvSpPr/>
          <p:nvPr/>
        </p:nvSpPr>
        <p:spPr>
          <a:xfrm>
            <a:off x="-16798" y="6352674"/>
            <a:ext cx="24417596" cy="13714393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9" name="Прямоугольник"/>
          <p:cNvSpPr/>
          <p:nvPr/>
        </p:nvSpPr>
        <p:spPr>
          <a:xfrm>
            <a:off x="673093" y="3140485"/>
            <a:ext cx="17486003" cy="763833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60" name="знак.png" descr="знак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t>ПРЕОБРАЖАЯ РЕАЛЬНОСТЬ</a:t>
            </a:r>
          </a:p>
        </p:txBody>
      </p:sp>
      <p:sp>
        <p:nvSpPr>
          <p:cNvPr id="162" name="2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2</a:t>
            </a:r>
            <a:r>
              <a:rPr sz="1000" b="1" dirty="0"/>
              <a:t> </a:t>
            </a:r>
            <a:r>
              <a:rPr dirty="0"/>
              <a:t>/</a:t>
            </a:r>
            <a:r>
              <a:rPr lang="ru-RU" sz="2000" dirty="0"/>
              <a:t>12</a:t>
            </a:r>
            <a:endParaRPr sz="2000" dirty="0"/>
          </a:p>
        </p:txBody>
      </p:sp>
      <p:sp>
        <p:nvSpPr>
          <p:cNvPr id="163" name="Прямоугольник"/>
          <p:cNvSpPr/>
          <p:nvPr/>
        </p:nvSpPr>
        <p:spPr>
          <a:xfrm>
            <a:off x="672002" y="1414494"/>
            <a:ext cx="17488186" cy="179097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4" name="ОСОБЕННОСТИ ПРИЁМНОЙ…"/>
          <p:cNvSpPr txBox="1">
            <a:spLocks noGrp="1"/>
          </p:cNvSpPr>
          <p:nvPr>
            <p:ph type="subTitle" sz="quarter" idx="1"/>
          </p:nvPr>
        </p:nvSpPr>
        <p:spPr>
          <a:xfrm>
            <a:off x="759557" y="1406476"/>
            <a:ext cx="16673332" cy="1905001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dirty="0"/>
              <a:t>ОСОБЕННОСТИ ПРИЁМНОЙ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dirty="0"/>
              <a:t>КАМПАНИ</a:t>
            </a:r>
            <a:r>
              <a:rPr lang="ru-RU" dirty="0"/>
              <a:t>И</a:t>
            </a:r>
            <a:r>
              <a:rPr dirty="0"/>
              <a:t> 202</a:t>
            </a:r>
            <a:r>
              <a:rPr lang="ru-RU" dirty="0"/>
              <a:t>2</a:t>
            </a:r>
            <a:r>
              <a:rPr dirty="0"/>
              <a:t> ГОДА</a:t>
            </a:r>
          </a:p>
        </p:txBody>
      </p:sp>
      <p:sp>
        <p:nvSpPr>
          <p:cNvPr id="165" name="Сроки приёма документов:…"/>
          <p:cNvSpPr txBox="1"/>
          <p:nvPr/>
        </p:nvSpPr>
        <p:spPr>
          <a:xfrm>
            <a:off x="1345839" y="3294865"/>
            <a:ext cx="16140512" cy="7329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74145" indent="-574145" algn="l">
              <a:buSzPct val="100000"/>
              <a:buAutoNum type="arabicPeriod"/>
              <a:defRPr sz="3100" b="1">
                <a:solidFill>
                  <a:srgbClr val="000000"/>
                </a:solidFill>
              </a:defRPr>
            </a:pPr>
            <a:r>
              <a:rPr dirty="0" err="1"/>
              <a:t>Сроки</a:t>
            </a:r>
            <a:r>
              <a:rPr dirty="0"/>
              <a:t> </a:t>
            </a:r>
            <a:r>
              <a:rPr dirty="0" err="1"/>
              <a:t>приёма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: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1.1 </a:t>
            </a:r>
            <a:r>
              <a:rPr dirty="0" err="1"/>
              <a:t>Приём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очную</a:t>
            </a:r>
            <a:r>
              <a:rPr dirty="0"/>
              <a:t> </a:t>
            </a:r>
            <a:r>
              <a:rPr dirty="0" err="1"/>
              <a:t>форму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 </a:t>
            </a:r>
            <a:r>
              <a:rPr dirty="0" err="1"/>
              <a:t>завершается</a:t>
            </a:r>
            <a:r>
              <a:rPr dirty="0"/>
              <a:t> 15 </a:t>
            </a:r>
            <a:r>
              <a:rPr dirty="0" err="1"/>
              <a:t>августа</a:t>
            </a:r>
            <a:r>
              <a:rPr dirty="0"/>
              <a:t>;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1.2 </a:t>
            </a:r>
            <a:r>
              <a:rPr dirty="0" err="1"/>
              <a:t>По</a:t>
            </a:r>
            <a:r>
              <a:rPr dirty="0"/>
              <a:t> </a:t>
            </a:r>
            <a:r>
              <a:rPr dirty="0" err="1"/>
              <a:t>специальностям</a:t>
            </a:r>
            <a:r>
              <a:rPr dirty="0"/>
              <a:t>, </a:t>
            </a:r>
            <a:r>
              <a:rPr dirty="0" err="1"/>
              <a:t>требующим</a:t>
            </a:r>
            <a:r>
              <a:rPr dirty="0"/>
              <a:t> у </a:t>
            </a:r>
            <a:r>
              <a:rPr dirty="0" err="1"/>
              <a:t>поступающих</a:t>
            </a:r>
            <a:r>
              <a:rPr dirty="0"/>
              <a:t> </a:t>
            </a:r>
            <a:r>
              <a:rPr dirty="0" err="1"/>
              <a:t>определённых</a:t>
            </a:r>
            <a:r>
              <a:rPr dirty="0"/>
              <a:t> </a:t>
            </a:r>
            <a:r>
              <a:rPr dirty="0" err="1"/>
              <a:t>творческих</a:t>
            </a:r>
            <a:r>
              <a:rPr dirty="0"/>
              <a:t> </a:t>
            </a:r>
            <a:r>
              <a:rPr dirty="0" err="1"/>
              <a:t>способностей</a:t>
            </a:r>
            <a:r>
              <a:rPr dirty="0"/>
              <a:t> – 10 </a:t>
            </a:r>
            <a:r>
              <a:rPr dirty="0" err="1"/>
              <a:t>августа</a:t>
            </a:r>
            <a:r>
              <a:rPr dirty="0"/>
              <a:t>;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1.3 </a:t>
            </a:r>
            <a:r>
              <a:rPr dirty="0" err="1"/>
              <a:t>Сроки</a:t>
            </a:r>
            <a:r>
              <a:rPr dirty="0"/>
              <a:t> </a:t>
            </a:r>
            <a:r>
              <a:rPr dirty="0" err="1"/>
              <a:t>приёма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заочную</a:t>
            </a:r>
            <a:r>
              <a:rPr dirty="0"/>
              <a:t> </a:t>
            </a:r>
            <a:r>
              <a:rPr dirty="0" err="1"/>
              <a:t>форму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25 </a:t>
            </a:r>
            <a:r>
              <a:rPr dirty="0" err="1"/>
              <a:t>сентября</a:t>
            </a:r>
            <a:r>
              <a:rPr dirty="0"/>
              <a:t>;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1.4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наличии</a:t>
            </a:r>
            <a:r>
              <a:rPr dirty="0"/>
              <a:t> </a:t>
            </a:r>
            <a:r>
              <a:rPr dirty="0" err="1"/>
              <a:t>свободных</a:t>
            </a:r>
            <a:r>
              <a:rPr dirty="0"/>
              <a:t> </a:t>
            </a:r>
            <a:r>
              <a:rPr dirty="0" err="1"/>
              <a:t>мест</a:t>
            </a:r>
            <a:r>
              <a:rPr dirty="0"/>
              <a:t> в </a:t>
            </a:r>
            <a:r>
              <a:rPr dirty="0" err="1"/>
              <a:t>колледже</a:t>
            </a:r>
            <a:r>
              <a:rPr dirty="0"/>
              <a:t> </a:t>
            </a:r>
            <a:r>
              <a:rPr dirty="0" err="1"/>
              <a:t>приём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 </a:t>
            </a:r>
            <a:r>
              <a:rPr dirty="0" err="1"/>
              <a:t>продлевается</a:t>
            </a:r>
            <a:r>
              <a:rPr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dirty="0" err="1"/>
              <a:t>до</a:t>
            </a:r>
            <a:r>
              <a:rPr dirty="0"/>
              <a:t> 25 </a:t>
            </a:r>
            <a:r>
              <a:rPr dirty="0" err="1"/>
              <a:t>ноября</a:t>
            </a:r>
            <a:r>
              <a:rPr dirty="0"/>
              <a:t>.</a:t>
            </a:r>
          </a:p>
          <a:p>
            <a:pPr algn="l">
              <a:defRPr sz="3100" b="1">
                <a:solidFill>
                  <a:srgbClr val="000000"/>
                </a:solidFill>
              </a:defRPr>
            </a:pPr>
            <a:r>
              <a:rPr dirty="0"/>
              <a:t>2. </a:t>
            </a:r>
            <a:r>
              <a:rPr dirty="0" err="1"/>
              <a:t>Способ</a:t>
            </a:r>
            <a:r>
              <a:rPr dirty="0"/>
              <a:t> </a:t>
            </a:r>
            <a:r>
              <a:rPr dirty="0" err="1"/>
              <a:t>подачи</a:t>
            </a:r>
            <a:r>
              <a:rPr dirty="0"/>
              <a:t> </a:t>
            </a:r>
            <a:r>
              <a:rPr dirty="0" err="1"/>
              <a:t>документов</a:t>
            </a:r>
            <a:r>
              <a:rPr dirty="0"/>
              <a:t>: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2.1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операторов</a:t>
            </a:r>
            <a:r>
              <a:rPr dirty="0"/>
              <a:t> </a:t>
            </a:r>
            <a:r>
              <a:rPr dirty="0" err="1"/>
              <a:t>почтовой</a:t>
            </a:r>
            <a:r>
              <a:rPr dirty="0"/>
              <a:t> </a:t>
            </a:r>
            <a:r>
              <a:rPr dirty="0" err="1"/>
              <a:t>связи</a:t>
            </a:r>
            <a:r>
              <a:rPr dirty="0"/>
              <a:t> </a:t>
            </a:r>
            <a:r>
              <a:rPr dirty="0" err="1"/>
              <a:t>общего</a:t>
            </a:r>
            <a:r>
              <a:rPr dirty="0"/>
              <a:t> </a:t>
            </a:r>
            <a:r>
              <a:rPr dirty="0" err="1"/>
              <a:t>пользования</a:t>
            </a:r>
            <a:r>
              <a:rPr dirty="0"/>
              <a:t>;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2.2 В </a:t>
            </a:r>
            <a:r>
              <a:rPr dirty="0" err="1"/>
              <a:t>электронной</a:t>
            </a:r>
            <a:r>
              <a:rPr dirty="0"/>
              <a:t> </a:t>
            </a:r>
            <a:r>
              <a:rPr dirty="0" err="1"/>
              <a:t>форме</a:t>
            </a:r>
            <a:r>
              <a:rPr dirty="0"/>
              <a:t> </a:t>
            </a:r>
            <a:r>
              <a:rPr dirty="0" err="1"/>
              <a:t>посредством</a:t>
            </a:r>
            <a:r>
              <a:rPr dirty="0"/>
              <a:t> </a:t>
            </a:r>
            <a:r>
              <a:rPr dirty="0" err="1"/>
              <a:t>электронной</a:t>
            </a:r>
            <a:r>
              <a:rPr dirty="0"/>
              <a:t> </a:t>
            </a:r>
            <a:r>
              <a:rPr dirty="0" err="1"/>
              <a:t>почты</a:t>
            </a:r>
            <a:endParaRPr dirty="0"/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2.3. </a:t>
            </a:r>
            <a:r>
              <a:rPr dirty="0" err="1"/>
              <a:t>Лично</a:t>
            </a:r>
            <a:r>
              <a:rPr dirty="0"/>
              <a:t> в </a:t>
            </a:r>
            <a:r>
              <a:rPr dirty="0" err="1"/>
              <a:t>Колледже</a:t>
            </a:r>
            <a:r>
              <a:rPr dirty="0"/>
              <a:t>.</a:t>
            </a:r>
          </a:p>
          <a:p>
            <a:pPr algn="l">
              <a:defRPr sz="3100" b="1">
                <a:solidFill>
                  <a:srgbClr val="000000"/>
                </a:solidFill>
              </a:defRPr>
            </a:pPr>
            <a:r>
              <a:rPr dirty="0"/>
              <a:t>3. </a:t>
            </a:r>
            <a:r>
              <a:rPr dirty="0" err="1"/>
              <a:t>Проведение</a:t>
            </a:r>
            <a:r>
              <a:rPr dirty="0"/>
              <a:t> </a:t>
            </a:r>
            <a:r>
              <a:rPr dirty="0" err="1"/>
              <a:t>вступительного</a:t>
            </a:r>
            <a:r>
              <a:rPr dirty="0"/>
              <a:t> </a:t>
            </a:r>
            <a:r>
              <a:rPr dirty="0" err="1"/>
              <a:t>профильного</a:t>
            </a:r>
            <a:r>
              <a:rPr dirty="0"/>
              <a:t> (</a:t>
            </a:r>
            <a:r>
              <a:rPr dirty="0" err="1"/>
              <a:t>творческого</a:t>
            </a:r>
            <a:r>
              <a:rPr dirty="0"/>
              <a:t>) </a:t>
            </a:r>
            <a:r>
              <a:rPr dirty="0" err="1"/>
              <a:t>испытания</a:t>
            </a:r>
            <a:r>
              <a:rPr dirty="0"/>
              <a:t> </a:t>
            </a:r>
          </a:p>
          <a:p>
            <a:pPr algn="l">
              <a:defRPr sz="3100" b="1">
                <a:solidFill>
                  <a:srgbClr val="000000"/>
                </a:solidFill>
              </a:defRPr>
            </a:pPr>
            <a:r>
              <a:rPr dirty="0"/>
              <a:t>в  </a:t>
            </a:r>
            <a:r>
              <a:rPr dirty="0" err="1"/>
              <a:t>очном</a:t>
            </a:r>
            <a:r>
              <a:rPr dirty="0"/>
              <a:t> </a:t>
            </a:r>
            <a:r>
              <a:rPr dirty="0" err="1"/>
              <a:t>формате</a:t>
            </a:r>
            <a:r>
              <a:rPr dirty="0"/>
              <a:t>: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3.1 </a:t>
            </a:r>
            <a:r>
              <a:rPr dirty="0" err="1"/>
              <a:t>Первый</a:t>
            </a:r>
            <a:r>
              <a:rPr dirty="0"/>
              <a:t> </a:t>
            </a:r>
            <a:r>
              <a:rPr dirty="0" err="1"/>
              <a:t>поток</a:t>
            </a:r>
            <a:r>
              <a:rPr dirty="0"/>
              <a:t> 19-21 </a:t>
            </a:r>
            <a:r>
              <a:rPr dirty="0" err="1"/>
              <a:t>июля</a:t>
            </a:r>
            <a:r>
              <a:rPr dirty="0"/>
              <a:t>;</a:t>
            </a:r>
          </a:p>
          <a:p>
            <a:pPr lvl="1" algn="l">
              <a:defRPr sz="3100">
                <a:solidFill>
                  <a:srgbClr val="000000"/>
                </a:solidFill>
              </a:defRPr>
            </a:pPr>
            <a:r>
              <a:rPr dirty="0"/>
              <a:t>3.2 </a:t>
            </a:r>
            <a:r>
              <a:rPr dirty="0" err="1"/>
              <a:t>Второй</a:t>
            </a:r>
            <a:r>
              <a:rPr dirty="0"/>
              <a:t> </a:t>
            </a:r>
            <a:r>
              <a:rPr dirty="0" err="1"/>
              <a:t>поток</a:t>
            </a:r>
            <a:r>
              <a:rPr dirty="0"/>
              <a:t> </a:t>
            </a:r>
            <a:r>
              <a:rPr lang="ru-RU" dirty="0"/>
              <a:t>10</a:t>
            </a:r>
            <a:r>
              <a:rPr dirty="0"/>
              <a:t>-1</a:t>
            </a:r>
            <a:r>
              <a:rPr lang="ru-RU" dirty="0"/>
              <a:t>5</a:t>
            </a:r>
            <a:r>
              <a:rPr dirty="0"/>
              <a:t> </a:t>
            </a:r>
            <a:r>
              <a:rPr dirty="0" err="1"/>
              <a:t>августа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Прямоугольник"/>
          <p:cNvSpPr/>
          <p:nvPr/>
        </p:nvSpPr>
        <p:spPr>
          <a:xfrm>
            <a:off x="-33596" y="-10101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ПЛАН ПРИЁМА…"/>
          <p:cNvSpPr txBox="1">
            <a:spLocks noGrp="1"/>
          </p:cNvSpPr>
          <p:nvPr>
            <p:ph type="subTitle" sz="quarter" idx="1"/>
          </p:nvPr>
        </p:nvSpPr>
        <p:spPr>
          <a:xfrm>
            <a:off x="759557" y="754148"/>
            <a:ext cx="21971001" cy="1972596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>
            <a:normAutofit fontScale="92500"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sz="5200" dirty="0"/>
              <a:t>ПЛАН ПРИЁМА</a:t>
            </a:r>
            <a:r>
              <a:rPr lang="ru-RU" sz="5200" dirty="0"/>
              <a:t> </a:t>
            </a:r>
            <a:r>
              <a:rPr sz="5200" dirty="0"/>
              <a:t>НА ОБУЧЕНИЕ</a:t>
            </a:r>
            <a:r>
              <a:rPr lang="ru-RU" sz="5200" dirty="0"/>
              <a:t>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lang="ru-RU" sz="5200" dirty="0"/>
              <a:t>по программе подготовки квалифицированных рабочих и служащих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69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t>ПРЕОБРАЖАЯ РЕАЛЬНОСТЬ</a:t>
            </a:r>
          </a:p>
        </p:txBody>
      </p:sp>
      <p:sp>
        <p:nvSpPr>
          <p:cNvPr id="171" name="3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3</a:t>
            </a:r>
            <a:r>
              <a:rPr sz="1000" b="1" dirty="0"/>
              <a:t> </a:t>
            </a:r>
            <a:r>
              <a:rPr dirty="0"/>
              <a:t>/</a:t>
            </a:r>
            <a:r>
              <a:rPr lang="ru-RU" sz="2000" dirty="0"/>
              <a:t>12</a:t>
            </a:r>
            <a:endParaRPr sz="2000" dirty="0"/>
          </a:p>
        </p:txBody>
      </p:sp>
      <p:sp>
        <p:nvSpPr>
          <p:cNvPr id="177" name="Прямоугольник"/>
          <p:cNvSpPr/>
          <p:nvPr/>
        </p:nvSpPr>
        <p:spPr>
          <a:xfrm>
            <a:off x="5973880" y="7221136"/>
            <a:ext cx="2529751" cy="1377440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8" name="Прямоугольник"/>
          <p:cNvSpPr/>
          <p:nvPr/>
        </p:nvSpPr>
        <p:spPr>
          <a:xfrm>
            <a:off x="9956923" y="3265911"/>
            <a:ext cx="2529750" cy="1270001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Прямоугольник"/>
          <p:cNvSpPr/>
          <p:nvPr/>
        </p:nvSpPr>
        <p:spPr>
          <a:xfrm>
            <a:off x="13133868" y="7328575"/>
            <a:ext cx="2529751" cy="1270001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0" name="Прямоугольник"/>
          <p:cNvSpPr/>
          <p:nvPr/>
        </p:nvSpPr>
        <p:spPr>
          <a:xfrm>
            <a:off x="17170010" y="3085357"/>
            <a:ext cx="2529752" cy="1270001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1" name="Прямоугольник"/>
          <p:cNvSpPr/>
          <p:nvPr/>
        </p:nvSpPr>
        <p:spPr>
          <a:xfrm>
            <a:off x="20252010" y="7615965"/>
            <a:ext cx="2529751" cy="1270001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2" name="400"/>
          <p:cNvSpPr txBox="1"/>
          <p:nvPr/>
        </p:nvSpPr>
        <p:spPr>
          <a:xfrm>
            <a:off x="2826046" y="7531246"/>
            <a:ext cx="2683490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83" name="125"/>
          <p:cNvSpPr txBox="1"/>
          <p:nvPr/>
        </p:nvSpPr>
        <p:spPr>
          <a:xfrm>
            <a:off x="5988280" y="7297570"/>
            <a:ext cx="2677277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84" name="475"/>
          <p:cNvSpPr txBox="1"/>
          <p:nvPr/>
        </p:nvSpPr>
        <p:spPr>
          <a:xfrm>
            <a:off x="11149546" y="6911107"/>
            <a:ext cx="102656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85" name="100"/>
          <p:cNvSpPr txBox="1"/>
          <p:nvPr/>
        </p:nvSpPr>
        <p:spPr>
          <a:xfrm>
            <a:off x="14368337" y="7831486"/>
            <a:ext cx="102657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86" name="600"/>
          <p:cNvSpPr txBox="1"/>
          <p:nvPr/>
        </p:nvSpPr>
        <p:spPr>
          <a:xfrm>
            <a:off x="16913136" y="5841408"/>
            <a:ext cx="2585826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87" name="125"/>
          <p:cNvSpPr txBox="1"/>
          <p:nvPr/>
        </p:nvSpPr>
        <p:spPr>
          <a:xfrm>
            <a:off x="20293857" y="7158550"/>
            <a:ext cx="3131899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61660013-19D0-4985-B4AE-B522AD6FD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441126"/>
              </p:ext>
            </p:extLst>
          </p:nvPr>
        </p:nvGraphicFramePr>
        <p:xfrm>
          <a:off x="1811214" y="2479432"/>
          <a:ext cx="19746740" cy="90785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02049">
                  <a:extLst>
                    <a:ext uri="{9D8B030D-6E8A-4147-A177-3AD203B41FA5}">
                      <a16:colId xmlns="" xmlns:a16="http://schemas.microsoft.com/office/drawing/2014/main" val="1254542791"/>
                    </a:ext>
                  </a:extLst>
                </a:gridCol>
                <a:gridCol w="2697284">
                  <a:extLst>
                    <a:ext uri="{9D8B030D-6E8A-4147-A177-3AD203B41FA5}">
                      <a16:colId xmlns="" xmlns:a16="http://schemas.microsoft.com/office/drawing/2014/main" val="2293273356"/>
                    </a:ext>
                  </a:extLst>
                </a:gridCol>
                <a:gridCol w="3037868">
                  <a:extLst>
                    <a:ext uri="{9D8B030D-6E8A-4147-A177-3AD203B41FA5}">
                      <a16:colId xmlns="" xmlns:a16="http://schemas.microsoft.com/office/drawing/2014/main" val="3943702486"/>
                    </a:ext>
                  </a:extLst>
                </a:gridCol>
                <a:gridCol w="2702049">
                  <a:extLst>
                    <a:ext uri="{9D8B030D-6E8A-4147-A177-3AD203B41FA5}">
                      <a16:colId xmlns="" xmlns:a16="http://schemas.microsoft.com/office/drawing/2014/main" val="2416299032"/>
                    </a:ext>
                  </a:extLst>
                </a:gridCol>
                <a:gridCol w="2024452">
                  <a:extLst>
                    <a:ext uri="{9D8B030D-6E8A-4147-A177-3AD203B41FA5}">
                      <a16:colId xmlns="" xmlns:a16="http://schemas.microsoft.com/office/drawing/2014/main" val="3606576902"/>
                    </a:ext>
                  </a:extLst>
                </a:gridCol>
                <a:gridCol w="1687438">
                  <a:extLst>
                    <a:ext uri="{9D8B030D-6E8A-4147-A177-3AD203B41FA5}">
                      <a16:colId xmlns="" xmlns:a16="http://schemas.microsoft.com/office/drawing/2014/main" val="946283686"/>
                    </a:ext>
                  </a:extLst>
                </a:gridCol>
                <a:gridCol w="1687438">
                  <a:extLst>
                    <a:ext uri="{9D8B030D-6E8A-4147-A177-3AD203B41FA5}">
                      <a16:colId xmlns="" xmlns:a16="http://schemas.microsoft.com/office/drawing/2014/main" val="3393239179"/>
                    </a:ext>
                  </a:extLst>
                </a:gridCol>
                <a:gridCol w="1604081">
                  <a:extLst>
                    <a:ext uri="{9D8B030D-6E8A-4147-A177-3AD203B41FA5}">
                      <a16:colId xmlns="" xmlns:a16="http://schemas.microsoft.com/office/drawing/2014/main" val="2267595715"/>
                    </a:ext>
                  </a:extLst>
                </a:gridCol>
                <a:gridCol w="1604081">
                  <a:extLst>
                    <a:ext uri="{9D8B030D-6E8A-4147-A177-3AD203B41FA5}">
                      <a16:colId xmlns="" xmlns:a16="http://schemas.microsoft.com/office/drawing/2014/main" val="3636197969"/>
                    </a:ext>
                  </a:extLst>
                </a:gridCol>
              </a:tblGrid>
              <a:tr h="8704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профессии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Наименование профессии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Квалификация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Уровень образования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Срок обучения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Количество бюджетных мест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Количество мест по договорам с оплатой стоимости обучения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57208423"/>
                  </a:ext>
                </a:extLst>
              </a:tr>
              <a:tr h="790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Очная форма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Заочная форма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Очная форма 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Заочная форма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14918"/>
                  </a:ext>
                </a:extLst>
              </a:tr>
              <a:tr h="31250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Программа подготовки квалифицированных рабочих и служащих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3420456"/>
                  </a:ext>
                </a:extLst>
              </a:tr>
              <a:tr h="1190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08.01.07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Мастер общестроительных работ (каменщик, сварщик)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Каменщик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Электросварщик ручной сварки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1073241"/>
                  </a:ext>
                </a:extLst>
              </a:tr>
              <a:tr h="1673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15.01.05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Сварщик (ручной и частично механизированной сварки (наплавки)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Сварщик ручной дуговой сварки плавящимся покрытым электродом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Газосварщик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9702246"/>
                  </a:ext>
                </a:extLst>
              </a:tr>
              <a:tr h="702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29.01.07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Портной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Портной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1265107"/>
                  </a:ext>
                </a:extLst>
              </a:tr>
              <a:tr h="495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39.01.01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Социальный работник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Социальный работник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471158"/>
                  </a:ext>
                </a:extLst>
              </a:tr>
              <a:tr h="4670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43.01.02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Парикмахер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Парикмахер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020611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10 мес.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3796731"/>
                  </a:ext>
                </a:extLst>
              </a:tr>
              <a:tr h="467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54.01.02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Ювелир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Ювелир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7320194"/>
                  </a:ext>
                </a:extLst>
              </a:tr>
              <a:tr h="4670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54.01.20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Графический дизайнер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Графический дизайнер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4626742"/>
                  </a:ext>
                </a:extLst>
              </a:tr>
              <a:tr h="467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1 г. 10 мес.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2669352"/>
                  </a:ext>
                </a:extLst>
              </a:tr>
              <a:tr h="708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  <a:r>
                        <a:rPr lang="en-US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250</a:t>
                      </a:r>
                      <a:endParaRPr lang="ru-RU" sz="1100" b="1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99262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Прямоугольник"/>
          <p:cNvSpPr/>
          <p:nvPr/>
        </p:nvSpPr>
        <p:spPr>
          <a:xfrm>
            <a:off x="-16798" y="80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0" name="ОБРАБОТАНО ЗАЯВЛЕНИЙ…"/>
          <p:cNvSpPr txBox="1">
            <a:spLocks noGrp="1"/>
          </p:cNvSpPr>
          <p:nvPr>
            <p:ph type="subTitle" sz="quarter" idx="1"/>
          </p:nvPr>
        </p:nvSpPr>
        <p:spPr>
          <a:xfrm>
            <a:off x="759557" y="641787"/>
            <a:ext cx="21971001" cy="2028708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>
            <a:norm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ru-RU" sz="4800" dirty="0"/>
              <a:t>ПЛАН ПРИЁМА НА ОБУЧЕНИЕ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lang="ru-RU" sz="4800" dirty="0"/>
              <a:t>по программе подготовки специалистов среднего звена</a:t>
            </a:r>
            <a:endParaRPr sz="4800" dirty="0"/>
          </a:p>
        </p:txBody>
      </p:sp>
      <p:pic>
        <p:nvPicPr>
          <p:cNvPr id="191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t>ПРЕОБРАЖАЯ РЕАЛЬНОСТЬ</a:t>
            </a:r>
          </a:p>
        </p:txBody>
      </p:sp>
      <p:sp>
        <p:nvSpPr>
          <p:cNvPr id="193" name="4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/>
              <a:t>4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  <p:sp>
        <p:nvSpPr>
          <p:cNvPr id="195" name="3813"/>
          <p:cNvSpPr txBox="1"/>
          <p:nvPr/>
        </p:nvSpPr>
        <p:spPr>
          <a:xfrm>
            <a:off x="17465843" y="5681793"/>
            <a:ext cx="5077283" cy="1887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96" name="2511"/>
          <p:cNvSpPr txBox="1"/>
          <p:nvPr/>
        </p:nvSpPr>
        <p:spPr>
          <a:xfrm>
            <a:off x="10294885" y="7119823"/>
            <a:ext cx="5083893" cy="1887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sp>
        <p:nvSpPr>
          <p:cNvPr id="197" name="2321"/>
          <p:cNvSpPr txBox="1"/>
          <p:nvPr/>
        </p:nvSpPr>
        <p:spPr>
          <a:xfrm>
            <a:off x="3123927" y="7205518"/>
            <a:ext cx="5083893" cy="1887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endParaRPr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F0ECB38-48D8-4BD5-AF80-654C69D8B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97984"/>
              </p:ext>
            </p:extLst>
          </p:nvPr>
        </p:nvGraphicFramePr>
        <p:xfrm>
          <a:off x="877256" y="2233246"/>
          <a:ext cx="21970999" cy="94036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23529">
                  <a:extLst>
                    <a:ext uri="{9D8B030D-6E8A-4147-A177-3AD203B41FA5}">
                      <a16:colId xmlns="" xmlns:a16="http://schemas.microsoft.com/office/drawing/2014/main" val="2948215971"/>
                    </a:ext>
                  </a:extLst>
                </a:gridCol>
                <a:gridCol w="2950921">
                  <a:extLst>
                    <a:ext uri="{9D8B030D-6E8A-4147-A177-3AD203B41FA5}">
                      <a16:colId xmlns="" xmlns:a16="http://schemas.microsoft.com/office/drawing/2014/main" val="4006079452"/>
                    </a:ext>
                  </a:extLst>
                </a:gridCol>
                <a:gridCol w="3323529">
                  <a:extLst>
                    <a:ext uri="{9D8B030D-6E8A-4147-A177-3AD203B41FA5}">
                      <a16:colId xmlns="" xmlns:a16="http://schemas.microsoft.com/office/drawing/2014/main" val="2262407551"/>
                    </a:ext>
                  </a:extLst>
                </a:gridCol>
                <a:gridCol w="2956131">
                  <a:extLst>
                    <a:ext uri="{9D8B030D-6E8A-4147-A177-3AD203B41FA5}">
                      <a16:colId xmlns="" xmlns:a16="http://schemas.microsoft.com/office/drawing/2014/main" val="78322188"/>
                    </a:ext>
                  </a:extLst>
                </a:gridCol>
                <a:gridCol w="2214819">
                  <a:extLst>
                    <a:ext uri="{9D8B030D-6E8A-4147-A177-3AD203B41FA5}">
                      <a16:colId xmlns="" xmlns:a16="http://schemas.microsoft.com/office/drawing/2014/main" val="88508528"/>
                    </a:ext>
                  </a:extLst>
                </a:gridCol>
                <a:gridCol w="1846116">
                  <a:extLst>
                    <a:ext uri="{9D8B030D-6E8A-4147-A177-3AD203B41FA5}">
                      <a16:colId xmlns="" xmlns:a16="http://schemas.microsoft.com/office/drawing/2014/main" val="667684425"/>
                    </a:ext>
                  </a:extLst>
                </a:gridCol>
                <a:gridCol w="1846116">
                  <a:extLst>
                    <a:ext uri="{9D8B030D-6E8A-4147-A177-3AD203B41FA5}">
                      <a16:colId xmlns="" xmlns:a16="http://schemas.microsoft.com/office/drawing/2014/main" val="261955803"/>
                    </a:ext>
                  </a:extLst>
                </a:gridCol>
                <a:gridCol w="1754919">
                  <a:extLst>
                    <a:ext uri="{9D8B030D-6E8A-4147-A177-3AD203B41FA5}">
                      <a16:colId xmlns="" xmlns:a16="http://schemas.microsoft.com/office/drawing/2014/main" val="1178310029"/>
                    </a:ext>
                  </a:extLst>
                </a:gridCol>
                <a:gridCol w="1754919">
                  <a:extLst>
                    <a:ext uri="{9D8B030D-6E8A-4147-A177-3AD203B41FA5}">
                      <a16:colId xmlns="" xmlns:a16="http://schemas.microsoft.com/office/drawing/2014/main" val="1910208929"/>
                    </a:ext>
                  </a:extLst>
                </a:gridCol>
              </a:tblGrid>
              <a:tr h="8832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профессии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Наименование профессии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Квалификация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Уровень образования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Срок обучения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Количество бюджетных мест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Количество мест по договорам с оплатой стоимости обучения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242015"/>
                  </a:ext>
                </a:extLst>
              </a:tr>
              <a:tr h="484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Очная форма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Заочная форма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Очная форма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Заочная форма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6976213"/>
                  </a:ext>
                </a:extLst>
              </a:tr>
              <a:tr h="484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4718859"/>
                  </a:ext>
                </a:extLst>
              </a:tr>
              <a:tr h="232941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Программа подготовки специалистов среднего звена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0890103"/>
                  </a:ext>
                </a:extLst>
              </a:tr>
              <a:tr h="232941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4130241"/>
                  </a:ext>
                </a:extLst>
              </a:tr>
              <a:tr h="48189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29.02.04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Конструирование, моделирование и технология швейных изделий 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Технолог-конструктор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8867571"/>
                  </a:ext>
                </a:extLst>
              </a:tr>
              <a:tr h="48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Технолог-конструктор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5922569"/>
                  </a:ext>
                </a:extLst>
              </a:tr>
              <a:tr h="505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9031808"/>
                  </a:ext>
                </a:extLst>
              </a:tr>
              <a:tr h="2329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39.02.01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Социальная работа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Специалист по социальной работе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г. 10 мес.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1679931"/>
                  </a:ext>
                </a:extLst>
              </a:tr>
              <a:tr h="489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 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6151055"/>
                  </a:ext>
                </a:extLst>
              </a:tr>
              <a:tr h="4417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42.02.01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Реклама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Специалист по рекламе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7726688"/>
                  </a:ext>
                </a:extLst>
              </a:tr>
              <a:tr h="48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1382749"/>
                  </a:ext>
                </a:extLst>
              </a:tr>
              <a:tr h="26313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43.02.10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Туризм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Специалист по туризму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6400115"/>
                  </a:ext>
                </a:extLst>
              </a:tr>
              <a:tr h="318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556523"/>
                  </a:ext>
                </a:extLst>
              </a:tr>
              <a:tr h="48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217723"/>
                  </a:ext>
                </a:extLst>
              </a:tr>
              <a:tr h="4818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43.02.13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Технология парикмахерского искусства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Парикмахер-модельер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994206"/>
                  </a:ext>
                </a:extLst>
              </a:tr>
              <a:tr h="48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733206"/>
                  </a:ext>
                </a:extLst>
              </a:tr>
              <a:tr h="48189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43.02.14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Гостиничное дело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Специалист по гостеприимству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основное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 (9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4673126"/>
                  </a:ext>
                </a:extLst>
              </a:tr>
              <a:tr h="305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6940757"/>
                  </a:ext>
                </a:extLst>
              </a:tr>
              <a:tr h="425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4975248"/>
                  </a:ext>
                </a:extLst>
              </a:tr>
              <a:tr h="73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54.02.01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Дизайн </a:t>
                      </a:r>
                      <a:b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(по отраслям)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Дизайнер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среднее общее 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(11 классов)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г. 10 мес.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42589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67812-P55XKV-261.jpg" id="213" name="267812-P55XKV-261.jpg"/>
          <p:cNvPicPr>
            <a:picLocks noChangeAspect="1"/>
          </p:cNvPicPr>
          <p:nvPr/>
        </p:nvPicPr>
        <p:blipFill>
          <a:blip r:embed="rId2">
            <a:extLst/>
          </a:blip>
          <a:srcRect r="6"/>
          <a:stretch>
            <a:fillRect/>
          </a:stretch>
        </p:blipFill>
        <p:spPr>
          <a:xfrm flipH="1">
            <a:off x="-36177" y="-1615609"/>
            <a:ext cx="27260694" cy="18198064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Прямоугольник"/>
          <p:cNvSpPr/>
          <p:nvPr/>
        </p:nvSpPr>
        <p:spPr>
          <a:xfrm>
            <a:off x="-16798" y="12051979"/>
            <a:ext cx="27260694" cy="8002388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descr="знак.png" id="216" name="знак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409" y="12448807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КРАСНОЯРСКИЙ КОЛЛЕДЖ…"/>
          <p:cNvSpPr txBox="1"/>
          <p:nvPr/>
        </p:nvSpPr>
        <p:spPr>
          <a:xfrm>
            <a:off x="2826045" y="12784015"/>
            <a:ext cx="6390899" cy="1342570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18" name="7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 lang="ru-RU" sz="3200"/>
              <a:t>5</a:t>
            </a:r>
            <a:r>
              <a:rPr b="1" dirty="0" sz="1000"/>
              <a:t> </a:t>
            </a:r>
            <a:r>
              <a:rPr dirty="0"/>
              <a:t>/</a:t>
            </a:r>
            <a:r>
              <a:rPr dirty="0" sz="2000"/>
              <a:t>1</a:t>
            </a:r>
            <a:r>
              <a:rPr dirty="0" lang="ru-RU" sz="2000"/>
              <a:t>2</a:t>
            </a:r>
            <a:endParaRPr dirty="0" sz="2000"/>
          </a:p>
        </p:txBody>
      </p:sp>
      <p:sp>
        <p:nvSpPr>
          <p:cNvPr id="219" name="868"/>
          <p:cNvSpPr txBox="1"/>
          <p:nvPr/>
        </p:nvSpPr>
        <p:spPr>
          <a:xfrm>
            <a:off x="1290918" y="4522913"/>
            <a:ext cx="10639625" cy="367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 wrap="square">
            <a:spAutoFit/>
          </a:bodyPr>
          <a:lstStyle>
            <a:lvl1pPr>
              <a:defRPr sz="23200">
                <a:solidFill>
                  <a:srgbClr val="845B9D"/>
                </a:solidFill>
              </a:defRPr>
            </a:lvl1pPr>
          </a:lstStyle>
          <a:p>
            <a:endParaRPr dirty="0"/>
          </a:p>
        </p:txBody>
      </p:sp>
      <p:sp>
        <p:nvSpPr>
          <p:cNvPr id="220" name="Прямоугольник"/>
          <p:cNvSpPr/>
          <p:nvPr/>
        </p:nvSpPr>
        <p:spPr>
          <a:xfrm>
            <a:off x="672002" y="1414494"/>
            <a:ext cx="17488186" cy="188896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1" name="КОЛИЧЕСТВО АБИТУРИЕНТОВ, ДОПУЩЕННЫХ…"/>
          <p:cNvSpPr txBox="1">
            <a:spLocks noGrp="1"/>
          </p:cNvSpPr>
          <p:nvPr>
            <p:ph idx="1" sz="quarter" type="subTitle"/>
          </p:nvPr>
        </p:nvSpPr>
        <p:spPr>
          <a:xfrm>
            <a:off x="759557" y="1406476"/>
            <a:ext cx="17152811" cy="1905001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dirty="0" lang="ru-RU"/>
              <a:t>            </a:t>
            </a:r>
            <a:r>
              <a:rPr dirty="0"/>
              <a:t>ВСТУПИТЕЛЬНЫ</a:t>
            </a:r>
            <a:r>
              <a:rPr dirty="0" lang="ru-RU"/>
              <a:t>Е</a:t>
            </a:r>
            <a:r>
              <a:rPr dirty="0"/>
              <a:t> ИСПЫТАНИЯ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CFDE35D-3BE9-4A4E-85F6-1B8A68DF03F7}"/>
              </a:ext>
            </a:extLst>
          </p:cNvPr>
          <p:cNvSpPr/>
          <p:nvPr/>
        </p:nvSpPr>
        <p:spPr>
          <a:xfrm>
            <a:off x="6019800" y="5128538"/>
            <a:ext cx="6841615" cy="315471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endParaRPr b="0" cap="none" dirty="0" lang="ru-RU" spc="0" sz="19900">
              <a:ln w="0"/>
              <a:solidFill>
                <a:srgbClr val="FF0000"/>
              </a:solidFill>
              <a:effectLst>
                <a:reflection algn="bl" blurRad="6350" dir="5400000" endA="300" endPos="35500" rotWithShape="0" stA="53000" sy="-90000"/>
              </a:effectLst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C4C94883-17F0-41E5-80F6-C593E8B51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34640"/>
              </p:ext>
            </p:extLst>
          </p:nvPr>
        </p:nvGraphicFramePr>
        <p:xfrm>
          <a:off x="672002" y="3319494"/>
          <a:ext cx="20675720" cy="9129313"/>
        </p:xfrm>
        <a:graphic>
          <a:graphicData uri="http://schemas.openxmlformats.org/drawingml/2006/table">
            <a:tbl>
              <a:tblPr bandRow="1" firstCol="1" firstRow="1">
                <a:tableStyleId>{5940675A-B579-460E-94D1-54222C63F5DA}</a:tableStyleId>
              </a:tblPr>
              <a:tblGrid>
                <a:gridCol w="2741733">
                  <a:extLst>
                    <a:ext uri="{9D8B030D-6E8A-4147-A177-3AD203B41FA5}">
                      <a16:colId xmlns:a16="http://schemas.microsoft.com/office/drawing/2014/main" xmlns="" val="62002343"/>
                    </a:ext>
                  </a:extLst>
                </a:gridCol>
                <a:gridCol w="3791622">
                  <a:extLst>
                    <a:ext uri="{9D8B030D-6E8A-4147-A177-3AD203B41FA5}">
                      <a16:colId xmlns:a16="http://schemas.microsoft.com/office/drawing/2014/main" xmlns="" val="2725338810"/>
                    </a:ext>
                  </a:extLst>
                </a:gridCol>
                <a:gridCol w="3956940">
                  <a:extLst>
                    <a:ext uri="{9D8B030D-6E8A-4147-A177-3AD203B41FA5}">
                      <a16:colId xmlns:a16="http://schemas.microsoft.com/office/drawing/2014/main" xmlns="" val="595725732"/>
                    </a:ext>
                  </a:extLst>
                </a:gridCol>
                <a:gridCol w="2260803">
                  <a:extLst>
                    <a:ext uri="{9D8B030D-6E8A-4147-A177-3AD203B41FA5}">
                      <a16:colId xmlns:a16="http://schemas.microsoft.com/office/drawing/2014/main" xmlns="" val="2045340603"/>
                    </a:ext>
                  </a:extLst>
                </a:gridCol>
                <a:gridCol w="2739588">
                  <a:extLst>
                    <a:ext uri="{9D8B030D-6E8A-4147-A177-3AD203B41FA5}">
                      <a16:colId xmlns:a16="http://schemas.microsoft.com/office/drawing/2014/main" xmlns="" val="4036097525"/>
                    </a:ext>
                  </a:extLst>
                </a:gridCol>
                <a:gridCol w="2447595">
                  <a:extLst>
                    <a:ext uri="{9D8B030D-6E8A-4147-A177-3AD203B41FA5}">
                      <a16:colId xmlns:a16="http://schemas.microsoft.com/office/drawing/2014/main" xmlns="" val="499642285"/>
                    </a:ext>
                  </a:extLst>
                </a:gridCol>
                <a:gridCol w="2737439">
                  <a:extLst>
                    <a:ext uri="{9D8B030D-6E8A-4147-A177-3AD203B41FA5}">
                      <a16:colId xmlns:a16="http://schemas.microsoft.com/office/drawing/2014/main" xmlns="" val="2943581470"/>
                    </a:ext>
                  </a:extLst>
                </a:gridCol>
              </a:tblGrid>
              <a:tr h="390482">
                <a:tc rowSpan="2"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Код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dirty="0" err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специаль</a:t>
                      </a: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dirty="0" err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ности</a:t>
                      </a: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/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профессии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специальности/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профессии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30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Вступительные</a:t>
                      </a:r>
                    </a:p>
                    <a:p>
                      <a:pPr algn="ctr">
                        <a:lnSpc>
                          <a:spcPts val="8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испытания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30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Форма</a:t>
                      </a:r>
                    </a:p>
                    <a:p>
                      <a:pPr algn="ctr">
                        <a:lnSpc>
                          <a:spcPts val="8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испытания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Срок обучения</a:t>
                      </a:r>
                      <a:endParaRPr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30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Получаемая</a:t>
                      </a:r>
                    </a:p>
                    <a:p>
                      <a:pPr algn="ctr">
                        <a:lnSpc>
                          <a:spcPts val="8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квалификация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0056902"/>
                  </a:ext>
                </a:extLst>
              </a:tr>
              <a:tr h="1450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На базе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основного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общего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образования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На базе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среднего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общего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образования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1675380"/>
                  </a:ext>
                </a:extLst>
              </a:tr>
              <a:tr h="1819591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29.02.04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Конструирование,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моделирование и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технология</a:t>
                      </a:r>
                      <a:b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швейных изделий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Творческое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(экзамен)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«Рисунок-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композиция)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письменная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 г. 10 мес.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2 г. 10 мес.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30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технолог</a:t>
                      </a:r>
                    </a:p>
                    <a:p>
                      <a:pPr algn="ctr">
                        <a:lnSpc>
                          <a:spcPts val="8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конструктор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5062795"/>
                  </a:ext>
                </a:extLst>
              </a:tr>
              <a:tr h="1819591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42.02.01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Реклама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Творческое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(экзамен)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«Рисунок-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композиция)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письменная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 г. 10 мес.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2 г. 10 мес.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специалист</a:t>
                      </a:r>
                      <a:b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по рекламе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874125"/>
                  </a:ext>
                </a:extLst>
              </a:tr>
              <a:tr h="1819591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43.02.13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Технология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парикмахерского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искусства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Творческое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испытание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(экзамен)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«Рисунок-</a:t>
                      </a: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композиция)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письменная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 г. 10 мес.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2 г. 10 мес.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30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парикмахер-</a:t>
                      </a:r>
                    </a:p>
                    <a:p>
                      <a:pPr algn="ctr">
                        <a:lnSpc>
                          <a:spcPts val="8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модельер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3233167"/>
                  </a:ext>
                </a:extLst>
              </a:tr>
              <a:tr h="182943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54.02.01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Дизайн</a:t>
                      </a:r>
                      <a:b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</a:b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(по отраслям)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Творческое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испытание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(экзамен)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«Рисунок-</a:t>
                      </a:r>
                    </a:p>
                    <a:p>
                      <a:pPr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композиция)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письменная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3 г. 10 мес.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2 г. 10 мес.</a:t>
                      </a:r>
                      <a:endParaRPr b="1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b="1" dirty="0" lang="ru-RU" sz="18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charset="0" panose="02020603050405020304" pitchFamily="18" typeface="Times New Roman"/>
                          <a:cs charset="0" panose="02020603050405020304" pitchFamily="18" typeface="Times New Roman"/>
                        </a:rPr>
                        <a:t>дизайнер</a:t>
                      </a:r>
                      <a:endParaRPr b="1" dirty="0" lang="ru-RU" sz="18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charset="0" panose="02020603050405020304" pitchFamily="18" typeface="Times New Roman"/>
                        <a:ea charset="0" panose="020F0502020204030204" pitchFamily="34" typeface="Calibri"/>
                        <a:cs charset="0" panose="02020603050405020304" pitchFamily="18" typeface="Times New Roman"/>
                      </a:endParaRPr>
                    </a:p>
                  </a:txBody>
                  <a:tcPr anchor="ctr" marB="0" marL="6350" marR="6350" marT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403571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67812-P55XKV-261.jpg" id="213" name="267812-P55XKV-261.jpg"/>
          <p:cNvPicPr>
            <a:picLocks noChangeAspect="1"/>
          </p:cNvPicPr>
          <p:nvPr/>
        </p:nvPicPr>
        <p:blipFill>
          <a:blip r:embed="rId2">
            <a:extLst/>
          </a:blip>
          <a:srcRect r="6"/>
          <a:stretch>
            <a:fillRect/>
          </a:stretch>
        </p:blipFill>
        <p:spPr>
          <a:xfrm flipH="1">
            <a:off x="-36177" y="-1615609"/>
            <a:ext cx="27260694" cy="18198064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Прямоугольник"/>
          <p:cNvSpPr/>
          <p:nvPr/>
        </p:nvSpPr>
        <p:spPr>
          <a:xfrm>
            <a:off x="-16798" y="6339974"/>
            <a:ext cx="24417596" cy="13714393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descr="знак.png" id="216" name="знак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18" name="7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 lang="ru-RU"/>
              <a:t>6</a:t>
            </a:r>
            <a:r>
              <a:rPr b="1" dirty="0" sz="1000"/>
              <a:t> </a:t>
            </a:r>
            <a:r>
              <a:rPr dirty="0"/>
              <a:t>/</a:t>
            </a:r>
            <a:r>
              <a:rPr dirty="0" sz="2000"/>
              <a:t>1</a:t>
            </a:r>
            <a:r>
              <a:rPr dirty="0" lang="ru-RU" sz="2000"/>
              <a:t>2</a:t>
            </a:r>
            <a:endParaRPr dirty="0" sz="2000"/>
          </a:p>
        </p:txBody>
      </p:sp>
      <p:sp>
        <p:nvSpPr>
          <p:cNvPr id="219" name="868"/>
          <p:cNvSpPr txBox="1"/>
          <p:nvPr/>
        </p:nvSpPr>
        <p:spPr>
          <a:xfrm>
            <a:off x="1290918" y="4522913"/>
            <a:ext cx="10639625" cy="367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 wrap="square">
            <a:spAutoFit/>
          </a:bodyPr>
          <a:lstStyle>
            <a:lvl1pPr>
              <a:defRPr sz="23200">
                <a:solidFill>
                  <a:srgbClr val="845B9D"/>
                </a:solidFill>
              </a:defRPr>
            </a:lvl1pPr>
          </a:lstStyle>
          <a:p>
            <a:endParaRPr dirty="0"/>
          </a:p>
        </p:txBody>
      </p:sp>
      <p:sp>
        <p:nvSpPr>
          <p:cNvPr id="220" name="Прямоугольник"/>
          <p:cNvSpPr/>
          <p:nvPr/>
        </p:nvSpPr>
        <p:spPr>
          <a:xfrm>
            <a:off x="672002" y="1414494"/>
            <a:ext cx="17488186" cy="188896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1" name="КОЛИЧЕСТВО АБИТУРИЕНТОВ, ДОПУЩЕННЫХ…"/>
          <p:cNvSpPr txBox="1">
            <a:spLocks noGrp="1"/>
          </p:cNvSpPr>
          <p:nvPr>
            <p:ph idx="1" sz="quarter" type="subTitle"/>
          </p:nvPr>
        </p:nvSpPr>
        <p:spPr>
          <a:xfrm>
            <a:off x="759557" y="1406476"/>
            <a:ext cx="17152811" cy="1905001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dirty="0" lang="ru-RU"/>
              <a:t>            </a:t>
            </a:r>
            <a:r>
              <a:rPr dirty="0"/>
              <a:t>ВСТУПИТЕЛЬНЫ</a:t>
            </a:r>
            <a:r>
              <a:rPr dirty="0" lang="ru-RU"/>
              <a:t>Е</a:t>
            </a:r>
            <a:r>
              <a:rPr dirty="0"/>
              <a:t> ИСПЫТАНИЯ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DCFDE35D-3BE9-4A4E-85F6-1B8A68DF03F7}"/>
              </a:ext>
            </a:extLst>
          </p:cNvPr>
          <p:cNvSpPr/>
          <p:nvPr/>
        </p:nvSpPr>
        <p:spPr>
          <a:xfrm>
            <a:off x="6019800" y="5128538"/>
            <a:ext cx="6841615" cy="315471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/>
          <a:p>
            <a:pPr algn="ctr"/>
            <a:endParaRPr b="0" cap="none" dirty="0" lang="ru-RU" spc="0" sz="19900">
              <a:ln w="0"/>
              <a:solidFill>
                <a:srgbClr val="FF0000"/>
              </a:solidFill>
              <a:effectLst>
                <a:reflection algn="bl" blurRad="6350" dir="5400000" endA="300" endPos="35500" rotWithShape="0" stA="53000" sy="-90000"/>
              </a:effectLst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95A66D3-3DD9-4703-87B9-EDDA08C4C0E6}"/>
              </a:ext>
            </a:extLst>
          </p:cNvPr>
          <p:cNvSpPr/>
          <p:nvPr/>
        </p:nvSpPr>
        <p:spPr>
          <a:xfrm>
            <a:off x="759558" y="3622431"/>
            <a:ext cx="12288228" cy="71157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indent="450215">
              <a:lnSpc>
                <a:spcPct val="115000"/>
              </a:lnSpc>
            </a:pPr>
            <a:r>
              <a:rPr b="1"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Натюрморт из простых по форме предметов быта</a:t>
            </a:r>
            <a:endParaRPr dirty="0" lang="ru-RU" sz="2800">
              <a:solidFill>
                <a:schemeClr val="tx1">
                  <a:lumMod val="50000"/>
                </a:schemeClr>
              </a:solidFill>
              <a:latin charset="0" panose="020F0502020204030204" pitchFamily="34" typeface="Calibri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indent="450215">
              <a:lnSpc>
                <a:spcPct val="115000"/>
              </a:lnSpc>
            </a:pPr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 </a:t>
            </a:r>
            <a:endParaRPr dirty="0" lang="ru-RU" sz="2800">
              <a:solidFill>
                <a:schemeClr val="tx1">
                  <a:lumMod val="50000"/>
                </a:schemeClr>
              </a:solidFill>
              <a:latin charset="0" panose="020F0502020204030204" pitchFamily="34" typeface="Calibri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Объектом постановки для рисования является натюрморт, состоящий из трех предметов на гладком нейтральном фоне. 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Один из предметов имеет прямоугольную форму, второй - тело вращения, третий - мелкий предмет сложной формы.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Градации массы предметов - большой, средний, малый. 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Градации тонов предметов - светлый, темный, средний тон.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Рисунок натюрморта выполняется карандашом средней мягкости на бумаге формата A3.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/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Решение рисунка тональное.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-342900" lvl="0" marL="342900">
              <a:buClr>
                <a:srgbClr val="000000"/>
              </a:buClr>
              <a:buSzPts val="1400"/>
              <a:buFont typeface="+mj-lt"/>
              <a:buAutoNum type="arabicPeriod"/>
              <a:tabLst>
                <a:tab algn="l" pos="226060"/>
              </a:tabLst>
            </a:pPr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Создать равновесную композицию листа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>
              <a:tabLst>
                <a:tab algn="l" pos="384175"/>
              </a:tabLst>
            </a:pPr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а)	правильно выбрать формат (горизонтальный, вертикальный);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>
              <a:tabLst>
                <a:tab algn="l" pos="396240"/>
              </a:tabLst>
            </a:pPr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б)	грамотно выбрать масштаб изображаемых предметов;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  <a:p>
            <a:pPr algn="just" indent="450215">
              <a:tabLst>
                <a:tab algn="l" pos="426720"/>
              </a:tabLst>
            </a:pPr>
            <a:r>
              <a:rPr dirty="0" lang="ru-RU" sz="2800">
                <a:solidFill>
                  <a:schemeClr val="tx1">
                    <a:lumMod val="50000"/>
                  </a:schemeClr>
                </a:solidFill>
                <a:latin charset="0" panose="02020603050405020304" pitchFamily="18" typeface="Times New Roman"/>
                <a:ea charset="0" panose="02020603050405020304" pitchFamily="18" typeface="Times New Roman"/>
              </a:rPr>
              <a:t>в)	расположить предметы в листе так, чтобы ни правая, ни левая часть листа зрительно не смещались ни вправо, ни влево.</a:t>
            </a:r>
            <a:endParaRPr dirty="0" lang="ru-RU" sz="280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96CE0F9-8047-4D96-80ED-A5C12AFCF0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4142" y="6347991"/>
            <a:ext cx="7807372" cy="76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1037"/>
      </p:ext>
    </p:extLst>
  </p:cSld>
  <p:clrMapOvr>
    <a:masterClrMapping/>
  </p:clrMapOvr>
  <p:transition spd="med"/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Прямоугольник"/>
          <p:cNvSpPr/>
          <p:nvPr/>
        </p:nvSpPr>
        <p:spPr>
          <a:xfrm>
            <a:off x="-8376" y="-21006"/>
            <a:ext cx="4365217" cy="6386346"/>
          </a:xfrm>
          <a:prstGeom prst="rect">
            <a:avLst/>
          </a:prstGeom>
          <a:solidFill>
            <a:srgbClr val="0F0F0D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descr="pexels-photo-414916.jpg" id="200" name="pexels-photo-414916.jpg"/>
          <p:cNvPicPr>
            <a:picLocks noChangeAspect="1"/>
          </p:cNvPicPr>
          <p:nvPr/>
        </p:nvPicPr>
        <p:blipFill>
          <a:blip r:embed="rId2">
            <a:extLst/>
          </a:blip>
          <a:srcRect b="36" r="-8"/>
          <a:stretch>
            <a:fillRect/>
          </a:stretch>
        </p:blipFill>
        <p:spPr>
          <a:xfrm>
            <a:off x="3649721" y="-3780731"/>
            <a:ext cx="20751077" cy="14037748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Прямоугольник"/>
          <p:cNvSpPr/>
          <p:nvPr/>
        </p:nvSpPr>
        <p:spPr>
          <a:xfrm>
            <a:off x="-16798" y="6339974"/>
            <a:ext cx="24417596" cy="13714393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2" name="Прямоугольник"/>
          <p:cNvSpPr/>
          <p:nvPr/>
        </p:nvSpPr>
        <p:spPr>
          <a:xfrm>
            <a:off x="673093" y="3140485"/>
            <a:ext cx="17486003" cy="73397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pic>
        <p:nvPicPr>
          <p:cNvPr descr="знак.png" id="203" name="знак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t>ПРЕОБРАЖАЯ РЕАЛЬНОСТЬ</a:t>
            </a:r>
          </a:p>
        </p:txBody>
      </p:sp>
      <p:sp>
        <p:nvSpPr>
          <p:cNvPr id="205" name="6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r="5400000" dist="254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b="1" dirty="0" lang="ru-RU"/>
              <a:t>7</a:t>
            </a:r>
            <a:r>
              <a:rPr b="1" dirty="0" sz="1000"/>
              <a:t> </a:t>
            </a:r>
            <a:r>
              <a:rPr dirty="0"/>
              <a:t>/</a:t>
            </a:r>
            <a:r>
              <a:rPr dirty="0" sz="2000"/>
              <a:t>1</a:t>
            </a:r>
            <a:r>
              <a:rPr dirty="0" lang="ru-RU" sz="2000"/>
              <a:t>2</a:t>
            </a:r>
            <a:endParaRPr dirty="0" sz="2000"/>
          </a:p>
        </p:txBody>
      </p:sp>
      <p:sp>
        <p:nvSpPr>
          <p:cNvPr id="206" name="Прямоугольник"/>
          <p:cNvSpPr/>
          <p:nvPr/>
        </p:nvSpPr>
        <p:spPr>
          <a:xfrm>
            <a:off x="672002" y="1414494"/>
            <a:ext cx="17488186" cy="179097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7" name="ГЕОГРАФИЯ ПРИЁМА…"/>
          <p:cNvSpPr txBox="1">
            <a:spLocks noGrp="1"/>
          </p:cNvSpPr>
          <p:nvPr>
            <p:ph idx="1" sz="quarter" type="subTitle"/>
          </p:nvPr>
        </p:nvSpPr>
        <p:spPr>
          <a:xfrm>
            <a:off x="759557" y="1406476"/>
            <a:ext cx="16673332" cy="1905001"/>
          </a:xfrm>
          <a:prstGeom prst="rect">
            <a:avLst/>
          </a:prstGeom>
          <a:effectLst>
            <a:outerShdw blurRad="63500" dir="5400000" dist="254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ГЕОГРАФИЯ ПРИЁМА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АБИТУРИЕНТОВ В 2021 ГОДУ</a:t>
            </a:r>
          </a:p>
        </p:txBody>
      </p:sp>
      <p:sp>
        <p:nvSpPr>
          <p:cNvPr id="208" name="Узбекистан"/>
          <p:cNvSpPr txBox="1"/>
          <p:nvPr/>
        </p:nvSpPr>
        <p:spPr>
          <a:xfrm>
            <a:off x="1345839" y="7632645"/>
            <a:ext cx="1614051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>
            <a:spAutoFit/>
          </a:bodyPr>
          <a:lstStyle>
            <a:lvl1pPr algn="l">
              <a:defRPr sz="3100">
                <a:solidFill>
                  <a:srgbClr val="000000"/>
                </a:solidFill>
              </a:defRPr>
            </a:lvl1pPr>
          </a:lstStyle>
          <a:p>
            <a:r>
              <a:rPr dirty="0" err="1"/>
              <a:t>Узбекистан</a:t>
            </a:r>
            <a:r>
              <a:rPr dirty="0" lang="ru-RU"/>
              <a:t>, Казахстан, Киргизия</a:t>
            </a:r>
            <a:endParaRPr dirty="0"/>
          </a:p>
        </p:txBody>
      </p:sp>
      <p:sp>
        <p:nvSpPr>
          <p:cNvPr id="209" name="Граждане Российской Федерации:"/>
          <p:cNvSpPr txBox="1"/>
          <p:nvPr/>
        </p:nvSpPr>
        <p:spPr>
          <a:xfrm>
            <a:off x="1345839" y="3670337"/>
            <a:ext cx="16140512" cy="572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>
            <a:spAutoFit/>
          </a:bodyPr>
          <a:lstStyle>
            <a:lvl1pPr algn="l">
              <a:defRPr b="1" sz="3100">
                <a:solidFill>
                  <a:srgbClr val="000000"/>
                </a:solidFill>
              </a:defRPr>
            </a:lvl1pPr>
          </a:lstStyle>
          <a:p>
            <a:r>
              <a:t>Граждане Российской Федерации:</a:t>
            </a:r>
          </a:p>
        </p:txBody>
      </p:sp>
      <p:sp>
        <p:nvSpPr>
          <p:cNvPr id="210" name="Иностранные граждане:"/>
          <p:cNvSpPr txBox="1"/>
          <p:nvPr/>
        </p:nvSpPr>
        <p:spPr>
          <a:xfrm>
            <a:off x="1345839" y="6980532"/>
            <a:ext cx="16140512" cy="5727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>
            <a:spAutoFit/>
          </a:bodyPr>
          <a:lstStyle>
            <a:lvl1pPr algn="l">
              <a:defRPr b="1" sz="3100">
                <a:solidFill>
                  <a:srgbClr val="000000"/>
                </a:solidFill>
              </a:defRPr>
            </a:lvl1pPr>
          </a:lstStyle>
          <a:p>
            <a:r>
              <a:rPr dirty="0" err="1"/>
              <a:t>Иностранные</a:t>
            </a:r>
            <a:r>
              <a:rPr dirty="0"/>
              <a:t> </a:t>
            </a:r>
            <a:r>
              <a:rPr dirty="0" err="1"/>
              <a:t>граждане</a:t>
            </a:r>
            <a:r>
              <a:rPr dirty="0"/>
              <a:t>:</a:t>
            </a:r>
          </a:p>
        </p:txBody>
      </p:sp>
      <p:sp>
        <p:nvSpPr>
          <p:cNvPr id="211" name="Красноярский край, Иркутская область, Кемеровская область, Москва, Республика Бурятия, Республика Тыва, Республика Хакасия."/>
          <p:cNvSpPr txBox="1"/>
          <p:nvPr/>
        </p:nvSpPr>
        <p:spPr>
          <a:xfrm>
            <a:off x="1345839" y="4826963"/>
            <a:ext cx="16140512" cy="1055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anchor="ctr" bIns="50800" lIns="50800" rIns="50800" tIns="50800">
            <a:spAutoFit/>
          </a:bodyPr>
          <a:lstStyle>
            <a:lvl1pPr algn="l">
              <a:defRPr sz="3100">
                <a:solidFill>
                  <a:srgbClr val="000000"/>
                </a:solidFill>
              </a:defRPr>
            </a:lvl1pPr>
          </a:lstStyle>
          <a:p>
            <a:r>
              <a:rPr dirty="0" err="1"/>
              <a:t>Красноярский</a:t>
            </a:r>
            <a:r>
              <a:rPr dirty="0"/>
              <a:t> </a:t>
            </a:r>
            <a:r>
              <a:rPr dirty="0" err="1"/>
              <a:t>край</a:t>
            </a:r>
            <a:r>
              <a:rPr dirty="0"/>
              <a:t>,</a:t>
            </a:r>
            <a:r>
              <a:rPr dirty="0" lang="ru-RU"/>
              <a:t> Республика Хакасия, Республика Тыва, Республика Бурятия, </a:t>
            </a:r>
            <a:r>
              <a:rPr dirty="0" err="1"/>
              <a:t>Иркутская</a:t>
            </a:r>
            <a:r>
              <a:rPr dirty="0"/>
              <a:t> </a:t>
            </a:r>
            <a:r>
              <a:rPr dirty="0" err="1"/>
              <a:t>область</a:t>
            </a:r>
            <a:r>
              <a:rPr dirty="0"/>
              <a:t>, </a:t>
            </a:r>
            <a:r>
              <a:rPr dirty="0" err="1"/>
              <a:t>Кемеровская</a:t>
            </a:r>
            <a:r>
              <a:rPr dirty="0"/>
              <a:t> </a:t>
            </a:r>
            <a:r>
              <a:rPr dirty="0" err="1"/>
              <a:t>область</a:t>
            </a:r>
            <a:r>
              <a:rPr dirty="0"/>
              <a:t>, </a:t>
            </a:r>
            <a:r>
              <a:rPr dirty="0" err="1"/>
              <a:t>Москва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Прямоугольник"/>
          <p:cNvSpPr/>
          <p:nvPr/>
        </p:nvSpPr>
        <p:spPr>
          <a:xfrm>
            <a:off x="-16798" y="803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77" name="знак.png" descr="знак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КРАСНОЯРСКИЙ КОЛЛЕДЖ…"/>
          <p:cNvSpPr txBox="1"/>
          <p:nvPr/>
        </p:nvSpPr>
        <p:spPr>
          <a:xfrm>
            <a:off x="2826045" y="11552840"/>
            <a:ext cx="6390899" cy="1205693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t>ПРЕОБРАЖАЯ РЕАЛЬНОСТЬ</a:t>
            </a:r>
          </a:p>
        </p:txBody>
      </p:sp>
      <p:sp>
        <p:nvSpPr>
          <p:cNvPr id="279" name="11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lang="ru-RU" b="1" dirty="0"/>
              <a:t>8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  <p:sp>
        <p:nvSpPr>
          <p:cNvPr id="280" name="СРЕДНИЙ ПРОХОДНОЙ БАЛЛ АТТЕСТАТА…"/>
          <p:cNvSpPr txBox="1">
            <a:spLocks noGrp="1"/>
          </p:cNvSpPr>
          <p:nvPr>
            <p:ph type="subTitle" sz="quarter" idx="1"/>
          </p:nvPr>
        </p:nvSpPr>
        <p:spPr>
          <a:xfrm>
            <a:off x="759557" y="1406476"/>
            <a:ext cx="21971001" cy="1905001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t>СРЕДНИЙ ПРОХОДНОЙ БАЛЛ АТТЕСТАТА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НА БЮДЖЕТ ВЫРОС</a:t>
            </a:r>
          </a:p>
        </p:txBody>
      </p:sp>
      <p:graphicFrame>
        <p:nvGraphicFramePr>
          <p:cNvPr id="281" name="Двухмерная столбчатая (сложенная)"/>
          <p:cNvGraphicFramePr/>
          <p:nvPr>
            <p:extLst>
              <p:ext uri="{D42A27DB-BD31-4B8C-83A1-F6EECF244321}">
                <p14:modId xmlns:p14="http://schemas.microsoft.com/office/powerpoint/2010/main" val="701925574"/>
              </p:ext>
            </p:extLst>
          </p:nvPr>
        </p:nvGraphicFramePr>
        <p:xfrm>
          <a:off x="1086459" y="3970629"/>
          <a:ext cx="22091042" cy="701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2" name="Прямоугольник"/>
          <p:cNvSpPr/>
          <p:nvPr/>
        </p:nvSpPr>
        <p:spPr>
          <a:xfrm>
            <a:off x="4285110" y="3868960"/>
            <a:ext cx="2676239" cy="155582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3" name="Прямоугольник"/>
          <p:cNvSpPr/>
          <p:nvPr/>
        </p:nvSpPr>
        <p:spPr>
          <a:xfrm>
            <a:off x="11245357" y="3726048"/>
            <a:ext cx="2941252" cy="1555826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4" name="Прямоугольник"/>
          <p:cNvSpPr/>
          <p:nvPr/>
        </p:nvSpPr>
        <p:spPr>
          <a:xfrm>
            <a:off x="18225552" y="3557650"/>
            <a:ext cx="2941251" cy="1555825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85" name="4,18"/>
          <p:cNvSpPr txBox="1"/>
          <p:nvPr/>
        </p:nvSpPr>
        <p:spPr>
          <a:xfrm>
            <a:off x="4285110" y="7979737"/>
            <a:ext cx="3573015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r>
              <a:rPr dirty="0"/>
              <a:t>4,18</a:t>
            </a:r>
          </a:p>
        </p:txBody>
      </p:sp>
      <p:sp>
        <p:nvSpPr>
          <p:cNvPr id="286" name="4,32"/>
          <p:cNvSpPr txBox="1"/>
          <p:nvPr/>
        </p:nvSpPr>
        <p:spPr>
          <a:xfrm>
            <a:off x="10815745" y="7569489"/>
            <a:ext cx="3800475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r>
              <a:rPr dirty="0"/>
              <a:t>4,32</a:t>
            </a:r>
          </a:p>
        </p:txBody>
      </p:sp>
      <p:sp>
        <p:nvSpPr>
          <p:cNvPr id="287" name="4,39"/>
          <p:cNvSpPr txBox="1"/>
          <p:nvPr/>
        </p:nvSpPr>
        <p:spPr>
          <a:xfrm>
            <a:off x="18225552" y="7195605"/>
            <a:ext cx="3223384" cy="1887696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1600">
                <a:solidFill>
                  <a:srgbClr val="FFFFFF"/>
                </a:solidFill>
              </a:defRPr>
            </a:lvl1pPr>
          </a:lstStyle>
          <a:p>
            <a:r>
              <a:rPr dirty="0"/>
              <a:t>4,39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Прямоугольник"/>
          <p:cNvSpPr/>
          <p:nvPr/>
        </p:nvSpPr>
        <p:spPr>
          <a:xfrm>
            <a:off x="-33596" y="-25815"/>
            <a:ext cx="24417596" cy="13714394"/>
          </a:xfrm>
          <a:prstGeom prst="rect">
            <a:avLst/>
          </a:prstGeom>
          <a:solidFill>
            <a:srgbClr val="37345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90" name="СРАВНИТЕЛЬНЫЙ АНАЛИЗ СРЕДНЕГО БАЛЛА…"/>
          <p:cNvSpPr txBox="1">
            <a:spLocks noGrp="1"/>
          </p:cNvSpPr>
          <p:nvPr>
            <p:ph type="subTitle" sz="quarter" idx="1"/>
          </p:nvPr>
        </p:nvSpPr>
        <p:spPr>
          <a:xfrm>
            <a:off x="888042" y="553353"/>
            <a:ext cx="21842516" cy="2036652"/>
          </a:xfrm>
          <a:prstGeom prst="rect">
            <a:avLst/>
          </a:prstGeom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dirty="0"/>
              <a:t>ИТОГИ ПРИЕМНОЙ КАМПАНИИ 2021 ГОДА</a:t>
            </a:r>
            <a:endParaRPr dirty="0"/>
          </a:p>
        </p:txBody>
      </p:sp>
      <p:pic>
        <p:nvPicPr>
          <p:cNvPr id="291" name="знак.png" descr="знак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409" y="11396436"/>
            <a:ext cx="1930535" cy="1677778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КРАСНОЯРСКИЙ КОЛЛЕДЖ…"/>
          <p:cNvSpPr txBox="1"/>
          <p:nvPr/>
        </p:nvSpPr>
        <p:spPr>
          <a:xfrm>
            <a:off x="2826045" y="12051979"/>
            <a:ext cx="6390899" cy="1110668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КРАСНОЯРСКИЙ КОЛЛЕДЖ</a:t>
            </a:r>
          </a:p>
          <a:p>
            <a:pPr algn="l" defTabSz="610870">
              <a:defRPr sz="2294">
                <a:solidFill>
                  <a:srgbClr val="FFFFFF"/>
                </a:solidFill>
              </a:defRPr>
            </a:pPr>
            <a:r>
              <a:rPr dirty="0"/>
              <a:t>СФЕРЫ УСЛУГ И ПРЕДПРИНИМАТЕЛЬСТВА</a:t>
            </a:r>
          </a:p>
          <a:p>
            <a:pPr algn="l" defTabSz="610870">
              <a:defRPr sz="1480">
                <a:solidFill>
                  <a:srgbClr val="FFFFFF"/>
                </a:solidFill>
              </a:defRPr>
            </a:pPr>
            <a:r>
              <a:rPr dirty="0"/>
              <a:t>ПРЕОБРАЖАЯ РЕАЛЬНОСТЬ</a:t>
            </a:r>
          </a:p>
        </p:txBody>
      </p:sp>
      <p:sp>
        <p:nvSpPr>
          <p:cNvPr id="293" name="12 /14"/>
          <p:cNvSpPr txBox="1"/>
          <p:nvPr/>
        </p:nvSpPr>
        <p:spPr>
          <a:xfrm>
            <a:off x="22848258" y="11452632"/>
            <a:ext cx="1002751" cy="599347"/>
          </a:xfrm>
          <a:prstGeom prst="rect">
            <a:avLst/>
          </a:prstGeom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algn="l" defTabSz="825500">
              <a:defRPr sz="3100">
                <a:solidFill>
                  <a:srgbClr val="FFFFFF"/>
                </a:solidFill>
              </a:defRPr>
            </a:pPr>
            <a:r>
              <a:rPr lang="ru-RU" b="1" dirty="0"/>
              <a:t>9</a:t>
            </a:r>
            <a:r>
              <a:rPr sz="1000" b="1" dirty="0"/>
              <a:t> </a:t>
            </a:r>
            <a:r>
              <a:rPr dirty="0"/>
              <a:t>/</a:t>
            </a:r>
            <a:r>
              <a:rPr sz="2000" dirty="0"/>
              <a:t>1</a:t>
            </a:r>
            <a:r>
              <a:rPr lang="ru-RU" sz="2000" dirty="0"/>
              <a:t>2</a:t>
            </a:r>
            <a:endParaRPr sz="20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5CA5B41B-DFF7-4F01-A7DD-AC4BB4CF7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19725"/>
              </p:ext>
            </p:extLst>
          </p:nvPr>
        </p:nvGraphicFramePr>
        <p:xfrm>
          <a:off x="2728257" y="1676400"/>
          <a:ext cx="19712644" cy="10340329"/>
        </p:xfrm>
        <a:graphic>
          <a:graphicData uri="http://schemas.openxmlformats.org/drawingml/2006/table">
            <a:tbl>
              <a:tblPr/>
              <a:tblGrid>
                <a:gridCol w="1311275">
                  <a:extLst>
                    <a:ext uri="{9D8B030D-6E8A-4147-A177-3AD203B41FA5}">
                      <a16:colId xmlns="" xmlns:a16="http://schemas.microsoft.com/office/drawing/2014/main" val="2232188629"/>
                    </a:ext>
                  </a:extLst>
                </a:gridCol>
                <a:gridCol w="532468">
                  <a:extLst>
                    <a:ext uri="{9D8B030D-6E8A-4147-A177-3AD203B41FA5}">
                      <a16:colId xmlns="" xmlns:a16="http://schemas.microsoft.com/office/drawing/2014/main" val="2250454837"/>
                    </a:ext>
                  </a:extLst>
                </a:gridCol>
                <a:gridCol w="4134282">
                  <a:extLst>
                    <a:ext uri="{9D8B030D-6E8A-4147-A177-3AD203B41FA5}">
                      <a16:colId xmlns="" xmlns:a16="http://schemas.microsoft.com/office/drawing/2014/main" val="4134964174"/>
                    </a:ext>
                  </a:extLst>
                </a:gridCol>
                <a:gridCol w="4724243">
                  <a:extLst>
                    <a:ext uri="{9D8B030D-6E8A-4147-A177-3AD203B41FA5}">
                      <a16:colId xmlns="" xmlns:a16="http://schemas.microsoft.com/office/drawing/2014/main" val="3837336424"/>
                    </a:ext>
                  </a:extLst>
                </a:gridCol>
                <a:gridCol w="2563721">
                  <a:extLst>
                    <a:ext uri="{9D8B030D-6E8A-4147-A177-3AD203B41FA5}">
                      <a16:colId xmlns="" xmlns:a16="http://schemas.microsoft.com/office/drawing/2014/main" val="658752722"/>
                    </a:ext>
                  </a:extLst>
                </a:gridCol>
                <a:gridCol w="2516608">
                  <a:extLst>
                    <a:ext uri="{9D8B030D-6E8A-4147-A177-3AD203B41FA5}">
                      <a16:colId xmlns="" xmlns:a16="http://schemas.microsoft.com/office/drawing/2014/main" val="1694293058"/>
                    </a:ext>
                  </a:extLst>
                </a:gridCol>
                <a:gridCol w="1878839">
                  <a:extLst>
                    <a:ext uri="{9D8B030D-6E8A-4147-A177-3AD203B41FA5}">
                      <a16:colId xmlns="" xmlns:a16="http://schemas.microsoft.com/office/drawing/2014/main" val="1220606181"/>
                    </a:ext>
                  </a:extLst>
                </a:gridCol>
                <a:gridCol w="2051208">
                  <a:extLst>
                    <a:ext uri="{9D8B030D-6E8A-4147-A177-3AD203B41FA5}">
                      <a16:colId xmlns="" xmlns:a16="http://schemas.microsoft.com/office/drawing/2014/main" val="345226379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7145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специальности</a:t>
                      </a:r>
                    </a:p>
                  </a:txBody>
                  <a:tcPr marL="4286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специальности</a:t>
                      </a:r>
                    </a:p>
                  </a:txBody>
                  <a:tcPr marL="4286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образования</a:t>
                      </a:r>
                    </a:p>
                  </a:txBody>
                  <a:tcPr marL="51435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Подано документов</a:t>
                      </a:r>
                    </a:p>
                  </a:txBody>
                  <a:tcPr marL="17145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Принято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Конкурс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Ср. балл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1803686"/>
                  </a:ext>
                </a:extLst>
              </a:tr>
              <a:tr h="503627">
                <a:tc gridSpan="8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1. Результаты приема на обучение по программам подготовки специалистов среднего звена</a:t>
                      </a:r>
                    </a:p>
                  </a:txBody>
                  <a:tcPr marL="128587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6381403"/>
                  </a:ext>
                </a:extLst>
              </a:tr>
              <a:tr h="60155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29.02.04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Конструирование, моделирование и технология швейных изделий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0792460"/>
                  </a:ext>
                </a:extLst>
              </a:tr>
              <a:tr h="844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9327409"/>
                  </a:ext>
                </a:extLst>
              </a:tr>
              <a:tr h="598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39.02.01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работа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6,52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5246894"/>
                  </a:ext>
                </a:extLst>
              </a:tr>
              <a:tr h="5427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42.02.01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Реклама (коммерческая основа)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2949624"/>
                  </a:ext>
                </a:extLst>
              </a:tr>
              <a:tr h="447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4475047"/>
                  </a:ext>
                </a:extLst>
              </a:tr>
              <a:tr h="486839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Туризм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12,88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552630"/>
                  </a:ext>
                </a:extLst>
              </a:tr>
              <a:tr h="486839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43.02.10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13,28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8807114"/>
                  </a:ext>
                </a:extLst>
              </a:tr>
              <a:tr h="54279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43.02.13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Технология парикмахерского искусства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341501"/>
                  </a:ext>
                </a:extLst>
              </a:tr>
              <a:tr h="545596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43.02.13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2,08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6030745"/>
                  </a:ext>
                </a:extLst>
              </a:tr>
              <a:tr h="730259">
                <a:tc>
                  <a:txBody>
                    <a:bodyPr/>
                    <a:lstStyle/>
                    <a:p>
                      <a:pPr algn="l" fontAlgn="t"/>
                      <a:endParaRPr lang="ru-RU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Гостиничное дело (коммерческая основа)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  <a:p>
                      <a:pPr algn="ctr" fontAlgn="t"/>
                      <a:endParaRPr lang="ru-RU" sz="2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1,72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5780682"/>
                  </a:ext>
                </a:extLst>
              </a:tr>
              <a:tr h="44766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43.02.14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Гостиничное дело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основное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14351958"/>
                  </a:ext>
                </a:extLst>
              </a:tr>
              <a:tr h="44766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43.02.14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12,56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5763432"/>
                  </a:ext>
                </a:extLst>
              </a:tr>
              <a:tr h="730259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54.02.01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Дизайн (по отраслям) Костюм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3,28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4750654"/>
                  </a:ext>
                </a:extLst>
              </a:tr>
              <a:tr h="1088394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54.02.01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Дизайн (по отраслям) Предметно-пространственной среды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2400" b="0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общее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5,12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3283345"/>
                  </a:ext>
                </a:extLst>
              </a:tr>
              <a:tr h="542798">
                <a:tc gridSpan="4">
                  <a:txBody>
                    <a:bodyPr/>
                    <a:lstStyle/>
                    <a:p>
                      <a:pPr algn="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7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0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0710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09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1343</Words>
  <Application>Microsoft Office PowerPoint</Application>
  <PresentationFormat>Произвольный</PresentationFormat>
  <Paragraphs>643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21_BasicWhite</vt:lpstr>
      <vt:lpstr>ПРИЁМ НА ОБУЧЕНИЕ В 2022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ПРИЁМА НА ОБУЧЕНИЕ В 2021 ГОДУ</dc:title>
  <dc:creator>В В Ким</dc:creator>
  <cp:lastModifiedBy>Дрокина Я.Я</cp:lastModifiedBy>
  <cp:revision>25</cp:revision>
  <cp:lastPrinted>2021-08-31T03:21:14Z</cp:lastPrinted>
  <dcterms:modified xsi:type="dcterms:W3CDTF">2022-02-09T07:38:12Z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593326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