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2" r:id="rId4"/>
    <p:sldId id="299" r:id="rId5"/>
    <p:sldId id="298" r:id="rId6"/>
    <p:sldId id="271" r:id="rId7"/>
    <p:sldId id="261" r:id="rId8"/>
    <p:sldId id="275" r:id="rId9"/>
    <p:sldId id="272" r:id="rId10"/>
    <p:sldId id="274" r:id="rId11"/>
    <p:sldId id="301" r:id="rId12"/>
    <p:sldId id="276" r:id="rId13"/>
    <p:sldId id="277" r:id="rId14"/>
    <p:sldId id="295" r:id="rId15"/>
    <p:sldId id="296" r:id="rId16"/>
    <p:sldId id="280" r:id="rId17"/>
    <p:sldId id="281" r:id="rId18"/>
    <p:sldId id="300" r:id="rId19"/>
    <p:sldId id="284" r:id="rId20"/>
    <p:sldId id="285" r:id="rId21"/>
    <p:sldId id="286" r:id="rId22"/>
    <p:sldId id="297" r:id="rId23"/>
    <p:sldId id="288" r:id="rId24"/>
    <p:sldId id="289" r:id="rId25"/>
    <p:sldId id="290" r:id="rId26"/>
    <p:sldId id="291" r:id="rId27"/>
    <p:sldId id="282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66FF"/>
    <a:srgbClr val="FFFFCC"/>
    <a:srgbClr val="00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79" autoAdjust="0"/>
    <p:restoredTop sz="71985" autoAdjust="0"/>
  </p:normalViewPr>
  <p:slideViewPr>
    <p:cSldViewPr>
      <p:cViewPr>
        <p:scale>
          <a:sx n="110" d="100"/>
          <a:sy n="110" d="100"/>
        </p:scale>
        <p:origin x="-61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0F461-176B-4377-AF88-370C19E545C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C8956-F331-412B-B4D5-2FFA10A2E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8956-F331-412B-B4D5-2FFA10A2EEF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8956-F331-412B-B4D5-2FFA10A2EEF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32.pn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714348" y="3429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66FF"/>
                </a:solidFill>
              </a:rPr>
              <a:t>Красноярский государственный аграрный университет</a:t>
            </a:r>
            <a:endParaRPr lang="ru-RU" b="1" i="1" dirty="0">
              <a:solidFill>
                <a:srgbClr val="0066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C:\Users\admin\Documents\Рабочие документы\Профориентационная работа\Профориентационная работа 2019-2020\КрасГАУ_лого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642917"/>
            <a:ext cx="1500198" cy="1499405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avatars.mds.yandex.net/get-pdb/1924971/fc83c6fb-5aaf-4b2e-b351-34a7da5ca867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857364"/>
            <a:ext cx="1500198" cy="1500198"/>
          </a:xfrm>
          <a:prstGeom prst="rect">
            <a:avLst/>
          </a:prstGeom>
          <a:noFill/>
        </p:spPr>
      </p:pic>
      <p:pic>
        <p:nvPicPr>
          <p:cNvPr id="1034" name="Picture 10" descr="https://www.ukraineindustrial.info/wp-content/uploads/2020/01/Agricul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16270"/>
            <a:ext cx="1571636" cy="1502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6" descr="https://avatars.mds.yandex.net/get-pdb/1269609/51117323-2912-4a0e-8cb4-7cc87b77d750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372606"/>
            <a:ext cx="1571636" cy="1459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4" descr="http://www.stgau.ru/bitrix/script%20foto/News%20foto/12.05.2012(2)/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1714488"/>
            <a:ext cx="1500198" cy="1446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6" descr="https://mshiplnr.su/uploads/posts/2016-08/1470377075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643446"/>
            <a:ext cx="1500198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8" name="Picture 2" descr="https://c.pxhere.com/photos/fa/a5/cow_farm_holiday_meadow_mountain-1267726.jpg!d"/>
          <p:cNvPicPr>
            <a:picLocks noChangeAspect="1" noChangeArrowheads="1"/>
          </p:cNvPicPr>
          <p:nvPr/>
        </p:nvPicPr>
        <p:blipFill>
          <a:blip r:embed="rId8" cstate="print"/>
          <a:srcRect r="18182"/>
          <a:stretch>
            <a:fillRect/>
          </a:stretch>
        </p:blipFill>
        <p:spPr bwMode="auto">
          <a:xfrm>
            <a:off x="357158" y="2285992"/>
            <a:ext cx="1542715" cy="1359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https://avatars.mds.yandex.net/get-pdb/2004852/eadbdcbf-24e6-4261-956f-fab9da721ec2/s1200"/>
          <p:cNvPicPr>
            <a:picLocks noChangeAspect="1" noChangeArrowheads="1"/>
          </p:cNvPicPr>
          <p:nvPr/>
        </p:nvPicPr>
        <p:blipFill>
          <a:blip r:embed="rId9" cstate="print"/>
          <a:srcRect l="12281" r="12281"/>
          <a:stretch>
            <a:fillRect/>
          </a:stretch>
        </p:blipFill>
        <p:spPr bwMode="auto">
          <a:xfrm>
            <a:off x="5500694" y="571480"/>
            <a:ext cx="1643074" cy="1522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2" name="Picture 6" descr="https://avatars.mds.yandex.net/get-zen_doc/18497/pub_5bc596de782b5d00aed53092_5bc597142ac0f700a9c182ea/scale_1200"/>
          <p:cNvPicPr>
            <a:picLocks noChangeAspect="1" noChangeArrowheads="1"/>
          </p:cNvPicPr>
          <p:nvPr/>
        </p:nvPicPr>
        <p:blipFill>
          <a:blip r:embed="rId10" cstate="print"/>
          <a:srcRect l="15934" r="7583"/>
          <a:stretch>
            <a:fillRect/>
          </a:stretch>
        </p:blipFill>
        <p:spPr bwMode="auto">
          <a:xfrm>
            <a:off x="2857488" y="4991408"/>
            <a:ext cx="1643074" cy="143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Перечень вступительных испытаний</a:t>
            </a:r>
            <a:endParaRPr lang="ru-RU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Минимальные баллы: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Математика – 27			Русский язык – 36</a:t>
            </a:r>
          </a:p>
          <a:p>
            <a:pPr marL="714375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Физика – 36			Биология – 36</a:t>
            </a:r>
          </a:p>
          <a:p>
            <a:pPr marL="714375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Химия – 36			История – 32</a:t>
            </a:r>
          </a:p>
          <a:p>
            <a:pPr marL="714375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Обществознание – 42		Информатика и ИКТ - 40</a:t>
            </a:r>
          </a:p>
          <a:p>
            <a:pPr marL="0" indent="0"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99060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99060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профильный уровень!</a:t>
            </a: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D6E4FE-76C2-40A5-BD5C-BB2247E1A974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3252F29-1B9C-4CB1-8363-0586FCDE6F2D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BE7E096-D08C-456C-A13F-5BD814942D0D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CCE27B-C37D-4BFA-B41E-337443FCA829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214422"/>
            <a:ext cx="7786742" cy="142876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Общеобразовательные предметы: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Первый предмет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Второй предмет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выбор поступающего из двух предложенных вузом)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Русский язык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ttps://i.tpg.ua/news/news_20171021_173631_15085965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929198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Перечень вступительных испытаний</a:t>
            </a:r>
            <a:endParaRPr lang="ru-RU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Соответствие профильных предметов общеобразовательным предметам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(пример: 35.03.04 Агрономия)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99060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99060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99060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99060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Минимальное количество баллов по профильным предметам - 36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D6E4FE-76C2-40A5-BD5C-BB2247E1A974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3252F29-1B9C-4CB1-8363-0586FCDE6F2D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BE7E096-D08C-456C-A13F-5BD814942D0D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CCE27B-C37D-4BFA-B41E-337443FCA829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214422"/>
            <a:ext cx="7786742" cy="142876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Профильные предметы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(для поступающих на базе СПО)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Первый предмет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Второй предмет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выбор поступающего из двух предложенных вузом)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Русский язык и культура речи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0" y="3429000"/>
          <a:ext cx="8001056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3929090"/>
                <a:gridCol w="2857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Приоритет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Общеобразовательный предмет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предмет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 агрономии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/ Химия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Экологические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основы природопользования / Ботаника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 и культура речи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https://pbs.twimg.com/media/Eh5P1QMWsAIDCz6.jpg"/>
          <p:cNvPicPr>
            <a:picLocks noChangeAspect="1" noChangeArrowheads="1"/>
          </p:cNvPicPr>
          <p:nvPr/>
        </p:nvPicPr>
        <p:blipFill>
          <a:blip r:embed="rId2" cstate="print"/>
          <a:srcRect l="39590" t="7331" r="39791" b="7624"/>
          <a:stretch>
            <a:fillRect/>
          </a:stretch>
        </p:blipFill>
        <p:spPr bwMode="auto">
          <a:xfrm>
            <a:off x="285720" y="4000504"/>
            <a:ext cx="428628" cy="994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Какие существуют конкурсы при поступлении ?</a:t>
            </a:r>
            <a:endParaRPr lang="ru-RU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9535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Особая квота</a:t>
            </a:r>
          </a:p>
          <a:p>
            <a:pPr marL="895350" indent="0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(Составляет 10 % от бюджета. В рамках конкурса могут участвовать лица, предусмотренные федеральным законом «Об образовании в Российской Федерации»)</a:t>
            </a:r>
          </a:p>
          <a:p>
            <a:pPr marL="895350" indent="0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9535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Целевая квота</a:t>
            </a:r>
          </a:p>
          <a:p>
            <a:pPr marL="895350" indent="0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(Размер до 25 % от бюджета. Осуществляется по договорам о целевом обучении)</a:t>
            </a:r>
          </a:p>
          <a:p>
            <a:pPr marL="895350" indent="0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9535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Общий конкурс</a:t>
            </a:r>
          </a:p>
          <a:p>
            <a:pPr marL="895350" indent="0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(Бюджетные места за вычетом особой квоты и целевой квоты)</a:t>
            </a:r>
          </a:p>
          <a:p>
            <a:pPr marL="895350" indent="0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9535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Платная основа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D6E4FE-76C2-40A5-BD5C-BB2247E1A974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3252F29-1B9C-4CB1-8363-0586FCDE6F2D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BE7E096-D08C-456C-A13F-5BD814942D0D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CCE27B-C37D-4BFA-B41E-337443FCA829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yt3.ggpht.com/a/AGF-l7-DOwxLYQxscec-nyuzg2aF6p2TqzD8RXgxMg=s900-c-k-c0xffffffff-no-rj-mo">
            <a:extLst>
              <a:ext uri="{FF2B5EF4-FFF2-40B4-BE49-F238E27FC236}">
                <a16:creationId xmlns="" xmlns:a16="http://schemas.microsoft.com/office/drawing/2014/main" id="{3171F737-0433-42BF-BD32-ED578E9B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57256" cy="857256"/>
          </a:xfrm>
          <a:prstGeom prst="rect">
            <a:avLst/>
          </a:prstGeom>
          <a:noFill/>
        </p:spPr>
      </p:pic>
      <p:pic>
        <p:nvPicPr>
          <p:cNvPr id="9" name="Picture 2" descr="https://yt3.ggpht.com/a/AGF-l7-DOwxLYQxscec-nyuzg2aF6p2TqzD8RXgxMg=s900-c-k-c0xffffffff-no-rj-mo">
            <a:extLst>
              <a:ext uri="{FF2B5EF4-FFF2-40B4-BE49-F238E27FC236}">
                <a16:creationId xmlns="" xmlns:a16="http://schemas.microsoft.com/office/drawing/2014/main" id="{3171F737-0433-42BF-BD32-ED578E9B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857256" cy="857256"/>
          </a:xfrm>
          <a:prstGeom prst="rect">
            <a:avLst/>
          </a:prstGeom>
          <a:noFill/>
        </p:spPr>
      </p:pic>
      <p:pic>
        <p:nvPicPr>
          <p:cNvPr id="10" name="Picture 2" descr="https://yt3.ggpht.com/a/AGF-l7-DOwxLYQxscec-nyuzg2aF6p2TqzD8RXgxMg=s900-c-k-c0xffffffff-no-rj-mo">
            <a:extLst>
              <a:ext uri="{FF2B5EF4-FFF2-40B4-BE49-F238E27FC236}">
                <a16:creationId xmlns="" xmlns:a16="http://schemas.microsoft.com/office/drawing/2014/main" id="{3171F737-0433-42BF-BD32-ED578E9B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357694"/>
            <a:ext cx="857256" cy="857256"/>
          </a:xfrm>
          <a:prstGeom prst="rect">
            <a:avLst/>
          </a:prstGeom>
          <a:noFill/>
        </p:spPr>
      </p:pic>
      <p:pic>
        <p:nvPicPr>
          <p:cNvPr id="11" name="Picture 2" descr="https://yt3.ggpht.com/a/AGF-l7-DOwxLYQxscec-nyuzg2aF6p2TqzD8RXgxMg=s900-c-k-c0xffffffff-no-rj-mo">
            <a:extLst>
              <a:ext uri="{FF2B5EF4-FFF2-40B4-BE49-F238E27FC236}">
                <a16:creationId xmlns="" xmlns:a16="http://schemas.microsoft.com/office/drawing/2014/main" id="{3171F737-0433-42BF-BD32-ED578E9B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357826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 что можно получить дополнительные баллы?</a:t>
            </a:r>
            <a:endParaRPr lang="ru-RU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D6E4FE-76C2-40A5-BD5C-BB2247E1A974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3252F29-1B9C-4CB1-8363-0586FCDE6F2D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BE7E096-D08C-456C-A13F-5BD814942D0D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CCE27B-C37D-4BFA-B41E-337443FCA829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yt3.ggpht.com/a/AGF-l7-DOwxLYQxscec-nyuzg2aF6p2TqzD8RXgxMg=s900-c-k-c0xffffffff-no-rj-mo">
            <a:extLst>
              <a:ext uri="{FF2B5EF4-FFF2-40B4-BE49-F238E27FC236}">
                <a16:creationId xmlns="" xmlns:a16="http://schemas.microsoft.com/office/drawing/2014/main" id="{3171F737-0433-42BF-BD32-ED578E9B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" y="883816"/>
            <a:ext cx="428628" cy="4286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715140" y="1714488"/>
            <a:ext cx="178595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балла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285720" y="1571612"/>
            <a:ext cx="6357982" cy="1357322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9863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Золотой, серебряный, бронзовый значок ГТО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i.mycdn.me/i?r=AzEPZsRbOZEKgBhR0XGMT1RkND5kgXDP_UmEi8yHVzy6D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1214446" cy="1214446"/>
          </a:xfrm>
          <a:prstGeom prst="rect">
            <a:avLst/>
          </a:prstGeom>
          <a:noFill/>
        </p:spPr>
      </p:pic>
      <p:sp>
        <p:nvSpPr>
          <p:cNvPr id="15" name="Нашивка 14"/>
          <p:cNvSpPr/>
          <p:nvPr/>
        </p:nvSpPr>
        <p:spPr>
          <a:xfrm>
            <a:off x="285720" y="3071810"/>
            <a:ext cx="6357982" cy="1285884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9863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Аттестат с отличием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https://a228.ru/upload/iblock/395/3952ea91e1d06cca697aa0281391e0b4.jpg"/>
          <p:cNvPicPr>
            <a:picLocks noChangeAspect="1" noChangeArrowheads="1"/>
          </p:cNvPicPr>
          <p:nvPr/>
        </p:nvPicPr>
        <p:blipFill>
          <a:blip r:embed="rId4" cstate="print"/>
          <a:srcRect l="6667" t="2643" r="10000" b="4846"/>
          <a:stretch>
            <a:fillRect/>
          </a:stretch>
        </p:blipFill>
        <p:spPr bwMode="auto">
          <a:xfrm>
            <a:off x="1285852" y="3071810"/>
            <a:ext cx="918490" cy="128588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715140" y="3214686"/>
            <a:ext cx="207170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баллов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85720" y="4572008"/>
            <a:ext cx="6357982" cy="1214446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9863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 СПО с отличием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2" name="Picture 6" descr="http://fund-rkk.ru/data/textimages/f723125669deddbbb6c87f8b0ff207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572008"/>
            <a:ext cx="800913" cy="121444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786578" y="4714884"/>
            <a:ext cx="207170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баллов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 что можно получить дополнительные баллы?</a:t>
            </a:r>
            <a:endParaRPr lang="ru-RU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D6E4FE-76C2-40A5-BD5C-BB2247E1A974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3252F29-1B9C-4CB1-8363-0586FCDE6F2D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BE7E096-D08C-456C-A13F-5BD814942D0D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CCE27B-C37D-4BFA-B41E-337443FCA829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yt3.ggpht.com/a/AGF-l7-DOwxLYQxscec-nyuzg2aF6p2TqzD8RXgxMg=s900-c-k-c0xffffffff-no-rj-mo">
            <a:extLst>
              <a:ext uri="{FF2B5EF4-FFF2-40B4-BE49-F238E27FC236}">
                <a16:creationId xmlns="" xmlns:a16="http://schemas.microsoft.com/office/drawing/2014/main" id="{3171F737-0433-42BF-BD32-ED578E9B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" y="883816"/>
            <a:ext cx="428628" cy="4286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715140" y="1714488"/>
            <a:ext cx="178595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балл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285720" y="1571612"/>
            <a:ext cx="6357982" cy="1357322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9863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Волонтерская деятельность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85720" y="3071810"/>
            <a:ext cx="6357982" cy="1285884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мероприятия и конкурсы Красноярского ГАУ, Центра «Юннаты»,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России,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</a:t>
            </a:r>
            <a:endParaRPr lang="ru-RU" sz="2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3214686"/>
            <a:ext cx="207170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1-7 баллов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85720" y="4572008"/>
            <a:ext cx="6357982" cy="1214446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9863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Победители и призеры чемпионата по профессиональному мастерству среди инвалидов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86578" y="4714884"/>
            <a:ext cx="207170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баллов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8" descr="http://900igr.net/up/datas/140556/006.jpg"/>
          <p:cNvPicPr>
            <a:picLocks noChangeAspect="1" noChangeArrowheads="1"/>
          </p:cNvPicPr>
          <p:nvPr/>
        </p:nvPicPr>
        <p:blipFill>
          <a:blip r:embed="rId3" cstate="print"/>
          <a:srcRect l="31708" t="13822" r="29268" b="13007"/>
          <a:stretch>
            <a:fillRect/>
          </a:stretch>
        </p:blipFill>
        <p:spPr bwMode="auto">
          <a:xfrm>
            <a:off x="1285852" y="1643050"/>
            <a:ext cx="857256" cy="1205517"/>
          </a:xfrm>
          <a:prstGeom prst="rect">
            <a:avLst/>
          </a:prstGeom>
          <a:noFill/>
        </p:spPr>
      </p:pic>
      <p:pic>
        <p:nvPicPr>
          <p:cNvPr id="20" name="Picture 6" descr="https://abilympicspro.ru/netcat_files/152/185/Bezymyannyy_4.png"/>
          <p:cNvPicPr>
            <a:picLocks noChangeAspect="1" noChangeArrowheads="1"/>
          </p:cNvPicPr>
          <p:nvPr/>
        </p:nvPicPr>
        <p:blipFill>
          <a:blip r:embed="rId4" cstate="print"/>
          <a:srcRect l="34091" t="21212" r="33523" b="21212"/>
          <a:stretch>
            <a:fillRect/>
          </a:stretch>
        </p:blipFill>
        <p:spPr bwMode="auto">
          <a:xfrm>
            <a:off x="1142976" y="4643446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Какие бонусы существуют при поступлении в университет?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1905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Скидка на оплату стоимости обучения при поступлении на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очную форму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50 %</a:t>
            </a:r>
          </a:p>
          <a:p>
            <a:pPr indent="1905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Дополнительная стипендия ректора в размере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2500 руб.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течение первого семестра при наборе по результатам ЕГЭ 220 и более баллов (очная форма обучения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190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Дополнительная стипендия ректора в размере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5000 руб.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течение первого семестра для лиц, имеющих аттестат с отличием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1905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Стипендия Правительства Красноярского края в размере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5000 руб.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наборе необходимого количества баллов по результатам ЕГЭ (очная форма обучения)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D6E4FE-76C2-40A5-BD5C-BB2247E1A974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3252F29-1B9C-4CB1-8363-0586FCDE6F2D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BE7E096-D08C-456C-A13F-5BD814942D0D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6CCE27B-C37D-4BFA-B41E-337443FCA829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yt3.ggpht.com/a/AGF-l7-DOwxLYQxscec-nyuzg2aF6p2TqzD8RXgxMg=s900-c-k-c0xffffffff-no-rj-mo">
            <a:extLst>
              <a:ext uri="{FF2B5EF4-FFF2-40B4-BE49-F238E27FC236}">
                <a16:creationId xmlns:a16="http://schemas.microsoft.com/office/drawing/2014/main" xmlns="" id="{3171F737-0433-42BF-BD32-ED578E9B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428628" cy="428628"/>
          </a:xfrm>
          <a:prstGeom prst="rect">
            <a:avLst/>
          </a:prstGeom>
          <a:noFill/>
        </p:spPr>
      </p:pic>
      <p:sp>
        <p:nvSpPr>
          <p:cNvPr id="9" name="Пятно 1 8"/>
          <p:cNvSpPr/>
          <p:nvPr/>
        </p:nvSpPr>
        <p:spPr>
          <a:xfrm rot="20535561">
            <a:off x="363023" y="6014122"/>
            <a:ext cx="1612803" cy="759084"/>
          </a:xfrm>
          <a:prstGeom prst="irregularSeal1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Бонусы</a:t>
            </a:r>
          </a:p>
        </p:txBody>
      </p:sp>
      <p:pic>
        <p:nvPicPr>
          <p:cNvPr id="15362" name="Picture 2" descr="http://zabavnik.club/wp-content/uploads/Picture_11_13071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285752" cy="285752"/>
          </a:xfrm>
          <a:prstGeom prst="rect">
            <a:avLst/>
          </a:prstGeom>
          <a:noFill/>
        </p:spPr>
      </p:pic>
      <p:pic>
        <p:nvPicPr>
          <p:cNvPr id="11" name="Picture 2" descr="http://zabavnik.club/wp-content/uploads/Picture_11_13071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00306"/>
            <a:ext cx="285752" cy="285752"/>
          </a:xfrm>
          <a:prstGeom prst="rect">
            <a:avLst/>
          </a:prstGeom>
          <a:noFill/>
        </p:spPr>
      </p:pic>
      <p:pic>
        <p:nvPicPr>
          <p:cNvPr id="12" name="Picture 2" descr="http://zabavnik.club/wp-content/uploads/Picture_11_13071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285752" cy="285752"/>
          </a:xfrm>
          <a:prstGeom prst="rect">
            <a:avLst/>
          </a:prstGeom>
          <a:noFill/>
        </p:spPr>
      </p:pic>
      <p:pic>
        <p:nvPicPr>
          <p:cNvPr id="13" name="Picture 2" descr="http://zabavnik.club/wp-content/uploads/Picture_11_13071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857760"/>
            <a:ext cx="285752" cy="285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Календарь абитуриента 2022 (очная форма обучения)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3692"/>
                <a:gridCol w="1685908"/>
              </a:tblGrid>
              <a:tr h="2143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приема документов на поступление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июня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6862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приема документов для лиц, поступающих по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вступительным испытаниям, проводимых университетом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июля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971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вступительных испытаний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25 июля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08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приема документов для лиц, поступающих по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результатам ЕГЭ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июля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2003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 рейтинговых списков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июля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314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приема согласий о зачислении на места по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особой квоте и целевой квоте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июля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290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Издание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приказов о зачислении лиц, поступающих по особой квоте и целевой квоте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июля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приема согласий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зачислении лиц, поступающих по общему конкурсу и на платную основу (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 зачисления)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 августа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Издание приказа о зачислении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лиц по общему конкурсу и на платную основу (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 зачисления)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 августа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приема согласий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зачислении лиц, поступающих на платную основу (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 зачисления)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августа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91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Издание приказа о зачислении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лиц, поступающих на платную основу (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 зачисления)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августа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D6E4FE-76C2-40A5-BD5C-BB2247E1A974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3252F29-1B9C-4CB1-8363-0586FCDE6F2D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BE7E096-D08C-456C-A13F-5BD814942D0D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CCE27B-C37D-4BFA-B41E-337443FCA829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130" name="Picture 2" descr="http://www.nngasu.ru/bitrix/templates/Abitur/images/banner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357826"/>
            <a:ext cx="2714641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Календарь абитуриента 2022 (</a:t>
            </a:r>
            <a:r>
              <a:rPr lang="ru-RU" sz="1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очно-заочная</a:t>
            </a:r>
            <a:r>
              <a:rPr lang="ru-RU" sz="1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и заочная формы обучения)</a:t>
            </a:r>
            <a:endParaRPr lang="ru-RU" sz="1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3692"/>
                <a:gridCol w="1685908"/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приема документов на поступление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(I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июня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6862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приема документов для лиц, поступающих по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вступительным испытаниям, проводимых университетом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июля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971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вступительных испытаний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25 июля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08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приема документов для лиц, поступающих по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результатам ЕГЭ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июля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2003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 рейтинговых списков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июля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314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приема согласий о зачислении в пределах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особой и целевой квоты (на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 (04)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августа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290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Издание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приказов о зачислении лиц, поступающих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пределах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особой и целевой квоты (на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 (08) августа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289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приема согласий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зачислении лиц, поступающих на платную основу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 августа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2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Издание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приказов о зачислении лиц, поступающих на платную основу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августа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289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приема документов на поступление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(II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августа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289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приема документов для лиц, поступающих по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вступительным испытаниям, проводимых университетом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сентября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289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вступительных испытаний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15 сентября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2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приема документов для лиц, поступающих по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результатам ЕГЭ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сентября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289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 рейтинговых списков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17 сентября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289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приема согласий о зачислении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сентября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289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Издание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приказов о зачислении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сентября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D6E4FE-76C2-40A5-BD5C-BB2247E1A974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3252F29-1B9C-4CB1-8363-0586FCDE6F2D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BE7E096-D08C-456C-A13F-5BD814942D0D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CCE27B-C37D-4BFA-B41E-337443FCA829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130" name="Picture 2" descr="http://www.nngasu.ru/bitrix/templates/Abitur/images/banner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072206"/>
            <a:ext cx="1285884" cy="64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771527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admin\Documents\Рабочие документы\Профориентационная работа\Профориентационная работа 2019-2020\КрасГАУ_лого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42852"/>
            <a:ext cx="1571636" cy="1570805"/>
          </a:xfrm>
          <a:prstGeom prst="rect">
            <a:avLst/>
          </a:prstGeom>
          <a:noFill/>
        </p:spPr>
      </p:pic>
      <p:pic>
        <p:nvPicPr>
          <p:cNvPr id="15364" name="Picture 4" descr="https://i.tpg.ua/news/news_20171021_173631_15085965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214950"/>
            <a:ext cx="1357322" cy="1357322"/>
          </a:xfrm>
          <a:prstGeom prst="rect">
            <a:avLst/>
          </a:prstGeom>
          <a:noFill/>
        </p:spPr>
      </p:pic>
      <p:sp>
        <p:nvSpPr>
          <p:cNvPr id="13" name="Облако 12"/>
          <p:cNvSpPr/>
          <p:nvPr/>
        </p:nvSpPr>
        <p:spPr>
          <a:xfrm>
            <a:off x="1571604" y="1857364"/>
            <a:ext cx="6286544" cy="3000396"/>
          </a:xfrm>
          <a:prstGeom prst="cloud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1"/>
            <a:tileRect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Как получить среднее профессиональное образование?</a:t>
            </a:r>
            <a:endParaRPr lang="ru-RU" sz="3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Специальности СПО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ашивка 32"/>
          <p:cNvSpPr/>
          <p:nvPr/>
        </p:nvSpPr>
        <p:spPr>
          <a:xfrm>
            <a:off x="500034" y="1428736"/>
            <a:ext cx="8286808" cy="1500198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9863"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мяса и мясных продуктов (9 и 11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571472" y="4572008"/>
            <a:ext cx="8286808" cy="1500198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9863"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Электрификация и автоматизация сельского хозяйства (9 и 11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https://avatars.mds.yandex.net/get-zen_doc/1534997/pub_5d4f46fd8c5be800c059e4e0_5d4f47f4520a9b00ad9a5e6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1714512" cy="1539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://mrshock.co.za/uploads/1/1/4/5/114506741/1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572008"/>
            <a:ext cx="1637782" cy="1524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ашивка 10"/>
          <p:cNvSpPr/>
          <p:nvPr/>
        </p:nvSpPr>
        <p:spPr>
          <a:xfrm>
            <a:off x="571472" y="3000372"/>
            <a:ext cx="8286808" cy="1500198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9863"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Зоотехния (9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www.shbarcelona.com/blog/en/wp-content/uploads/2016/01/Bos_taurus_taurus_relax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000372"/>
            <a:ext cx="1678188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Красноярский ГАУ сегодня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агетная рамка 13"/>
          <p:cNvSpPr/>
          <p:nvPr/>
        </p:nvSpPr>
        <p:spPr>
          <a:xfrm>
            <a:off x="428596" y="1214422"/>
            <a:ext cx="2571768" cy="928694"/>
          </a:xfrm>
          <a:prstGeom prst="beve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институтов</a:t>
            </a:r>
          </a:p>
        </p:txBody>
      </p:sp>
      <p:sp>
        <p:nvSpPr>
          <p:cNvPr id="17" name="Багетная рамка 16"/>
          <p:cNvSpPr/>
          <p:nvPr/>
        </p:nvSpPr>
        <p:spPr>
          <a:xfrm>
            <a:off x="3214678" y="1214422"/>
            <a:ext cx="2571768" cy="928694"/>
          </a:xfrm>
          <a:prstGeom prst="beve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кафедр</a:t>
            </a:r>
          </a:p>
        </p:txBody>
      </p:sp>
      <p:sp>
        <p:nvSpPr>
          <p:cNvPr id="18" name="Багетная рамка 17"/>
          <p:cNvSpPr/>
          <p:nvPr/>
        </p:nvSpPr>
        <p:spPr>
          <a:xfrm>
            <a:off x="5929322" y="1214422"/>
            <a:ext cx="2571768" cy="928694"/>
          </a:xfrm>
          <a:prstGeom prst="beve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400 преподавателей</a:t>
            </a:r>
          </a:p>
        </p:txBody>
      </p:sp>
      <p:pic>
        <p:nvPicPr>
          <p:cNvPr id="14338" name="Picture 2" descr="https://yt3.ggpht.com/a/AGF-l78VmtiE5Brj25MzHLG9T2Pnpgrq5-w6n-aSkw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071942"/>
            <a:ext cx="2071702" cy="2071702"/>
          </a:xfrm>
          <a:prstGeom prst="rect">
            <a:avLst/>
          </a:prstGeom>
          <a:noFill/>
        </p:spPr>
      </p:pic>
      <p:sp>
        <p:nvSpPr>
          <p:cNvPr id="26" name="Блок-схема: процесс 25"/>
          <p:cNvSpPr/>
          <p:nvPr/>
        </p:nvSpPr>
        <p:spPr>
          <a:xfrm>
            <a:off x="2571736" y="5643578"/>
            <a:ext cx="6143668" cy="500066"/>
          </a:xfrm>
          <a:prstGeom prst="flowChartProcess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специальностей СПО</a:t>
            </a: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143240" y="5072074"/>
            <a:ext cx="5572164" cy="500066"/>
          </a:xfrm>
          <a:prstGeom prst="flowChartProcess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3643306" y="4500570"/>
            <a:ext cx="5072098" cy="500066"/>
          </a:xfrm>
          <a:prstGeom prst="flowChartProcess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специальности ВО</a:t>
            </a: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4286248" y="3929066"/>
            <a:ext cx="4429156" cy="500066"/>
          </a:xfrm>
          <a:prstGeom prst="flowChartProcess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направлений магистратуры</a:t>
            </a:r>
          </a:p>
        </p:txBody>
      </p:sp>
      <p:sp>
        <p:nvSpPr>
          <p:cNvPr id="31" name="Багетная рамка 30"/>
          <p:cNvSpPr/>
          <p:nvPr/>
        </p:nvSpPr>
        <p:spPr>
          <a:xfrm>
            <a:off x="428596" y="2357430"/>
            <a:ext cx="2571768" cy="928694"/>
          </a:xfrm>
          <a:prstGeom prst="beve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учебных корпусов</a:t>
            </a:r>
          </a:p>
        </p:txBody>
      </p:sp>
      <p:sp>
        <p:nvSpPr>
          <p:cNvPr id="32" name="Багетная рамка 31"/>
          <p:cNvSpPr/>
          <p:nvPr/>
        </p:nvSpPr>
        <p:spPr>
          <a:xfrm>
            <a:off x="3214678" y="2357430"/>
            <a:ext cx="2571768" cy="928694"/>
          </a:xfrm>
          <a:prstGeom prst="beve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общежитий</a:t>
            </a:r>
          </a:p>
        </p:txBody>
      </p:sp>
      <p:sp>
        <p:nvSpPr>
          <p:cNvPr id="33" name="Багетная рамка 32"/>
          <p:cNvSpPr/>
          <p:nvPr/>
        </p:nvSpPr>
        <p:spPr>
          <a:xfrm>
            <a:off x="5929322" y="2357430"/>
            <a:ext cx="2571768" cy="928694"/>
          </a:xfrm>
          <a:prstGeom prst="beve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столовых и буфетов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Специальности СПО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ашивка 32"/>
          <p:cNvSpPr/>
          <p:nvPr/>
        </p:nvSpPr>
        <p:spPr>
          <a:xfrm>
            <a:off x="500034" y="1428736"/>
            <a:ext cx="8286808" cy="1500198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9863"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Охотоведение и звероводство (11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500034" y="3000372"/>
            <a:ext cx="8286808" cy="1500198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9863"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Пчеловодство (9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500034" y="4572008"/>
            <a:ext cx="8286808" cy="1500198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9863"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Экономика и бухгалтерский учет (по отраслям) (11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s://i.pinimg.com/originals/51/29/bd/5129bd2d185414712828da69c55fa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1552232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8" name="Picture 2" descr="http://i0.hdslb.com/bfs/archive/23e8fb65db33615b1fc4b1b911019a4ebb46c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928934"/>
            <a:ext cx="1785950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s://avatars.mds.yandex.net/get-zen_doc/1581245/pub_5cbb1a4788da1e00b5606306_5cbb1ac155863600b3c28de3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572008"/>
            <a:ext cx="1714512" cy="144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Как поступить?</a:t>
            </a:r>
            <a:endParaRPr lang="ru-RU" sz="3200" dirty="0">
              <a:solidFill>
                <a:srgbClr val="0066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2" name="Picture 2" descr="https://yt3.ggpht.com/a/AGF-l7-DOwxLYQxscec-nyuzg2aF6p2TqzD8RXgxMg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714356"/>
            <a:ext cx="428628" cy="428628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F3B8C6A-5BE9-4912-A4B1-A12F7AF84422}"/>
              </a:ext>
            </a:extLst>
          </p:cNvPr>
          <p:cNvSpPr/>
          <p:nvPr/>
        </p:nvSpPr>
        <p:spPr>
          <a:xfrm>
            <a:off x="162417" y="1489076"/>
            <a:ext cx="3743424" cy="7747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документы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695FBEC-455D-47F8-A040-847E60D88F16}"/>
              </a:ext>
            </a:extLst>
          </p:cNvPr>
          <p:cNvSpPr/>
          <p:nvPr/>
        </p:nvSpPr>
        <p:spPr>
          <a:xfrm>
            <a:off x="2928926" y="2428868"/>
            <a:ext cx="4070061" cy="7747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Выдержать конкурс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F71AD7D-F335-4024-AC63-7A88925AE2CB}"/>
              </a:ext>
            </a:extLst>
          </p:cNvPr>
          <p:cNvSpPr/>
          <p:nvPr/>
        </p:nvSpPr>
        <p:spPr>
          <a:xfrm>
            <a:off x="4929190" y="3571876"/>
            <a:ext cx="4070061" cy="7747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студентом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8994DA11-EE04-4767-B8ED-9B9CE04C2863}"/>
              </a:ext>
            </a:extLst>
          </p:cNvPr>
          <p:cNvCxnSpPr>
            <a:cxnSpLocks/>
          </p:cNvCxnSpPr>
          <p:nvPr/>
        </p:nvCxnSpPr>
        <p:spPr>
          <a:xfrm>
            <a:off x="3905841" y="1777890"/>
            <a:ext cx="8090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01DE3BAF-97D4-41EA-B458-A761C39B874E}"/>
              </a:ext>
            </a:extLst>
          </p:cNvPr>
          <p:cNvCxnSpPr/>
          <p:nvPr/>
        </p:nvCxnSpPr>
        <p:spPr>
          <a:xfrm rot="5400000">
            <a:off x="4387644" y="2100842"/>
            <a:ext cx="655258" cy="7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4B7F1CA-37D0-48DD-B032-67E3B68AF9B6}"/>
              </a:ext>
            </a:extLst>
          </p:cNvPr>
          <p:cNvCxnSpPr>
            <a:cxnSpLocks/>
          </p:cNvCxnSpPr>
          <p:nvPr/>
        </p:nvCxnSpPr>
        <p:spPr>
          <a:xfrm>
            <a:off x="7000892" y="2786058"/>
            <a:ext cx="100013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8AF8EE1B-2F76-4840-8A03-B0958A950158}"/>
              </a:ext>
            </a:extLst>
          </p:cNvPr>
          <p:cNvCxnSpPr/>
          <p:nvPr/>
        </p:nvCxnSpPr>
        <p:spPr>
          <a:xfrm rot="16200000" flipH="1">
            <a:off x="7608115" y="3178967"/>
            <a:ext cx="78582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643042" y="4643446"/>
            <a:ext cx="714380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Поступление без вступительных испытаний, конкурсный критерий – средний балл аттестата!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4" descr="https://i.tpg.ua/news/news_20171021_173631_15085965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подать документы на </a:t>
            </a:r>
            <a:r>
              <a:rPr lang="ru-RU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поступление?</a:t>
            </a:r>
            <a:endParaRPr lang="ru-RU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24000" indent="0">
              <a:buNone/>
            </a:pPr>
            <a:r>
              <a:rPr lang="ru-RU" dirty="0" smtClean="0"/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пунктах приема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</a:p>
          <a:p>
            <a:pPr marL="1524000" indent="0">
              <a:buNone/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операторов почтовой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</a:p>
          <a:p>
            <a:pPr marL="1524000" indent="0">
              <a:buNone/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0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Личный кабинет абитуриента</a:t>
            </a:r>
          </a:p>
          <a:p>
            <a:pPr marL="1524000" indent="0">
              <a:buNone/>
            </a:pP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0">
              <a:buNone/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0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C2CFFD3-3F36-4B05-A858-AA7D60F74C08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08226C2-D449-4860-9928-89EC324E48A7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B2F22CA-4FD5-4E05-97F5-7FB803C98200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0601F8E-7A5C-4C74-A235-1B4FADBD3727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3ED6F3D-2B13-4DB3-A439-7177CEDFC1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1071570" cy="10715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D85E422-A9EC-4664-BFCA-29FA9CF248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714620"/>
            <a:ext cx="714380" cy="714380"/>
          </a:xfrm>
          <a:prstGeom prst="rect">
            <a:avLst/>
          </a:prstGeom>
        </p:spPr>
      </p:pic>
      <p:pic>
        <p:nvPicPr>
          <p:cNvPr id="11" name="Picture 2" descr="https://yt3.ggpht.com/a/AGF-l7-DOwxLYQxscec-nyuzg2aF6p2TqzD8RXgxMg=s900-c-k-c0xffffffff-no-rj-mo">
            <a:extLst>
              <a:ext uri="{FF2B5EF4-FFF2-40B4-BE49-F238E27FC236}">
                <a16:creationId xmlns="" xmlns:a16="http://schemas.microsoft.com/office/drawing/2014/main" id="{34CA269C-ABC7-4AA0-908B-8E9E9AC6E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850053"/>
            <a:ext cx="428628" cy="428628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3C8F804-E217-4D9A-B703-B7218440B57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643314"/>
            <a:ext cx="1500166" cy="137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Перечень документов для поступления</a:t>
            </a:r>
            <a:endParaRPr lang="ru-RU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351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удостоверяющий личность</a:t>
            </a:r>
          </a:p>
          <a:p>
            <a:pPr marL="1435100" indent="0">
              <a:buNone/>
            </a:pP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(паспорт)</a:t>
            </a:r>
          </a:p>
          <a:p>
            <a:pPr marL="1435100" indent="0">
              <a:buNone/>
            </a:pPr>
            <a:endParaRPr lang="ru-RU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4351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об образовании</a:t>
            </a:r>
          </a:p>
          <a:p>
            <a:pPr marL="1435100" indent="0"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(аттестат)</a:t>
            </a:r>
          </a:p>
          <a:p>
            <a:pPr marL="1435100" indent="0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14351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фото 3*4 см</a:t>
            </a:r>
          </a:p>
          <a:p>
            <a:pPr marL="1435100" indent="0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4351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Прочие документы</a:t>
            </a:r>
          </a:p>
          <a:p>
            <a:pPr marL="1435100" indent="0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(результаты индивидуальных достижений, пр.)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C2CFFD3-3F36-4B05-A858-AA7D60F74C08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08226C2-D449-4860-9928-89EC324E48A7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B2F22CA-4FD5-4E05-97F5-7FB803C98200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0601F8E-7A5C-4C74-A235-1B4FADBD3727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ruroditel.ru/upload/medialibrary/774/news_2019_05_12_0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1714480" cy="1142415"/>
          </a:xfrm>
          <a:prstGeom prst="rect">
            <a:avLst/>
          </a:prstGeom>
          <a:noFill/>
        </p:spPr>
      </p:pic>
      <p:pic>
        <p:nvPicPr>
          <p:cNvPr id="1030" name="Picture 6" descr="https://xn----8sbahife2cvibk7a6k5a.xn--p1ai/images/images/news/2019/2020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1571636" cy="1178727"/>
          </a:xfrm>
          <a:prstGeom prst="rect">
            <a:avLst/>
          </a:prstGeom>
          <a:noFill/>
        </p:spPr>
      </p:pic>
      <p:pic>
        <p:nvPicPr>
          <p:cNvPr id="1032" name="Picture 8" descr="https://st1.stpulscen.ru/images/product/145/368/241_b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1214446" cy="1214446"/>
          </a:xfrm>
          <a:prstGeom prst="rect">
            <a:avLst/>
          </a:prstGeom>
          <a:noFill/>
        </p:spPr>
      </p:pic>
      <p:pic>
        <p:nvPicPr>
          <p:cNvPr id="1034" name="Picture 10" descr="https://static.tildacdn.com/tild3135-6235-4538-b538-303435636262/88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72074"/>
            <a:ext cx="1809731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Какие существуют конкурсы при поступлении ?</a:t>
            </a:r>
            <a:endParaRPr lang="ru-RU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5350" indent="0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9535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Общий конкурс</a:t>
            </a:r>
          </a:p>
          <a:p>
            <a:pPr marL="895350" indent="0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95350" indent="0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95350" indent="0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9535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Платная основа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D6E4FE-76C2-40A5-BD5C-BB2247E1A974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3252F29-1B9C-4CB1-8363-0586FCDE6F2D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BE7E096-D08C-456C-A13F-5BD814942D0D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CCE27B-C37D-4BFA-B41E-337443FCA829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yt3.ggpht.com/a/AGF-l7-DOwxLYQxscec-nyuzg2aF6p2TqzD8RXgxMg=s900-c-k-c0xffffffff-no-rj-mo">
            <a:extLst>
              <a:ext uri="{FF2B5EF4-FFF2-40B4-BE49-F238E27FC236}">
                <a16:creationId xmlns="" xmlns:a16="http://schemas.microsoft.com/office/drawing/2014/main" id="{3171F737-0433-42BF-BD32-ED578E9B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57256" cy="857256"/>
          </a:xfrm>
          <a:prstGeom prst="rect">
            <a:avLst/>
          </a:prstGeom>
          <a:noFill/>
        </p:spPr>
      </p:pic>
      <p:pic>
        <p:nvPicPr>
          <p:cNvPr id="9" name="Picture 2" descr="https://yt3.ggpht.com/a/AGF-l7-DOwxLYQxscec-nyuzg2aF6p2TqzD8RXgxMg=s900-c-k-c0xffffffff-no-rj-mo">
            <a:extLst>
              <a:ext uri="{FF2B5EF4-FFF2-40B4-BE49-F238E27FC236}">
                <a16:creationId xmlns="" xmlns:a16="http://schemas.microsoft.com/office/drawing/2014/main" id="{3171F737-0433-42BF-BD32-ED578E9B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857256" cy="857256"/>
          </a:xfrm>
          <a:prstGeom prst="rect">
            <a:avLst/>
          </a:prstGeom>
          <a:noFill/>
        </p:spPr>
      </p:pic>
      <p:pic>
        <p:nvPicPr>
          <p:cNvPr id="56322" name="Picture 2" descr="https://radiotech.su/getupload/information_system_17/0/0/0/3/7/3/item_373/information_items_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4488"/>
            <a:ext cx="4073557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400" b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при поступлении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D6E4FE-76C2-40A5-BD5C-BB2247E1A974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3252F29-1B9C-4CB1-8363-0586FCDE6F2D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BE7E096-D08C-456C-A13F-5BD814942D0D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CCE27B-C37D-4BFA-B41E-337443FCA829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yt3.ggpht.com/a/AGF-l7-DOwxLYQxscec-nyuzg2aF6p2TqzD8RXgxMg=s900-c-k-c0xffffffff-no-rj-mo">
            <a:extLst>
              <a:ext uri="{FF2B5EF4-FFF2-40B4-BE49-F238E27FC236}">
                <a16:creationId xmlns="" xmlns:a16="http://schemas.microsoft.com/office/drawing/2014/main" id="{3171F737-0433-42BF-BD32-ED578E9B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428628" cy="428628"/>
          </a:xfrm>
          <a:prstGeom prst="rect">
            <a:avLst/>
          </a:prstGeom>
          <a:noFill/>
        </p:spPr>
      </p:pic>
      <p:sp>
        <p:nvSpPr>
          <p:cNvPr id="14" name="Нашивка 13"/>
          <p:cNvSpPr/>
          <p:nvPr/>
        </p:nvSpPr>
        <p:spPr>
          <a:xfrm>
            <a:off x="285720" y="1500174"/>
            <a:ext cx="8286808" cy="857256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9863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Победители и призеры интеллектуальных и творческих конкурсов (из перечня)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85720" y="2571744"/>
            <a:ext cx="8286808" cy="857256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9863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Победители и призеры чемпионата по профессиональному мастерству среди инвалидов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85720" y="3571876"/>
            <a:ext cx="8358246" cy="857256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9863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Победители и призеры чемпионата по профессиональному мастерству среди инвалидов «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357158" y="4643446"/>
            <a:ext cx="8286808" cy="857256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9863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о целевом обучении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s://sims.ru/images/cms/catalog/Kvadra/2194.jpg"/>
          <p:cNvPicPr>
            <a:picLocks noChangeAspect="1" noChangeArrowheads="1"/>
          </p:cNvPicPr>
          <p:nvPr/>
        </p:nvPicPr>
        <p:blipFill>
          <a:blip r:embed="rId3" cstate="print"/>
          <a:srcRect l="13738" r="15547"/>
          <a:stretch>
            <a:fillRect/>
          </a:stretch>
        </p:blipFill>
        <p:spPr bwMode="auto">
          <a:xfrm>
            <a:off x="1000100" y="1500174"/>
            <a:ext cx="642942" cy="909204"/>
          </a:xfrm>
          <a:prstGeom prst="rect">
            <a:avLst/>
          </a:prstGeom>
          <a:noFill/>
        </p:spPr>
      </p:pic>
      <p:pic>
        <p:nvPicPr>
          <p:cNvPr id="55300" name="Picture 4" descr="http://pnzreg.ru/upload/iblock/ae7/ae728942e6849d46f600bf3c19ef67b0.jpg"/>
          <p:cNvPicPr>
            <a:picLocks noChangeAspect="1" noChangeArrowheads="1"/>
          </p:cNvPicPr>
          <p:nvPr/>
        </p:nvPicPr>
        <p:blipFill>
          <a:blip r:embed="rId4" cstate="print"/>
          <a:srcRect l="11266" t="26230" r="47175" b="29508"/>
          <a:stretch>
            <a:fillRect/>
          </a:stretch>
        </p:blipFill>
        <p:spPr bwMode="auto">
          <a:xfrm>
            <a:off x="714348" y="3571876"/>
            <a:ext cx="1143008" cy="857256"/>
          </a:xfrm>
          <a:prstGeom prst="rect">
            <a:avLst/>
          </a:prstGeom>
          <a:noFill/>
        </p:spPr>
      </p:pic>
      <p:pic>
        <p:nvPicPr>
          <p:cNvPr id="55302" name="Picture 6" descr="https://abilympicspro.ru/netcat_files/152/185/Bezymyannyy_4.png"/>
          <p:cNvPicPr>
            <a:picLocks noChangeAspect="1" noChangeArrowheads="1"/>
          </p:cNvPicPr>
          <p:nvPr/>
        </p:nvPicPr>
        <p:blipFill>
          <a:blip r:embed="rId5" cstate="print"/>
          <a:srcRect l="34091" t="21212" r="33523" b="21212"/>
          <a:stretch>
            <a:fillRect/>
          </a:stretch>
        </p:blipFill>
        <p:spPr bwMode="auto">
          <a:xfrm>
            <a:off x="928662" y="2571744"/>
            <a:ext cx="857256" cy="857256"/>
          </a:xfrm>
          <a:prstGeom prst="rect">
            <a:avLst/>
          </a:prstGeom>
          <a:noFill/>
        </p:spPr>
      </p:pic>
      <p:pic>
        <p:nvPicPr>
          <p:cNvPr id="4098" name="Picture 2" descr="https://bestofcategoryreviews.com/wp-content/uploads/2015/12/Depositphotos_7266560_l-2015_edit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643446"/>
            <a:ext cx="857506" cy="860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Календарь абитуриента 2021</a:t>
            </a:r>
            <a:br>
              <a:rPr lang="ru-RU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(предварительные даты)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3692"/>
                <a:gridCol w="1685908"/>
              </a:tblGrid>
              <a:tr h="21431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приема документов на поступление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июня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6862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приема документов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августа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2003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 рейтинговых списков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августа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3147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приема согласий оригинала документа об образовании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августа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290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Издание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приказов о зачислении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августа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D6E4FE-76C2-40A5-BD5C-BB2247E1A974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3252F29-1B9C-4CB1-8363-0586FCDE6F2D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BE7E096-D08C-456C-A13F-5BD814942D0D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CCE27B-C37D-4BFA-B41E-337443FCA829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130" name="Picture 2" descr="http://www.nngasu.ru/bitrix/templates/Abitur/images/banner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429132"/>
            <a:ext cx="3143270" cy="157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Информационная поддержка</a:t>
            </a:r>
            <a:endParaRPr lang="ru-RU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76325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г. Красноярск, ул. Е. Стасовой, 44Д, </a:t>
            </a:r>
            <a:r>
              <a:rPr lang="ru-RU" sz="2600" b="1" dirty="0" err="1" smtClean="0">
                <a:solidFill>
                  <a:srgbClr val="0070C0"/>
                </a:solidFill>
              </a:rPr>
              <a:t>каб</a:t>
            </a:r>
            <a:r>
              <a:rPr lang="ru-RU" sz="2600" b="1" dirty="0" smtClean="0">
                <a:solidFill>
                  <a:srgbClr val="0070C0"/>
                </a:solidFill>
              </a:rPr>
              <a:t>. 0-01</a:t>
            </a:r>
          </a:p>
          <a:p>
            <a:pPr marL="1076325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г. Красноярск, пр. Мира, 90, </a:t>
            </a:r>
            <a:r>
              <a:rPr lang="ru-RU" sz="2600" b="1" dirty="0" err="1" smtClean="0">
                <a:solidFill>
                  <a:srgbClr val="0070C0"/>
                </a:solidFill>
              </a:rPr>
              <a:t>каб</a:t>
            </a:r>
            <a:r>
              <a:rPr lang="ru-RU" sz="2600" b="1" dirty="0" smtClean="0">
                <a:solidFill>
                  <a:srgbClr val="0070C0"/>
                </a:solidFill>
              </a:rPr>
              <a:t>. 3-12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pPr marL="1076325" indent="0">
              <a:spcBef>
                <a:spcPts val="0"/>
              </a:spcBef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1076325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(391) 227-30-09</a:t>
            </a:r>
          </a:p>
          <a:p>
            <a:pPr marL="1076325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(391) 247-21-35</a:t>
            </a:r>
          </a:p>
          <a:p>
            <a:pPr marL="1076325" indent="0">
              <a:spcBef>
                <a:spcPts val="0"/>
              </a:spcBef>
              <a:buNone/>
            </a:pPr>
            <a:endParaRPr lang="ru-RU" sz="1500" b="1" dirty="0" smtClean="0">
              <a:solidFill>
                <a:srgbClr val="0070C0"/>
              </a:solidFill>
            </a:endParaRPr>
          </a:p>
          <a:p>
            <a:pPr marL="1076325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70C0"/>
                </a:solidFill>
              </a:rPr>
              <a:t>www.kgau.ru</a:t>
            </a:r>
          </a:p>
          <a:p>
            <a:pPr marL="1076325" indent="0">
              <a:spcBef>
                <a:spcPts val="0"/>
              </a:spcBef>
              <a:buNone/>
            </a:pPr>
            <a:endParaRPr lang="en-US" sz="1500" b="1" dirty="0" smtClean="0">
              <a:solidFill>
                <a:srgbClr val="0070C0"/>
              </a:solidFill>
            </a:endParaRPr>
          </a:p>
          <a:p>
            <a:pPr marL="1076325" indent="0">
              <a:spcBef>
                <a:spcPts val="0"/>
              </a:spcBef>
              <a:buNone/>
            </a:pPr>
            <a:endParaRPr lang="en-US" sz="1500" b="1" dirty="0" smtClean="0">
              <a:solidFill>
                <a:srgbClr val="0070C0"/>
              </a:solidFill>
            </a:endParaRPr>
          </a:p>
          <a:p>
            <a:pPr marL="1076325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70C0"/>
                </a:solidFill>
              </a:rPr>
              <a:t>priem@kgau.ru</a:t>
            </a:r>
          </a:p>
          <a:p>
            <a:pPr marL="1076325" indent="0">
              <a:spcBef>
                <a:spcPts val="0"/>
              </a:spcBef>
              <a:buNone/>
            </a:pPr>
            <a:endParaRPr lang="en-US" sz="1500" b="1" dirty="0" smtClean="0">
              <a:solidFill>
                <a:srgbClr val="0070C0"/>
              </a:solidFill>
            </a:endParaRPr>
          </a:p>
          <a:p>
            <a:pPr marL="1076325" indent="0">
              <a:spcBef>
                <a:spcPts val="0"/>
              </a:spcBef>
              <a:buNone/>
            </a:pPr>
            <a:endParaRPr lang="en-US" sz="1500" b="1" dirty="0" smtClean="0">
              <a:solidFill>
                <a:srgbClr val="0070C0"/>
              </a:solidFill>
            </a:endParaRPr>
          </a:p>
          <a:p>
            <a:pPr marL="1076325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70C0"/>
                </a:solidFill>
              </a:rPr>
              <a:t>vk.com/</a:t>
            </a:r>
            <a:r>
              <a:rPr lang="en-US" sz="2600" b="1" dirty="0" err="1" smtClean="0">
                <a:solidFill>
                  <a:srgbClr val="0070C0"/>
                </a:solidFill>
              </a:rPr>
              <a:t>abiturient_kgau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pPr marL="1076325" indent="0">
              <a:spcBef>
                <a:spcPts val="0"/>
              </a:spcBef>
              <a:buNone/>
            </a:pPr>
            <a:endParaRPr lang="en-US" sz="1500" b="1" dirty="0" smtClean="0">
              <a:solidFill>
                <a:srgbClr val="0070C0"/>
              </a:solidFill>
            </a:endParaRPr>
          </a:p>
          <a:p>
            <a:pPr marL="1076325" indent="0">
              <a:spcBef>
                <a:spcPts val="0"/>
              </a:spcBef>
              <a:buNone/>
            </a:pPr>
            <a:endParaRPr lang="en-US" sz="1500" b="1" dirty="0" smtClean="0">
              <a:solidFill>
                <a:srgbClr val="0070C0"/>
              </a:solidFill>
            </a:endParaRPr>
          </a:p>
          <a:p>
            <a:pPr marL="1076325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70C0"/>
                </a:solidFill>
              </a:rPr>
              <a:t>www.instagram.com/abiturient_kgau</a:t>
            </a:r>
            <a:endParaRPr lang="ru-RU" sz="2600" b="1" dirty="0" smtClean="0">
              <a:solidFill>
                <a:srgbClr val="0070C0"/>
              </a:solidFill>
            </a:endParaRPr>
          </a:p>
          <a:p>
            <a:pPr marL="1076325" indent="0">
              <a:spcBef>
                <a:spcPts val="0"/>
              </a:spcBef>
              <a:buNone/>
            </a:pPr>
            <a:endParaRPr lang="ru-RU" sz="2600" b="1" dirty="0" smtClean="0">
              <a:solidFill>
                <a:srgbClr val="0070C0"/>
              </a:solidFill>
            </a:endParaRPr>
          </a:p>
          <a:p>
            <a:pPr marL="1076325" indent="0">
              <a:spcBef>
                <a:spcPts val="0"/>
              </a:spcBef>
              <a:buNone/>
            </a:pPr>
            <a:r>
              <a:rPr lang="en-US" sz="2600" b="1" dirty="0" err="1" smtClean="0">
                <a:solidFill>
                  <a:srgbClr val="0070C0"/>
                </a:solidFill>
              </a:rPr>
              <a:t>t.me</a:t>
            </a:r>
            <a:r>
              <a:rPr lang="en-US" sz="2600" b="1" dirty="0" smtClean="0">
                <a:solidFill>
                  <a:srgbClr val="0070C0"/>
                </a:solidFill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</a:rPr>
              <a:t>abiturient_kgau</a:t>
            </a:r>
            <a:endParaRPr lang="ru-RU" sz="2600" b="1" dirty="0" smtClean="0">
              <a:solidFill>
                <a:srgbClr val="0070C0"/>
              </a:solidFill>
            </a:endParaRPr>
          </a:p>
          <a:p>
            <a:pPr marL="1076325" indent="0">
              <a:spcBef>
                <a:spcPts val="0"/>
              </a:spcBef>
              <a:buNone/>
            </a:pPr>
            <a:endParaRPr lang="ru-RU" sz="2600" b="1" dirty="0" smtClean="0">
              <a:solidFill>
                <a:srgbClr val="0070C0"/>
              </a:solidFill>
            </a:endParaRPr>
          </a:p>
          <a:p>
            <a:pPr marL="1076325" indent="0">
              <a:spcBef>
                <a:spcPts val="0"/>
              </a:spcBef>
              <a:buNone/>
            </a:pPr>
            <a:endParaRPr lang="ru-RU" sz="2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D6E4FE-76C2-40A5-BD5C-BB2247E1A974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3252F29-1B9C-4CB1-8363-0586FCDE6F2D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BE7E096-D08C-456C-A13F-5BD814942D0D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CCE27B-C37D-4BFA-B41E-337443FCA829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16" descr="http://kahorproduct.ru/image/catalog/icon9.png"/>
          <p:cNvPicPr>
            <a:picLocks noChangeAspect="1" noChangeArrowheads="1"/>
          </p:cNvPicPr>
          <p:nvPr/>
        </p:nvPicPr>
        <p:blipFill>
          <a:blip r:embed="rId2"/>
          <a:srcRect l="42131" t="52083" r="42708" b="31250"/>
          <a:stretch>
            <a:fillRect/>
          </a:stretch>
        </p:blipFill>
        <p:spPr bwMode="auto">
          <a:xfrm>
            <a:off x="928662" y="1785926"/>
            <a:ext cx="454870" cy="500066"/>
          </a:xfrm>
          <a:prstGeom prst="rect">
            <a:avLst/>
          </a:prstGeom>
          <a:noFill/>
        </p:spPr>
      </p:pic>
      <p:pic>
        <p:nvPicPr>
          <p:cNvPr id="9" name="Picture 18" descr="http://kahorproduct.ru/image/catalog/icon9.png"/>
          <p:cNvPicPr>
            <a:picLocks noChangeAspect="1" noChangeArrowheads="1"/>
          </p:cNvPicPr>
          <p:nvPr/>
        </p:nvPicPr>
        <p:blipFill>
          <a:blip r:embed="rId2"/>
          <a:srcRect l="42131" t="10417" r="42708" b="73958"/>
          <a:stretch>
            <a:fillRect/>
          </a:stretch>
        </p:blipFill>
        <p:spPr bwMode="auto">
          <a:xfrm>
            <a:off x="928662" y="2500306"/>
            <a:ext cx="415880" cy="428628"/>
          </a:xfrm>
          <a:prstGeom prst="rect">
            <a:avLst/>
          </a:prstGeom>
          <a:noFill/>
        </p:spPr>
      </p:pic>
      <p:pic>
        <p:nvPicPr>
          <p:cNvPr id="10" name="Picture 22" descr="http://kahorproduct.ru/image/catalog/icon9.png"/>
          <p:cNvPicPr>
            <a:picLocks noChangeAspect="1" noChangeArrowheads="1"/>
          </p:cNvPicPr>
          <p:nvPr/>
        </p:nvPicPr>
        <p:blipFill>
          <a:blip r:embed="rId2"/>
          <a:srcRect l="68751" t="72917" r="15624" b="10416"/>
          <a:stretch>
            <a:fillRect/>
          </a:stretch>
        </p:blipFill>
        <p:spPr bwMode="auto">
          <a:xfrm>
            <a:off x="928662" y="3143248"/>
            <a:ext cx="428628" cy="457203"/>
          </a:xfrm>
          <a:prstGeom prst="rect">
            <a:avLst/>
          </a:prstGeom>
          <a:noFill/>
        </p:spPr>
      </p:pic>
      <p:pic>
        <p:nvPicPr>
          <p:cNvPr id="11" name="Picture 24" descr="http://kahorproduct.ru/image/catalog/icon9.png"/>
          <p:cNvPicPr>
            <a:picLocks noChangeAspect="1" noChangeArrowheads="1"/>
          </p:cNvPicPr>
          <p:nvPr/>
        </p:nvPicPr>
        <p:blipFill>
          <a:blip r:embed="rId2"/>
          <a:srcRect l="41667" t="31250" r="42708" b="53125"/>
          <a:stretch>
            <a:fillRect/>
          </a:stretch>
        </p:blipFill>
        <p:spPr bwMode="auto">
          <a:xfrm>
            <a:off x="928662" y="3786190"/>
            <a:ext cx="428628" cy="428628"/>
          </a:xfrm>
          <a:prstGeom prst="rect">
            <a:avLst/>
          </a:prstGeom>
          <a:noFill/>
        </p:spPr>
      </p:pic>
      <p:pic>
        <p:nvPicPr>
          <p:cNvPr id="12" name="Picture 26" descr="https://img2.freepng.ru/20180423/wvq/kisspng-computer-icons-social-media-vkontakte-clip-art-local-ic-5ade37f068c905.8336118915245127524292.jpg"/>
          <p:cNvPicPr>
            <a:picLocks noChangeAspect="1" noChangeArrowheads="1"/>
          </p:cNvPicPr>
          <p:nvPr/>
        </p:nvPicPr>
        <p:blipFill>
          <a:blip r:embed="rId3" cstate="print"/>
          <a:srcRect l="22011" r="20210"/>
          <a:stretch>
            <a:fillRect/>
          </a:stretch>
        </p:blipFill>
        <p:spPr bwMode="auto">
          <a:xfrm>
            <a:off x="928662" y="4429132"/>
            <a:ext cx="428628" cy="428621"/>
          </a:xfrm>
          <a:prstGeom prst="rect">
            <a:avLst/>
          </a:prstGeom>
          <a:noFill/>
        </p:spPr>
      </p:pic>
      <p:pic>
        <p:nvPicPr>
          <p:cNvPr id="13" name="Picture 28" descr="https://i.pinimg.com/originals/95/04/64/950464fcbb88221fba2d72bd8e9971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000636"/>
            <a:ext cx="429350" cy="428628"/>
          </a:xfrm>
          <a:prstGeom prst="rect">
            <a:avLst/>
          </a:prstGeom>
          <a:noFill/>
        </p:spPr>
      </p:pic>
      <p:pic>
        <p:nvPicPr>
          <p:cNvPr id="2050" name="Picture 2" descr="https://pbs.twimg.com/media/ElzSvbIX0AIfBS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572140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Приглашаем получить достойное и доступное образование в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Красноярском государственном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аграрном университете!</a:t>
            </a:r>
            <a:endParaRPr lang="ru-RU" sz="36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D6E4FE-76C2-40A5-BD5C-BB2247E1A974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3252F29-1B9C-4CB1-8363-0586FCDE6F2D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BE7E096-D08C-456C-A13F-5BD814942D0D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CCE27B-C37D-4BFA-B41E-337443FCA829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3492" name="Picture 4" descr="Even More Laughs! - Coventry Club and Resort, Milton, V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70"/>
            <a:ext cx="235743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Преимущества обучения в Красноярском ГАУ</a:t>
            </a:r>
            <a:endParaRPr lang="ru-RU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2925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Современная материально-техническая база</a:t>
            </a:r>
          </a:p>
          <a:p>
            <a:pPr marL="542925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Специальности и направления подготовки, востребованные на рынке труда</a:t>
            </a:r>
          </a:p>
          <a:p>
            <a:pPr marL="542925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Гарантированное трудоустройство</a:t>
            </a:r>
          </a:p>
          <a:p>
            <a:pPr marL="542925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Возможность участия в государственных программах поддержки и обеспечения жильем молодых специалистов по окончании обучения</a:t>
            </a:r>
          </a:p>
          <a:p>
            <a:pPr marL="542925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Возможность получения дополнительных стипендий ректора и Правительства Красноярского края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42" name="Picture 2" descr="https://avatars.mds.yandex.net/get-pdb/2018622/d523bbd3-4d54-4ff7-8c16-613fedcddc9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61596"/>
            <a:ext cx="1500166" cy="1396404"/>
          </a:xfrm>
          <a:prstGeom prst="rect">
            <a:avLst/>
          </a:prstGeom>
          <a:noFill/>
        </p:spPr>
      </p:pic>
      <p:sp>
        <p:nvSpPr>
          <p:cNvPr id="10" name="Штриховая стрелка вправо 9"/>
          <p:cNvSpPr/>
          <p:nvPr/>
        </p:nvSpPr>
        <p:spPr>
          <a:xfrm>
            <a:off x="642910" y="1714488"/>
            <a:ext cx="357190" cy="285752"/>
          </a:xfrm>
          <a:prstGeom prst="striped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642910" y="2928934"/>
            <a:ext cx="357190" cy="285752"/>
          </a:xfrm>
          <a:prstGeom prst="striped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642910" y="2143116"/>
            <a:ext cx="357190" cy="285752"/>
          </a:xfrm>
          <a:prstGeom prst="striped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642910" y="3357562"/>
            <a:ext cx="357190" cy="285752"/>
          </a:xfrm>
          <a:prstGeom prst="striped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642910" y="4500570"/>
            <a:ext cx="357190" cy="285752"/>
          </a:xfrm>
          <a:prstGeom prst="stripedRigh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771527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admin\Documents\Рабочие документы\Профориентационная работа\Профориентационная работа 2019-2020\КрасГАУ_лого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42852"/>
            <a:ext cx="1571636" cy="1570805"/>
          </a:xfrm>
          <a:prstGeom prst="rect">
            <a:avLst/>
          </a:prstGeom>
          <a:noFill/>
        </p:spPr>
      </p:pic>
      <p:pic>
        <p:nvPicPr>
          <p:cNvPr id="15364" name="Picture 4" descr="https://i.tpg.ua/news/news_20171021_173631_15085965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214950"/>
            <a:ext cx="1357322" cy="1357322"/>
          </a:xfrm>
          <a:prstGeom prst="rect">
            <a:avLst/>
          </a:prstGeom>
          <a:noFill/>
        </p:spPr>
      </p:pic>
      <p:sp>
        <p:nvSpPr>
          <p:cNvPr id="13" name="Облако 12"/>
          <p:cNvSpPr/>
          <p:nvPr/>
        </p:nvSpPr>
        <p:spPr>
          <a:xfrm>
            <a:off x="1571604" y="1857364"/>
            <a:ext cx="6286544" cy="3000396"/>
          </a:xfrm>
          <a:prstGeom prst="cloud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1"/>
            <a:tileRect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Как получить высшее образование?</a:t>
            </a:r>
            <a:endParaRPr lang="ru-RU" sz="32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Институты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ашивка 32"/>
          <p:cNvSpPr/>
          <p:nvPr/>
        </p:nvSpPr>
        <p:spPr>
          <a:xfrm>
            <a:off x="428596" y="1214422"/>
            <a:ext cx="8286808" cy="500066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Агроэкологических технологий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428596" y="1857364"/>
            <a:ext cx="8286808" cy="714380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Прикладной биотехнологии</a:t>
            </a:r>
          </a:p>
          <a:p>
            <a:pPr marL="36195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ветеринарной медицины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428596" y="2714620"/>
            <a:ext cx="8286808" cy="714380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 землеустройства, кадастров 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природообустройства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28596" y="3571876"/>
            <a:ext cx="8286808" cy="500066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 пищевых производств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428596" y="4214818"/>
            <a:ext cx="8286808" cy="571504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 инженерных систем и  энергетики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428596" y="4929198"/>
            <a:ext cx="8286808" cy="500066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 экономики и управления АПК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1928794" y="5572140"/>
            <a:ext cx="6858048" cy="500066"/>
          </a:xfrm>
          <a:prstGeom prst="chevron">
            <a:avLst/>
          </a:prstGeom>
          <a:gradFill flip="none" rotWithShape="1">
            <a:gsLst>
              <a:gs pos="68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Юридический институт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s://superrazum.ru/wp-content/uploads/2019/09/Tri-napravleniya-1024x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484726"/>
            <a:ext cx="1571636" cy="1164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Как поступить?</a:t>
            </a:r>
            <a:endParaRPr lang="ru-RU" sz="3200" dirty="0">
              <a:solidFill>
                <a:srgbClr val="0066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2" name="Picture 2" descr="https://yt3.ggpht.com/a/AGF-l7-DOwxLYQxscec-nyuzg2aF6p2TqzD8RXgxMg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714356"/>
            <a:ext cx="428628" cy="428628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F3B8C6A-5BE9-4912-A4B1-A12F7AF84422}"/>
              </a:ext>
            </a:extLst>
          </p:cNvPr>
          <p:cNvSpPr/>
          <p:nvPr/>
        </p:nvSpPr>
        <p:spPr>
          <a:xfrm>
            <a:off x="162417" y="1489076"/>
            <a:ext cx="3743424" cy="7747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более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направлений подготовки)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127908A-4FC5-4898-9E12-AB7A80ACB52F}"/>
              </a:ext>
            </a:extLst>
          </p:cNvPr>
          <p:cNvSpPr/>
          <p:nvPr/>
        </p:nvSpPr>
        <p:spPr>
          <a:xfrm>
            <a:off x="1391837" y="2583054"/>
            <a:ext cx="4070061" cy="7747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695FBEC-455D-47F8-A040-847E60D88F16}"/>
              </a:ext>
            </a:extLst>
          </p:cNvPr>
          <p:cNvSpPr/>
          <p:nvPr/>
        </p:nvSpPr>
        <p:spPr>
          <a:xfrm>
            <a:off x="3426867" y="3630872"/>
            <a:ext cx="4070061" cy="7747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Выдержать конкурс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F71AD7D-F335-4024-AC63-7A88925AE2CB}"/>
              </a:ext>
            </a:extLst>
          </p:cNvPr>
          <p:cNvSpPr/>
          <p:nvPr/>
        </p:nvSpPr>
        <p:spPr>
          <a:xfrm>
            <a:off x="5001548" y="4771153"/>
            <a:ext cx="4070061" cy="7747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студентом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8994DA11-EE04-4767-B8ED-9B9CE04C2863}"/>
              </a:ext>
            </a:extLst>
          </p:cNvPr>
          <p:cNvCxnSpPr>
            <a:cxnSpLocks/>
          </p:cNvCxnSpPr>
          <p:nvPr/>
        </p:nvCxnSpPr>
        <p:spPr>
          <a:xfrm>
            <a:off x="3905841" y="1777890"/>
            <a:ext cx="8090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01DE3BAF-97D4-41EA-B458-A761C39B874E}"/>
              </a:ext>
            </a:extLst>
          </p:cNvPr>
          <p:cNvCxnSpPr/>
          <p:nvPr/>
        </p:nvCxnSpPr>
        <p:spPr>
          <a:xfrm>
            <a:off x="4714876" y="1772816"/>
            <a:ext cx="0" cy="81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83F7B6E-F2EB-4AD0-B40C-F65881D94DDC}"/>
              </a:ext>
            </a:extLst>
          </p:cNvPr>
          <p:cNvCxnSpPr>
            <a:cxnSpLocks/>
          </p:cNvCxnSpPr>
          <p:nvPr/>
        </p:nvCxnSpPr>
        <p:spPr>
          <a:xfrm>
            <a:off x="5419149" y="2825708"/>
            <a:ext cx="8090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2C1C43F8-1A82-4B13-A95C-D060AF33F56D}"/>
              </a:ext>
            </a:extLst>
          </p:cNvPr>
          <p:cNvCxnSpPr/>
          <p:nvPr/>
        </p:nvCxnSpPr>
        <p:spPr>
          <a:xfrm>
            <a:off x="6228184" y="2820634"/>
            <a:ext cx="0" cy="81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4B7F1CA-37D0-48DD-B032-67E3B68AF9B6}"/>
              </a:ext>
            </a:extLst>
          </p:cNvPr>
          <p:cNvCxnSpPr>
            <a:cxnSpLocks/>
          </p:cNvCxnSpPr>
          <p:nvPr/>
        </p:nvCxnSpPr>
        <p:spPr>
          <a:xfrm>
            <a:off x="7507381" y="3965989"/>
            <a:ext cx="8090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8AF8EE1B-2F76-4840-8A03-B0958A950158}"/>
              </a:ext>
            </a:extLst>
          </p:cNvPr>
          <p:cNvCxnSpPr/>
          <p:nvPr/>
        </p:nvCxnSpPr>
        <p:spPr>
          <a:xfrm>
            <a:off x="8316416" y="3960915"/>
            <a:ext cx="0" cy="81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https://img11.postila.ru/data/4f/75/ac/af/4f75acaf77b3987e54a128898d576d85ce1067f1bfc73fde7fe53301b14bc4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3571876"/>
            <a:ext cx="1214446" cy="1214446"/>
          </a:xfrm>
          <a:prstGeom prst="rect">
            <a:avLst/>
          </a:prstGeom>
          <a:noFill/>
        </p:spPr>
      </p:pic>
      <p:pic>
        <p:nvPicPr>
          <p:cNvPr id="24582" name="Picture 6" descr="https://2.bp.blogspot.com/-sxs4EBGQAsQ/U9oLxYL4e1I/AAAAAAAAC1Q/_WaCV8FNzC8/w1200-h630-p-k-no-nu/Slow+Losing+Poker+Sessions+-+Here's+How+to+Make+Sense+of+Them.jpg"/>
          <p:cNvPicPr>
            <a:picLocks noChangeAspect="1" noChangeArrowheads="1"/>
          </p:cNvPicPr>
          <p:nvPr/>
        </p:nvPicPr>
        <p:blipFill>
          <a:blip r:embed="rId5"/>
          <a:srcRect l="22189" r="29399"/>
          <a:stretch>
            <a:fillRect/>
          </a:stretch>
        </p:blipFill>
        <p:spPr bwMode="auto">
          <a:xfrm>
            <a:off x="500034" y="4214818"/>
            <a:ext cx="2000264" cy="2166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подать документы на </a:t>
            </a:r>
            <a:r>
              <a:rPr lang="ru-RU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поступление?</a:t>
            </a:r>
            <a:endParaRPr lang="ru-RU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524000" indent="0">
              <a:buNone/>
            </a:pPr>
            <a:r>
              <a:rPr lang="ru-RU" dirty="0" smtClean="0"/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пунктах приема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</a:p>
          <a:p>
            <a:pPr marL="1524000" indent="0">
              <a:buNone/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операторов почтовой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</a:p>
          <a:p>
            <a:pPr marL="1524000" indent="0">
              <a:buNone/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0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Личный кабинет абитуриента</a:t>
            </a:r>
          </a:p>
          <a:p>
            <a:pPr marL="1524000" indent="0">
              <a:buNone/>
            </a:pP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0">
              <a:buNone/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сервис «Поступи в вуз онлайн»</a:t>
            </a:r>
          </a:p>
          <a:p>
            <a:pPr marL="1524000" indent="0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C2CFFD3-3F36-4B05-A858-AA7D60F74C08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08226C2-D449-4860-9928-89EC324E48A7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B2F22CA-4FD5-4E05-97F5-7FB803C98200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0601F8E-7A5C-4C74-A235-1B4FADBD3727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3ED6F3D-2B13-4DB3-A439-7177CEDFC1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1071570" cy="10715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D85E422-A9EC-4664-BFCA-29FA9CF248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714620"/>
            <a:ext cx="714380" cy="7143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6381916-4AEC-407C-824A-9228F83B1B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5143512"/>
            <a:ext cx="1214446" cy="1214446"/>
          </a:xfrm>
          <a:prstGeom prst="rect">
            <a:avLst/>
          </a:prstGeom>
        </p:spPr>
      </p:pic>
      <p:pic>
        <p:nvPicPr>
          <p:cNvPr id="11" name="Picture 2" descr="https://yt3.ggpht.com/a/AGF-l7-DOwxLYQxscec-nyuzg2aF6p2TqzD8RXgxMg=s900-c-k-c0xffffffff-no-rj-mo">
            <a:extLst>
              <a:ext uri="{FF2B5EF4-FFF2-40B4-BE49-F238E27FC236}">
                <a16:creationId xmlns="" xmlns:a16="http://schemas.microsoft.com/office/drawing/2014/main" id="{34CA269C-ABC7-4AA0-908B-8E9E9AC6E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850053"/>
            <a:ext cx="428628" cy="428628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3C8F804-E217-4D9A-B703-B7218440B57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643314"/>
            <a:ext cx="1500166" cy="137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Перечень документов для поступления</a:t>
            </a:r>
            <a:endParaRPr lang="ru-RU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4351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удостоверяющий личность</a:t>
            </a:r>
          </a:p>
          <a:p>
            <a:pPr marL="1435100" indent="0">
              <a:buNone/>
            </a:pP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(паспорт)</a:t>
            </a:r>
          </a:p>
          <a:p>
            <a:pPr marL="1435100" indent="0">
              <a:buNone/>
            </a:pPr>
            <a:endParaRPr lang="ru-RU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4351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об образовании</a:t>
            </a:r>
          </a:p>
          <a:p>
            <a:pPr marL="1435100" indent="0"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(аттестат, диплом)</a:t>
            </a:r>
          </a:p>
          <a:p>
            <a:pPr marL="1435100" indent="0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14351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фото 3*4 см</a:t>
            </a:r>
          </a:p>
          <a:p>
            <a:pPr marL="1435100" indent="0"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(для лиц, поступающих по результатам вступительных испытаний университета)</a:t>
            </a:r>
          </a:p>
          <a:p>
            <a:pPr marL="1435100" indent="0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4351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Прочие документы</a:t>
            </a:r>
          </a:p>
          <a:p>
            <a:pPr marL="1435100" indent="0"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(результаты индивидуальных достижений, льготы и пр.)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C2CFFD3-3F36-4B05-A858-AA7D60F74C08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08226C2-D449-4860-9928-89EC324E48A7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B2F22CA-4FD5-4E05-97F5-7FB803C98200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0601F8E-7A5C-4C74-A235-1B4FADBD3727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ruroditel.ru/upload/medialibrary/774/news_2019_05_12_0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1714480" cy="1142415"/>
          </a:xfrm>
          <a:prstGeom prst="rect">
            <a:avLst/>
          </a:prstGeom>
          <a:noFill/>
        </p:spPr>
      </p:pic>
      <p:pic>
        <p:nvPicPr>
          <p:cNvPr id="1030" name="Picture 6" descr="https://xn----8sbahife2cvibk7a6k5a.xn--p1ai/images/images/news/2019/2020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1571636" cy="1178727"/>
          </a:xfrm>
          <a:prstGeom prst="rect">
            <a:avLst/>
          </a:prstGeom>
          <a:noFill/>
        </p:spPr>
      </p:pic>
      <p:pic>
        <p:nvPicPr>
          <p:cNvPr id="1032" name="Picture 8" descr="https://st1.stpulscen.ru/images/product/145/368/241_b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1214446" cy="1214446"/>
          </a:xfrm>
          <a:prstGeom prst="rect">
            <a:avLst/>
          </a:prstGeom>
          <a:noFill/>
        </p:spPr>
      </p:pic>
      <p:pic>
        <p:nvPicPr>
          <p:cNvPr id="1034" name="Picture 10" descr="https://static.tildacdn.com/tild3135-6235-4538-b538-303435636262/88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72074"/>
            <a:ext cx="1809731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B2DDEF-3445-4B87-A525-C24B5796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</a:t>
            </a:r>
            <a:r>
              <a:rPr lang="ru-RU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</a:t>
            </a:r>
            <a:r>
              <a:rPr lang="ru-RU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испытания?</a:t>
            </a:r>
            <a:endParaRPr lang="ru-RU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4E7865-B8A5-4B02-857C-280374B66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427163" indent="0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7163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Единого государственного экзамена (ЕГЭ)</a:t>
            </a:r>
          </a:p>
          <a:p>
            <a:pPr marL="1427163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поступающих на основе среднего общего образования</a:t>
            </a:r>
          </a:p>
          <a:p>
            <a:pPr marL="1427163" indent="0"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7163" indent="0"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7163" indent="0"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7163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вступительных испытаний, проводимых университетом самостоятельно</a:t>
            </a:r>
          </a:p>
          <a:p>
            <a:pPr marL="1427163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общеобразовательным предметам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инвалидов, иностранных граждан, лиц, получивших среднее общее образование в иностранной образовательной организации</a:t>
            </a:r>
          </a:p>
          <a:p>
            <a:pPr marL="1427163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профильным предметам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лиц, поступающих на базе СПО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7163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(могут быть засчитаны результаты ЕГЭ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или отдельным общеобразовательным предметам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D6E4FE-76C2-40A5-BD5C-BB2247E1A974}"/>
              </a:ext>
            </a:extLst>
          </p:cNvPr>
          <p:cNvSpPr/>
          <p:nvPr/>
        </p:nvSpPr>
        <p:spPr>
          <a:xfrm>
            <a:off x="0" y="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3252F29-1B9C-4CB1-8363-0586FCDE6F2D}"/>
              </a:ext>
            </a:extLst>
          </p:cNvPr>
          <p:cNvSpPr/>
          <p:nvPr/>
        </p:nvSpPr>
        <p:spPr>
          <a:xfrm>
            <a:off x="152400" y="152400"/>
            <a:ext cx="4714876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BE7E096-D08C-456C-A13F-5BD814942D0D}"/>
              </a:ext>
            </a:extLst>
          </p:cNvPr>
          <p:cNvSpPr/>
          <p:nvPr/>
        </p:nvSpPr>
        <p:spPr>
          <a:xfrm>
            <a:off x="4776758" y="62769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CCE27B-C37D-4BFA-B41E-337443FCA829}"/>
              </a:ext>
            </a:extLst>
          </p:cNvPr>
          <p:cNvSpPr/>
          <p:nvPr/>
        </p:nvSpPr>
        <p:spPr>
          <a:xfrm>
            <a:off x="4929158" y="6429396"/>
            <a:ext cx="4214842" cy="42860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A91EEDC-2C76-4DE9-AAD7-E81CDA36BF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153" y="1939041"/>
            <a:ext cx="1674521" cy="1247169"/>
          </a:xfrm>
          <a:prstGeom prst="rect">
            <a:avLst/>
          </a:prstGeom>
        </p:spPr>
      </p:pic>
      <p:pic>
        <p:nvPicPr>
          <p:cNvPr id="10" name="Picture 2" descr="https://yt3.ggpht.com/a/AGF-l7-DOwxLYQxscec-nyuzg2aF6p2TqzD8RXgxMg=s900-c-k-c0xffffffff-no-rj-mo">
            <a:extLst>
              <a:ext uri="{FF2B5EF4-FFF2-40B4-BE49-F238E27FC236}">
                <a16:creationId xmlns="" xmlns:a16="http://schemas.microsoft.com/office/drawing/2014/main" id="{3171F737-0433-42BF-BD32-ED578E9B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" y="883816"/>
            <a:ext cx="428628" cy="428628"/>
          </a:xfrm>
          <a:prstGeom prst="rect">
            <a:avLst/>
          </a:prstGeom>
          <a:noFill/>
        </p:spPr>
      </p:pic>
      <p:pic>
        <p:nvPicPr>
          <p:cNvPr id="20484" name="Picture 4" descr="https://avatars.mds.yandex.net/get-pdb/477388/6c83c155-01dd-430d-a28d-5507228a8f84/s1200"/>
          <p:cNvPicPr>
            <a:picLocks noChangeAspect="1" noChangeArrowheads="1"/>
          </p:cNvPicPr>
          <p:nvPr/>
        </p:nvPicPr>
        <p:blipFill>
          <a:blip r:embed="rId4" cstate="print"/>
          <a:srcRect l="5554" r="11112"/>
          <a:stretch>
            <a:fillRect/>
          </a:stretch>
        </p:blipFill>
        <p:spPr bwMode="auto">
          <a:xfrm>
            <a:off x="142844" y="4143380"/>
            <a:ext cx="1518058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54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1242</Words>
  <Application>Microsoft Office PowerPoint</Application>
  <PresentationFormat>Экран (4:3)</PresentationFormat>
  <Paragraphs>287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Красноярский государственный аграрный университет</vt:lpstr>
      <vt:lpstr>Красноярский ГАУ сегодня</vt:lpstr>
      <vt:lpstr>Преимущества обучения в Красноярском ГАУ</vt:lpstr>
      <vt:lpstr>Слайд 4</vt:lpstr>
      <vt:lpstr>Институты</vt:lpstr>
      <vt:lpstr>Как поступить?</vt:lpstr>
      <vt:lpstr>Как подать документы на поступление?</vt:lpstr>
      <vt:lpstr>Перечень документов для поступления</vt:lpstr>
      <vt:lpstr>Как сдавать вступительные испытания?</vt:lpstr>
      <vt:lpstr>Перечень вступительных испытаний</vt:lpstr>
      <vt:lpstr>Перечень вступительных испытаний</vt:lpstr>
      <vt:lpstr>Какие существуют конкурсы при поступлении ?</vt:lpstr>
      <vt:lpstr>За что можно получить дополнительные баллы?</vt:lpstr>
      <vt:lpstr>За что можно получить дополнительные баллы?</vt:lpstr>
      <vt:lpstr>Какие бонусы существуют при поступлении в университет?</vt:lpstr>
      <vt:lpstr>Календарь абитуриента 2022 (очная форма обучения)</vt:lpstr>
      <vt:lpstr>Календарь абитуриента 2022 (очно-заочная и заочная формы обучения)</vt:lpstr>
      <vt:lpstr>Слайд 18</vt:lpstr>
      <vt:lpstr>Специальности СПО</vt:lpstr>
      <vt:lpstr>Специальности СПО</vt:lpstr>
      <vt:lpstr>Как поступить?</vt:lpstr>
      <vt:lpstr>Как подать документы на поступление?</vt:lpstr>
      <vt:lpstr>Перечень документов для поступления</vt:lpstr>
      <vt:lpstr>Какие существуют конкурсы при поступлении ?</vt:lpstr>
      <vt:lpstr>Преимущества при поступлении</vt:lpstr>
      <vt:lpstr>Календарь абитуриента 2021 (предварительные даты)</vt:lpstr>
      <vt:lpstr>Информационная поддержка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197</cp:revision>
  <dcterms:created xsi:type="dcterms:W3CDTF">2020-01-30T01:53:22Z</dcterms:created>
  <dcterms:modified xsi:type="dcterms:W3CDTF">2022-01-21T04:00:15Z</dcterms:modified>
</cp:coreProperties>
</file>