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9" r:id="rId3"/>
    <p:sldMasterId id="2147483808" r:id="rId4"/>
    <p:sldMasterId id="2147483821" r:id="rId5"/>
    <p:sldMasterId id="2147483834" r:id="rId6"/>
    <p:sldMasterId id="2147483847" r:id="rId7"/>
    <p:sldMasterId id="2147483860" r:id="rId8"/>
  </p:sldMasterIdLst>
  <p:notesMasterIdLst>
    <p:notesMasterId r:id="rId31"/>
  </p:notesMasterIdLst>
  <p:sldIdLst>
    <p:sldId id="256" r:id="rId9"/>
    <p:sldId id="258" r:id="rId10"/>
    <p:sldId id="301" r:id="rId11"/>
    <p:sldId id="300" r:id="rId12"/>
    <p:sldId id="259" r:id="rId13"/>
    <p:sldId id="276" r:id="rId14"/>
    <p:sldId id="262" r:id="rId15"/>
    <p:sldId id="296" r:id="rId16"/>
    <p:sldId id="297" r:id="rId17"/>
    <p:sldId id="305" r:id="rId18"/>
    <p:sldId id="306" r:id="rId19"/>
    <p:sldId id="289" r:id="rId20"/>
    <p:sldId id="290" r:id="rId21"/>
    <p:sldId id="293" r:id="rId22"/>
    <p:sldId id="291" r:id="rId23"/>
    <p:sldId id="292" r:id="rId24"/>
    <p:sldId id="288" r:id="rId25"/>
    <p:sldId id="282" r:id="rId26"/>
    <p:sldId id="281" r:id="rId27"/>
    <p:sldId id="264" r:id="rId28"/>
    <p:sldId id="304" r:id="rId29"/>
    <p:sldId id="26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660"/>
  </p:normalViewPr>
  <p:slideViewPr>
    <p:cSldViewPr>
      <p:cViewPr varScale="1">
        <p:scale>
          <a:sx n="71" d="100"/>
          <a:sy n="71" d="100"/>
        </p:scale>
        <p:origin x="-16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A59DC-2AB5-49CF-AC37-9B0F09F18D8F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66B53-B4F0-4F06-8957-03D12E7C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E42A00-AD92-4C68-9AAB-83A9C89530E0}" type="slidenum">
              <a:rPr lang="ru-RU" altLang="ru-RU" sz="1200">
                <a:solidFill>
                  <a:prstClr val="black"/>
                </a:solidFill>
              </a:rPr>
              <a:pPr/>
              <a:t>2</a:t>
            </a:fld>
            <a:endParaRPr lang="ru-RU" altLang="ru-RU" sz="1200">
              <a:solidFill>
                <a:prstClr val="black"/>
              </a:solidFill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1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23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731525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1E7-27AC-4187-A5F9-BDC50CCE5B3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08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6C83-11A5-4D3F-B84C-925A94C143E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61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B71A-C969-4B1C-8D73-BCC72F8CB87E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88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CD67-5F71-4CC0-AC71-4C72A0AC563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879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48C8-9B50-4F40-BDA5-D314EAEE231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245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9CF3-1A73-4FDC-B9F7-4F81DE7E6B7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7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6943-91B6-4E06-88EB-BCCB8348EAA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8338-3F8B-4D6C-914D-9925EF903351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20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C9F3-31B1-4883-914B-07F043CD879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11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2515-D230-4403-8002-012E649174D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600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A547-F465-4A1D-ABF7-AE20B738D59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09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CB32-D8BE-4FED-A0E1-2B4B6A4A116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60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1E7-27AC-4187-A5F9-BDC50CCE5B3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164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6C83-11A5-4D3F-B84C-925A94C143E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91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B71A-C969-4B1C-8D73-BCC72F8CB87E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83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CD67-5F71-4CC0-AC71-4C72A0AC563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2944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48C8-9B50-4F40-BDA5-D314EAEE231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25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9CF3-1A73-4FDC-B9F7-4F81DE7E6B7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0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6943-91B6-4E06-88EB-BCCB8348EAA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25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8338-3F8B-4D6C-914D-9925EF903351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716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C9F3-31B1-4883-914B-07F043CD879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093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2515-D230-4403-8002-012E649174D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172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A547-F465-4A1D-ABF7-AE20B738D59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CB32-D8BE-4FED-A0E1-2B4B6A4A116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98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1E7-27AC-4187-A5F9-BDC50CCE5B3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9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6C83-11A5-4D3F-B84C-925A94C143E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06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B71A-C969-4B1C-8D73-BCC72F8CB87E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4211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CD67-5F71-4CC0-AC71-4C72A0AC563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64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48C8-9B50-4F40-BDA5-D314EAEE231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8811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9CF3-1A73-4FDC-B9F7-4F81DE7E6B7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917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6943-91B6-4E06-88EB-BCCB8348EAA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5619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8338-3F8B-4D6C-914D-9925EF903351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49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C9F3-31B1-4883-914B-07F043CD879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34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2515-D230-4403-8002-012E649174D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913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A547-F465-4A1D-ABF7-AE20B738D59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930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CB32-D8BE-4FED-A0E1-2B4B6A4A116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490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1E7-27AC-4187-A5F9-BDC50CCE5B3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94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96C83-11A5-4D3F-B84C-925A94C143E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8B71A-C969-4B1C-8D73-BCC72F8CB87E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434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8CD67-5F71-4CC0-AC71-4C72A0AC563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759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548C8-9B50-4F40-BDA5-D314EAEE231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26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69CF3-1A73-4FDC-B9F7-4F81DE7E6B7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767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26943-91B6-4E06-88EB-BCCB8348EAA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554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68338-3F8B-4D6C-914D-9925EF903351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91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C9F3-31B1-4883-914B-07F043CD879A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1366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C2515-D230-4403-8002-012E649174D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24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2A547-F465-4A1D-ABF7-AE20B738D59D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140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9CB32-D8BE-4FED-A0E1-2B4B6A4A116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13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6DDF-530F-4C12-A618-F427AB42590B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958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5AA2-F7C0-4890-A291-B84F944BBBD8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1228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E3EC2-31F0-4511-A436-8AB6FA6326E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032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B0F9A-C341-4F04-A19A-AE2E600DF7D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1430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55BC-160E-4FFE-9239-8751874CB42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711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668B-87DB-45F1-A540-F3214448D7C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824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914C-4AE8-4421-88DA-7D4859EFFC93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9339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D5C1-A921-4552-AD74-4167B410AEAF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896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6A94-B688-4B29-B08F-88448C6147F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5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46E6-6E47-4CA5-9B9C-F364BE588CB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56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704C-C880-4529-AFA3-29D456DC516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6555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FF318-94AF-499E-AC7A-E0D92634F8E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896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895600"/>
            <a:ext cx="7391400" cy="914400"/>
          </a:xfrm>
        </p:spPr>
        <p:txBody>
          <a:bodyPr anchor="b"/>
          <a:lstStyle>
            <a:lvl1pPr algn="r"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7391400" cy="7493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06DDF-530F-4C12-A618-F427AB42590B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282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5AA2-F7C0-4890-A291-B84F944BBBD8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670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E3EC2-31F0-4511-A436-8AB6FA6326E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71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1100" y="1676400"/>
            <a:ext cx="3619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B0F9A-C341-4F04-A19A-AE2E600DF7D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821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555BC-160E-4FFE-9239-8751874CB42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285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B668B-87DB-45F1-A540-F3214448D7C2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651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3914C-4AE8-4421-88DA-7D4859EFFC93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9980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D5C1-A921-4552-AD74-4167B410AEAF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0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8" y="2209806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6A94-B688-4B29-B08F-88448C6147F6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86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546E6-6E47-4CA5-9B9C-F364BE588CB0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62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1847850" cy="6248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52400"/>
            <a:ext cx="5391150" cy="6248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F704C-C880-4529-AFA3-29D456DC516C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50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219200" y="1676400"/>
            <a:ext cx="7391400" cy="47244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33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FF318-94AF-499E-AC7A-E0D92634F8E4}" type="slidenum">
              <a:rPr lang="ru-RU" altLang="ru-RU">
                <a:solidFill>
                  <a:srgbClr val="003366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122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782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187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897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55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193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3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A89A4-E0D7-415B-95B9-13052CBE66E7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446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5284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1470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750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6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9A89A4-E0D7-415B-95B9-13052CBE66E7}" type="datetimeFigureOut">
              <a:rPr lang="ru-RU" smtClean="0"/>
              <a:t>10.01.2022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2" y="6172206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6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128E20-E976-4612-A21C-85F999E3BF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D315121-D09A-43A8-A31B-73F5FB452291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D315121-D09A-43A8-A31B-73F5FB452291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5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D315121-D09A-43A8-A31B-73F5FB452291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4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D315121-D09A-43A8-A31B-73F5FB452291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53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2AAD007-5F3A-4D77-8AD9-1A6BF611D80D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44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524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Заголовок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391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77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277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92AAD007-5F3A-4D77-8AD9-1A6BF611D80D}" type="slidenum">
              <a:rPr lang="ru-RU" altLang="ru-RU">
                <a:solidFill>
                  <a:srgbClr val="003366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33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64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5B91-3E9E-44D6-B2F5-0E525072B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A874-EFC5-4759-9D44-3237EF2A837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1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188640"/>
            <a:ext cx="9793088" cy="1776310"/>
          </a:xfrm>
          <a:effectLst/>
        </p:spPr>
        <p:txBody>
          <a:bodyPr/>
          <a:lstStyle/>
          <a:p>
            <a:pPr marL="0" indent="0" algn="ctr" fontAlgn="base">
              <a:spcAft>
                <a:spcPct val="0"/>
              </a:spcAft>
              <a:buNone/>
              <a:defRPr/>
            </a:pPr>
            <a:r>
              <a:rPr lang="ru-RU" altLang="ru-RU" sz="2400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Красноярский государственный </a:t>
            </a:r>
            <a:br>
              <a:rPr lang="ru-RU" altLang="ru-RU" sz="2400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медицинский университет </a:t>
            </a:r>
            <a:br>
              <a:rPr lang="ru-RU" altLang="ru-RU" sz="2400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имени профессора  В.Ф. </a:t>
            </a:r>
            <a:r>
              <a:rPr lang="ru-RU" altLang="ru-RU" sz="2400" dirty="0" err="1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Войно-Ясенецкого</a:t>
            </a:r>
            <a:endParaRPr lang="ru-RU" altLang="ru-RU" sz="2400" dirty="0">
              <a:ln w="1905"/>
              <a:gradFill>
                <a:gsLst>
                  <a:gs pos="0">
                    <a:srgbClr val="6488A2">
                      <a:shade val="20000"/>
                      <a:satMod val="200000"/>
                    </a:srgbClr>
                  </a:gs>
                  <a:gs pos="78000">
                    <a:srgbClr val="6488A2">
                      <a:tint val="90000"/>
                      <a:shade val="89000"/>
                      <a:satMod val="220000"/>
                    </a:srgbClr>
                  </a:gs>
                  <a:gs pos="100000">
                    <a:srgbClr val="6488A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896448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96" y="5893825"/>
            <a:ext cx="910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Один из ведущих, </a:t>
            </a:r>
            <a:r>
              <a:rPr lang="ru-RU" altLang="ru-RU" sz="2400" b="1" dirty="0" smtClean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динамично </a:t>
            </a:r>
            <a:r>
              <a:rPr lang="ru-RU" altLang="ru-RU" sz="2400" b="1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развивающихся </a:t>
            </a:r>
            <a:endParaRPr lang="ru-RU" altLang="ru-RU" sz="2400" b="1" dirty="0" smtClean="0">
              <a:ln w="1905"/>
              <a:gradFill>
                <a:gsLst>
                  <a:gs pos="0">
                    <a:srgbClr val="6488A2">
                      <a:shade val="20000"/>
                      <a:satMod val="200000"/>
                    </a:srgbClr>
                  </a:gs>
                  <a:gs pos="78000">
                    <a:srgbClr val="6488A2">
                      <a:tint val="90000"/>
                      <a:shade val="89000"/>
                      <a:satMod val="220000"/>
                    </a:srgbClr>
                  </a:gs>
                  <a:gs pos="100000">
                    <a:srgbClr val="6488A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медицинских </a:t>
            </a:r>
            <a:r>
              <a:rPr lang="ru-RU" altLang="ru-RU" sz="2400" b="1" dirty="0">
                <a:ln w="1905"/>
                <a:gradFill>
                  <a:gsLst>
                    <a:gs pos="0">
                      <a:srgbClr val="6488A2">
                        <a:shade val="20000"/>
                        <a:satMod val="200000"/>
                      </a:srgbClr>
                    </a:gs>
                    <a:gs pos="78000">
                      <a:srgbClr val="6488A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6488A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ВУЗов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362889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36727" y="2204864"/>
            <a:ext cx="889298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Министерство здравоохранения Красноярского края 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ведет прием </a:t>
            </a:r>
            <a:r>
              <a:rPr kumimoji="0" lang="ru-RU" sz="3200" b="1" i="0" u="none" strike="noStrike" kern="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3200" b="1" i="0" u="none" strike="noStrike" kern="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заключения 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32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договоров </a:t>
            </a:r>
            <a:r>
              <a:rPr kumimoji="0" lang="ru-RU" sz="3200" b="1" i="0" u="none" strike="noStrike" kern="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 целевом </a:t>
            </a:r>
            <a:r>
              <a:rPr kumimoji="0" lang="ru-RU" sz="32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обучении</a:t>
            </a:r>
            <a:endParaRPr kumimoji="0" lang="ru-RU" sz="3200" b="1" i="0" u="none" strike="noStrike" kern="0" cap="none" spc="0" normalizeH="0" baseline="0" noProof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0343"/>
            <a:ext cx="1472848" cy="147284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B4DCFA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-36469"/>
            <a:ext cx="33522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ru-RU" sz="4800" b="1" dirty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ЦЕЛЕВОЕ </a:t>
            </a:r>
            <a:endParaRPr kumimoji="1" lang="ru-RU" sz="4800" b="1" dirty="0" smtClean="0">
              <a:ln w="11430"/>
              <a:solidFill>
                <a:srgbClr val="002A56">
                  <a:lumMod val="90000"/>
                  <a:lumOff val="1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kumimoji="1" lang="ru-RU" sz="4800" b="1" dirty="0" smtClean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обучение</a:t>
            </a:r>
            <a:endParaRPr kumimoji="1" lang="ru-RU" sz="4800" b="1" dirty="0">
              <a:ln w="11430"/>
              <a:solidFill>
                <a:srgbClr val="002A56">
                  <a:lumMod val="90000"/>
                  <a:lumOff val="1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509120"/>
            <a:ext cx="80343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Дата </a:t>
            </a:r>
            <a:r>
              <a:rPr kumimoji="0" lang="ru-RU" sz="3600" b="1" i="0" u="none" strike="noStrike" kern="0" cap="none" spc="0" normalizeH="0" baseline="0" noProof="0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начала приема документов </a:t>
            </a:r>
            <a:r>
              <a:rPr lang="ru-RU" sz="3600" b="1" kern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</a:t>
            </a:r>
            <a:r>
              <a:rPr kumimoji="0" lang="ru-RU" sz="36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рт 2022 </a:t>
            </a:r>
            <a:r>
              <a:rPr kumimoji="0" lang="ru-RU" sz="3600" b="1" i="0" u="none" strike="noStrike" kern="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года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108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172" y="836712"/>
            <a:ext cx="7391400" cy="1066800"/>
          </a:xfrm>
        </p:spPr>
        <p:txBody>
          <a:bodyPr/>
          <a:lstStyle/>
          <a:p>
            <a:r>
              <a:rPr lang="ru-RU" sz="2000" b="1" kern="12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  <a:t>Поступив </a:t>
            </a:r>
            <a:r>
              <a:rPr lang="ru-RU" sz="2000" b="1" kern="12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  <a:t>на коммерческую </a:t>
            </a:r>
            <a:r>
              <a:rPr lang="ru-RU" sz="2000" b="1" kern="1200" dirty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  <a:t>форму обучения, в дальнейшем можно</a:t>
            </a:r>
            <a:r>
              <a:rPr lang="ru-RU" sz="2000" b="1" kern="12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  <a:t> </a:t>
            </a:r>
            <a:r>
              <a:rPr lang="ru-RU" sz="2000" b="1" kern="12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2000" b="1" kern="12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r>
              <a:rPr lang="ru-RU" sz="2000" b="1" kern="120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  <a:t>обучаться </a:t>
            </a:r>
            <a:r>
              <a:rPr lang="ru-RU" sz="2000" b="1" kern="12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  <a:t>за счет средств краевого </a:t>
            </a:r>
            <a:r>
              <a:rPr lang="ru-RU" sz="2000" b="1" kern="12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  <a:t>бюджета!</a:t>
            </a:r>
            <a:br>
              <a:rPr lang="ru-RU" sz="2000" b="1" kern="120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r>
              <a:rPr lang="ru-RU" sz="4800" dirty="0">
                <a:solidFill>
                  <a:srgbClr val="363636"/>
                </a:solidFill>
                <a:latin typeface="Arial Black" pitchFamily="34" charset="0"/>
                <a:ea typeface="Times New Roman"/>
              </a:rPr>
              <a:t/>
            </a:r>
            <a:br>
              <a:rPr lang="ru-RU" sz="4800" dirty="0">
                <a:solidFill>
                  <a:srgbClr val="363636"/>
                </a:solidFill>
                <a:latin typeface="Arial Black" pitchFamily="34" charset="0"/>
                <a:ea typeface="Times New Roman"/>
              </a:rPr>
            </a:br>
            <a:endParaRPr lang="ru-RU" sz="4800" b="1" kern="1200" dirty="0">
              <a:ln w="11430"/>
              <a:solidFill>
                <a:srgbClr val="002A56">
                  <a:lumMod val="90000"/>
                  <a:lumOff val="1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ea typeface="+mn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636" y="1772816"/>
            <a:ext cx="842493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kumimoji="1" lang="ru-RU" sz="1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Как</a:t>
            </a:r>
            <a:r>
              <a:rPr kumimoji="1" lang="ru-RU" sz="1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?</a:t>
            </a:r>
            <a:r>
              <a:rPr lang="ru-RU" sz="1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500" b="1" dirty="0">
                <a:latin typeface="Arial Black" pitchFamily="34" charset="0"/>
                <a:ea typeface="Times New Roman"/>
              </a:rPr>
              <a:t>Оплата за обучение будет осуществлена с помощью образовательного сертификата! Дважды в год Министерство здравоохранения Красноярского края проводит отбор и заключает договоры о подготовке в </a:t>
            </a:r>
            <a:r>
              <a:rPr lang="ru-RU" sz="1500" b="1" dirty="0" err="1">
                <a:latin typeface="Arial Black" pitchFamily="34" charset="0"/>
                <a:ea typeface="Times New Roman"/>
              </a:rPr>
              <a:t>КрасГМУ</a:t>
            </a:r>
            <a:r>
              <a:rPr lang="ru-RU" sz="1500" b="1" dirty="0">
                <a:latin typeface="Arial Black" pitchFamily="34" charset="0"/>
                <a:ea typeface="Times New Roman"/>
              </a:rPr>
              <a:t> им. проф. В.Ф. </a:t>
            </a:r>
            <a:r>
              <a:rPr lang="ru-RU" sz="1500" b="1" dirty="0" err="1">
                <a:latin typeface="Arial Black" pitchFamily="34" charset="0"/>
                <a:ea typeface="Times New Roman"/>
              </a:rPr>
              <a:t>Войно-Ясенецкого</a:t>
            </a:r>
            <a:r>
              <a:rPr lang="ru-RU" sz="1500" b="1" dirty="0">
                <a:latin typeface="Arial Black" pitchFamily="34" charset="0"/>
                <a:ea typeface="Times New Roman"/>
              </a:rPr>
              <a:t> с применением образовательного </a:t>
            </a:r>
            <a:r>
              <a:rPr lang="ru-RU" sz="1500" b="1" dirty="0" smtClean="0">
                <a:latin typeface="Arial Black" pitchFamily="34" charset="0"/>
                <a:ea typeface="Times New Roman"/>
              </a:rPr>
              <a:t>сертификата</a:t>
            </a:r>
          </a:p>
          <a:p>
            <a:pPr algn="just">
              <a:spcAft>
                <a:spcPts val="0"/>
              </a:spcAft>
            </a:pPr>
            <a:endParaRPr lang="ru-RU" sz="1500" b="1" dirty="0">
              <a:latin typeface="Arial Black" pitchFamily="34" charset="0"/>
              <a:ea typeface="Times New Roman"/>
            </a:endParaRPr>
          </a:p>
          <a:p>
            <a:pPr algn="just"/>
            <a:r>
              <a:rPr kumimoji="1" lang="ru-RU" sz="1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Кто</a:t>
            </a:r>
            <a:r>
              <a:rPr kumimoji="1" lang="ru-RU" sz="1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?</a:t>
            </a:r>
            <a:r>
              <a:rPr lang="ru-RU" sz="15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500" dirty="0" smtClean="0">
                <a:latin typeface="Arial Black" pitchFamily="34" charset="0"/>
                <a:ea typeface="Times New Roman"/>
              </a:rPr>
              <a:t>Студенты</a:t>
            </a:r>
            <a:r>
              <a:rPr lang="ru-RU" sz="1500" dirty="0">
                <a:latin typeface="Arial Black" pitchFamily="34" charset="0"/>
                <a:ea typeface="Times New Roman"/>
              </a:rPr>
              <a:t>, ординаторы, </a:t>
            </a:r>
            <a:r>
              <a:rPr lang="ru-RU" sz="1500" dirty="0" smtClean="0">
                <a:latin typeface="Arial Black" pitchFamily="34" charset="0"/>
                <a:ea typeface="Times New Roman"/>
              </a:rPr>
              <a:t>врачи</a:t>
            </a:r>
          </a:p>
          <a:p>
            <a:pPr algn="just"/>
            <a:endParaRPr lang="ru-RU" sz="1500" dirty="0" smtClean="0"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kumimoji="1" lang="ru-RU" sz="1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Критерии отбора: </a:t>
            </a:r>
            <a:r>
              <a:rPr lang="ru-RU" sz="1500" dirty="0" smtClean="0">
                <a:latin typeface="Arial Black" pitchFamily="34" charset="0"/>
                <a:ea typeface="Times New Roman"/>
              </a:rPr>
              <a:t>для </a:t>
            </a:r>
            <a:r>
              <a:rPr lang="ru-RU" sz="1500" dirty="0">
                <a:latin typeface="Arial Black" pitchFamily="34" charset="0"/>
                <a:ea typeface="Times New Roman"/>
              </a:rPr>
              <a:t>студентов </a:t>
            </a:r>
            <a:r>
              <a:rPr lang="ru-RU" sz="1500" b="1" dirty="0">
                <a:latin typeface="Arial Black" pitchFamily="34" charset="0"/>
                <a:ea typeface="Times New Roman"/>
              </a:rPr>
              <a:t>с 1 по 6 курс</a:t>
            </a:r>
            <a:r>
              <a:rPr lang="ru-RU" sz="1500" dirty="0">
                <a:latin typeface="Arial Black" pitchFamily="34" charset="0"/>
                <a:ea typeface="Times New Roman"/>
              </a:rPr>
              <a:t> обучения – оценки «хорошо» и «отлично» по итогам последней промежуточной аттестации (сессии</a:t>
            </a:r>
            <a:r>
              <a:rPr lang="ru-RU" sz="1500" dirty="0" smtClean="0">
                <a:latin typeface="Arial Black" pitchFamily="34" charset="0"/>
                <a:ea typeface="Times New Roman"/>
              </a:rPr>
              <a:t>)</a:t>
            </a:r>
          </a:p>
          <a:p>
            <a:pPr algn="just">
              <a:spcAft>
                <a:spcPts val="0"/>
              </a:spcAft>
            </a:pPr>
            <a:endParaRPr lang="ru-RU" sz="1500" dirty="0" smtClean="0"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kumimoji="1" lang="ru-RU" sz="1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Количество</a:t>
            </a:r>
            <a:r>
              <a:rPr kumimoji="1" lang="ru-RU" sz="1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  <a:r>
              <a:rPr lang="ru-RU" sz="1200" b="1" dirty="0" smtClean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500" dirty="0">
                <a:latin typeface="Arial Black" pitchFamily="34" charset="0"/>
                <a:ea typeface="Times New Roman"/>
              </a:rPr>
              <a:t>200 </a:t>
            </a:r>
            <a:r>
              <a:rPr lang="ru-RU" sz="1500" dirty="0">
                <a:latin typeface="Arial Black" pitchFamily="34" charset="0"/>
                <a:ea typeface="Times New Roman"/>
              </a:rPr>
              <a:t>студентам </a:t>
            </a:r>
            <a:r>
              <a:rPr lang="ru-RU" sz="1500" dirty="0">
                <a:latin typeface="Arial Black" pitchFamily="34" charset="0"/>
                <a:ea typeface="Times New Roman"/>
              </a:rPr>
              <a:t>ежегодно</a:t>
            </a:r>
          </a:p>
          <a:p>
            <a:pPr algn="just">
              <a:spcAft>
                <a:spcPts val="0"/>
              </a:spcAft>
            </a:pPr>
            <a:endParaRPr lang="ru-RU" sz="1500" dirty="0" smtClean="0">
              <a:solidFill>
                <a:srgbClr val="363636"/>
              </a:solidFill>
              <a:latin typeface="Arial Black" pitchFamily="34" charset="0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kumimoji="1" lang="ru-RU" sz="1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Перечень </a:t>
            </a:r>
            <a:r>
              <a:rPr kumimoji="1" lang="ru-RU" sz="1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специальностей</a:t>
            </a:r>
            <a:r>
              <a:rPr lang="ru-RU" sz="15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 </a:t>
            </a:r>
            <a:r>
              <a:rPr lang="ru-RU" sz="1500" b="1" dirty="0" smtClean="0">
                <a:latin typeface="Arial Black" pitchFamily="34" charset="0"/>
                <a:ea typeface="Times New Roman"/>
              </a:rPr>
              <a:t>для </a:t>
            </a:r>
            <a:r>
              <a:rPr lang="ru-RU" sz="1500" b="1" dirty="0">
                <a:latin typeface="Arial Black" pitchFamily="34" charset="0"/>
                <a:ea typeface="Times New Roman"/>
              </a:rPr>
              <a:t>реализации основных образовательных программ высшего образования с применением образовательных сертификатов:</a:t>
            </a:r>
            <a:r>
              <a:rPr lang="ru-RU" sz="1500" dirty="0">
                <a:latin typeface="Arial Black" pitchFamily="34" charset="0"/>
                <a:ea typeface="Times New Roman"/>
              </a:rPr>
              <a:t> </a:t>
            </a:r>
            <a:endParaRPr lang="ru-RU" sz="1500" dirty="0" smtClean="0">
              <a:latin typeface="Arial Black" pitchFamily="34" charset="0"/>
              <a:ea typeface="Times New Roman"/>
            </a:endParaRPr>
          </a:p>
          <a:p>
            <a:pPr marL="3028950" lvl="6" indent="-285750" algn="just">
              <a:buFont typeface="Wingdings" pitchFamily="2" charset="2"/>
              <a:buChar char="§"/>
            </a:pPr>
            <a:r>
              <a:rPr lang="ru-RU" sz="1500" b="1" dirty="0">
                <a:latin typeface="Arial Black" pitchFamily="34" charset="0"/>
                <a:ea typeface="Times New Roman"/>
              </a:rPr>
              <a:t>Лечебное дело, </a:t>
            </a:r>
          </a:p>
          <a:p>
            <a:pPr marL="3028950" lvl="6" indent="-285750" algn="just">
              <a:buFont typeface="Wingdings" pitchFamily="2" charset="2"/>
              <a:buChar char="§"/>
            </a:pPr>
            <a:r>
              <a:rPr lang="ru-RU" sz="1500" b="1" dirty="0">
                <a:latin typeface="Arial Black" pitchFamily="34" charset="0"/>
                <a:ea typeface="Times New Roman"/>
              </a:rPr>
              <a:t>Педиатрия, </a:t>
            </a:r>
          </a:p>
          <a:p>
            <a:pPr marL="3028950" lvl="6" indent="-285750" algn="just">
              <a:buFont typeface="Wingdings" pitchFamily="2" charset="2"/>
              <a:buChar char="§"/>
            </a:pPr>
            <a:r>
              <a:rPr lang="ru-RU" sz="1500" b="1" dirty="0">
                <a:latin typeface="Arial Black" pitchFamily="34" charset="0"/>
                <a:ea typeface="Times New Roman"/>
              </a:rPr>
              <a:t>Стоматология, </a:t>
            </a:r>
          </a:p>
          <a:p>
            <a:pPr marL="3028950" lvl="6" indent="-285750" algn="just">
              <a:buFont typeface="Wingdings" pitchFamily="2" charset="2"/>
              <a:buChar char="§"/>
            </a:pPr>
            <a:r>
              <a:rPr lang="ru-RU" sz="1500" b="1" dirty="0">
                <a:latin typeface="Arial Black" pitchFamily="34" charset="0"/>
                <a:ea typeface="Times New Roman"/>
              </a:rPr>
              <a:t>Медицинская кибернетика</a:t>
            </a:r>
          </a:p>
        </p:txBody>
      </p:sp>
    </p:spTree>
    <p:extLst>
      <p:ext uri="{BB962C8B-B14F-4D97-AF65-F5344CB8AC3E}">
        <p14:creationId xmlns:p14="http://schemas.microsoft.com/office/powerpoint/2010/main" val="11543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GrishinaNV.KGMU\Desktop\large-9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" y="1470628"/>
            <a:ext cx="4657989" cy="289447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GrishinaNV.KGMU\Desktop\Олимпиада 2016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12977"/>
            <a:ext cx="4657328" cy="364502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60733" y="19654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ОЛИМПИАДА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 БИОЛОГИИ И ХИМИИ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ДЛЯ ШКОЛЬНИКОВ</a:t>
            </a:r>
            <a:endParaRPr lang="ru-RU" sz="2800" b="1" dirty="0">
              <a:ln w="11430"/>
              <a:solidFill>
                <a:srgbClr val="002A56">
                  <a:lumMod val="90000"/>
                  <a:lumOff val="1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49" y="4584921"/>
            <a:ext cx="461416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cap="all" dirty="0" err="1" smtClean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рЕгистрация</a:t>
            </a:r>
            <a:r>
              <a:rPr lang="ru-RU" sz="2000" b="1" cap="all" dirty="0" smtClean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участников </a:t>
            </a:r>
            <a:r>
              <a:rPr lang="en-US" sz="2000" b="1" cap="all" dirty="0" smtClean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  <a:cs typeface="Times New Roman"/>
              </a:rPr>
              <a:t>www.krasgmu.ru – </a:t>
            </a:r>
            <a:r>
              <a:rPr lang="ru-RU" sz="2000" b="1" cap="all" dirty="0" smtClean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  <a:cs typeface="Times New Roman"/>
              </a:rPr>
              <a:t>«абитуриентам» – </a:t>
            </a:r>
          </a:p>
          <a:p>
            <a:pPr algn="ctr">
              <a:lnSpc>
                <a:spcPct val="115000"/>
              </a:lnSpc>
            </a:pPr>
            <a:r>
              <a:rPr lang="ru-RU" sz="2000" b="1" cap="all" dirty="0" smtClean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Times New Roman"/>
                <a:cs typeface="Times New Roman"/>
              </a:rPr>
              <a:t>«олимпиада»</a:t>
            </a:r>
            <a:endParaRPr lang="ru-RU" sz="2000" b="1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cap="all" dirty="0" smtClean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Успей </a:t>
            </a:r>
            <a:r>
              <a:rPr lang="ru-RU" sz="2000" b="1" cap="all" dirty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до 31 </a:t>
            </a:r>
            <a:r>
              <a:rPr lang="ru-RU" sz="2000" b="1" cap="all" dirty="0" smtClean="0">
                <a:ln w="4496" cap="flat" cmpd="sng" algn="ctr">
                  <a:solidFill>
                    <a:srgbClr val="10253F"/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марта</a:t>
            </a:r>
            <a:endParaRPr lang="ru-RU" sz="2000" dirty="0">
              <a:solidFill>
                <a:prstClr val="white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8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 НАУЧНЫХ РАБОТ ШКОЛЬНИКОВ</a:t>
            </a:r>
            <a:endParaRPr lang="ru-RU" sz="3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 descr="C:\Users\GrishinaNV.KGMU\Desktop\Картинки\news_59763_image_900x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0" y="2832580"/>
            <a:ext cx="8064896" cy="407819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9232010">
            <a:off x="3626150" y="4991126"/>
            <a:ext cx="93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ХИМИЯ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 rot="18579918">
            <a:off x="4632169" y="5054357"/>
            <a:ext cx="976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БИОЛОГИЯ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497427"/>
            <a:ext cx="8964488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ПОДАЙ ЗАЯВКУ НА УЧАСТИЕ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krasgmu.ru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раздел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абитуриентам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конкурс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научных работ</a:t>
            </a:r>
            <a:endParaRPr lang="ru-RU" sz="2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 rot="5400000">
            <a:off x="4410815" y="2348879"/>
            <a:ext cx="265794" cy="236088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 rot="5400000">
            <a:off x="4451220" y="3505847"/>
            <a:ext cx="265794" cy="236087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52400"/>
            <a:ext cx="6486872" cy="1908448"/>
          </a:xfrm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ПОДГОТОВКА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 ПОСТУПЛЕНИЮ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КРАСГМУ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GrishinaNV.KGMU\Desktop\Картинки\Дову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827" y="2102285"/>
            <a:ext cx="4341806" cy="470232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4282566" y="5301210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ХИМИЯ</a:t>
            </a:r>
            <a:endParaRPr lang="ru-RU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4547611" y="5103675"/>
            <a:ext cx="18710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РУССКИЙ ЯЗЫК</a:t>
            </a:r>
            <a:endParaRPr lang="ru-RU" sz="16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58422" y="5233278"/>
            <a:ext cx="1532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БИОЛОГИЯ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 bwMode="auto">
          <a:xfrm>
            <a:off x="251522" y="1412780"/>
            <a:ext cx="2541323" cy="1800201"/>
          </a:xfrm>
          <a:prstGeom prst="cloudCallout">
            <a:avLst>
              <a:gd name="adj1" fmla="val 69640"/>
              <a:gd name="adj2" fmla="val 46573"/>
            </a:avLst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Моя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 цель: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ЕГЭ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rPr>
              <a:t>на 100</a:t>
            </a:r>
          </a:p>
        </p:txBody>
      </p:sp>
    </p:spTree>
    <p:extLst>
      <p:ext uri="{BB962C8B-B14F-4D97-AF65-F5344CB8AC3E}">
        <p14:creationId xmlns:p14="http://schemas.microsoft.com/office/powerpoint/2010/main" val="41757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МАЛАЯ МЕДИЦИНСКАЯ АКАДЕМИЯ (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базе 9 классов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GrishinaNV.KGMU\Desktop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1749136"/>
            <a:ext cx="8785225" cy="50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2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ПОДГОТОВИТЕЛЬНЫЕ КУРСЫ </a:t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3, 6 месяцев (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на базе 10 классов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)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2050" name="Picture 2" descr="C:\Users\GrishinaNV.KGMU\Desktop\Рисунок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8" y="1716216"/>
            <a:ext cx="7848643" cy="514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0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7" y="34497"/>
            <a:ext cx="7877175" cy="163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GrishinaNV.KGMU\Desktop\Hl3PmjIJR3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85" y="4725144"/>
            <a:ext cx="277180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rishinaNV.KGMU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16" y="4653136"/>
            <a:ext cx="3139373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s://shock.ee/upload/iblock/f76/f76a475879166fbdd4dfe194259c1088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5" name="AutoShape 10" descr="https://shock.ee/upload/iblock/f76/f76a475879166fbdd4dfe194259c1088.jpeg"/>
          <p:cNvSpPr>
            <a:spLocks noChangeAspect="1" noChangeArrowheads="1"/>
          </p:cNvSpPr>
          <p:nvPr/>
        </p:nvSpPr>
        <p:spPr bwMode="auto">
          <a:xfrm>
            <a:off x="307975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6" name="AutoShape 12" descr="https://shock.ee/upload/iblock/f76/f76a475879166fbdd4dfe194259c1088.jpeg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7" name="AutoShape 14" descr="https://shock.ee/upload/iblock/f76/f76a475879166fbdd4dfe194259c1088.jpeg"/>
          <p:cNvSpPr>
            <a:spLocks noChangeAspect="1" noChangeArrowheads="1"/>
          </p:cNvSpPr>
          <p:nvPr/>
        </p:nvSpPr>
        <p:spPr bwMode="auto">
          <a:xfrm>
            <a:off x="155575" y="-2795588"/>
            <a:ext cx="1066800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3366"/>
              </a:solidFill>
            </a:endParaRPr>
          </a:p>
        </p:txBody>
      </p:sp>
      <p:sp>
        <p:nvSpPr>
          <p:cNvPr id="8" name="AutoShape 16" descr="https://shock.ee/upload/iblock/f76/f76a475879166fbdd4dfe194259c1088.jpeg"/>
          <p:cNvSpPr>
            <a:spLocks noChangeAspect="1" noChangeArrowheads="1"/>
          </p:cNvSpPr>
          <p:nvPr/>
        </p:nvSpPr>
        <p:spPr bwMode="auto">
          <a:xfrm>
            <a:off x="307975" y="-2643188"/>
            <a:ext cx="10668000" cy="583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3366"/>
              </a:solidFill>
            </a:endParaRPr>
          </a:p>
        </p:txBody>
      </p:sp>
      <p:pic>
        <p:nvPicPr>
          <p:cNvPr id="4114" name="Picture 18" descr="C:\Users\GrishinaNV.KGMU\Desktop\f76a475879166fbdd4dfe194259c108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6" y="2161510"/>
            <a:ext cx="2699397" cy="1763456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C:\Users\GrishinaNV.KGMU\Desktop\iykanoyknoyckn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65" y="1916836"/>
            <a:ext cx="2692978" cy="1656183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vestirama.ru/assets/templates/images/photo/7b1194d433be09a6d07101bd5b8ab66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954" y="1358979"/>
            <a:ext cx="2681995" cy="172280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C:\Users\GrishinaNV.KGMU\Desktop\biochem-500x500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36" y="2927981"/>
            <a:ext cx="3020740" cy="30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1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7" y="1607513"/>
            <a:ext cx="7452319" cy="5229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кафедре патологической анатомии </a:t>
            </a:r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узнаете, </a:t>
            </a:r>
            <a:r>
              <a:rPr lang="ru-RU" sz="1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изменениях происходящих </a:t>
            </a:r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организме </a:t>
            </a:r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</a:t>
            </a:r>
            <a:r>
              <a:rPr lang="ru-RU" sz="1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курения</a:t>
            </a:r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приема наркотиков, неправильного </a:t>
            </a:r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 и </a:t>
            </a:r>
            <a:r>
              <a:rPr lang="ru-RU" sz="1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кафедре анатомии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</a:t>
            </a:r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увидите, как устроен организм </a:t>
            </a:r>
            <a:r>
              <a:rPr lang="ru-RU" sz="1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узнаете о строении органов, сравните скелет </a:t>
            </a:r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 и </a:t>
            </a:r>
            <a:r>
              <a:rPr lang="ru-RU" sz="1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животных.</a:t>
            </a:r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endParaRPr lang="ru-RU" sz="17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микробиологии </a:t>
            </a:r>
            <a:r>
              <a:rPr lang="ru-RU" sz="1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 вас с </a:t>
            </a:r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микроорганизмами, вызывающими </a:t>
            </a:r>
            <a:r>
              <a:rPr lang="ru-RU" sz="1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 </a:t>
            </a:r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(под  микроскопом</a:t>
            </a:r>
            <a:r>
              <a:rPr lang="ru-RU" sz="1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кафедре оперативной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хирургии и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топографической анатомии </a:t>
            </a:r>
            <a:r>
              <a:rPr lang="ru-RU" sz="17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узнаете, что такое операционный инструментарий и как устроена </a:t>
            </a:r>
            <a:r>
              <a:rPr lang="ru-RU" sz="17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симуляционных технологий </a:t>
            </a:r>
            <a:r>
              <a:rPr lang="ru-RU" sz="170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роботизированных муляжах </a:t>
            </a:r>
            <a:r>
              <a:rPr lang="ru-RU" sz="1700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научитесь оказывать первую помощь, проводить сердечно-легочную реанимацию, выслушивать сердце, легкие, а возможно и поможете </a:t>
            </a:r>
            <a:r>
              <a:rPr lang="ru-RU" sz="1700" dirty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появиться малышу на </a:t>
            </a:r>
            <a:r>
              <a:rPr lang="ru-RU" sz="1700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свет.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кафедре биологии и экологии </a:t>
            </a:r>
            <a:r>
              <a:rPr lang="ru-RU" sz="1700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узнаете 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природно-очаговых паразитарных заболеваниях Красноярского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и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ими не заболеть.  А также увидите извлечение паразитов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заражённых рыб.</a:t>
            </a:r>
            <a:endParaRPr lang="ru-RU" sz="1700" b="1" dirty="0">
              <a:solidFill>
                <a:srgbClr val="0033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500" b="1" dirty="0" smtClean="0"/>
              <a:t>Университет приглашает на более чем </a:t>
            </a:r>
          </a:p>
          <a:p>
            <a:pPr marL="0" indent="0" algn="ctr">
              <a:buNone/>
            </a:pPr>
            <a:r>
              <a:rPr lang="ru-RU" sz="1500" b="1" dirty="0" smtClean="0"/>
              <a:t>50 различных мастер- классов</a:t>
            </a:r>
            <a:endParaRPr lang="ru-RU" sz="15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5" y="3561301"/>
            <a:ext cx="1779832" cy="1646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5" y="1988840"/>
            <a:ext cx="1779832" cy="1316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C:\Users\GrishinaNV.KGMU\Desktop\Отчеты и бланки\фото проведенных мероприятий\Патанат экс\пат а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" y="5517232"/>
            <a:ext cx="1763569" cy="1224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721" y="116636"/>
            <a:ext cx="7919751" cy="11387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ЭКСКУРСИИ В КРАСГМУ</a:t>
            </a:r>
            <a:r>
              <a:rPr lang="ru-RU" sz="2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ИНТЕРЕСНО И ПОЗНАВАТЕЛЬНО</a:t>
            </a:r>
            <a:endParaRPr lang="ru-RU" sz="2800" b="1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71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shinaNV.KGMU\Desktop\166124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5F5A66"/>
          </a:solidFill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097" y="1556797"/>
            <a:ext cx="3564601" cy="4536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756592" y="2606484"/>
            <a:ext cx="4119414" cy="4246957"/>
            <a:chOff x="-684584" y="2607920"/>
            <a:chExt cx="4119414" cy="4246957"/>
          </a:xfrm>
        </p:grpSpPr>
        <p:pic>
          <p:nvPicPr>
            <p:cNvPr id="2055" name="Picture 7" descr="C:\Users\GrishinaNV.KGMU\Desktop\3D-Women-Presentation-06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84584" y="2735463"/>
              <a:ext cx="4119414" cy="4119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Скругленный прямоугольник 14"/>
            <p:cNvSpPr/>
            <p:nvPr/>
          </p:nvSpPr>
          <p:spPr>
            <a:xfrm>
              <a:off x="1563945" y="2607920"/>
              <a:ext cx="1870885" cy="2219507"/>
            </a:xfrm>
            <a:prstGeom prst="roundRect">
              <a:avLst/>
            </a:prstGeom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ДЕНЬ ОТКРЫТЫХ ДВЕРЕЙ</a:t>
              </a:r>
            </a:p>
            <a:p>
              <a:pPr algn="ctr"/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ru-RU" b="1" u="sng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</a:t>
              </a:r>
              <a:r>
                <a:rPr lang="ru-RU" b="1" u="sng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апланирован на </a:t>
              </a:r>
              <a:r>
                <a:rPr lang="ru-RU" b="1" u="sng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 марта 2022 г.</a:t>
              </a:r>
              <a:endPara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054372" y="116634"/>
            <a:ext cx="75051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УЗНАТЬ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КРАСГМУ ЛУЧШЕ!?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90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8" y="2564907"/>
            <a:ext cx="69847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ru-RU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Практическую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подготовку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проходят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150 лечебных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</a:p>
          <a:p>
            <a:pPr lvl="0" algn="ctr"/>
            <a:endParaRPr lang="ru-RU" sz="2400" b="1" dirty="0" smtClean="0">
              <a:solidFill>
                <a:schemeClr val="accent4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b="1" dirty="0" smtClean="0">
              <a:solidFill>
                <a:schemeClr val="accent4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Набор пациентов в группы психологической поддержки (онкология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" y="5104676"/>
            <a:ext cx="3539121" cy="1700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92" y="5038903"/>
            <a:ext cx="1129392" cy="758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95" y="127302"/>
            <a:ext cx="3764975" cy="2221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8" descr="О нас в СМИ. Публикации приуроченные к 45-летнему юбилею больницы -  gb6.sibmedport.r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64" y="232768"/>
            <a:ext cx="576064" cy="572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sp>
        <p:nvSpPr>
          <p:cNvPr id="13" name="TextBox 12"/>
          <p:cNvSpPr txBox="1"/>
          <p:nvPr/>
        </p:nvSpPr>
        <p:spPr>
          <a:xfrm>
            <a:off x="5871026" y="249873"/>
            <a:ext cx="128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КБСМП </a:t>
            </a:r>
          </a:p>
          <a:p>
            <a:pPr algn="ctr"/>
            <a:r>
              <a:rPr lang="ru-RU" sz="9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им. Н.С. </a:t>
            </a:r>
            <a:r>
              <a:rPr lang="ru-RU" sz="9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Карповича</a:t>
            </a:r>
            <a:endParaRPr lang="ru-RU" sz="9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7" y="78097"/>
            <a:ext cx="4369573" cy="2116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Планерка в КГБУЗ &quot;ККБ&quot; - Медэкспер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69"/>
            <a:ext cx="1917214" cy="11222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66" y="5012665"/>
            <a:ext cx="3307983" cy="1919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C:\Users\Grishinanv\Desktop\Картинки\Фото баз клинических\Пренат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121883"/>
            <a:ext cx="864096" cy="754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  <a:extLst/>
        </p:spPr>
      </p:pic>
      <p:pic>
        <p:nvPicPr>
          <p:cNvPr id="6" name="Picture 24" descr="C:\Users\Grishinanv\Desktop\Картинки\Фото баз клинических\zaglavnoe-foto-bol_nic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7" y="5012669"/>
            <a:ext cx="3816424" cy="1656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pic>
        <p:nvPicPr>
          <p:cNvPr id="5" name="Picture 23" descr="C:\Users\Grishinanv\Desktop\Картинки\Фото баз клинических\logotip_20_bol_nicz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24001"/>
            <a:ext cx="864096" cy="609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  <a:extLst/>
        </p:spPr>
      </p:pic>
    </p:spTree>
    <p:extLst>
      <p:ext uri="{BB962C8B-B14F-4D97-AF65-F5344CB8AC3E}">
        <p14:creationId xmlns:p14="http://schemas.microsoft.com/office/powerpoint/2010/main" val="15263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404664"/>
            <a:ext cx="6840538" cy="647700"/>
          </a:xfrm>
        </p:spPr>
        <p:txBody>
          <a:bodyPr/>
          <a:lstStyle/>
          <a:p>
            <a:pPr>
              <a:defRPr/>
            </a:pPr>
            <a:r>
              <a:rPr lang="ru-RU" alt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НЕОБХОДИМЫЕ КОНТАКТЫ</a:t>
            </a:r>
          </a:p>
        </p:txBody>
      </p:sp>
      <p:pic>
        <p:nvPicPr>
          <p:cNvPr id="1026" name="Picture 2" descr="C:\Users\GrishinaNV.KGMU\Desktop\Картинки\free-online-valu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60"/>
            <a:ext cx="774598" cy="6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rishinaNV.KGMU\Desktop\Картинки\email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1" y="3933056"/>
            <a:ext cx="683024" cy="68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rishinaNV.KGMU\Desktop\Картинки\v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1" y="4869164"/>
            <a:ext cx="696119" cy="69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rishinaNV.KGMU\Desktop\Картинки\telef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6" y="2996956"/>
            <a:ext cx="646511" cy="64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rishinaNV.KGMU\Desktop\www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1" y="5877272"/>
            <a:ext cx="653604" cy="6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5" y="2214417"/>
            <a:ext cx="795637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81000" lvl="0" indent="-381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B3C8"/>
              </a:buClr>
              <a:buSzPct val="75000"/>
              <a:defRPr/>
            </a:pPr>
            <a:r>
              <a:rPr kumimoji="1" lang="ru-RU" altLang="ru-RU" sz="2400" b="1" kern="0" dirty="0" err="1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г.Красноярск</a:t>
            </a:r>
            <a:r>
              <a:rPr kumimoji="1" lang="ru-RU" altLang="ru-RU" sz="2400" b="1" kern="0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kumimoji="1" lang="ru-RU" altLang="ru-RU" sz="2400" b="1" kern="0" dirty="0" err="1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ул.Партизана</a:t>
            </a:r>
            <a:r>
              <a:rPr kumimoji="1" lang="ru-RU" altLang="ru-RU" sz="2400" b="1" kern="0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kumimoji="1" lang="ru-RU" altLang="ru-RU" sz="2400" b="1" kern="0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Железняка,1</a:t>
            </a:r>
            <a:endParaRPr kumimoji="1" lang="ru-RU" altLang="ru-RU" sz="2400" b="1" kern="0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090984"/>
            <a:ext cx="2621230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kumimoji="1" lang="en-US" altLang="ru-RU" sz="2400" b="1" kern="0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pk@krasgmu.ru</a:t>
            </a:r>
            <a:endParaRPr lang="ru-RU" sz="2400" b="1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6" y="3134206"/>
            <a:ext cx="306045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kumimoji="1" lang="ru-RU" altLang="ru-RU" sz="2400" b="1" kern="0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 (391</a:t>
            </a:r>
            <a:r>
              <a:rPr kumimoji="1" lang="ru-RU" altLang="ru-RU" sz="2400" b="1" kern="0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 228-08-58</a:t>
            </a:r>
            <a:endParaRPr lang="ru-RU" sz="2400" b="1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6" y="5973245"/>
            <a:ext cx="195758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81000" lvl="0" indent="-3810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EB3C8"/>
              </a:buClr>
              <a:buSzPct val="75000"/>
              <a:defRPr/>
            </a:pPr>
            <a:r>
              <a:rPr kumimoji="1" lang="en-US" altLang="ru-RU" sz="2400" b="1" kern="0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krasgmu.ru</a:t>
            </a:r>
            <a:endParaRPr kumimoji="1" lang="ru-RU" altLang="ru-RU" sz="2400" b="1" kern="0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04750" y="5103618"/>
            <a:ext cx="2273379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cdo_krasgmu</a:t>
            </a:r>
            <a:endParaRPr lang="ru-RU" sz="2400" b="1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5235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4354" y="3841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kumimoji="1"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j-ea"/>
                <a:cs typeface="+mj-cs"/>
              </a:rPr>
              <a:t>Горячая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F14124">
                  <a:lumMod val="75000"/>
                </a:srgbClr>
              </a:buClr>
              <a:buSzPct val="130000"/>
              <a:defRPr/>
            </a:pPr>
            <a:r>
              <a:rPr kumimoji="1"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+mj-ea"/>
                <a:cs typeface="+mj-cs"/>
              </a:rPr>
              <a:t>телефонная линия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4C9FD9-2D97-459D-A574-1FD9B3A6839F}"/>
              </a:ext>
            </a:extLst>
          </p:cNvPr>
          <p:cNvSpPr txBox="1">
            <a:spLocks/>
          </p:cNvSpPr>
          <p:nvPr/>
        </p:nvSpPr>
        <p:spPr>
          <a:xfrm>
            <a:off x="564340" y="839259"/>
            <a:ext cx="8496944" cy="60303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 smtClean="0">
              <a:ln w="11430"/>
              <a:solidFill>
                <a:srgbClr val="4E67C8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Высшее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8 (391) 228-08-58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Ø"/>
              <a:tabLst/>
              <a:defRPr/>
            </a:pPr>
            <a:r>
              <a:rPr kumimoji="0" lang="ru-RU" sz="4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4DCFA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Среднее профессиональное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  <a:lumOff val="25000"/>
                  </a:scheme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8 (391) 227-18-35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745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6"/>
          <p:cNvSpPr>
            <a:spLocks/>
          </p:cNvSpPr>
          <p:nvPr/>
        </p:nvSpPr>
        <p:spPr bwMode="auto">
          <a:xfrm>
            <a:off x="2" y="2708281"/>
            <a:ext cx="54006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5621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1981200" indent="-228600" algn="l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altLang="ru-RU" sz="48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30" name="Picture 6" descr="C:\Users\GrishinaNV.KGMU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4"/>
            <a:ext cx="9144000" cy="686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538" y="5229200"/>
            <a:ext cx="8136904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altLang="ru-RU" sz="8000" b="1" kern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ЖДЕМ ТЕБЯ!</a:t>
            </a:r>
            <a:endParaRPr lang="ru-RU" altLang="ru-RU" sz="8000" b="1" kern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73616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391400" cy="1066800"/>
          </a:xfrm>
        </p:spPr>
        <p:txBody>
          <a:bodyPr/>
          <a:lstStyle/>
          <a:p>
            <a:pPr lvl="0">
              <a:defRPr/>
            </a:pPr>
            <a:r>
              <a:rPr lang="ru-RU" sz="36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Сроки приема документов</a:t>
            </a:r>
            <a:br>
              <a:rPr lang="ru-RU" sz="36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36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на обучения </a:t>
            </a:r>
            <a:r>
              <a:rPr lang="ru-RU" sz="3600" b="1" kern="12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rebuchet MS"/>
                <a:ea typeface="+mn-ea"/>
                <a:cs typeface="Times New Roman" pitchFamily="18" charset="0"/>
              </a:rPr>
              <a:t/>
            </a:r>
            <a:br>
              <a:rPr lang="ru-RU" sz="3600" b="1" kern="1200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rebuchet MS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348880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прием </a:t>
            </a:r>
            <a:r>
              <a:rPr lang="ru-RU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документов </a:t>
            </a:r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 </a:t>
            </a:r>
            <a:r>
              <a:rPr lang="ru-RU" sz="4800" b="1" dirty="0" smtClean="0">
                <a:ln w="19050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2022 году</a:t>
            </a:r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 на </a:t>
            </a:r>
            <a:r>
              <a:rPr lang="ru-RU" sz="4800" b="1" dirty="0" smtClean="0">
                <a:ln w="19050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бюджетную </a:t>
            </a:r>
            <a:r>
              <a:rPr lang="ru-RU" sz="4800" b="1" dirty="0" smtClean="0">
                <a:ln w="10541" cmpd="sng">
                  <a:solidFill>
                    <a:srgbClr val="6076B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6076B4">
                        <a:tint val="40000"/>
                        <a:satMod val="250000"/>
                      </a:srgbClr>
                    </a:gs>
                    <a:gs pos="9000">
                      <a:srgbClr val="6076B4">
                        <a:tint val="52000"/>
                        <a:satMod val="300000"/>
                      </a:srgbClr>
                    </a:gs>
                    <a:gs pos="50000">
                      <a:srgbClr val="6076B4">
                        <a:shade val="20000"/>
                        <a:satMod val="300000"/>
                      </a:srgbClr>
                    </a:gs>
                    <a:gs pos="79000">
                      <a:srgbClr val="6076B4">
                        <a:tint val="52000"/>
                        <a:satMod val="300000"/>
                      </a:srgbClr>
                    </a:gs>
                    <a:gs pos="100000">
                      <a:srgbClr val="6076B4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и </a:t>
            </a:r>
            <a:r>
              <a:rPr lang="ru-RU" sz="4800" b="1" dirty="0">
                <a:ln w="19050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коммерческую </a:t>
            </a:r>
            <a:r>
              <a:rPr lang="ru-RU" sz="4800" b="1" dirty="0" smtClean="0">
                <a:ln w="19050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формы </a:t>
            </a:r>
            <a:r>
              <a:rPr lang="ru-RU" sz="4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обучения начнется с</a:t>
            </a:r>
            <a:endParaRPr lang="ru-RU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algn="ctr"/>
            <a:r>
              <a:rPr lang="ru-RU" sz="4800" b="1" dirty="0" smtClean="0">
                <a:ln w="19050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/>
                <a:ea typeface="Times New Roman"/>
              </a:rPr>
              <a:t>13 июня</a:t>
            </a:r>
            <a:endParaRPr lang="ru-RU" sz="4800" b="1" dirty="0">
              <a:ln w="19050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414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44" y="1916832"/>
            <a:ext cx="90719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предоставить в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Университет лично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поступающим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направить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 Университет через операторов почтовой связи общего пользования по адресу: 660022, г. Красноярск, ул. Партизана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Железняка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1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направить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 Университет в электронной форме посредством электронной информационной системы организации (личный кабинет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абитуриента)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направить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в Университет в электронной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форме через портал </a:t>
            </a:r>
            <a:r>
              <a:rPr lang="ru-RU" sz="28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/>
                <a:ea typeface="Times New Roman"/>
              </a:rPr>
              <a:t>Госуслуги</a:t>
            </a:r>
            <a:endParaRPr lang="ru-RU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/>
              <a:ea typeface="Times New Roman"/>
            </a:endParaRPr>
          </a:p>
          <a:p>
            <a:pPr marL="342900" lvl="0" indent="-342900">
              <a:buFont typeface="Wingdings" pitchFamily="2" charset="2"/>
              <a:buChar char="Ø"/>
            </a:pP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2658"/>
            <a:ext cx="756084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kumimoji="1" lang="ru-RU" sz="36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Способы подачи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52083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814" name="Rectangle 46"/>
          <p:cNvSpPr>
            <a:spLocks noGrp="1" noChangeArrowheads="1"/>
          </p:cNvSpPr>
          <p:nvPr>
            <p:ph type="title"/>
          </p:nvPr>
        </p:nvSpPr>
        <p:spPr>
          <a:xfrm>
            <a:off x="1187624" y="404664"/>
            <a:ext cx="7391400" cy="129614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altLang="ru-RU" sz="36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Специальности </a:t>
            </a:r>
            <a:br>
              <a:rPr lang="ru-RU" altLang="ru-RU" sz="36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ru-RU" altLang="ru-RU" sz="36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и срок обучения </a:t>
            </a:r>
            <a:r>
              <a:rPr lang="ru-RU" altLang="ru-RU" sz="54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/>
            </a:r>
            <a:br>
              <a:rPr lang="ru-RU" altLang="ru-RU" sz="54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</a:br>
            <a:endParaRPr lang="ru-RU" altLang="ru-RU" sz="5400" b="1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Times New Roman" pitchFamily="18" charset="0"/>
            </a:endParaRPr>
          </a:p>
        </p:txBody>
      </p:sp>
      <p:graphicFrame>
        <p:nvGraphicFramePr>
          <p:cNvPr id="6" name="Group 1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111576"/>
              </p:ext>
            </p:extLst>
          </p:nvPr>
        </p:nvGraphicFramePr>
        <p:xfrm>
          <a:off x="23864" y="1974502"/>
          <a:ext cx="9108504" cy="4849635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65102"/>
                <a:gridCol w="3643402"/>
              </a:tblGrid>
              <a:tr h="72008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Лечебное дело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лет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0328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Педиатрия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72124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Медицинская кибернетика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7212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ru-RU" sz="2000" b="1" i="0" u="none" strike="noStrike" kern="1200" cap="all" spc="0" normalizeH="0" baseline="0" noProof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0070C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Медицинская биофизика</a:t>
                      </a:r>
                      <a:endParaRPr kumimoji="1" lang="ru-RU" sz="2000" b="1" i="0" u="none" strike="noStrike" kern="1200" cap="all" spc="0" normalizeH="0" baseline="0" noProof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0070C0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21248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Стоматология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лет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89359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Фармация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noFill/>
                  </a:tcPr>
                </a:tc>
              </a:tr>
              <a:tr h="67317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ru-RU" altLang="ru-RU" sz="2000" b="1" i="0" u="none" strike="noStrike" kern="1200" cap="all" spc="0" normalizeH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Клиническая психология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1800" kern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itchFamily="34" charset="0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5,5</a:t>
                      </a:r>
                      <a:r>
                        <a:rPr kumimoji="1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лет</a:t>
                      </a:r>
                    </a:p>
                  </a:txBody>
                  <a:tcPr marL="91436" marR="91436" marT="45739" marB="45739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2900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7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2250514"/>
              </p:ext>
            </p:extLst>
          </p:nvPr>
        </p:nvGraphicFramePr>
        <p:xfrm>
          <a:off x="51901" y="1815554"/>
          <a:ext cx="9073008" cy="5042446"/>
        </p:xfrm>
        <a:graphic>
          <a:graphicData uri="http://schemas.openxmlformats.org/drawingml/2006/table">
            <a:tbl>
              <a:tblPr firstRow="1" firstCol="1" bandRow="1"/>
              <a:tblGrid>
                <a:gridCol w="5328592"/>
                <a:gridCol w="3744416"/>
              </a:tblGrid>
              <a:tr h="577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  <a:endParaRPr lang="ru-RU" sz="1800" i="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Результаты</a:t>
                      </a:r>
                      <a:r>
                        <a:rPr lang="ru-RU" sz="1800" b="1" i="0" baseline="0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Calibri"/>
                          <a:cs typeface="Times New Roman"/>
                        </a:rPr>
                        <a:t> ЕГЭ по предметам</a:t>
                      </a:r>
                      <a:endParaRPr lang="ru-RU" sz="1800" i="0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Лечебное дело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4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Педиатрия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Стоматология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Фармация</a:t>
                      </a:r>
                      <a:endParaRPr lang="ru-RU" sz="18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bg2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80000">
                          <a:srgbClr val="D4DEFF"/>
                        </a:gs>
                        <a:gs pos="100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Медицинская кибернетика</a:t>
                      </a:r>
                      <a:endParaRPr lang="ru-RU" sz="18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Математика (профиль)</a:t>
                      </a:r>
                      <a:endParaRPr lang="ru-RU" sz="14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noProof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Медицинская биофизика</a:t>
                      </a:r>
                      <a:endParaRPr lang="ru-RU" sz="1800" b="1" kern="12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noProof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Физика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noProof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noProof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400" b="1" kern="1200" noProof="0" dirty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Клиническая психология</a:t>
                      </a:r>
                      <a:endParaRPr lang="ru-RU" sz="18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Обществознание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400" b="1" dirty="0"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932" marR="389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iblet"/>
                      <a:lightRig rig="flood" dir="t"/>
                    </a:cell3D>
                    <a:gradFill>
                      <a:gsLst>
                        <a:gs pos="31000">
                          <a:schemeClr val="accent1">
                            <a:tint val="66000"/>
                            <a:satMod val="160000"/>
                          </a:schemeClr>
                        </a:gs>
                        <a:gs pos="52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43608" y="116636"/>
            <a:ext cx="781236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36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Перечень </a:t>
            </a:r>
            <a:r>
              <a:rPr kumimoji="1" lang="ru-RU" altLang="ru-RU" sz="36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вступительных</a:t>
            </a:r>
            <a:endParaRPr kumimoji="1" lang="ru-RU" altLang="ru-RU" sz="3600" b="1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ru-RU" sz="3600" b="1" dirty="0" smtClean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1" lang="ru-RU" altLang="ru-RU" sz="3600" b="1" dirty="0">
                <a:ln w="11430"/>
                <a:solidFill>
                  <a:schemeClr val="accent4">
                    <a:lumMod val="90000"/>
                    <a:lumOff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испытаний</a:t>
            </a:r>
            <a:endParaRPr kumimoji="1" lang="ru-RU" sz="3600" b="1" dirty="0">
              <a:ln w="11430"/>
              <a:solidFill>
                <a:schemeClr val="accent4">
                  <a:lumMod val="90000"/>
                  <a:lumOff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82139"/>
              </p:ext>
            </p:extLst>
          </p:nvPr>
        </p:nvGraphicFramePr>
        <p:xfrm>
          <a:off x="107506" y="1988840"/>
          <a:ext cx="8928992" cy="46889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04456"/>
                <a:gridCol w="2088232"/>
                <a:gridCol w="2736304"/>
              </a:tblGrid>
              <a:tr h="13522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СПЕЦИАЛЬНОСТЬ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МЕСТ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ПРОХОДНОЙ БАЛЛ (общий конкурс)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2021 году 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Лечебное дело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274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259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Педиатрия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139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234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Стоматология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268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6152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Медицинская кибернетика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192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Фармация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195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Клиническая психология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245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776866" cy="126876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defRPr/>
            </a:pPr>
            <a:r>
              <a:rPr lang="ru-RU" altLang="ru-RU" sz="2800" b="1" dirty="0" smtClean="0">
                <a:ln w="1905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  <a:r>
              <a:rPr lang="ru-RU" altLang="ru-RU" sz="2800" b="1" dirty="0">
                <a:ln w="1905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 для приема на обучение </a:t>
            </a:r>
            <a:r>
              <a:rPr lang="ru-RU" altLang="ru-RU" sz="2800" b="1" dirty="0" smtClean="0">
                <a:ln w="1905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(бюджет) в 2022 году</a:t>
            </a:r>
          </a:p>
        </p:txBody>
      </p:sp>
    </p:spTree>
    <p:extLst>
      <p:ext uri="{BB962C8B-B14F-4D97-AF65-F5344CB8AC3E}">
        <p14:creationId xmlns:p14="http://schemas.microsoft.com/office/powerpoint/2010/main" val="324262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53731"/>
              </p:ext>
            </p:extLst>
          </p:nvPr>
        </p:nvGraphicFramePr>
        <p:xfrm>
          <a:off x="107506" y="1988840"/>
          <a:ext cx="8928992" cy="468896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04456"/>
                <a:gridCol w="2088232"/>
                <a:gridCol w="2736304"/>
              </a:tblGrid>
              <a:tr h="135226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СПЕЦИАЛЬНОСТЬ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МЕСТ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ПРОХОДНОЙ БАЛЛ (коммерческое)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 </a:t>
                      </a: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2021 </a:t>
                      </a:r>
                      <a:r>
                        <a:rPr kumimoji="0" lang="ru-RU" altLang="ru-RU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году 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Лечебное дело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150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Педиатрия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138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Стоматология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164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615287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Медицинская кибернетика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148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Фармация</a:t>
                      </a:r>
                      <a:endParaRPr kumimoji="0" lang="ru-RU" alt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8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000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4">
                            <a:lumMod val="90000"/>
                            <a:lumOff val="1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149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  <a:tr h="5442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+mn-ea"/>
                          <a:cs typeface="+mn-cs"/>
                        </a:rPr>
                        <a:t>Клиническая психология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ea typeface="+mn-ea"/>
                          <a:cs typeface="+mn-cs"/>
                        </a:rPr>
                        <a:t>143</a:t>
                      </a:r>
                      <a:endParaRPr kumimoji="0" lang="ru-RU" sz="2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776866" cy="126876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>
              <a:defRPr/>
            </a:pPr>
            <a:r>
              <a:rPr lang="ru-RU" altLang="ru-RU" sz="2800" b="1" dirty="0" smtClean="0">
                <a:ln w="1905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</a:t>
            </a:r>
            <a:r>
              <a:rPr lang="ru-RU" altLang="ru-RU" sz="2800" b="1" dirty="0">
                <a:ln w="1905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 для приема на обучение </a:t>
            </a:r>
            <a:r>
              <a:rPr lang="ru-RU" altLang="ru-RU" sz="2800" b="1" dirty="0" smtClean="0">
                <a:ln w="1905"/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(коммерческое)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1227465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391400" cy="1066800"/>
          </a:xfrm>
        </p:spPr>
        <p:txBody>
          <a:bodyPr/>
          <a:lstStyle/>
          <a:p>
            <a:pPr lvl="0">
              <a:defRPr/>
            </a:pPr>
            <a:r>
              <a:rPr lang="ru-RU" sz="2800" b="1" kern="1200" dirty="0" smtClean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  <a:t>Индивидуальные достижения учитываемые вузом</a:t>
            </a:r>
            <a:r>
              <a:rPr lang="ru-RU" sz="2800" b="1" kern="1200" dirty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  <a:t/>
            </a:r>
            <a:br>
              <a:rPr lang="ru-RU" sz="2800" b="1" kern="1200" dirty="0">
                <a:ln w="11430"/>
                <a:solidFill>
                  <a:srgbClr val="002A56">
                    <a:lumMod val="90000"/>
                    <a:lumOff val="1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313611"/>
              </p:ext>
            </p:extLst>
          </p:nvPr>
        </p:nvGraphicFramePr>
        <p:xfrm>
          <a:off x="107504" y="1700808"/>
          <a:ext cx="8928992" cy="5057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128792"/>
                <a:gridCol w="1800200"/>
              </a:tblGrid>
              <a:tr h="2160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ДОСТИЖЕНИЕ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БАЛЛЫ</a:t>
                      </a:r>
                      <a:endParaRPr lang="ru-R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017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аттестат или диплом с отличием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баллов</a:t>
                      </a:r>
                    </a:p>
                  </a:txBody>
                  <a:tcPr/>
                </a:tc>
              </a:tr>
              <a:tr h="3402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золотой, </a:t>
                      </a:r>
                      <a:r>
                        <a:rPr lang="ru-RU" sz="1600" dirty="0" smtClean="0"/>
                        <a:t>серебряный или бронзовый знак ГТО</a:t>
                      </a:r>
                      <a:endParaRPr lang="ru-RU" sz="1600" kern="1200" dirty="0" smtClean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2 балла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indent="-342900" algn="l" defTabSz="914400" rtl="0" eaLnBrk="1" latinLnBrk="0" hangingPunct="1">
                        <a:buAutoNum type="arabicPlain" startAt="150"/>
                      </a:pPr>
                      <a:r>
                        <a:rPr lang="ru-RU" sz="1600" kern="1200" dirty="0" smtClean="0"/>
                        <a:t> часов волонтерской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5 баллов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336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600" dirty="0" smtClean="0"/>
                        <a:t>чемпион, призер Олимпийских игр, </a:t>
                      </a:r>
                      <a:r>
                        <a:rPr lang="ru-RU" sz="1600" dirty="0" err="1" smtClean="0"/>
                        <a:t>Паралимпийских</a:t>
                      </a:r>
                      <a:r>
                        <a:rPr lang="ru-RU" sz="1600" dirty="0" smtClean="0"/>
                        <a:t> игр, </a:t>
                      </a:r>
                      <a:r>
                        <a:rPr lang="ru-RU" sz="1600" dirty="0" err="1" smtClean="0"/>
                        <a:t>Сурдлимпийских</a:t>
                      </a:r>
                      <a:r>
                        <a:rPr lang="ru-RU" sz="1600" dirty="0" smtClean="0"/>
                        <a:t> игр, чемпиона мира, чемпиона Европы, лица, занявшего первое место на первенстве мира, первенстве Европы по видам спорта, включенным в программы Олимпийских игр, </a:t>
                      </a:r>
                      <a:r>
                        <a:rPr lang="ru-RU" sz="1600" dirty="0" err="1" smtClean="0"/>
                        <a:t>Паралимпийских</a:t>
                      </a:r>
                      <a:r>
                        <a:rPr lang="ru-RU" sz="1600" dirty="0" smtClean="0"/>
                        <a:t> игр, </a:t>
                      </a:r>
                      <a:r>
                        <a:rPr lang="ru-RU" sz="1600" dirty="0" err="1" smtClean="0"/>
                        <a:t>Сурдлимпийских</a:t>
                      </a:r>
                      <a:r>
                        <a:rPr lang="ru-RU" sz="1600" dirty="0" smtClean="0"/>
                        <a:t> игр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5/4 балла</a:t>
                      </a: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dirty="0" smtClean="0"/>
                        <a:t>чемпиона мира, чемпиона Европы, победителя первенства мира, первенства Европы по видам спорта, не включенным в программы Олимпийских игр, </a:t>
                      </a:r>
                      <a:r>
                        <a:rPr lang="ru-RU" sz="1600" dirty="0" err="1" smtClean="0"/>
                        <a:t>Паралимпийских</a:t>
                      </a:r>
                      <a:r>
                        <a:rPr lang="ru-RU" sz="1600" dirty="0" smtClean="0"/>
                        <a:t> игр, </a:t>
                      </a:r>
                      <a:r>
                        <a:rPr lang="ru-RU" sz="1600" dirty="0" err="1" smtClean="0"/>
                        <a:t>Сурдлимпийских</a:t>
                      </a:r>
                      <a:r>
                        <a:rPr lang="ru-RU" sz="1600" dirty="0" smtClean="0"/>
                        <a:t> игр;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5/4 балла</a:t>
                      </a:r>
                    </a:p>
                    <a:p>
                      <a:pPr marL="0" algn="l" defTabSz="914400" rtl="0" eaLnBrk="1" latinLnBrk="0" hangingPunct="1"/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273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победитель  или  призер чемпионата по профессиональному мастерству среди </a:t>
                      </a:r>
                      <a:r>
                        <a:rPr lang="ru-RU" sz="1600" kern="1200" dirty="0" err="1" smtClean="0"/>
                        <a:t>инвалидови</a:t>
                      </a:r>
                      <a:r>
                        <a:rPr lang="ru-RU" sz="1600" kern="1200" dirty="0" smtClean="0"/>
                        <a:t> лиц с ограниченными возможностями "</a:t>
                      </a:r>
                      <a:r>
                        <a:rPr lang="ru-RU" sz="1600" kern="1200" dirty="0" err="1" smtClean="0"/>
                        <a:t>Абилимпикс</a:t>
                      </a:r>
                      <a:r>
                        <a:rPr lang="ru-RU" sz="1600" kern="1200" dirty="0" smtClean="0"/>
                        <a:t>" 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национальный чемпионат – 4/3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600" kern="1200" dirty="0" smtClean="0"/>
                        <a:t>международный  - 5/4 балла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655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dirty="0" smtClean="0"/>
                        <a:t>победитель / призер Всероссийского конкурса «Большая перемена» </a:t>
                      </a:r>
                      <a:endParaRPr lang="ru-RU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dirty="0" smtClean="0"/>
                        <a:t>5/3 балла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12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01140827">
  <a:themeElements>
    <a:clrScheme name="">
      <a:dk1>
        <a:srgbClr val="003366"/>
      </a:dk1>
      <a:lt1>
        <a:srgbClr val="FFFFFF"/>
      </a:lt1>
      <a:dk2>
        <a:srgbClr val="FFFFFF"/>
      </a:dk2>
      <a:lt2>
        <a:srgbClr val="000000"/>
      </a:lt2>
      <a:accent1>
        <a:srgbClr val="8EB3C8"/>
      </a:accent1>
      <a:accent2>
        <a:srgbClr val="6F97B3"/>
      </a:accent2>
      <a:accent3>
        <a:srgbClr val="FFFFFF"/>
      </a:accent3>
      <a:accent4>
        <a:srgbClr val="002A56"/>
      </a:accent4>
      <a:accent5>
        <a:srgbClr val="C6D6E0"/>
      </a:accent5>
      <a:accent6>
        <a:srgbClr val="6488A2"/>
      </a:accent6>
      <a:hlink>
        <a:srgbClr val="556575"/>
      </a:hlink>
      <a:folHlink>
        <a:srgbClr val="3D556F"/>
      </a:folHlink>
    </a:clrScheme>
    <a:fontScheme name="0114082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01140827 1">
        <a:dk1>
          <a:srgbClr val="000066"/>
        </a:dk1>
        <a:lt1>
          <a:srgbClr val="FFFFFF"/>
        </a:lt1>
        <a:dk2>
          <a:srgbClr val="003366"/>
        </a:dk2>
        <a:lt2>
          <a:srgbClr val="FFFFFF"/>
        </a:lt2>
        <a:accent1>
          <a:srgbClr val="8EB3C8"/>
        </a:accent1>
        <a:accent2>
          <a:srgbClr val="6F97B3"/>
        </a:accent2>
        <a:accent3>
          <a:srgbClr val="AAADB8"/>
        </a:accent3>
        <a:accent4>
          <a:srgbClr val="DADADA"/>
        </a:accent4>
        <a:accent5>
          <a:srgbClr val="C6D6E0"/>
        </a:accent5>
        <a:accent6>
          <a:srgbClr val="6488A2"/>
        </a:accent6>
        <a:hlink>
          <a:srgbClr val="556575"/>
        </a:hlink>
        <a:folHlink>
          <a:srgbClr val="3D556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2517</TotalTime>
  <Words>599</Words>
  <Application>Microsoft Office PowerPoint</Application>
  <PresentationFormat>Экран (4:3)</PresentationFormat>
  <Paragraphs>204</Paragraphs>
  <Slides>22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Воздушный поток</vt:lpstr>
      <vt:lpstr>01140827</vt:lpstr>
      <vt:lpstr>1_01140827</vt:lpstr>
      <vt:lpstr>4_01140827</vt:lpstr>
      <vt:lpstr>5_01140827</vt:lpstr>
      <vt:lpstr>6_01140827</vt:lpstr>
      <vt:lpstr>7_01140827</vt:lpstr>
      <vt:lpstr>Тема Office</vt:lpstr>
      <vt:lpstr>Красноярский государственный  медицинский университет  имени профессора  В.Ф. Войно-Ясенецкого</vt:lpstr>
      <vt:lpstr>Презентация PowerPoint</vt:lpstr>
      <vt:lpstr>Сроки приема документов  на обучения  </vt:lpstr>
      <vt:lpstr>Презентация PowerPoint</vt:lpstr>
      <vt:lpstr>Специальности  и срок обучения  </vt:lpstr>
      <vt:lpstr>Презентация PowerPoint</vt:lpstr>
      <vt:lpstr>Количество мест для приема на обучение (бюджет) в 2022 году</vt:lpstr>
      <vt:lpstr>Количество мест для приема на обучение (коммерческое) в 2021 году</vt:lpstr>
      <vt:lpstr>Индивидуальные достижения учитываемые вузом </vt:lpstr>
      <vt:lpstr>Министерство здравоохранения Красноярского края ведет прием документов для заключения  договоров о целевом обучении</vt:lpstr>
      <vt:lpstr>Поступив на коммерческую форму обучения, в дальнейшем можно  обучаться за счет средств краевого бюджета!  </vt:lpstr>
      <vt:lpstr>Презентация PowerPoint</vt:lpstr>
      <vt:lpstr>КОНКУРС НАУЧНЫХ РАБОТ ШКОЛЬНИКОВ</vt:lpstr>
      <vt:lpstr>ПОДГОТОВКА  К ПОСТУПЛЕНИЮ  В КРАСГМУ</vt:lpstr>
      <vt:lpstr>МАЛАЯ МЕДИЦИНСКАЯ АКАДЕМИЯ (на базе 9 классов)</vt:lpstr>
      <vt:lpstr>ПОДГОТОВИТЕЛЬНЫЕ КУРСЫ  3, 6 месяцев (на базе 10 классов)</vt:lpstr>
      <vt:lpstr>Презентация PowerPoint</vt:lpstr>
      <vt:lpstr>Презентация PowerPoint</vt:lpstr>
      <vt:lpstr>Презентация PowerPoint</vt:lpstr>
      <vt:lpstr>НЕОБХОДИМЫЕ КОНТАКТЫ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Гришина</dc:creator>
  <cp:lastModifiedBy>Наталья В. Гришина</cp:lastModifiedBy>
  <cp:revision>173</cp:revision>
  <dcterms:created xsi:type="dcterms:W3CDTF">2016-09-06T07:56:00Z</dcterms:created>
  <dcterms:modified xsi:type="dcterms:W3CDTF">2022-01-10T05:21:58Z</dcterms:modified>
</cp:coreProperties>
</file>