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71" r:id="rId6"/>
    <p:sldId id="272" r:id="rId7"/>
    <p:sldId id="260" r:id="rId8"/>
    <p:sldId id="261" r:id="rId9"/>
    <p:sldId id="262" r:id="rId10"/>
    <p:sldId id="270" r:id="rId11"/>
    <p:sldId id="267" r:id="rId12"/>
    <p:sldId id="268" r:id="rId13"/>
  </p:sldIdLst>
  <p:sldSz cx="9144000" cy="5143500" type="screen16x9"/>
  <p:notesSz cx="6858000" cy="9144000"/>
  <p:embeddedFontLst>
    <p:embeddedFont>
      <p:font typeface="Lato" panose="020B0604020202020204" charset="0"/>
      <p:regular r:id="rId15"/>
      <p:bold r:id="rId16"/>
      <p:italic r:id="rId17"/>
      <p:boldItalic r:id="rId18"/>
    </p:embeddedFont>
    <p:embeddedFont>
      <p:font typeface="Raleway" panose="020B0604020202020204" charset="-52"/>
      <p:regular r:id="rId19"/>
      <p:bold r:id="rId20"/>
      <p:italic r:id="rId21"/>
      <p:boldItalic r:id="rId22"/>
    </p:embeddedFont>
    <p:embeddedFont>
      <p:font typeface="Segoe UI" panose="020B0502040204020203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hWIHjho5Cvgshqf8H2/OD7lJZt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714" autoAdjust="0"/>
  </p:normalViewPr>
  <p:slideViewPr>
    <p:cSldViewPr snapToGrid="0">
      <p:cViewPr varScale="1">
        <p:scale>
          <a:sx n="112" d="100"/>
          <a:sy n="112" d="100"/>
        </p:scale>
        <p:origin x="130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B%D0%B8%D0%B5%D0%BD%D1%82_%E2%80%94_%D1%81%D0%B5%D1%80%D0%B2%D0%B5%D1%80" TargetMode="External"/><Relationship Id="rId13" Type="http://schemas.openxmlformats.org/officeDocument/2006/relationships/hyperlink" Target="https://ru.wikipedia.org/wiki/%D0%9A%D0%BE%D0%BC%D0%BF%D1%8C%D1%8E%D1%82%D0%B5%D1%80%D0%BD%D0%B0%D1%8F_%D1%81%D0%B5%D1%82%D1%8C" TargetMode="External"/><Relationship Id="rId3" Type="http://schemas.openxmlformats.org/officeDocument/2006/relationships/hyperlink" Target="https://ru.wikipedia.org/wiki/%D0%A1%D0%B0%D0%B9%D1%82" TargetMode="External"/><Relationship Id="rId7" Type="http://schemas.openxmlformats.org/officeDocument/2006/relationships/hyperlink" Target="https://ru.wikipedia.org/wiki/%D0%9C%D0%BE%D0%B1%D0%B8%D0%BB%D1%8C%D0%BD%D1%8B%D0%B9_%D0%B1%D1%80%D0%B0%D1%83%D0%B7%D0%B5%D1%80" TargetMode="External"/><Relationship Id="rId12" Type="http://schemas.openxmlformats.org/officeDocument/2006/relationships/hyperlink" Target="https://ru.wikipedia.org/wiki/%D0%9B%D0%BE%D0%B3%D0%B8%D0%BA%D0%B0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C%D0%BE%D0%B1%D0%B8%D0%BB%D1%8C%D0%BD%D1%8B%D0%B9_%D0%BA%D0%BE%D0%BC%D0%BF%D1%8C%D1%8E%D1%82%D0%B5%D1%80" TargetMode="External"/><Relationship Id="rId11" Type="http://schemas.openxmlformats.org/officeDocument/2006/relationships/hyperlink" Target="https://ru.wikipedia.org/wiki/%D0%91%D1%80%D0%B0%D1%83%D0%B7%D0%B5%D1%80" TargetMode="External"/><Relationship Id="rId5" Type="http://schemas.openxmlformats.org/officeDocument/2006/relationships/hyperlink" Target="https://ru.wikipedia.org/wiki/%D0%94%D0%BE%D0%BC%D0%B5%D0%BD%D0%BD%D0%B0%D1%8F_%D0%B7%D0%BE%D0%BD%D0%B0" TargetMode="External"/><Relationship Id="rId10" Type="http://schemas.openxmlformats.org/officeDocument/2006/relationships/hyperlink" Target="https://ru.wikipedia.org/wiki/%D0%92%D0%B5%D0%B1-%D1%81%D0%B5%D1%80%D0%B2%D0%B5%D1%80" TargetMode="External"/><Relationship Id="rId4" Type="http://schemas.openxmlformats.org/officeDocument/2006/relationships/hyperlink" Target="https://ru.wikipedia.org/wiki/%D0%98%D0%BD%D1%82%D0%B5%D1%80%D0%BD%D0%B5%D1%82" TargetMode="External"/><Relationship Id="rId9" Type="http://schemas.openxmlformats.org/officeDocument/2006/relationships/hyperlink" Target="https://ru.wikipedia.org/wiki/%D0%9A%D0%BB%D0%B8%D0%B5%D0%BD%D1%82_(%D0%B8%D0%BD%D1%84%D0%BE%D1%80%D0%BC%D0%B0%D1%82%D0%B8%D0%BA%D0%B0)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ru-RU" dirty="0"/>
              <a:t>Интерфейс программы на слайде</a:t>
            </a:r>
          </a:p>
          <a:p>
            <a:pPr marL="1397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24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just">
              <a:buNone/>
            </a:pP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Разработчик мобильных приложений (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Mobile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-разработчик) - 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это специалист по созданию программных продуктов для различных мобильный устройств: планшеты, смартфоны, умные часы и др. </a:t>
            </a:r>
          </a:p>
          <a:p>
            <a:pPr marL="0" lvl="0" indent="457200" algn="just">
              <a:buNone/>
            </a:pP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Мобильное приложение (англ. «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Mobile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app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») 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— программное обеспечение, предназначенное для работы на смартфонах, планшетах и других мобильных устройствах, разработанное для конкретной платформы (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iOS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Android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Windows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Phone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 и т. д.).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Первоначально мобильные приложения использовались для быстрой проверки электронной почты, но их высокий спрос привел к расширению их назначений и в других областях, таких как игры для мобильных телефонов и GPS, общение, просмотр видео и пользование интернетом.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Этот термин стал очень популярным с 2007 года, и в 2010 году был внесен в список «Слова года» Американского диалектического общества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1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Мобильный сайт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3" tooltip="Сай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расположенный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4" tooltip="Интерне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 сети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либо на локальном носителе по определённому адресу (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5" tooltip="Доменная зон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домену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), созданный для просмотра на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6" tooltip="Мобильный компьют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мобильных устройствах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, чаще всего для просмотра с помощью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7" tooltip="Мобильный брауз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мобильного браузера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ru-RU" b="1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Веб-приложение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8" tooltip="Клиент — серв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клиент-серверное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приложение, в котором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9" tooltip="Клиент (информатика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клиент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взаимодействует с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10" tooltip="Веб-серв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веб-сервером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при помощи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11" tooltip="Браузе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браузера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12" tooltip="Логи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Логика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 веб-приложения распределена между сервером и клиентом, хранение данных осуществляется, преимущественно, на сервере, обмен информацией происходит по </a:t>
            </a:r>
            <a:r>
              <a:rPr lang="ru-RU" b="0" i="0" u="none" strike="noStrike" dirty="0">
                <a:solidFill>
                  <a:schemeClr val="bg2"/>
                </a:solidFill>
                <a:effectLst/>
                <a:latin typeface="Arial" panose="020B0604020202020204" pitchFamily="34" charset="0"/>
                <a:hlinkClick r:id="rId13" tooltip="Компьютерная сет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сети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0" i="1" u="none" dirty="0" err="1">
                <a:solidFill>
                  <a:schemeClr val="bg2"/>
                </a:solidFill>
                <a:effectLst/>
                <a:latin typeface="YS Text Optional"/>
              </a:rPr>
              <a:t>Нативные</a:t>
            </a:r>
            <a:r>
              <a:rPr lang="ru-RU" b="0" i="1" u="none" dirty="0">
                <a:solidFill>
                  <a:schemeClr val="bg2"/>
                </a:solidFill>
                <a:effectLst/>
                <a:latin typeface="YS Text Optional"/>
              </a:rPr>
              <a:t> приложения 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YS Text Optional"/>
              </a:rPr>
              <a:t> —  это те, которые разрабатываются для конкретной платформы при помощи соответствующего этой платформе языка. 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b="0" i="1" u="none" dirty="0">
                <a:solidFill>
                  <a:schemeClr val="bg2"/>
                </a:solidFill>
                <a:effectLst/>
                <a:latin typeface="YS Text Optional"/>
              </a:rPr>
              <a:t>Гибридные 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YS Text Optional"/>
              </a:rPr>
              <a:t>же приложения создаются с единой базой кода, допускающей их запуск на нескольких операционных платформах. </a:t>
            </a:r>
            <a:r>
              <a:rPr lang="ru-RU" b="0" i="0" u="none" dirty="0" err="1">
                <a:solidFill>
                  <a:schemeClr val="bg2"/>
                </a:solidFill>
                <a:effectLst/>
                <a:latin typeface="YS Text Optional"/>
              </a:rPr>
              <a:t>Web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YS Text Optional"/>
              </a:rPr>
              <a:t>-приложения</a:t>
            </a:r>
            <a:r>
              <a:rPr lang="ru-RU" b="0" i="1" u="none" dirty="0">
                <a:solidFill>
                  <a:schemeClr val="bg2"/>
                </a:solidFill>
                <a:effectLst/>
                <a:latin typeface="YS Text Optional"/>
              </a:rPr>
              <a:t>, 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YS Text Optional"/>
              </a:rPr>
              <a:t>в свою очередь, являются простыми сайтами, которые, благодаря своей функциональности и креативности, создают впечатление </a:t>
            </a:r>
            <a:r>
              <a:rPr lang="ru-RU" b="0" i="0" u="none" dirty="0" err="1">
                <a:solidFill>
                  <a:schemeClr val="bg2"/>
                </a:solidFill>
                <a:effectLst/>
                <a:latin typeface="YS Text Optional"/>
              </a:rPr>
              <a:t>нативных</a:t>
            </a:r>
            <a:r>
              <a:rPr lang="ru-RU" b="0" i="0" u="none" dirty="0">
                <a:solidFill>
                  <a:schemeClr val="bg2"/>
                </a:solidFill>
                <a:effectLst/>
                <a:latin typeface="YS Text Optional"/>
              </a:rPr>
              <a:t> приложений.</a:t>
            </a:r>
            <a:endParaRPr u="none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66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0963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Коммуникабельность.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 Общение между людьми определяет эффективность командной работы и удовлетворения запросов клиентов. Компетентные разработчики обеспечивают постоянную доступность и оперативно реагируют на сообщения коллег или клиентов.</a:t>
            </a:r>
          </a:p>
          <a:p>
            <a:pPr marL="285750" indent="-285750"/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Внимание к деталям.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Успешный продукт требует хорошо структурированного и легко поддерживаемого кода, поэтому внимание к мелочам может иметь решающее значение. Ориентированные на детали разработчики продумывают выбор и тщательно проверяют свою работу.</a:t>
            </a:r>
          </a:p>
          <a:p>
            <a:pPr marL="285750" indent="-285750"/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Организационные навыки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. Опытные разработчики знают, как расставлять приоритеты задач в соответствии с общим уровнем срочности. Также необходимо уметь отслеживать мелкие административные проблемы и не допускать их скопления.</a:t>
            </a:r>
          </a:p>
          <a:p>
            <a:pPr marL="285750" indent="-285750"/>
            <a:r>
              <a:rPr lang="ru-RU" sz="1100" b="1" dirty="0">
                <a:latin typeface="Raleway"/>
                <a:ea typeface="Raleway"/>
                <a:cs typeface="Raleway"/>
                <a:sym typeface="Raleway"/>
              </a:rPr>
              <a:t>Позитивный настрой. 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Разработчик приложений для </a:t>
            </a:r>
            <a:r>
              <a:rPr lang="ru-RU" sz="1100" dirty="0" err="1">
                <a:latin typeface="Raleway"/>
                <a:ea typeface="Raleway"/>
                <a:cs typeface="Raleway"/>
                <a:sym typeface="Raleway"/>
              </a:rPr>
              <a:t>Android</a:t>
            </a:r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 – сложная профессия, поэтому очень важно сохранять устойчивость перед лицом утомительных задач. Никогда не сдавайтесь и сохраняйте самообладание, будьте гибкими и открытыми для изменений.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3a1561b2c_0_1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3a1561b2c_0_1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Studio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– программа, являющаяся средой разработки приложений для мобильной платформы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. </a:t>
            </a:r>
          </a:p>
          <a:p>
            <a:pPr lvl="0"/>
            <a:r>
              <a:rPr lang="ru-RU" dirty="0">
                <a:solidFill>
                  <a:srgbClr val="121212"/>
                </a:solidFill>
                <a:latin typeface="Segoe UI" panose="020B0502040204020203" pitchFamily="34" charset="0"/>
                <a:sym typeface="Raleway"/>
              </a:rPr>
              <a:t>Преимущества:</a:t>
            </a:r>
          </a:p>
          <a:p>
            <a:pPr lvl="1"/>
            <a:r>
              <a:rPr lang="ru-RU" dirty="0">
                <a:sym typeface="Raleway"/>
              </a:rPr>
              <a:t>Гибкость среды разработки</a:t>
            </a:r>
          </a:p>
          <a:p>
            <a:pPr lvl="1"/>
            <a:r>
              <a:rPr lang="ru-RU" dirty="0">
                <a:sym typeface="Raleway"/>
              </a:rPr>
              <a:t>Большой набор функций</a:t>
            </a:r>
          </a:p>
          <a:p>
            <a:pPr lvl="1"/>
            <a:r>
              <a:rPr lang="ru-RU" dirty="0">
                <a:sym typeface="Raleway"/>
              </a:rPr>
              <a:t>Процесс разработки, который подстраивается под разработчика</a:t>
            </a:r>
          </a:p>
          <a:p>
            <a:pPr marL="139700" lvl="0" indent="0">
              <a:buNone/>
            </a:pP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Во время создания приложений и утилит для операционной системы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, пользователь программного обеспечения может наблюдать за изменениями в проекте, в режиме реального времени.</a:t>
            </a:r>
          </a:p>
          <a:p>
            <a:pPr marL="139700" indent="0" algn="l">
              <a:buNone/>
            </a:pP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Studio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– универсальная среда разработки, так как позволяет оптимизировать работу будущих приложения для работы не только на смартфонах, но и на планшета, портативных ПК, которые работают на основе рассматриваемой операционной системы.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AUTOLAYOUT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ctrTitle"/>
          </p:nvPr>
        </p:nvSpPr>
        <p:spPr>
          <a:xfrm>
            <a:off x="436825" y="849050"/>
            <a:ext cx="4065900" cy="19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3600"/>
              <a:buNone/>
              <a:defRPr sz="36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subTitle" idx="1"/>
          </p:nvPr>
        </p:nvSpPr>
        <p:spPr>
          <a:xfrm>
            <a:off x="436825" y="2974150"/>
            <a:ext cx="40659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None/>
              <a:defRPr sz="1800">
                <a:solidFill>
                  <a:srgbClr val="42424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2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4" name="Google Shape;94;p20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1" name="Google Shape;101;p2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" name="Google Shape;103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 descr="shutterstock_31891705.jpg"/>
          <p:cNvPicPr preferRelativeResize="0"/>
          <p:nvPr/>
        </p:nvPicPr>
        <p:blipFill rotWithShape="1">
          <a:blip r:embed="rId2">
            <a:alphaModFix/>
          </a:blip>
          <a:srcRect t="11971" b="11970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0" name="Google Shape;110;p2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" name="Google Shape;113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2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8" name="Google Shape;118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4" name="Google Shape;124;p23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6" name="Google Shape;126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2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1" name="Google Shape;131;p2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5" name="Google Shape;135;p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7" name="Google Shape;137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2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5" name="Google Shape;145;p25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" name="Google Shape;146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8" name="Google Shape;148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2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2" name="Google Shape;152;p2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26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8" name="Google Shape;158;p26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9" name="Google Shape;159;p2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2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1" name="Google Shape;161;p2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5" name="Google Shape;165;p27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7" name="Google Shape;167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8" name="Google Shape;168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71" name="Google Shape;171;p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8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6" name="Google Shape;176;p28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2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8" name="Google Shape;178;p2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2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2" name="Google Shape;182;p29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" name="Google Shape;183;p2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2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5" name="Google Shape;185;p2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1">
  <p:cSld name="AUTOLAYOUT_3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16;p12"/>
          <p:cNvGrpSpPr/>
          <p:nvPr/>
        </p:nvGrpSpPr>
        <p:grpSpPr>
          <a:xfrm>
            <a:off x="311112" y="4512638"/>
            <a:ext cx="2812694" cy="150575"/>
            <a:chOff x="0" y="3797750"/>
            <a:chExt cx="9144000" cy="150575"/>
          </a:xfrm>
        </p:grpSpPr>
        <p:cxnSp>
          <p:nvCxnSpPr>
            <p:cNvPr id="17" name="Google Shape;17;p12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p12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19;p12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0" name="Google Shape;20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9" name="Google Shape;189;p30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sz="6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30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lang="ru" sz="6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 b="0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30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sz="6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3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4" name="Google Shape;194;p3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98" name="Google Shape;198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0" name="Google Shape;200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1" name="Google Shape;201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5">
  <p:cSld name="AUTOLAYOUT_14">
    <p:bg>
      <p:bgPr>
        <a:solidFill>
          <a:srgbClr val="FFFFFF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3a1561b2c_0_20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53a1561b2c_0_2048"/>
          <p:cNvSpPr txBox="1">
            <a:spLocks noGrp="1"/>
          </p:cNvSpPr>
          <p:nvPr>
            <p:ph type="title"/>
          </p:nvPr>
        </p:nvSpPr>
        <p:spPr>
          <a:xfrm rot="-5400000">
            <a:off x="-620225" y="1797500"/>
            <a:ext cx="4064100" cy="15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g53a1561b2c_0_2048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g53a1561b2c_0_20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3">
  <p:cSld name="AUTOLAYOUT_4"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body" idx="1"/>
          </p:nvPr>
        </p:nvSpPr>
        <p:spPr>
          <a:xfrm>
            <a:off x="232875" y="1290250"/>
            <a:ext cx="23364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2">
  <p:cSld name="AUTOLAYOUT_5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600"/>
              <a:buChar char="●"/>
              <a:defRPr sz="1600">
                <a:solidFill>
                  <a:srgbClr val="21212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○"/>
              <a:defRPr sz="1400">
                <a:solidFill>
                  <a:srgbClr val="21212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■"/>
              <a:defRPr sz="1400">
                <a:solidFill>
                  <a:srgbClr val="21212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●"/>
              <a:defRPr sz="1400">
                <a:solidFill>
                  <a:srgbClr val="21212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○"/>
              <a:defRPr sz="1400">
                <a:solidFill>
                  <a:srgbClr val="21212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■"/>
              <a:defRPr sz="1400">
                <a:solidFill>
                  <a:srgbClr val="21212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●"/>
              <a:defRPr sz="1400">
                <a:solidFill>
                  <a:srgbClr val="21212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100"/>
              <a:buChar char="○"/>
              <a:defRPr sz="1400">
                <a:solidFill>
                  <a:srgbClr val="21212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100"/>
              <a:buChar char="■"/>
              <a:defRPr sz="1400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21212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5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" name="Google Shape;41;p15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Google Shape;42;p1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3" name="Google Shape;43;p1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1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 4">
  <p:cSld name="AUTOLAYOUT_6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6"/>
          <p:cNvSpPr/>
          <p:nvPr/>
        </p:nvSpPr>
        <p:spPr>
          <a:xfrm>
            <a:off x="0" y="0"/>
            <a:ext cx="35127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6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body" idx="1"/>
          </p:nvPr>
        </p:nvSpPr>
        <p:spPr>
          <a:xfrm>
            <a:off x="4011825" y="364950"/>
            <a:ext cx="4850400" cy="42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7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0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5" name="Google Shape;55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17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0" name="Google Shape;60;p17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3" name="Google Shape;63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8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0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" name="Google Shape;6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1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" name="Google Shape;73;p18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Конфиденциально</a:t>
            </a:r>
            <a:endParaRPr sz="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4" name="Google Shape;74;p18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Создано для компании </a:t>
            </a:r>
            <a:r>
              <a:rPr lang="ru" sz="6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[Название компании]</a:t>
            </a:r>
            <a:endParaRPr sz="600" b="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5" name="Google Shape;75;p18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ru" sz="6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Версия 1.0</a:t>
            </a:r>
            <a:endParaRPr sz="6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8" name="Google Shape;78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" name="Google Shape;83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4" name="Google Shape;84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" name="Google Shape;85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>
            <a:spLocks noGrp="1"/>
          </p:cNvSpPr>
          <p:nvPr>
            <p:ph type="ctrTitle"/>
          </p:nvPr>
        </p:nvSpPr>
        <p:spPr>
          <a:xfrm>
            <a:off x="436824" y="616350"/>
            <a:ext cx="4665111" cy="19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" sz="2800" dirty="0"/>
              <a:t>«УРОК ПРОФЕССИОНАЛЬНОГО МАСТЕРСТВА»</a:t>
            </a:r>
            <a:endParaRPr sz="2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1900" dirty="0"/>
          </a:p>
        </p:txBody>
      </p:sp>
      <p:sp>
        <p:nvSpPr>
          <p:cNvPr id="235" name="Google Shape;235;p1"/>
          <p:cNvSpPr txBox="1">
            <a:spLocks noGrp="1"/>
          </p:cNvSpPr>
          <p:nvPr>
            <p:ph type="subTitle" idx="1"/>
          </p:nvPr>
        </p:nvSpPr>
        <p:spPr>
          <a:xfrm>
            <a:off x="436824" y="2918294"/>
            <a:ext cx="40659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 b="1" dirty="0">
                <a:latin typeface="Raleway"/>
                <a:ea typeface="Raleway"/>
                <a:cs typeface="Raleway"/>
                <a:sym typeface="Raleway"/>
              </a:rPr>
              <a:t>по </a:t>
            </a:r>
            <a:r>
              <a:rPr lang="ru-RU" sz="1600" b="1" dirty="0">
                <a:latin typeface="Raleway"/>
                <a:ea typeface="Raleway"/>
                <a:cs typeface="Raleway"/>
                <a:sym typeface="Raleway"/>
              </a:rPr>
              <a:t>направлению</a:t>
            </a:r>
            <a:endParaRPr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b="1" dirty="0">
                <a:latin typeface="Raleway"/>
                <a:ea typeface="Raleway"/>
                <a:cs typeface="Raleway"/>
                <a:sym typeface="Raleway"/>
              </a:rPr>
              <a:t>Разработчик мобильных приложений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sz="20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b="1" dirty="0">
                <a:latin typeface="Raleway"/>
                <a:ea typeface="Raleway"/>
                <a:cs typeface="Raleway"/>
                <a:sym typeface="Raleway"/>
              </a:rPr>
              <a:t>Создание простейшего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000" b="1" dirty="0">
                <a:latin typeface="Raleway"/>
                <a:ea typeface="Raleway"/>
                <a:cs typeface="Raleway"/>
                <a:sym typeface="Raleway"/>
              </a:rPr>
              <a:t>мобильного приложения</a:t>
            </a:r>
            <a:endParaRPr sz="2000" b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5F8E06-E4D8-4514-95A0-90C93B46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294" y="401753"/>
            <a:ext cx="7173411" cy="433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17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"/>
          <p:cNvSpPr txBox="1">
            <a:spLocks noGrp="1"/>
          </p:cNvSpPr>
          <p:nvPr>
            <p:ph type="title"/>
          </p:nvPr>
        </p:nvSpPr>
        <p:spPr>
          <a:xfrm>
            <a:off x="730725" y="1318650"/>
            <a:ext cx="38934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" sz="2000"/>
              <a:t>Задание</a:t>
            </a:r>
            <a:endParaRPr sz="2000" b="0"/>
          </a:p>
        </p:txBody>
      </p:sp>
      <p:sp>
        <p:nvSpPr>
          <p:cNvPr id="318" name="Google Shape;318;p8"/>
          <p:cNvSpPr txBox="1">
            <a:spLocks noGrp="1"/>
          </p:cNvSpPr>
          <p:nvPr>
            <p:ph type="body" idx="1"/>
          </p:nvPr>
        </p:nvSpPr>
        <p:spPr>
          <a:xfrm>
            <a:off x="721225" y="1758250"/>
            <a:ext cx="3893400" cy="29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1400" dirty="0">
                <a:latin typeface="Raleway" panose="020B0604020202020204" charset="-52"/>
                <a:ea typeface="Raleway"/>
                <a:cs typeface="Raleway"/>
                <a:sym typeface="Raleway"/>
              </a:rPr>
              <a:t>Вам необходимо за отведенное время </a:t>
            </a:r>
            <a:r>
              <a:rPr lang="ru-RU" sz="1400" dirty="0">
                <a:latin typeface="Raleway" panose="020B0604020202020204" charset="-52"/>
              </a:rPr>
              <a:t>разработать простейшее мобильное приложение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67D78C-95AD-458B-AE16-3A837F4A3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91" y="579513"/>
            <a:ext cx="24384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9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ru" sz="4000" dirty="0">
                <a:solidFill>
                  <a:srgbClr val="000000"/>
                </a:solidFill>
              </a:rPr>
              <a:t>Спасибо </a:t>
            </a:r>
            <a:endParaRPr sz="40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ru" sz="4000" dirty="0">
                <a:solidFill>
                  <a:srgbClr val="000000"/>
                </a:solidFill>
              </a:rPr>
              <a:t>за внимание!</a:t>
            </a:r>
            <a:endParaRPr sz="4000" dirty="0">
              <a:solidFill>
                <a:srgbClr val="000000"/>
              </a:solidFill>
            </a:endParaRPr>
          </a:p>
          <a:p>
            <a:pPr lvl="0"/>
            <a:r>
              <a:rPr lang="ru" sz="2000" dirty="0">
                <a:solidFill>
                  <a:srgbClr val="000000"/>
                </a:solidFill>
              </a:rPr>
              <a:t>Ссылка на материалы: </a:t>
            </a:r>
            <a:r>
              <a:rPr lang="en-US" sz="2000" dirty="0">
                <a:solidFill>
                  <a:srgbClr val="000000"/>
                </a:solidFill>
              </a:rPr>
              <a:t>https://disk.yandex.ru/d/Lyn0AjQsdVmWPQ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BF7314-5D4F-47EC-9450-D50626092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8" t="4219" r="5042"/>
          <a:stretch/>
        </p:blipFill>
        <p:spPr>
          <a:xfrm>
            <a:off x="6691355" y="1145136"/>
            <a:ext cx="1153683" cy="11677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" descr="shutterstock_429987889_edited.jpg"/>
          <p:cNvPicPr preferRelativeResize="0"/>
          <p:nvPr/>
        </p:nvPicPr>
        <p:blipFill rotWithShape="1">
          <a:blip r:embed="rId3">
            <a:alphaModFix/>
          </a:blip>
          <a:srcRect t="1876" b="1876"/>
          <a:stretch/>
        </p:blipFill>
        <p:spPr>
          <a:xfrm>
            <a:off x="3412700" y="0"/>
            <a:ext cx="5731298" cy="514302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dirty="0"/>
              <a:t>Программист</a:t>
            </a:r>
            <a:endParaRPr dirty="0"/>
          </a:p>
        </p:txBody>
      </p:sp>
      <p:sp>
        <p:nvSpPr>
          <p:cNvPr id="242" name="Google Shape;242;p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930264" cy="28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457200" algn="just">
              <a:buNone/>
            </a:pP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Разработчик мобильных приложений (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Mobile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-разработчик) - 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это специалист по созданию программных продуктов для различных мобильный устройств: планшеты, смартфоны, умные часы и др. </a:t>
            </a:r>
          </a:p>
          <a:p>
            <a:pPr marL="0" lvl="0" indent="457200" algn="just">
              <a:buNone/>
            </a:pP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Мобильное приложение (англ. «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Mobile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b="1" dirty="0" err="1">
                <a:latin typeface="Raleway"/>
                <a:ea typeface="Raleway"/>
                <a:cs typeface="Raleway"/>
                <a:sym typeface="Raleway"/>
              </a:rPr>
              <a:t>app</a:t>
            </a:r>
            <a:r>
              <a:rPr lang="ru-RU" b="1" dirty="0">
                <a:latin typeface="Raleway"/>
                <a:ea typeface="Raleway"/>
                <a:cs typeface="Raleway"/>
                <a:sym typeface="Raleway"/>
              </a:rPr>
              <a:t>») 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— программное обеспечение, предназначенное для работы на смартфонах, планшетах и других мобильных устройствах, разработанное для конкретной платформы (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iOS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Android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Windows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-RU" dirty="0" err="1">
                <a:latin typeface="Raleway"/>
                <a:ea typeface="Raleway"/>
                <a:cs typeface="Raleway"/>
                <a:sym typeface="Raleway"/>
              </a:rPr>
              <a:t>Phone</a:t>
            </a:r>
            <a:r>
              <a:rPr lang="ru-RU" dirty="0">
                <a:latin typeface="Raleway"/>
                <a:ea typeface="Raleway"/>
                <a:cs typeface="Raleway"/>
                <a:sym typeface="Raleway"/>
              </a:rPr>
              <a:t> и т. д.).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" descr="shutterstock_429987889_edited.jpg"/>
          <p:cNvPicPr preferRelativeResize="0"/>
          <p:nvPr/>
        </p:nvPicPr>
        <p:blipFill rotWithShape="1">
          <a:blip r:embed="rId3">
            <a:alphaModFix/>
          </a:blip>
          <a:srcRect t="19831" b="19837"/>
          <a:stretch/>
        </p:blipFill>
        <p:spPr>
          <a:xfrm>
            <a:off x="232875" y="-6"/>
            <a:ext cx="9144008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"/>
          <p:cNvSpPr/>
          <p:nvPr/>
        </p:nvSpPr>
        <p:spPr>
          <a:xfrm>
            <a:off x="0" y="0"/>
            <a:ext cx="2811300" cy="5143500"/>
          </a:xfrm>
          <a:prstGeom prst="rect">
            <a:avLst/>
          </a:prstGeom>
          <a:solidFill>
            <a:srgbClr val="FFFFFF">
              <a:alpha val="8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/>
          </p:nvPr>
        </p:nvSpPr>
        <p:spPr>
          <a:xfrm>
            <a:off x="232878" y="219975"/>
            <a:ext cx="23364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ru-RU" dirty="0"/>
              <a:t>Виды приложений:</a:t>
            </a:r>
            <a:endParaRPr dirty="0"/>
          </a:p>
        </p:txBody>
      </p:sp>
      <p:sp>
        <p:nvSpPr>
          <p:cNvPr id="250" name="Google Shape;250;p3"/>
          <p:cNvSpPr txBox="1">
            <a:spLocks noGrp="1"/>
          </p:cNvSpPr>
          <p:nvPr>
            <p:ph type="body" idx="1"/>
          </p:nvPr>
        </p:nvSpPr>
        <p:spPr>
          <a:xfrm>
            <a:off x="232875" y="1290250"/>
            <a:ext cx="24849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/>
              <a:t>Мобильные сайты, веб-приложения.</a:t>
            </a:r>
          </a:p>
          <a:p>
            <a:r>
              <a:rPr lang="ru-RU" dirty="0"/>
              <a:t>Гибридные приложения.</a:t>
            </a:r>
          </a:p>
          <a:p>
            <a:r>
              <a:rPr lang="ru-RU" dirty="0" err="1"/>
              <a:t>Нативные</a:t>
            </a:r>
            <a:r>
              <a:rPr lang="ru-RU" dirty="0"/>
              <a:t> приложения.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3AF59-DD01-4B21-BBFD-23A8215F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89" y="785450"/>
            <a:ext cx="1741469" cy="2274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E1360-7853-419C-9E4A-27C8FE6AA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061" y="785450"/>
            <a:ext cx="1854289" cy="22740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91D764-4A1C-4C26-A4B8-2E30CDB4D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8" y="188008"/>
            <a:ext cx="3825171" cy="38872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E4FEA3-273B-4BE2-B489-B024331BE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884" y="376014"/>
            <a:ext cx="4759460" cy="47674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7155B6-A503-450A-B528-81B7F09DD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50" y="153824"/>
            <a:ext cx="3442106" cy="38199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2DDFF9-ACB5-4BCF-AFC8-4E0CE665F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27" y="1492890"/>
            <a:ext cx="4785645" cy="35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58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name="adj" fmla="val 24220"/>
            </a:avLst>
          </a:prstGeom>
          <a:solidFill>
            <a:srgbClr val="EEEEEE">
              <a:alpha val="6705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D5F4CC-0E9E-4E16-B20B-8668F84F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50" y="179462"/>
            <a:ext cx="4120788" cy="37686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513C99-7172-4002-93A0-6B87D5CE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710" y="1989850"/>
            <a:ext cx="4909990" cy="2976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F46FB1-FBC3-407D-B774-DA84DBDFF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43907"/>
            <a:ext cx="3562350" cy="15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3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636600" cy="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" sz="2400" dirty="0"/>
              <a:t>По мнению экспертов мобильная разработка – это...</a:t>
            </a:r>
            <a:endParaRPr sz="2400" dirty="0"/>
          </a:p>
        </p:txBody>
      </p:sp>
      <p:sp>
        <p:nvSpPr>
          <p:cNvPr id="264" name="Google Shape;264;p5"/>
          <p:cNvSpPr txBox="1">
            <a:spLocks noGrp="1"/>
          </p:cNvSpPr>
          <p:nvPr>
            <p:ph type="body" idx="1"/>
          </p:nvPr>
        </p:nvSpPr>
        <p:spPr>
          <a:xfrm>
            <a:off x="730000" y="2571750"/>
            <a:ext cx="3850800" cy="158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/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Долгоиграющий тренд</a:t>
            </a:r>
          </a:p>
          <a:p>
            <a:pPr marL="171450" indent="-171450" algn="just"/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Самые современные технологии</a:t>
            </a:r>
          </a:p>
          <a:p>
            <a:pPr marL="171450" indent="-171450" algn="just"/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Нестандартные задачи</a:t>
            </a:r>
          </a:p>
          <a:p>
            <a:pPr marL="171450" indent="-171450" algn="just"/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Востребованность в любой сфере</a:t>
            </a:r>
          </a:p>
          <a:p>
            <a:pPr marL="171450" indent="-171450" algn="just"/>
            <a:r>
              <a:rPr lang="ru-RU" sz="1100" dirty="0">
                <a:latin typeface="Raleway"/>
                <a:ea typeface="Raleway"/>
                <a:cs typeface="Raleway"/>
                <a:sym typeface="Raleway"/>
              </a:rPr>
              <a:t>Возможность самостоятельно воплотить свои идеи</a:t>
            </a:r>
          </a:p>
        </p:txBody>
      </p:sp>
      <p:pic>
        <p:nvPicPr>
          <p:cNvPr id="265" name="Google Shape;265;p5" descr="offset_comp_267026.jpg"/>
          <p:cNvPicPr preferRelativeResize="0"/>
          <p:nvPr/>
        </p:nvPicPr>
        <p:blipFill rotWithShape="1">
          <a:blip r:embed="rId3">
            <a:alphaModFix/>
          </a:blip>
          <a:srcRect l="40074" t="1581" r="22770" b="6489"/>
          <a:stretch/>
        </p:blipFill>
        <p:spPr>
          <a:xfrm>
            <a:off x="5146750" y="1184600"/>
            <a:ext cx="1977667" cy="326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 descr="offset_comp_429332_Edited.jpg"/>
          <p:cNvPicPr preferRelativeResize="0"/>
          <p:nvPr/>
        </p:nvPicPr>
        <p:blipFill rotWithShape="1">
          <a:blip r:embed="rId4">
            <a:alphaModFix/>
          </a:blip>
          <a:srcRect l="19769" t="5665" r="7253" b="849"/>
          <a:stretch/>
        </p:blipFill>
        <p:spPr>
          <a:xfrm>
            <a:off x="7172149" y="1184609"/>
            <a:ext cx="1971851" cy="16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 descr="offset_comp_389009_Edited.jpg"/>
          <p:cNvPicPr preferRelativeResize="0"/>
          <p:nvPr/>
        </p:nvPicPr>
        <p:blipFill rotWithShape="1">
          <a:blip r:embed="rId5">
            <a:alphaModFix/>
          </a:blip>
          <a:srcRect l="17128" t="2335" r="5716" b="2335"/>
          <a:stretch/>
        </p:blipFill>
        <p:spPr>
          <a:xfrm>
            <a:off x="7172149" y="2835640"/>
            <a:ext cx="1971840" cy="16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6325" y="1184600"/>
            <a:ext cx="1977674" cy="16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6325" y="2835650"/>
            <a:ext cx="1977676" cy="16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" descr="shutterstock_429987889_edited.jpg"/>
          <p:cNvPicPr preferRelativeResize="0"/>
          <p:nvPr/>
        </p:nvPicPr>
        <p:blipFill rotWithShape="1">
          <a:blip r:embed="rId3">
            <a:alphaModFix amt="60000"/>
          </a:blip>
          <a:srcRect l="18165" r="18165"/>
          <a:stretch/>
        </p:blipFill>
        <p:spPr>
          <a:xfrm>
            <a:off x="0" y="0"/>
            <a:ext cx="3512603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>
            <a:spLocks noGrp="1"/>
          </p:cNvSpPr>
          <p:nvPr>
            <p:ph type="title"/>
          </p:nvPr>
        </p:nvSpPr>
        <p:spPr>
          <a:xfrm>
            <a:off x="311700" y="307825"/>
            <a:ext cx="2631900" cy="43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" dirty="0"/>
              <a:t>Основные навыки</a:t>
            </a:r>
            <a:endParaRPr dirty="0"/>
          </a:p>
        </p:txBody>
      </p:sp>
      <p:sp>
        <p:nvSpPr>
          <p:cNvPr id="276" name="Google Shape;276;p6"/>
          <p:cNvSpPr txBox="1">
            <a:spLocks noGrp="1"/>
          </p:cNvSpPr>
          <p:nvPr>
            <p:ph type="body" idx="1"/>
          </p:nvPr>
        </p:nvSpPr>
        <p:spPr>
          <a:xfrm>
            <a:off x="3981900" y="698236"/>
            <a:ext cx="4850400" cy="27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000" dirty="0">
                <a:latin typeface="Raleway"/>
                <a:ea typeface="Raleway"/>
                <a:cs typeface="Raleway"/>
                <a:sym typeface="Raleway"/>
              </a:rPr>
              <a:t>Основные навыки, которыми должен обладать специалист:</a:t>
            </a:r>
          </a:p>
          <a:p>
            <a:pPr marL="285750" indent="-285750"/>
            <a:r>
              <a:rPr lang="ru-RU" sz="2000" dirty="0">
                <a:latin typeface="Raleway"/>
                <a:ea typeface="Raleway"/>
                <a:cs typeface="Raleway"/>
                <a:sym typeface="Raleway"/>
              </a:rPr>
              <a:t>Коммуникабельность</a:t>
            </a:r>
          </a:p>
          <a:p>
            <a:pPr marL="285750" indent="-285750"/>
            <a:r>
              <a:rPr lang="ru-RU" sz="2000" dirty="0">
                <a:latin typeface="Raleway"/>
                <a:ea typeface="Raleway"/>
                <a:cs typeface="Raleway"/>
                <a:sym typeface="Raleway"/>
              </a:rPr>
              <a:t>Внимание к деталям</a:t>
            </a:r>
          </a:p>
          <a:p>
            <a:pPr marL="285750" indent="-285750"/>
            <a:r>
              <a:rPr lang="ru-RU" sz="2000" dirty="0">
                <a:latin typeface="Raleway"/>
                <a:ea typeface="Raleway"/>
                <a:cs typeface="Raleway"/>
                <a:sym typeface="Raleway"/>
              </a:rPr>
              <a:t>Организационные навыки</a:t>
            </a:r>
          </a:p>
          <a:p>
            <a:pPr marL="285750" indent="-285750"/>
            <a:r>
              <a:rPr lang="ru-RU" sz="2000" dirty="0">
                <a:latin typeface="Raleway"/>
                <a:ea typeface="Raleway"/>
                <a:cs typeface="Raleway"/>
                <a:sym typeface="Raleway"/>
              </a:rPr>
              <a:t>Позитивный настрой</a:t>
            </a:r>
            <a:endParaRPr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021836-8EE6-4C39-9E5A-CCC44F029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286" y="3500306"/>
            <a:ext cx="2815628" cy="12183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D9E4489-67FF-4182-B165-A40F874A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Studio</a:t>
            </a:r>
            <a:endParaRPr lang="ru-RU" dirty="0"/>
          </a:p>
        </p:txBody>
      </p:sp>
      <p:sp>
        <p:nvSpPr>
          <p:cNvPr id="281" name="Google Shape;281;g53a1561b2c_0_1848"/>
          <p:cNvSpPr txBox="1">
            <a:spLocks noGrp="1"/>
          </p:cNvSpPr>
          <p:nvPr>
            <p:ph type="body" idx="1"/>
          </p:nvPr>
        </p:nvSpPr>
        <p:spPr>
          <a:xfrm>
            <a:off x="2601000" y="518875"/>
            <a:ext cx="5913300" cy="40641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Studio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 – программа, являющаяся средой разработки приложений для мобильной платформы </a:t>
            </a:r>
            <a:r>
              <a:rPr lang="ru-RU" b="0" i="0" dirty="0" err="1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Android</a:t>
            </a:r>
            <a:r>
              <a:rPr lang="ru-RU" b="0" i="0" dirty="0">
                <a:solidFill>
                  <a:srgbClr val="121212"/>
                </a:solidFill>
                <a:effectLst/>
                <a:latin typeface="Segoe UI" panose="020B0502040204020203" pitchFamily="34" charset="0"/>
              </a:rPr>
              <a:t>. </a:t>
            </a:r>
          </a:p>
          <a:p>
            <a:pPr lvl="0"/>
            <a:r>
              <a:rPr lang="ru-RU" dirty="0">
                <a:solidFill>
                  <a:srgbClr val="121212"/>
                </a:solidFill>
                <a:latin typeface="Segoe UI" panose="020B0502040204020203" pitchFamily="34" charset="0"/>
                <a:sym typeface="Raleway"/>
              </a:rPr>
              <a:t>Преимущества:</a:t>
            </a:r>
          </a:p>
          <a:p>
            <a:pPr lvl="1"/>
            <a:r>
              <a:rPr lang="ru-RU" dirty="0">
                <a:sym typeface="Raleway"/>
              </a:rPr>
              <a:t>Гибкость среды разработки</a:t>
            </a:r>
          </a:p>
          <a:p>
            <a:pPr lvl="1"/>
            <a:r>
              <a:rPr lang="ru-RU" dirty="0">
                <a:sym typeface="Raleway"/>
              </a:rPr>
              <a:t>Большой набор функций</a:t>
            </a:r>
          </a:p>
          <a:p>
            <a:pPr lvl="1"/>
            <a:r>
              <a:rPr lang="ru-RU" dirty="0">
                <a:sym typeface="Raleway"/>
              </a:rPr>
              <a:t>Процесс разработки, который подстраивается под разработчика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34E386-CA20-4A1D-9D80-B7B27B54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441" y="3308914"/>
            <a:ext cx="2933700" cy="16192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687</Words>
  <Application>Microsoft Office PowerPoint</Application>
  <PresentationFormat>Экран (16:9)</PresentationFormat>
  <Paragraphs>55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YS Text Optional</vt:lpstr>
      <vt:lpstr>Raleway</vt:lpstr>
      <vt:lpstr>Lato</vt:lpstr>
      <vt:lpstr>Segoe UI</vt:lpstr>
      <vt:lpstr>Streamline</vt:lpstr>
      <vt:lpstr>«УРОК ПРОФЕССИОНАЛЬНОГО МАСТЕРСТВА» </vt:lpstr>
      <vt:lpstr>Программист</vt:lpstr>
      <vt:lpstr>Виды приложений:</vt:lpstr>
      <vt:lpstr>Презентация PowerPoint</vt:lpstr>
      <vt:lpstr>Презентация PowerPoint</vt:lpstr>
      <vt:lpstr>Презентация PowerPoint</vt:lpstr>
      <vt:lpstr>По мнению экспертов мобильная разработка – это...</vt:lpstr>
      <vt:lpstr>Основные навыки</vt:lpstr>
      <vt:lpstr>Android Studio</vt:lpstr>
      <vt:lpstr>Презентация PowerPoint</vt:lpstr>
      <vt:lpstr>Задание</vt:lpstr>
      <vt:lpstr>Спасибо  за внимание! Ссылка на материалы: https://disk.yandex.ru/d/Lyn0AjQsdVmWPQ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«УРОК ПРОФЕССИОНАЛЬНОГО МАСТЕРСТВА»  ФЕСТИВАЛЬ ПРОФЕССИЙ «БИЛЕТ В БУДУЩЕЕ» в рамках Финала VIII Национального Чемпионата «Молодые профессионалы» (WorldSkills Russia)</dc:title>
  <cp:lastModifiedBy>Евгения Ивашова</cp:lastModifiedBy>
  <cp:revision>24</cp:revision>
  <dcterms:modified xsi:type="dcterms:W3CDTF">2021-11-08T10:06:54Z</dcterms:modified>
</cp:coreProperties>
</file>