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handoutMasterIdLst>
    <p:handoutMasterId r:id="rId36"/>
  </p:handoutMasterIdLst>
  <p:sldIdLst>
    <p:sldId id="386" r:id="rId2"/>
    <p:sldId id="409" r:id="rId3"/>
    <p:sldId id="391" r:id="rId4"/>
    <p:sldId id="394" r:id="rId5"/>
    <p:sldId id="371" r:id="rId6"/>
    <p:sldId id="396" r:id="rId7"/>
    <p:sldId id="397" r:id="rId8"/>
    <p:sldId id="398" r:id="rId9"/>
    <p:sldId id="399" r:id="rId10"/>
    <p:sldId id="400" r:id="rId11"/>
    <p:sldId id="401" r:id="rId12"/>
    <p:sldId id="402" r:id="rId13"/>
    <p:sldId id="410" r:id="rId14"/>
    <p:sldId id="403" r:id="rId15"/>
    <p:sldId id="404" r:id="rId16"/>
    <p:sldId id="405" r:id="rId17"/>
    <p:sldId id="406" r:id="rId18"/>
    <p:sldId id="440" r:id="rId19"/>
    <p:sldId id="431" r:id="rId20"/>
    <p:sldId id="411" r:id="rId21"/>
    <p:sldId id="429" r:id="rId22"/>
    <p:sldId id="428" r:id="rId23"/>
    <p:sldId id="412" r:id="rId24"/>
    <p:sldId id="438" r:id="rId25"/>
    <p:sldId id="407" r:id="rId26"/>
    <p:sldId id="435" r:id="rId27"/>
    <p:sldId id="441" r:id="rId28"/>
    <p:sldId id="430" r:id="rId29"/>
    <p:sldId id="434" r:id="rId30"/>
    <p:sldId id="426" r:id="rId31"/>
    <p:sldId id="424" r:id="rId32"/>
    <p:sldId id="425" r:id="rId33"/>
    <p:sldId id="432" r:id="rId34"/>
  </p:sldIdLst>
  <p:sldSz cx="9144000" cy="6858000" type="screen4x3"/>
  <p:notesSz cx="6797675" cy="987266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FCC66"/>
    <a:srgbClr val="FF9900"/>
    <a:srgbClr val="0E2BBC"/>
    <a:srgbClr val="0D1EBD"/>
    <a:srgbClr val="0066FF"/>
    <a:srgbClr val="3399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8" autoAdjust="0"/>
    <p:restoredTop sz="76076" autoAdjust="0"/>
  </p:normalViewPr>
  <p:slideViewPr>
    <p:cSldViewPr>
      <p:cViewPr varScale="1">
        <p:scale>
          <a:sx n="57" d="100"/>
          <a:sy n="57" d="100"/>
        </p:scale>
        <p:origin x="-119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5300"/>
          </a:xfrm>
          <a:prstGeom prst="rect">
            <a:avLst/>
          </a:prstGeom>
        </p:spPr>
        <p:txBody>
          <a:bodyPr vert="horz" lIns="91635" tIns="45818" rIns="91635" bIns="4581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1275" y="0"/>
            <a:ext cx="2944813" cy="495300"/>
          </a:xfrm>
          <a:prstGeom prst="rect">
            <a:avLst/>
          </a:prstGeom>
        </p:spPr>
        <p:txBody>
          <a:bodyPr vert="horz" lIns="91635" tIns="45818" rIns="91635" bIns="4581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fld id="{CF4B263D-55F7-460D-A993-08D1EE9B6CC3}" type="datetimeFigureOut">
              <a:rPr lang="ru-RU"/>
              <a:pPr>
                <a:defRPr/>
              </a:pPr>
              <a:t>08.02.2022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7363"/>
            <a:ext cx="2944813" cy="495300"/>
          </a:xfrm>
          <a:prstGeom prst="rect">
            <a:avLst/>
          </a:prstGeom>
        </p:spPr>
        <p:txBody>
          <a:bodyPr vert="horz" lIns="91635" tIns="45818" rIns="91635" bIns="4581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1275" y="9377363"/>
            <a:ext cx="2944813" cy="495300"/>
          </a:xfrm>
          <a:prstGeom prst="rect">
            <a:avLst/>
          </a:prstGeom>
        </p:spPr>
        <p:txBody>
          <a:bodyPr vert="horz" lIns="91635" tIns="45818" rIns="91635" bIns="4581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fld id="{64C93F72-630F-4567-B9AC-D125485768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635" tIns="45818" rIns="91635" bIns="4581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635" tIns="45818" rIns="91635" bIns="4581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fld id="{DA4315AC-75A8-48A3-9EC1-DF609844002E}" type="datetimeFigureOut">
              <a:rPr lang="ru-RU"/>
              <a:pPr>
                <a:defRPr/>
              </a:pPr>
              <a:t>08.02.2022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71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635" tIns="45818" rIns="91635" bIns="45818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689475"/>
            <a:ext cx="5438775" cy="4443413"/>
          </a:xfrm>
          <a:prstGeom prst="rect">
            <a:avLst/>
          </a:prstGeom>
        </p:spPr>
        <p:txBody>
          <a:bodyPr vert="horz" lIns="91635" tIns="45818" rIns="91635" bIns="45818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46400" cy="493712"/>
          </a:xfrm>
          <a:prstGeom prst="rect">
            <a:avLst/>
          </a:prstGeom>
        </p:spPr>
        <p:txBody>
          <a:bodyPr vert="horz" lIns="91635" tIns="45818" rIns="91635" bIns="4581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377363"/>
            <a:ext cx="2946400" cy="493712"/>
          </a:xfrm>
          <a:prstGeom prst="rect">
            <a:avLst/>
          </a:prstGeom>
        </p:spPr>
        <p:txBody>
          <a:bodyPr vert="horz" lIns="91635" tIns="45818" rIns="91635" bIns="4581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fld id="{5B3A3583-8497-44BE-A1CA-47D54F548A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843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85F222E-AB33-488F-A743-A379A11441B7}" type="slidenum">
              <a:rPr lang="ru-RU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481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5DEFF8-8C2F-4D94-9DD4-A3437DB6488F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686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1DBB06-420D-4E30-97FD-E097D01E512B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891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378CED7-6DC6-412E-BAB1-C1B52E4015BA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0963" name="Номер слайда 3"/>
          <p:cNvSpPr txBox="1">
            <a:spLocks noGrp="1"/>
          </p:cNvSpPr>
          <p:nvPr/>
        </p:nvSpPr>
        <p:spPr bwMode="auto">
          <a:xfrm>
            <a:off x="3849688" y="9377363"/>
            <a:ext cx="2946400" cy="4937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635" tIns="45818" rIns="91635" bIns="45818" anchor="b"/>
          <a:lstStyle/>
          <a:p>
            <a:pPr algn="r">
              <a:defRPr/>
            </a:pPr>
            <a:fld id="{70785411-2100-4F36-AC21-1884011FB51C}" type="slidenum">
              <a:rPr lang="ru-RU" sz="1200" b="0">
                <a:solidFill>
                  <a:srgbClr val="000000"/>
                </a:solidFill>
                <a:latin typeface="+mn-lt"/>
              </a:rPr>
              <a:pPr algn="r">
                <a:defRPr/>
              </a:pPr>
              <a:t>13</a:t>
            </a:fld>
            <a:endParaRPr lang="ru-RU" sz="1200" b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096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DE0D7F-588B-4C9F-83CF-0981A8F1C840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30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423CD9-C0BD-484F-8B17-318746C5E5A1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505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ACBB65-42DE-42D6-BAD0-A453367AE260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710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22C01E3-7BA9-43F7-9238-3006693AA733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9155" name="Номер слайда 3"/>
          <p:cNvSpPr txBox="1">
            <a:spLocks noGrp="1"/>
          </p:cNvSpPr>
          <p:nvPr/>
        </p:nvSpPr>
        <p:spPr bwMode="auto">
          <a:xfrm>
            <a:off x="3849688" y="9377363"/>
            <a:ext cx="2946400" cy="4937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635" tIns="45818" rIns="91635" bIns="45818" anchor="b"/>
          <a:lstStyle/>
          <a:p>
            <a:pPr algn="r">
              <a:defRPr/>
            </a:pPr>
            <a:fld id="{B7DFBB94-B3B4-4E4A-ACE3-7B5427613C4B}" type="slidenum">
              <a:rPr lang="ru-RU" sz="1200" b="0">
                <a:solidFill>
                  <a:srgbClr val="000000"/>
                </a:solidFill>
                <a:latin typeface="+mn-lt"/>
              </a:rPr>
              <a:pPr algn="r">
                <a:defRPr/>
              </a:pPr>
              <a:t>18</a:t>
            </a:fld>
            <a:endParaRPr lang="ru-RU" sz="1200" b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9155" name="Номер слайда 3"/>
          <p:cNvSpPr txBox="1">
            <a:spLocks noGrp="1"/>
          </p:cNvSpPr>
          <p:nvPr/>
        </p:nvSpPr>
        <p:spPr bwMode="auto">
          <a:xfrm>
            <a:off x="3849688" y="9377363"/>
            <a:ext cx="2946400" cy="4937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635" tIns="45818" rIns="91635" bIns="45818" anchor="b"/>
          <a:lstStyle/>
          <a:p>
            <a:pPr algn="r">
              <a:defRPr/>
            </a:pPr>
            <a:fld id="{0FA0CB3D-B0B3-4AEA-9303-E9B48856DA2E}" type="slidenum">
              <a:rPr lang="ru-RU" sz="1200" b="0">
                <a:solidFill>
                  <a:srgbClr val="000000"/>
                </a:solidFill>
                <a:latin typeface="+mn-lt"/>
              </a:rPr>
              <a:pPr algn="r">
                <a:defRPr/>
              </a:pPr>
              <a:t>19</a:t>
            </a:fld>
            <a:endParaRPr lang="ru-RU" sz="1200" b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0483" name="Номер слайда 3"/>
          <p:cNvSpPr txBox="1">
            <a:spLocks noGrp="1"/>
          </p:cNvSpPr>
          <p:nvPr/>
        </p:nvSpPr>
        <p:spPr bwMode="auto">
          <a:xfrm>
            <a:off x="3849688" y="9377363"/>
            <a:ext cx="2946400" cy="4937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635" tIns="45818" rIns="91635" bIns="45818" anchor="b"/>
          <a:lstStyle/>
          <a:p>
            <a:pPr algn="r">
              <a:defRPr/>
            </a:pPr>
            <a:fld id="{815F4E72-A0A3-47C4-9FB0-5E2CA7E31D04}" type="slidenum">
              <a:rPr lang="ru-RU" sz="1200" b="0">
                <a:latin typeface="+mn-lt"/>
              </a:rPr>
              <a:pPr algn="r">
                <a:defRPr/>
              </a:pPr>
              <a:t>2</a:t>
            </a:fld>
            <a:endParaRPr lang="ru-RU" sz="1200" b="0">
              <a:latin typeface="+mn-lt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9155" name="Номер слайда 3"/>
          <p:cNvSpPr txBox="1">
            <a:spLocks noGrp="1"/>
          </p:cNvSpPr>
          <p:nvPr/>
        </p:nvSpPr>
        <p:spPr bwMode="auto">
          <a:xfrm>
            <a:off x="3849688" y="9377363"/>
            <a:ext cx="2946400" cy="4937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635" tIns="45818" rIns="91635" bIns="45818" anchor="b"/>
          <a:lstStyle/>
          <a:p>
            <a:pPr algn="r">
              <a:defRPr/>
            </a:pPr>
            <a:fld id="{46837EB3-0C26-4643-B966-C86511D1B70E}" type="slidenum">
              <a:rPr lang="ru-RU" sz="1200" b="0">
                <a:solidFill>
                  <a:srgbClr val="000000"/>
                </a:solidFill>
                <a:latin typeface="+mn-lt"/>
              </a:rPr>
              <a:pPr algn="r">
                <a:defRPr/>
              </a:pPr>
              <a:t>20</a:t>
            </a:fld>
            <a:endParaRPr lang="ru-RU" sz="1200" b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9155" name="Номер слайда 3"/>
          <p:cNvSpPr txBox="1">
            <a:spLocks noGrp="1"/>
          </p:cNvSpPr>
          <p:nvPr/>
        </p:nvSpPr>
        <p:spPr bwMode="auto">
          <a:xfrm>
            <a:off x="3849688" y="9377363"/>
            <a:ext cx="2946400" cy="4937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635" tIns="45818" rIns="91635" bIns="45818" anchor="b"/>
          <a:lstStyle/>
          <a:p>
            <a:pPr algn="r">
              <a:defRPr/>
            </a:pPr>
            <a:fld id="{8617A09D-66D5-460E-A028-C3AAB989C90F}" type="slidenum">
              <a:rPr lang="ru-RU" sz="1200" b="0">
                <a:solidFill>
                  <a:srgbClr val="000000"/>
                </a:solidFill>
                <a:latin typeface="+mn-lt"/>
              </a:rPr>
              <a:pPr algn="r">
                <a:defRPr/>
              </a:pPr>
              <a:t>21</a:t>
            </a:fld>
            <a:endParaRPr lang="ru-RU" sz="1200" b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9155" name="Номер слайда 3"/>
          <p:cNvSpPr txBox="1">
            <a:spLocks noGrp="1"/>
          </p:cNvSpPr>
          <p:nvPr/>
        </p:nvSpPr>
        <p:spPr bwMode="auto">
          <a:xfrm>
            <a:off x="3849688" y="9377363"/>
            <a:ext cx="2946400" cy="4937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635" tIns="45818" rIns="91635" bIns="45818" anchor="b"/>
          <a:lstStyle/>
          <a:p>
            <a:pPr algn="r">
              <a:defRPr/>
            </a:pPr>
            <a:fld id="{CF9D834B-A0FD-47C2-840D-4F1E131A1482}" type="slidenum">
              <a:rPr lang="ru-RU" sz="1200" b="0">
                <a:solidFill>
                  <a:srgbClr val="000000"/>
                </a:solidFill>
                <a:latin typeface="+mn-lt"/>
              </a:rPr>
              <a:pPr algn="r">
                <a:defRPr/>
              </a:pPr>
              <a:t>22</a:t>
            </a:fld>
            <a:endParaRPr lang="ru-RU" sz="1200" b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0483" name="Номер слайда 3"/>
          <p:cNvSpPr txBox="1">
            <a:spLocks noGrp="1"/>
          </p:cNvSpPr>
          <p:nvPr/>
        </p:nvSpPr>
        <p:spPr bwMode="auto">
          <a:xfrm>
            <a:off x="3849688" y="9377363"/>
            <a:ext cx="2946400" cy="4937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635" tIns="45818" rIns="91635" bIns="45818" anchor="b"/>
          <a:lstStyle/>
          <a:p>
            <a:pPr algn="r">
              <a:defRPr/>
            </a:pPr>
            <a:fld id="{9738BC0A-DD39-47A9-A891-CA1A764EB9F6}" type="slidenum">
              <a:rPr lang="ru-RU" sz="1200" b="0">
                <a:latin typeface="+mn-lt"/>
              </a:rPr>
              <a:pPr algn="r">
                <a:defRPr/>
              </a:pPr>
              <a:t>23</a:t>
            </a:fld>
            <a:endParaRPr lang="ru-RU" sz="1200" b="0">
              <a:latin typeface="+mn-lt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9155" name="Номер слайда 3"/>
          <p:cNvSpPr txBox="1">
            <a:spLocks noGrp="1"/>
          </p:cNvSpPr>
          <p:nvPr/>
        </p:nvSpPr>
        <p:spPr bwMode="auto">
          <a:xfrm>
            <a:off x="3849688" y="9377363"/>
            <a:ext cx="2946400" cy="4937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635" tIns="45818" rIns="91635" bIns="45818" anchor="b"/>
          <a:lstStyle/>
          <a:p>
            <a:pPr algn="r">
              <a:defRPr/>
            </a:pPr>
            <a:fld id="{9FD5D859-FEC3-4144-A834-F7642CAA1772}" type="slidenum">
              <a:rPr lang="ru-RU" sz="1200" b="0">
                <a:solidFill>
                  <a:srgbClr val="000000"/>
                </a:solidFill>
                <a:latin typeface="+mn-lt"/>
              </a:rPr>
              <a:pPr algn="r">
                <a:defRPr/>
              </a:pPr>
              <a:t>24</a:t>
            </a:fld>
            <a:endParaRPr lang="ru-RU" sz="1200" b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915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6A6AE26-A9A2-4C88-A504-F9DA7D960E85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9155" name="Номер слайда 3"/>
          <p:cNvSpPr txBox="1">
            <a:spLocks noGrp="1"/>
          </p:cNvSpPr>
          <p:nvPr/>
        </p:nvSpPr>
        <p:spPr bwMode="auto">
          <a:xfrm>
            <a:off x="3849688" y="9377363"/>
            <a:ext cx="2946400" cy="4937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635" tIns="45818" rIns="91635" bIns="45818" anchor="b"/>
          <a:lstStyle/>
          <a:p>
            <a:pPr algn="r">
              <a:defRPr/>
            </a:pPr>
            <a:fld id="{60A34CA6-3E9C-4613-88A3-071D538C7E9D}" type="slidenum">
              <a:rPr lang="ru-RU" sz="1200" b="0">
                <a:solidFill>
                  <a:srgbClr val="000000"/>
                </a:solidFill>
                <a:latin typeface="+mn-lt"/>
              </a:rPr>
              <a:pPr algn="r">
                <a:defRPr/>
              </a:pPr>
              <a:t>28</a:t>
            </a:fld>
            <a:endParaRPr lang="ru-RU" sz="1200" b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0483" name="Номер слайда 3"/>
          <p:cNvSpPr txBox="1">
            <a:spLocks noGrp="1"/>
          </p:cNvSpPr>
          <p:nvPr/>
        </p:nvSpPr>
        <p:spPr bwMode="auto">
          <a:xfrm>
            <a:off x="3849688" y="9377363"/>
            <a:ext cx="2946400" cy="4937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635" tIns="45818" rIns="91635" bIns="45818" anchor="b"/>
          <a:lstStyle/>
          <a:p>
            <a:pPr algn="r">
              <a:defRPr/>
            </a:pPr>
            <a:fld id="{B3AF413C-1A19-4E62-A4A7-7E5C22620405}" type="slidenum">
              <a:rPr lang="ru-RU" sz="1200" b="0">
                <a:latin typeface="+mn-lt"/>
              </a:rPr>
              <a:pPr algn="r">
                <a:defRPr/>
              </a:pPr>
              <a:t>30</a:t>
            </a:fld>
            <a:endParaRPr lang="ru-RU" sz="1200" b="0">
              <a:latin typeface="+mn-lt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0483" name="Номер слайда 3"/>
          <p:cNvSpPr txBox="1">
            <a:spLocks noGrp="1"/>
          </p:cNvSpPr>
          <p:nvPr/>
        </p:nvSpPr>
        <p:spPr bwMode="auto">
          <a:xfrm>
            <a:off x="3849688" y="9377363"/>
            <a:ext cx="2946400" cy="4937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635" tIns="45818" rIns="91635" bIns="45818" anchor="b"/>
          <a:lstStyle/>
          <a:p>
            <a:pPr algn="r">
              <a:defRPr/>
            </a:pPr>
            <a:fld id="{2DE52CC8-D467-4DE9-AA7A-234D844D2F75}" type="slidenum">
              <a:rPr lang="ru-RU" sz="1200" b="0">
                <a:latin typeface="+mn-lt"/>
              </a:rPr>
              <a:pPr algn="r">
                <a:defRPr/>
              </a:pPr>
              <a:t>31</a:t>
            </a:fld>
            <a:endParaRPr lang="ru-RU" sz="1200" b="0">
              <a:latin typeface="+mn-lt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048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0C20004-7A9F-436C-87B7-58EBA4CF09E0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253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002031-F6EF-4B51-91A9-0D797F1BBCB3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457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FFC78A-5BE1-4A21-97E1-18C17AC70C8D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662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F1D940-7949-49E7-9297-85A044DF3064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867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2EC652-0464-44B2-9883-A8878060C9DC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072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4CE437-14C7-4AF7-9431-A21EAD9DEEE1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277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6D9715-CF4B-41AF-8401-16F3224D41BF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71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95CFCD6-3682-43F6-AA92-CCFF6DD44955}" type="datetime1">
              <a:rPr lang="ru-RU"/>
              <a:pPr>
                <a:defRPr/>
              </a:pPr>
              <a:t>08.02.2022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8B6D8D6-95E4-42EC-8429-340D62CEB96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AE6D088-680D-4673-B37D-9C2B39D5B934}" type="datetime1">
              <a:rPr lang="ru-RU"/>
              <a:pPr>
                <a:defRPr/>
              </a:pPr>
              <a:t>08.02.2022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B687FA1-371C-4734-81B1-CCB53C46BA0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63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63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E6BF62A-402F-45B0-B1DD-C3A2CC576305}" type="datetime1">
              <a:rPr lang="ru-RU"/>
              <a:pPr>
                <a:defRPr/>
              </a:pPr>
              <a:t>08.02.2022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9E2618A-E715-4C44-B828-8603C082842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F646E1F-ED51-4D49-A9D9-9103ADEFF2DC}" type="datetime1">
              <a:rPr lang="ru-RU"/>
              <a:pPr>
                <a:defRPr/>
              </a:pPr>
              <a:t>08.02.2022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48FB383-482A-4393-9A48-A8AC0C1248A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004888" y="6492875"/>
            <a:ext cx="2133600" cy="365125"/>
          </a:xfrm>
        </p:spPr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fld id="{2E92F33F-D572-47C2-BC3A-33F146C94B2A}" type="datetimeFigureOut">
              <a:rPr lang="ru-RU"/>
              <a:pPr>
                <a:defRPr/>
              </a:pPr>
              <a:t>08.02.2022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1393DBF-3A90-4FF6-AC24-275F3778F3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5197B8B-0A01-4294-9335-24D7963589C5}" type="datetime1">
              <a:rPr lang="ru-RU"/>
              <a:pPr>
                <a:defRPr/>
              </a:pPr>
              <a:t>08.02.2022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94B0696-8F0C-4144-A6F9-B713C2DEFAA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4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623400B-7A82-4A64-9BC9-9659079184D5}" type="datetime1">
              <a:rPr lang="ru-RU"/>
              <a:pPr>
                <a:defRPr/>
              </a:pPr>
              <a:t>08.02.2022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36FC8DA-3ABF-441B-8A52-EEA98103B58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9FDFC09-2D65-4250-BB0D-75EA22F794D8}" type="datetime1">
              <a:rPr lang="ru-RU"/>
              <a:pPr>
                <a:defRPr/>
              </a:pPr>
              <a:t>08.02.2022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9BD80EB-62C9-4AAA-ACD4-1D155B24D4C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4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DB56A28-D687-4FEA-BD51-6E86A3E2390E}" type="datetime1">
              <a:rPr lang="ru-RU"/>
              <a:pPr>
                <a:defRPr/>
              </a:pPr>
              <a:t>08.02.2022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AEAB831-F4DC-4474-AEE2-A58B8655745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9422DF9-6317-49AC-8B5B-A609E86C0556}" type="datetime1">
              <a:rPr lang="ru-RU"/>
              <a:pPr>
                <a:defRPr/>
              </a:pPr>
              <a:t>08.02.2022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F98C44C-7D23-4F52-A533-E46403038BD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5A14B67-EE31-4E49-A73B-2440D055C5D3}" type="datetime1">
              <a:rPr lang="ru-RU"/>
              <a:pPr>
                <a:defRPr/>
              </a:pPr>
              <a:t>08.02.2022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81CCD35-199F-4FC3-AC8F-B69861400FC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7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4DC87A1-DDAD-46D5-8FCF-1405A2D166B3}" type="datetime1">
              <a:rPr lang="ru-RU"/>
              <a:pPr>
                <a:defRPr/>
              </a:pPr>
              <a:t>08.02.2022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51742AF-D226-4E0A-B665-01FDB5CEDDE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3E3AF65-C13D-47B6-A1DA-60BD2B445D82}" type="datetime1">
              <a:rPr lang="ru-RU"/>
              <a:pPr>
                <a:defRPr/>
              </a:pPr>
              <a:t>08.02.2022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81109A9-1124-4A39-A631-4D413A4D34D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5F17219A-0777-47E9-99C0-1EEF6265072B}" type="datetime1">
              <a:rPr lang="ru-RU"/>
              <a:pPr>
                <a:defRPr/>
              </a:pPr>
              <a:t>08.02.2022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D543A32C-BDD8-4C18-B393-14B65899A81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mcxk.ru/index.php/o-kolledzhe/podrazdeleniya-kolledzha/struktura-i-organy-upravleniya#otdelenie_podgotovki_kvalifitsirovannykh_rabochikh" TargetMode="External"/><Relationship Id="rId13" Type="http://schemas.openxmlformats.org/officeDocument/2006/relationships/hyperlink" Target="https://eln.ktps24.ru/" TargetMode="External"/><Relationship Id="rId3" Type="http://schemas.openxmlformats.org/officeDocument/2006/relationships/image" Target="../media/image3.png"/><Relationship Id="rId7" Type="http://schemas.openxmlformats.org/officeDocument/2006/relationships/hyperlink" Target="http://mcxk.ru/index.php/o-kolledzhe/podrazdeleniya-kolledzha/struktura-i-organy-upravleniya#zaochnoe_otdelenie" TargetMode="External"/><Relationship Id="rId12" Type="http://schemas.openxmlformats.org/officeDocument/2006/relationships/hyperlink" Target="http://www.iprbookshop.ru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mcxk.ru/index.php/o-kolledzhe/podrazdeleniya-kolledzha/struktura-i-organy-upravleniya#teplotekhnicheskoe_otdelenie" TargetMode="External"/><Relationship Id="rId11" Type="http://schemas.openxmlformats.org/officeDocument/2006/relationships/image" Target="../media/image17.jpeg"/><Relationship Id="rId5" Type="http://schemas.openxmlformats.org/officeDocument/2006/relationships/hyperlink" Target="http://mcxk.ru/index.php/o-kolledzhe/podrazdeleniya-kolledzha/struktura-i-organy-upravleniya#ehlektrifikatsiya_i_avtomatizatsiya_selskogo_khozyajstva" TargetMode="External"/><Relationship Id="rId10" Type="http://schemas.openxmlformats.org/officeDocument/2006/relationships/image" Target="../media/image16.jpeg"/><Relationship Id="rId4" Type="http://schemas.openxmlformats.org/officeDocument/2006/relationships/hyperlink" Target="http://mcxk.ru/index.php/o-kolledzhe/podrazdeleniya-kolledzha/struktura-i-organy-upravleniya#mekhanizatsiya_selskogo_khozyajstva" TargetMode="External"/><Relationship Id="rId9" Type="http://schemas.openxmlformats.org/officeDocument/2006/relationships/hyperlink" Target="http://mcxk.ru/index.php/o-kolledzhe/obrazovanie/platnye-obrazovatelnye-uslugi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vk.com/mshkcollege" TargetMode="External"/><Relationship Id="rId5" Type="http://schemas.openxmlformats.org/officeDocument/2006/relationships/image" Target="../media/image44.png"/><Relationship Id="rId4" Type="http://schemas.openxmlformats.org/officeDocument/2006/relationships/hyperlink" Target="http://mcxk.ru/index.php/abiturientu/informatsiya-dlya-abiturienta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hyperlink" Target="mailto:mshk-priem@mail.ru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00050" y="1628775"/>
            <a:ext cx="8550275" cy="35401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rgbClr val="005AAB"/>
                </a:solidFill>
                <a:latin typeface="+mj-lt"/>
              </a:rPr>
              <a:t>Краевое  государственное бюджетное профессиональное образовательное учреждение  «Минусинский сельскохозяйственный колледж»</a:t>
            </a:r>
            <a:endParaRPr lang="ru-RU" sz="3600" dirty="0">
              <a:solidFill>
                <a:srgbClr val="1DBECF"/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000" dirty="0">
              <a:solidFill>
                <a:srgbClr val="1DBECF"/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000" dirty="0">
              <a:solidFill>
                <a:srgbClr val="1DBECF"/>
              </a:solidFill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800" y="28575"/>
            <a:ext cx="1362075" cy="117157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17411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67163" y="4843463"/>
            <a:ext cx="4983162" cy="889000"/>
          </a:xfrm>
        </p:spPr>
        <p:txBody>
          <a:bodyPr/>
          <a:lstStyle/>
          <a:p>
            <a:pPr algn="r">
              <a:spcBef>
                <a:spcPct val="0"/>
              </a:spcBef>
            </a:pPr>
            <a:r>
              <a:rPr lang="ru-RU" sz="2800" b="1" smtClean="0">
                <a:solidFill>
                  <a:srgbClr val="005AAB"/>
                </a:solidFill>
              </a:rPr>
              <a:t>ПРОФОРИЕНТАЦИЯ 2022 </a:t>
            </a:r>
          </a:p>
          <a:p>
            <a:pPr algn="r">
              <a:spcBef>
                <a:spcPct val="0"/>
              </a:spcBef>
            </a:pPr>
            <a:r>
              <a:rPr lang="ru-RU" sz="2400" b="1" smtClean="0">
                <a:solidFill>
                  <a:srgbClr val="005AAB"/>
                </a:solidFill>
              </a:rPr>
              <a:t>  </a:t>
            </a:r>
            <a:endParaRPr lang="ru-RU" sz="1800" smtClean="0">
              <a:solidFill>
                <a:srgbClr val="3661A6"/>
              </a:solidFill>
            </a:endParaRPr>
          </a:p>
        </p:txBody>
      </p:sp>
      <p:grpSp>
        <p:nvGrpSpPr>
          <p:cNvPr id="17412" name="Группа 22"/>
          <p:cNvGrpSpPr>
            <a:grpSpLocks/>
          </p:cNvGrpSpPr>
          <p:nvPr/>
        </p:nvGrpSpPr>
        <p:grpSpPr bwMode="auto">
          <a:xfrm>
            <a:off x="203200" y="1619250"/>
            <a:ext cx="0" cy="3851275"/>
            <a:chOff x="203200" y="1619249"/>
            <a:chExt cx="0" cy="3852000"/>
          </a:xfrm>
        </p:grpSpPr>
        <p:cxnSp>
          <p:nvCxnSpPr>
            <p:cNvPr id="14" name="Прямая соединительная линия 13"/>
            <p:cNvCxnSpPr/>
            <p:nvPr/>
          </p:nvCxnSpPr>
          <p:spPr>
            <a:xfrm>
              <a:off x="203200" y="1619249"/>
              <a:ext cx="0" cy="970146"/>
            </a:xfrm>
            <a:prstGeom prst="line">
              <a:avLst/>
            </a:prstGeom>
            <a:ln w="165100">
              <a:solidFill>
                <a:srgbClr val="005AA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>
              <a:off x="203200" y="2579868"/>
              <a:ext cx="0" cy="970145"/>
            </a:xfrm>
            <a:prstGeom prst="line">
              <a:avLst/>
            </a:prstGeom>
            <a:ln w="165100">
              <a:solidFill>
                <a:srgbClr val="1DBE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203200" y="3540486"/>
              <a:ext cx="0" cy="970146"/>
            </a:xfrm>
            <a:prstGeom prst="line">
              <a:avLst/>
            </a:prstGeom>
            <a:ln w="165100">
              <a:solidFill>
                <a:srgbClr val="ACDF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203200" y="4501104"/>
              <a:ext cx="0" cy="970145"/>
            </a:xfrm>
            <a:prstGeom prst="line">
              <a:avLst/>
            </a:prstGeom>
            <a:ln w="165100">
              <a:solidFill>
                <a:srgbClr val="3661A6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Прямая соединительная линия 14"/>
          <p:cNvCxnSpPr/>
          <p:nvPr/>
        </p:nvCxnSpPr>
        <p:spPr>
          <a:xfrm>
            <a:off x="3967163" y="4819650"/>
            <a:ext cx="4983162" cy="0"/>
          </a:xfrm>
          <a:prstGeom prst="line">
            <a:avLst/>
          </a:prstGeom>
          <a:ln w="28575">
            <a:solidFill>
              <a:srgbClr val="FE83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4" name="Рисунок 2"/>
          <p:cNvPicPr>
            <a:picLocks noChangeAspect="1"/>
          </p:cNvPicPr>
          <p:nvPr/>
        </p:nvPicPr>
        <p:blipFill>
          <a:blip r:embed="rId3"/>
          <a:srcRect l="48036" t="74297" r="7864" b="-17159"/>
          <a:stretch>
            <a:fillRect/>
          </a:stretch>
        </p:blipFill>
        <p:spPr bwMode="auto">
          <a:xfrm>
            <a:off x="4356100" y="2487613"/>
            <a:ext cx="4032250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Рисунок 3"/>
          <p:cNvPicPr>
            <a:picLocks noChangeAspect="1"/>
          </p:cNvPicPr>
          <p:nvPr/>
        </p:nvPicPr>
        <p:blipFill>
          <a:blip r:embed="rId3"/>
          <a:srcRect l="44489" t="32854" r="6300" b="26241"/>
          <a:stretch>
            <a:fillRect/>
          </a:stretch>
        </p:blipFill>
        <p:spPr bwMode="auto">
          <a:xfrm>
            <a:off x="203200" y="120650"/>
            <a:ext cx="2700338" cy="123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2" descr="Профориентация Профессиональное образование Резюме Развитие карьеры, школа,  резюме, план, университет png | PNGWi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6263" y="4149725"/>
            <a:ext cx="3681412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Box 17"/>
          <p:cNvSpPr txBox="1">
            <a:spLocks noChangeArrowheads="1"/>
          </p:cNvSpPr>
          <p:nvPr/>
        </p:nvSpPr>
        <p:spPr bwMode="auto">
          <a:xfrm>
            <a:off x="312738" y="2776538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altLang="ru-RU" sz="2000" b="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>
            <a:off x="95250" y="935038"/>
            <a:ext cx="9013825" cy="7937"/>
          </a:xfrm>
          <a:prstGeom prst="line">
            <a:avLst/>
          </a:prstGeom>
          <a:ln w="57150">
            <a:solidFill>
              <a:srgbClr val="3661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43" name="TextBox 32"/>
          <p:cNvSpPr txBox="1">
            <a:spLocks noChangeArrowheads="1"/>
          </p:cNvSpPr>
          <p:nvPr/>
        </p:nvSpPr>
        <p:spPr bwMode="auto">
          <a:xfrm>
            <a:off x="57150" y="-1588"/>
            <a:ext cx="8964613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200">
                <a:solidFill>
                  <a:srgbClr val="376092"/>
                </a:solidFill>
                <a:ea typeface="Calibri" pitchFamily="34" charset="0"/>
                <a:cs typeface="Arial" charset="0"/>
              </a:rPr>
              <a:t>35.02.16  Эксплуатация и ремонт </a:t>
            </a:r>
          </a:p>
          <a:p>
            <a:r>
              <a:rPr lang="ru-RU" sz="2200">
                <a:solidFill>
                  <a:srgbClr val="376092"/>
                </a:solidFill>
                <a:ea typeface="Calibri" pitchFamily="34" charset="0"/>
                <a:cs typeface="Arial" charset="0"/>
              </a:rPr>
              <a:t> сельскохозяйственной техники и оборудования</a:t>
            </a:r>
          </a:p>
        </p:txBody>
      </p:sp>
      <p:sp>
        <p:nvSpPr>
          <p:cNvPr id="35844" name="TextBox 50"/>
          <p:cNvSpPr txBox="1">
            <a:spLocks noChangeArrowheads="1"/>
          </p:cNvSpPr>
          <p:nvPr/>
        </p:nvSpPr>
        <p:spPr bwMode="auto">
          <a:xfrm>
            <a:off x="4572000" y="1425575"/>
            <a:ext cx="4248150" cy="92392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>
                <a:solidFill>
                  <a:srgbClr val="15397F"/>
                </a:solidFill>
                <a:latin typeface="Arial Black" pitchFamily="34" charset="0"/>
                <a:ea typeface="Arial Black" pitchFamily="34" charset="0"/>
                <a:cs typeface="Times New Roman" pitchFamily="18" charset="0"/>
              </a:rPr>
              <a:t> </a:t>
            </a:r>
            <a:r>
              <a:rPr lang="ru-RU">
                <a:solidFill>
                  <a:srgbClr val="C00000"/>
                </a:solidFill>
                <a:latin typeface="Arial Black" pitchFamily="34" charset="0"/>
                <a:ea typeface="Arial Black" pitchFamily="34" charset="0"/>
                <a:cs typeface="Times New Roman" pitchFamily="18" charset="0"/>
              </a:rPr>
              <a:t>Срок получения образования</a:t>
            </a:r>
          </a:p>
          <a:p>
            <a:pPr algn="ctr" eaLnBrk="0" hangingPunct="0"/>
            <a:r>
              <a:rPr lang="ru-RU">
                <a:solidFill>
                  <a:srgbClr val="376092"/>
                </a:solidFill>
                <a:latin typeface="Calibri" pitchFamily="34" charset="0"/>
                <a:ea typeface="Arial Black" pitchFamily="34" charset="0"/>
                <a:cs typeface="Times New Roman" pitchFamily="18" charset="0"/>
              </a:rPr>
              <a:t>   На базе 11 классов  2 года 10 месяцев</a:t>
            </a:r>
          </a:p>
          <a:p>
            <a:pPr algn="ctr" eaLnBrk="0" hangingPunct="0"/>
            <a:r>
              <a:rPr lang="ru-RU">
                <a:solidFill>
                  <a:srgbClr val="376092"/>
                </a:solidFill>
                <a:latin typeface="Calibri" pitchFamily="34" charset="0"/>
                <a:ea typeface="Arial Black" pitchFamily="34" charset="0"/>
                <a:cs typeface="Times New Roman" pitchFamily="18" charset="0"/>
              </a:rPr>
              <a:t>   На базе 9 классов    3 года 10 месяцев</a:t>
            </a:r>
            <a:endParaRPr lang="ru-RU">
              <a:solidFill>
                <a:srgbClr val="376092"/>
              </a:solidFill>
              <a:latin typeface="Arial Black" pitchFamily="34" charset="0"/>
              <a:ea typeface="Arial Black" pitchFamily="34" charset="0"/>
              <a:cs typeface="Times New Roman" pitchFamily="18" charset="0"/>
            </a:endParaRPr>
          </a:p>
        </p:txBody>
      </p:sp>
      <p:pic>
        <p:nvPicPr>
          <p:cNvPr id="35845" name="Рисунок 13"/>
          <p:cNvPicPr>
            <a:picLocks noChangeAspect="1"/>
          </p:cNvPicPr>
          <p:nvPr/>
        </p:nvPicPr>
        <p:blipFill>
          <a:blip r:embed="rId3"/>
          <a:srcRect l="44489" t="32854" r="6300" b="26241"/>
          <a:stretch>
            <a:fillRect/>
          </a:stretch>
        </p:blipFill>
        <p:spPr bwMode="auto">
          <a:xfrm>
            <a:off x="7164388" y="82550"/>
            <a:ext cx="1857375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Прямоугольник 1"/>
          <p:cNvSpPr>
            <a:spLocks noChangeArrowheads="1"/>
          </p:cNvSpPr>
          <p:nvPr/>
        </p:nvSpPr>
        <p:spPr bwMode="auto">
          <a:xfrm>
            <a:off x="1763713" y="5949950"/>
            <a:ext cx="5514975" cy="4302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200">
                <a:solidFill>
                  <a:srgbClr val="C000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Квалификация   Техник-механик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30175" y="2492375"/>
            <a:ext cx="9013825" cy="40322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0" dirty="0">
                <a:solidFill>
                  <a:prstClr val="black"/>
                </a:solidFill>
                <a:latin typeface="Calibri"/>
              </a:rPr>
              <a:t> </a:t>
            </a:r>
            <a:endParaRPr lang="ru-RU" sz="2200" dirty="0">
              <a:solidFill>
                <a:srgbClr val="C00000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solidFill>
                <a:srgbClr val="C00000"/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C00000"/>
                </a:solidFill>
                <a:latin typeface="+mn-lt"/>
              </a:rPr>
              <a:t>Основные виды профессиональной деятельности: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solidFill>
                <a:srgbClr val="C00000"/>
              </a:solidFill>
              <a:latin typeface="+mn-lt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400" dirty="0">
                <a:solidFill>
                  <a:schemeClr val="tx2"/>
                </a:solidFill>
                <a:latin typeface="+mn-lt"/>
              </a:rPr>
              <a:t>подготовка машин, механизмов, установок, приспособлений к работе, комплектование сборочных единиц;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400" dirty="0">
                <a:solidFill>
                  <a:schemeClr val="tx2"/>
                </a:solidFill>
                <a:latin typeface="+mn-lt"/>
              </a:rPr>
              <a:t>эксплуатация сельскохозяйственной техники;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400" dirty="0">
                <a:solidFill>
                  <a:schemeClr val="tx2"/>
                </a:solidFill>
                <a:latin typeface="+mn-lt"/>
              </a:rPr>
              <a:t>техническое обслуживание и ремонт сельскохозяйственной техники</a:t>
            </a:r>
            <a:endParaRPr lang="ru-RU" sz="2400" dirty="0">
              <a:solidFill>
                <a:schemeClr val="tx2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solidFill>
                <a:srgbClr val="C00000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dirty="0">
                <a:solidFill>
                  <a:srgbClr val="C00000"/>
                </a:solidFill>
                <a:latin typeface="Calibri"/>
              </a:rPr>
              <a:t>	</a:t>
            </a:r>
          </a:p>
        </p:txBody>
      </p:sp>
      <p:pic>
        <p:nvPicPr>
          <p:cNvPr id="35848" name="Picture 2" descr="ремонт и эксплуатация png | PNGWi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738" y="1074738"/>
            <a:ext cx="2608262" cy="192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Box 17"/>
          <p:cNvSpPr txBox="1">
            <a:spLocks noChangeArrowheads="1"/>
          </p:cNvSpPr>
          <p:nvPr/>
        </p:nvSpPr>
        <p:spPr bwMode="auto">
          <a:xfrm>
            <a:off x="312738" y="2776538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altLang="ru-RU" sz="2000" b="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>
            <a:off x="95250" y="935038"/>
            <a:ext cx="9013825" cy="7937"/>
          </a:xfrm>
          <a:prstGeom prst="line">
            <a:avLst/>
          </a:prstGeom>
          <a:ln w="57150">
            <a:solidFill>
              <a:srgbClr val="3661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7150" y="-1588"/>
            <a:ext cx="8964613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23.02.07 Техническое обслуживание и ремонт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двигателей, систем и агрегатов автомобилей</a:t>
            </a:r>
          </a:p>
        </p:txBody>
      </p:sp>
      <p:sp>
        <p:nvSpPr>
          <p:cNvPr id="37892" name="TextBox 50"/>
          <p:cNvSpPr txBox="1">
            <a:spLocks noChangeArrowheads="1"/>
          </p:cNvSpPr>
          <p:nvPr/>
        </p:nvSpPr>
        <p:spPr bwMode="auto">
          <a:xfrm>
            <a:off x="4572000" y="1341438"/>
            <a:ext cx="4248150" cy="922337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>
                <a:solidFill>
                  <a:srgbClr val="15397F"/>
                </a:solidFill>
                <a:latin typeface="Arial Black" pitchFamily="34" charset="0"/>
                <a:ea typeface="Arial Black" pitchFamily="34" charset="0"/>
                <a:cs typeface="Times New Roman" pitchFamily="18" charset="0"/>
              </a:rPr>
              <a:t> </a:t>
            </a:r>
            <a:r>
              <a:rPr lang="ru-RU">
                <a:solidFill>
                  <a:srgbClr val="C00000"/>
                </a:solidFill>
                <a:latin typeface="Arial Black" pitchFamily="34" charset="0"/>
                <a:ea typeface="Arial Black" pitchFamily="34" charset="0"/>
                <a:cs typeface="Times New Roman" pitchFamily="18" charset="0"/>
              </a:rPr>
              <a:t>Срок получения образования</a:t>
            </a:r>
          </a:p>
          <a:p>
            <a:pPr algn="ctr" eaLnBrk="0" hangingPunct="0"/>
            <a:r>
              <a:rPr lang="ru-RU">
                <a:solidFill>
                  <a:srgbClr val="376092"/>
                </a:solidFill>
                <a:latin typeface="Calibri" pitchFamily="34" charset="0"/>
                <a:ea typeface="Arial Black" pitchFamily="34" charset="0"/>
                <a:cs typeface="Times New Roman" pitchFamily="18" charset="0"/>
              </a:rPr>
              <a:t>   На базе 11 классов  2 года 10 месяцев</a:t>
            </a:r>
          </a:p>
          <a:p>
            <a:pPr algn="ctr" eaLnBrk="0" hangingPunct="0"/>
            <a:r>
              <a:rPr lang="ru-RU">
                <a:solidFill>
                  <a:srgbClr val="376092"/>
                </a:solidFill>
                <a:latin typeface="Calibri" pitchFamily="34" charset="0"/>
                <a:ea typeface="Arial Black" pitchFamily="34" charset="0"/>
                <a:cs typeface="Times New Roman" pitchFamily="18" charset="0"/>
              </a:rPr>
              <a:t>   На базе 9 классов    3 года 10 месяцев</a:t>
            </a:r>
            <a:endParaRPr lang="ru-RU">
              <a:solidFill>
                <a:srgbClr val="376092"/>
              </a:solidFill>
              <a:latin typeface="Arial Black" pitchFamily="34" charset="0"/>
              <a:ea typeface="Arial Black" pitchFamily="34" charset="0"/>
              <a:cs typeface="Times New Roman" pitchFamily="18" charset="0"/>
            </a:endParaRPr>
          </a:p>
        </p:txBody>
      </p:sp>
      <p:pic>
        <p:nvPicPr>
          <p:cNvPr id="37893" name="Рисунок 13"/>
          <p:cNvPicPr>
            <a:picLocks noChangeAspect="1"/>
          </p:cNvPicPr>
          <p:nvPr/>
        </p:nvPicPr>
        <p:blipFill>
          <a:blip r:embed="rId3"/>
          <a:srcRect l="44489" t="32854" r="6300" b="26241"/>
          <a:stretch>
            <a:fillRect/>
          </a:stretch>
        </p:blipFill>
        <p:spPr bwMode="auto">
          <a:xfrm>
            <a:off x="7178675" y="82550"/>
            <a:ext cx="1857375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4" name="Прямоугольник 1"/>
          <p:cNvSpPr>
            <a:spLocks noChangeArrowheads="1"/>
          </p:cNvSpPr>
          <p:nvPr/>
        </p:nvSpPr>
        <p:spPr bwMode="auto">
          <a:xfrm>
            <a:off x="1933575" y="6175375"/>
            <a:ext cx="5514975" cy="4302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200">
                <a:solidFill>
                  <a:srgbClr val="C000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Квалификация   Специалист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30175" y="2420938"/>
            <a:ext cx="9121775" cy="415448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0" dirty="0">
                <a:solidFill>
                  <a:prstClr val="black"/>
                </a:solidFill>
                <a:latin typeface="Calibri"/>
              </a:rPr>
              <a:t> </a:t>
            </a:r>
            <a:endParaRPr lang="ru-RU" sz="2200" dirty="0">
              <a:solidFill>
                <a:srgbClr val="C00000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C00000"/>
                </a:solidFill>
                <a:latin typeface="Calibri"/>
              </a:rPr>
              <a:t>Основные виды профессиональной деятельности: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dirty="0">
              <a:solidFill>
                <a:srgbClr val="C00000"/>
              </a:solidFill>
              <a:latin typeface="Calibri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400" dirty="0">
                <a:solidFill>
                  <a:srgbClr val="1F497D"/>
                </a:solidFill>
                <a:latin typeface="+mn-lt"/>
              </a:rPr>
              <a:t>техническое обслуживание и ремонт автомобильных двигателей;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400" dirty="0">
                <a:solidFill>
                  <a:srgbClr val="1F497D"/>
                </a:solidFill>
                <a:latin typeface="+mn-lt"/>
              </a:rPr>
              <a:t>техническое обслуживание и ремонт электрооборудования и электронных систем автомобилей;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400" dirty="0">
                <a:solidFill>
                  <a:srgbClr val="1F497D"/>
                </a:solidFill>
                <a:latin typeface="+mn-lt"/>
              </a:rPr>
              <a:t>техническое обслуживание и ремонт шасси автомобилей;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400" dirty="0">
                <a:solidFill>
                  <a:srgbClr val="1F497D"/>
                </a:solidFill>
                <a:latin typeface="+mn-lt"/>
              </a:rPr>
              <a:t>проведение кузовного ремонта;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400" dirty="0">
                <a:solidFill>
                  <a:srgbClr val="1F497D"/>
                </a:solidFill>
                <a:latin typeface="+mn-lt"/>
              </a:rPr>
              <a:t>организация процесса по техническому обслуживанию и ремонту автомобиля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dirty="0">
                <a:solidFill>
                  <a:srgbClr val="C00000"/>
                </a:solidFill>
                <a:latin typeface="Calibri"/>
              </a:rPr>
              <a:t>	</a:t>
            </a:r>
          </a:p>
        </p:txBody>
      </p:sp>
      <p:pic>
        <p:nvPicPr>
          <p:cNvPr id="37896" name="Picture 2" descr="Ремонт двигателя автомобиля в FS-AUTO3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9738" y="1052513"/>
            <a:ext cx="2647950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Box 17"/>
          <p:cNvSpPr txBox="1">
            <a:spLocks noChangeArrowheads="1"/>
          </p:cNvSpPr>
          <p:nvPr/>
        </p:nvSpPr>
        <p:spPr bwMode="auto">
          <a:xfrm>
            <a:off x="312738" y="2776538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altLang="ru-RU" sz="2000" b="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>
            <a:off x="95250" y="935038"/>
            <a:ext cx="9013825" cy="7937"/>
          </a:xfrm>
          <a:prstGeom prst="line">
            <a:avLst/>
          </a:prstGeom>
          <a:ln w="57150">
            <a:solidFill>
              <a:srgbClr val="3661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39" name="TextBox 32"/>
          <p:cNvSpPr txBox="1">
            <a:spLocks noChangeArrowheads="1"/>
          </p:cNvSpPr>
          <p:nvPr/>
        </p:nvSpPr>
        <p:spPr bwMode="auto">
          <a:xfrm>
            <a:off x="57150" y="-1588"/>
            <a:ext cx="89646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376092"/>
                </a:solidFill>
                <a:ea typeface="Calibri" pitchFamily="34" charset="0"/>
                <a:cs typeface="Arial" charset="0"/>
              </a:rPr>
              <a:t>23.02.01  Организация перевозок и управление </a:t>
            </a:r>
          </a:p>
          <a:p>
            <a:r>
              <a:rPr lang="ru-RU" sz="2400">
                <a:solidFill>
                  <a:srgbClr val="376092"/>
                </a:solidFill>
                <a:ea typeface="Calibri" pitchFamily="34" charset="0"/>
                <a:cs typeface="Arial" charset="0"/>
              </a:rPr>
              <a:t>                 на транспорте (по видам)</a:t>
            </a:r>
            <a:endParaRPr lang="ru-RU" sz="2400">
              <a:solidFill>
                <a:srgbClr val="C0504D"/>
              </a:solidFill>
              <a:ea typeface="Calibri" pitchFamily="34" charset="0"/>
              <a:cs typeface="Arial" charset="0"/>
            </a:endParaRPr>
          </a:p>
        </p:txBody>
      </p:sp>
      <p:sp>
        <p:nvSpPr>
          <p:cNvPr id="39940" name="TextBox 50"/>
          <p:cNvSpPr txBox="1">
            <a:spLocks noChangeArrowheads="1"/>
          </p:cNvSpPr>
          <p:nvPr/>
        </p:nvSpPr>
        <p:spPr bwMode="auto">
          <a:xfrm>
            <a:off x="4572000" y="1425575"/>
            <a:ext cx="4248150" cy="92392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>
                <a:solidFill>
                  <a:srgbClr val="15397F"/>
                </a:solidFill>
                <a:latin typeface="Arial Black" pitchFamily="34" charset="0"/>
                <a:ea typeface="Arial Black" pitchFamily="34" charset="0"/>
                <a:cs typeface="Times New Roman" pitchFamily="18" charset="0"/>
              </a:rPr>
              <a:t> </a:t>
            </a:r>
            <a:r>
              <a:rPr lang="ru-RU">
                <a:solidFill>
                  <a:srgbClr val="C00000"/>
                </a:solidFill>
                <a:latin typeface="Arial Black" pitchFamily="34" charset="0"/>
                <a:ea typeface="Arial Black" pitchFamily="34" charset="0"/>
                <a:cs typeface="Times New Roman" pitchFamily="18" charset="0"/>
              </a:rPr>
              <a:t>Срок получения образования</a:t>
            </a:r>
          </a:p>
          <a:p>
            <a:pPr algn="ctr" eaLnBrk="0" hangingPunct="0"/>
            <a:r>
              <a:rPr lang="ru-RU">
                <a:solidFill>
                  <a:srgbClr val="376092"/>
                </a:solidFill>
                <a:latin typeface="Calibri" pitchFamily="34" charset="0"/>
                <a:ea typeface="Arial Black" pitchFamily="34" charset="0"/>
                <a:cs typeface="Times New Roman" pitchFamily="18" charset="0"/>
              </a:rPr>
              <a:t>   На базе 11 классов  2 года 10 месяцев</a:t>
            </a:r>
          </a:p>
          <a:p>
            <a:pPr algn="ctr" eaLnBrk="0" hangingPunct="0"/>
            <a:r>
              <a:rPr lang="ru-RU">
                <a:solidFill>
                  <a:srgbClr val="376092"/>
                </a:solidFill>
                <a:latin typeface="Calibri" pitchFamily="34" charset="0"/>
                <a:ea typeface="Arial Black" pitchFamily="34" charset="0"/>
                <a:cs typeface="Times New Roman" pitchFamily="18" charset="0"/>
              </a:rPr>
              <a:t>   На базе 9 классов    3 года 10 месяцев</a:t>
            </a:r>
            <a:endParaRPr lang="ru-RU">
              <a:solidFill>
                <a:srgbClr val="376092"/>
              </a:solidFill>
              <a:latin typeface="Arial Black" pitchFamily="34" charset="0"/>
              <a:ea typeface="Arial Black" pitchFamily="34" charset="0"/>
              <a:cs typeface="Times New Roman" pitchFamily="18" charset="0"/>
            </a:endParaRPr>
          </a:p>
        </p:txBody>
      </p:sp>
      <p:pic>
        <p:nvPicPr>
          <p:cNvPr id="39941" name="Рисунок 13"/>
          <p:cNvPicPr>
            <a:picLocks noChangeAspect="1"/>
          </p:cNvPicPr>
          <p:nvPr/>
        </p:nvPicPr>
        <p:blipFill>
          <a:blip r:embed="rId3"/>
          <a:srcRect l="44489" t="32854" r="6300" b="26241"/>
          <a:stretch>
            <a:fillRect/>
          </a:stretch>
        </p:blipFill>
        <p:spPr bwMode="auto">
          <a:xfrm>
            <a:off x="7251700" y="82550"/>
            <a:ext cx="1857375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Прямоугольник 1"/>
          <p:cNvSpPr>
            <a:spLocks noChangeArrowheads="1"/>
          </p:cNvSpPr>
          <p:nvPr/>
        </p:nvSpPr>
        <p:spPr bwMode="auto">
          <a:xfrm>
            <a:off x="1933575" y="5805488"/>
            <a:ext cx="5514975" cy="43021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200">
                <a:solidFill>
                  <a:srgbClr val="C000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Квалификация   Техник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30175" y="2881313"/>
            <a:ext cx="9121775" cy="27082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0" dirty="0">
                <a:solidFill>
                  <a:prstClr val="black"/>
                </a:solidFill>
                <a:latin typeface="Calibri"/>
              </a:rPr>
              <a:t> </a:t>
            </a:r>
            <a:endParaRPr lang="ru-RU" sz="2200" dirty="0">
              <a:solidFill>
                <a:srgbClr val="C00000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C00000"/>
                </a:solidFill>
                <a:latin typeface="Calibri"/>
              </a:rPr>
              <a:t>Основные виды профессиональной деятельности: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dirty="0">
              <a:solidFill>
                <a:srgbClr val="C00000"/>
              </a:solidFill>
              <a:latin typeface="Calibri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400" dirty="0">
                <a:solidFill>
                  <a:srgbClr val="1F497D"/>
                </a:solidFill>
                <a:latin typeface="+mn-lt"/>
              </a:rPr>
              <a:t>Организация перевозочного процесса (по видам транспорта).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400" dirty="0">
                <a:solidFill>
                  <a:srgbClr val="1F497D"/>
                </a:solidFill>
                <a:latin typeface="+mn-lt"/>
              </a:rPr>
              <a:t>Организация сервисного обслуживания на транспорте (по видам транспорта).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400" dirty="0">
                <a:solidFill>
                  <a:srgbClr val="1F497D"/>
                </a:solidFill>
                <a:latin typeface="+mn-lt"/>
              </a:rPr>
              <a:t>Организация транспортно-логистической деятельности (по видам транспорта).</a:t>
            </a:r>
            <a:r>
              <a:rPr lang="ru-RU" sz="2200" dirty="0">
                <a:solidFill>
                  <a:srgbClr val="C00000"/>
                </a:solidFill>
                <a:latin typeface="Calibri"/>
              </a:rPr>
              <a:t>	</a:t>
            </a:r>
          </a:p>
        </p:txBody>
      </p:sp>
      <p:sp>
        <p:nvSpPr>
          <p:cNvPr id="39944" name="AutoShape 2" descr="Грузовые перевозки Грузовые Меньше, чем грузовые перевозки Обычные  перевозчики, грузовой транспорт, сервис png | PNGEg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b="0">
              <a:latin typeface="Calibri" pitchFamily="34" charset="0"/>
            </a:endParaRPr>
          </a:p>
        </p:txBody>
      </p:sp>
      <p:sp>
        <p:nvSpPr>
          <p:cNvPr id="39945" name="AutoShape 4" descr="Грузовые перевозки Грузовые Меньше, чем грузовые перевозки Обычные  перевозчики, грузовой транспорт, сервис png | PNGEgg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b="0">
              <a:latin typeface="Calibri" pitchFamily="34" charset="0"/>
            </a:endParaRPr>
          </a:p>
        </p:txBody>
      </p:sp>
      <p:pic>
        <p:nvPicPr>
          <p:cNvPr id="39946" name="Picture 6" descr="Грузовые перевозки Грузовые Меньше, чем грузовые перевозки Обычные  перевозчики, грузовой транспорт, сервис png | PNGEg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4188" y="1100138"/>
            <a:ext cx="3721100" cy="189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Box 17"/>
          <p:cNvSpPr txBox="1">
            <a:spLocks noChangeArrowheads="1"/>
          </p:cNvSpPr>
          <p:nvPr/>
        </p:nvSpPr>
        <p:spPr bwMode="auto">
          <a:xfrm>
            <a:off x="312738" y="2776538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altLang="ru-RU" sz="2000" b="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>
            <a:off x="95250" y="935038"/>
            <a:ext cx="9013825" cy="7937"/>
          </a:xfrm>
          <a:prstGeom prst="line">
            <a:avLst/>
          </a:prstGeom>
          <a:ln w="57150">
            <a:solidFill>
              <a:srgbClr val="3661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87" name="TextBox 32"/>
          <p:cNvSpPr txBox="1">
            <a:spLocks noChangeArrowheads="1"/>
          </p:cNvSpPr>
          <p:nvPr/>
        </p:nvSpPr>
        <p:spPr bwMode="auto">
          <a:xfrm>
            <a:off x="57150" y="-1588"/>
            <a:ext cx="8964613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FF9900"/>
                </a:solidFill>
                <a:cs typeface="Arial" charset="0"/>
              </a:rPr>
              <a:t> </a:t>
            </a:r>
            <a:r>
              <a:rPr lang="ru-RU" sz="2400"/>
              <a:t>08.01.10</a:t>
            </a:r>
            <a:r>
              <a:rPr lang="ru-RU" b="0"/>
              <a:t> </a:t>
            </a:r>
            <a:r>
              <a:rPr lang="ru-RU" sz="2400">
                <a:solidFill>
                  <a:schemeClr val="tx2"/>
                </a:solidFill>
                <a:cs typeface="Arial" charset="0"/>
              </a:rPr>
              <a:t>Мастер жилищно-коммунального хозяйства</a:t>
            </a:r>
          </a:p>
        </p:txBody>
      </p:sp>
      <p:sp>
        <p:nvSpPr>
          <p:cNvPr id="41988" name="TextBox 50"/>
          <p:cNvSpPr txBox="1">
            <a:spLocks noChangeArrowheads="1"/>
          </p:cNvSpPr>
          <p:nvPr/>
        </p:nvSpPr>
        <p:spPr bwMode="auto">
          <a:xfrm>
            <a:off x="4572000" y="1425575"/>
            <a:ext cx="4248150" cy="76993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>
                <a:solidFill>
                  <a:srgbClr val="15397F"/>
                </a:solidFill>
                <a:latin typeface="Arial Black" pitchFamily="34" charset="0"/>
                <a:ea typeface="Arial Black" pitchFamily="34" charset="0"/>
                <a:cs typeface="Times New Roman" pitchFamily="18" charset="0"/>
              </a:rPr>
              <a:t> </a:t>
            </a:r>
            <a:r>
              <a:rPr lang="ru-RU">
                <a:solidFill>
                  <a:srgbClr val="C00000"/>
                </a:solidFill>
                <a:latin typeface="Arial Black" pitchFamily="34" charset="0"/>
                <a:ea typeface="Arial Black" pitchFamily="34" charset="0"/>
                <a:cs typeface="Times New Roman" pitchFamily="18" charset="0"/>
              </a:rPr>
              <a:t>Срок получения образования</a:t>
            </a:r>
          </a:p>
          <a:p>
            <a:pPr algn="ctr" eaLnBrk="0" hangingPunct="0"/>
            <a:endParaRPr lang="ru-RU" sz="800">
              <a:solidFill>
                <a:srgbClr val="376092"/>
              </a:solidFill>
              <a:latin typeface="Calibri" pitchFamily="34" charset="0"/>
              <a:ea typeface="Arial Black" pitchFamily="34" charset="0"/>
              <a:cs typeface="Times New Roman" pitchFamily="18" charset="0"/>
            </a:endParaRPr>
          </a:p>
          <a:p>
            <a:pPr algn="ctr" eaLnBrk="0" hangingPunct="0"/>
            <a:r>
              <a:rPr lang="ru-RU">
                <a:solidFill>
                  <a:srgbClr val="376092"/>
                </a:solidFill>
                <a:latin typeface="Calibri" pitchFamily="34" charset="0"/>
                <a:ea typeface="Arial Black" pitchFamily="34" charset="0"/>
                <a:cs typeface="Times New Roman" pitchFamily="18" charset="0"/>
              </a:rPr>
              <a:t>На базе 9 классов    2 года 10 месяцев</a:t>
            </a:r>
            <a:endParaRPr lang="ru-RU">
              <a:solidFill>
                <a:srgbClr val="376092"/>
              </a:solidFill>
              <a:latin typeface="Arial Black" pitchFamily="34" charset="0"/>
              <a:ea typeface="Arial Black" pitchFamily="34" charset="0"/>
              <a:cs typeface="Times New Roman" pitchFamily="18" charset="0"/>
            </a:endParaRPr>
          </a:p>
        </p:txBody>
      </p:sp>
      <p:pic>
        <p:nvPicPr>
          <p:cNvPr id="41989" name="Рисунок 13"/>
          <p:cNvPicPr>
            <a:picLocks noChangeAspect="1"/>
          </p:cNvPicPr>
          <p:nvPr/>
        </p:nvPicPr>
        <p:blipFill>
          <a:blip r:embed="rId3"/>
          <a:srcRect l="44489" t="32854" r="6300" b="26241"/>
          <a:stretch>
            <a:fillRect/>
          </a:stretch>
        </p:blipFill>
        <p:spPr bwMode="auto">
          <a:xfrm>
            <a:off x="7164388" y="312738"/>
            <a:ext cx="1857375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0" name="Прямоугольник 1"/>
          <p:cNvSpPr>
            <a:spLocks noChangeArrowheads="1"/>
          </p:cNvSpPr>
          <p:nvPr/>
        </p:nvSpPr>
        <p:spPr bwMode="auto">
          <a:xfrm>
            <a:off x="1108075" y="5373688"/>
            <a:ext cx="7135813" cy="70167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solidFill>
                  <a:srgbClr val="C000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Квалификация </a:t>
            </a:r>
          </a:p>
          <a:p>
            <a:r>
              <a:rPr lang="ru-RU" sz="2000">
                <a:solidFill>
                  <a:schemeClr val="tx2"/>
                </a:solidFill>
                <a:ea typeface="Calibri" pitchFamily="34" charset="0"/>
                <a:cs typeface="Times New Roman" pitchFamily="18" charset="0"/>
              </a:rPr>
              <a:t>Мастер жилищно-коммунального хозяйства</a:t>
            </a:r>
            <a:r>
              <a:rPr lang="ru-RU" b="0">
                <a:ea typeface="Calibri" pitchFamily="34" charset="0"/>
                <a:cs typeface="Times New Roman" pitchFamily="18" charset="0"/>
              </a:rPr>
              <a:t> </a:t>
            </a:r>
            <a:endParaRPr lang="ru-RU" sz="2000">
              <a:solidFill>
                <a:srgbClr val="C00000"/>
              </a:solidFill>
              <a:latin typeface="Arial Black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1991" name="Прямоугольник 2"/>
          <p:cNvSpPr>
            <a:spLocks noChangeArrowheads="1"/>
          </p:cNvSpPr>
          <p:nvPr/>
        </p:nvSpPr>
        <p:spPr bwMode="auto">
          <a:xfrm>
            <a:off x="220663" y="2430463"/>
            <a:ext cx="9236075" cy="298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0">
                <a:solidFill>
                  <a:srgbClr val="000000"/>
                </a:solidFill>
                <a:latin typeface="Calibri" pitchFamily="34" charset="0"/>
              </a:rPr>
              <a:t> </a:t>
            </a:r>
            <a:endParaRPr lang="ru-RU" sz="2200">
              <a:solidFill>
                <a:srgbClr val="C00000"/>
              </a:solidFill>
              <a:latin typeface="Calibri" pitchFamily="34" charset="0"/>
            </a:endParaRPr>
          </a:p>
          <a:p>
            <a:r>
              <a:rPr lang="ru-RU">
                <a:solidFill>
                  <a:srgbClr val="C00000"/>
                </a:solidFill>
                <a:latin typeface="Calibri" pitchFamily="34" charset="0"/>
              </a:rPr>
              <a:t>Основные виды профессиональной деятельности:</a:t>
            </a:r>
          </a:p>
          <a:p>
            <a:pPr>
              <a:buFont typeface="Wingdings" pitchFamily="2" charset="2"/>
              <a:buChar char="Ø"/>
            </a:pPr>
            <a:r>
              <a:rPr lang="ru-RU">
                <a:solidFill>
                  <a:schemeClr val="tx2"/>
                </a:solidFill>
              </a:rPr>
              <a:t>осуществление ремонта системы водоснабжения и водоотведения здания;</a:t>
            </a:r>
            <a:endParaRPr lang="en-US">
              <a:solidFill>
                <a:schemeClr val="tx2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>
                <a:solidFill>
                  <a:schemeClr val="tx2"/>
                </a:solidFill>
              </a:rPr>
              <a:t>осуществление ремонта системы отопления здания;</a:t>
            </a:r>
            <a:endParaRPr lang="en-US">
              <a:solidFill>
                <a:schemeClr val="tx2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>
                <a:solidFill>
                  <a:schemeClr val="tx2"/>
                </a:solidFill>
              </a:rPr>
              <a:t>осуществление ремонта системы освещения и осветительных сетей;</a:t>
            </a:r>
          </a:p>
          <a:p>
            <a:pPr>
              <a:buFont typeface="Wingdings" pitchFamily="2" charset="2"/>
              <a:buChar char="Ø"/>
            </a:pPr>
            <a:r>
              <a:rPr lang="ru-RU">
                <a:solidFill>
                  <a:schemeClr val="tx2"/>
                </a:solidFill>
              </a:rPr>
              <a:t>проведение слесарных,  электрогазосварочных работ при ремонте;</a:t>
            </a:r>
          </a:p>
          <a:p>
            <a:pPr>
              <a:buFont typeface="Wingdings" pitchFamily="2" charset="2"/>
              <a:buChar char="Ø"/>
            </a:pPr>
            <a:r>
              <a:rPr lang="ru-RU">
                <a:solidFill>
                  <a:schemeClr val="tx2"/>
                </a:solidFill>
              </a:rPr>
              <a:t>осуществление ремонта конструктивных элементов зданий.</a:t>
            </a:r>
          </a:p>
          <a:p>
            <a:pPr>
              <a:buFontTx/>
              <a:buChar char="•"/>
            </a:pPr>
            <a:endParaRPr lang="ru-RU">
              <a:solidFill>
                <a:schemeClr val="tx2"/>
              </a:solidFill>
              <a:latin typeface="Calibri" pitchFamily="34" charset="0"/>
            </a:endParaRPr>
          </a:p>
          <a:p>
            <a:pPr>
              <a:buFontTx/>
              <a:buChar char="•"/>
            </a:pPr>
            <a:endParaRPr lang="ru-RU" sz="200">
              <a:solidFill>
                <a:srgbClr val="C00000"/>
              </a:solidFill>
              <a:latin typeface="Calibri" pitchFamily="34" charset="0"/>
            </a:endParaRPr>
          </a:p>
          <a:p>
            <a:endParaRPr lang="ru-RU" sz="2200">
              <a:solidFill>
                <a:srgbClr val="C00000"/>
              </a:solidFill>
              <a:latin typeface="Calibri" pitchFamily="34" charset="0"/>
            </a:endParaRPr>
          </a:p>
          <a:p>
            <a:endParaRPr lang="ru-RU" sz="22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41992" name="AutoShape 2" descr="Грузовые перевозки Грузовые Меньше, чем грузовые перевозки Обычные  перевозчики, грузовой транспорт, сервис png | PNGEg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b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1993" name="AutoShape 4" descr="Грузовые перевозки Грузовые Меньше, чем грузовые перевозки Обычные  перевозчики, грузовой транспорт, сервис png | PNGEgg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b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41994" name="Picture 2" descr="Сантехник Г.О. Сантехнические услуги, ООО Центральное отопление Водосток,  Сантехника, ванная, др., автозапчасти png | PNGWi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68538" y="1125538"/>
            <a:ext cx="2087562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5" name="Picture 2" descr="Учебно-методический стенд &quot;Солнечная Энергетика&quot; с ресурсным  набором/PROFESSIONAL with DR. FUELCELL SCIENCE KI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1019175"/>
            <a:ext cx="1871663" cy="15732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 descr="Професси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7350" y="836613"/>
            <a:ext cx="2333625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4" name="TextBox 17"/>
          <p:cNvSpPr txBox="1">
            <a:spLocks noChangeArrowheads="1"/>
          </p:cNvSpPr>
          <p:nvPr/>
        </p:nvSpPr>
        <p:spPr bwMode="auto">
          <a:xfrm>
            <a:off x="312738" y="2776538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altLang="ru-RU" sz="2000" b="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>
            <a:off x="95250" y="935038"/>
            <a:ext cx="9013825" cy="7937"/>
          </a:xfrm>
          <a:prstGeom prst="line">
            <a:avLst/>
          </a:prstGeom>
          <a:ln w="57150">
            <a:solidFill>
              <a:srgbClr val="3661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7150" y="-1588"/>
            <a:ext cx="8964613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35.01.13 Тракторист-машинист сельскохозяйственного производства</a:t>
            </a:r>
            <a:r>
              <a:rPr lang="ru-RU" sz="2400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4037" name="TextBox 50"/>
          <p:cNvSpPr txBox="1">
            <a:spLocks noChangeArrowheads="1"/>
          </p:cNvSpPr>
          <p:nvPr/>
        </p:nvSpPr>
        <p:spPr bwMode="auto">
          <a:xfrm>
            <a:off x="4572000" y="1425575"/>
            <a:ext cx="4248150" cy="76993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>
                <a:solidFill>
                  <a:srgbClr val="15397F"/>
                </a:solidFill>
                <a:latin typeface="Arial Black" pitchFamily="34" charset="0"/>
                <a:ea typeface="Arial Black" pitchFamily="34" charset="0"/>
                <a:cs typeface="Times New Roman" pitchFamily="18" charset="0"/>
              </a:rPr>
              <a:t> </a:t>
            </a:r>
            <a:r>
              <a:rPr lang="ru-RU">
                <a:solidFill>
                  <a:srgbClr val="C00000"/>
                </a:solidFill>
                <a:latin typeface="Arial Black" pitchFamily="34" charset="0"/>
                <a:ea typeface="Arial Black" pitchFamily="34" charset="0"/>
                <a:cs typeface="Times New Roman" pitchFamily="18" charset="0"/>
              </a:rPr>
              <a:t>Срок получения образования</a:t>
            </a:r>
          </a:p>
          <a:p>
            <a:pPr algn="ctr" eaLnBrk="0" hangingPunct="0"/>
            <a:endParaRPr lang="ru-RU" sz="800">
              <a:solidFill>
                <a:srgbClr val="376092"/>
              </a:solidFill>
              <a:latin typeface="Calibri" pitchFamily="34" charset="0"/>
              <a:ea typeface="Arial Black" pitchFamily="34" charset="0"/>
              <a:cs typeface="Times New Roman" pitchFamily="18" charset="0"/>
            </a:endParaRPr>
          </a:p>
          <a:p>
            <a:pPr algn="ctr" eaLnBrk="0" hangingPunct="0"/>
            <a:r>
              <a:rPr lang="ru-RU">
                <a:solidFill>
                  <a:srgbClr val="376092"/>
                </a:solidFill>
                <a:latin typeface="Calibri" pitchFamily="34" charset="0"/>
                <a:ea typeface="Arial Black" pitchFamily="34" charset="0"/>
                <a:cs typeface="Times New Roman" pitchFamily="18" charset="0"/>
              </a:rPr>
              <a:t>На базе 9 классов    2 года 10 месяцев</a:t>
            </a:r>
            <a:endParaRPr lang="ru-RU">
              <a:solidFill>
                <a:srgbClr val="376092"/>
              </a:solidFill>
              <a:latin typeface="Arial Black" pitchFamily="34" charset="0"/>
              <a:ea typeface="Arial Black" pitchFamily="34" charset="0"/>
              <a:cs typeface="Times New Roman" pitchFamily="18" charset="0"/>
            </a:endParaRPr>
          </a:p>
        </p:txBody>
      </p:sp>
      <p:pic>
        <p:nvPicPr>
          <p:cNvPr id="44038" name="Рисунок 13"/>
          <p:cNvPicPr>
            <a:picLocks noChangeAspect="1"/>
          </p:cNvPicPr>
          <p:nvPr/>
        </p:nvPicPr>
        <p:blipFill>
          <a:blip r:embed="rId4"/>
          <a:srcRect l="44489" t="32854" r="6300" b="26241"/>
          <a:stretch>
            <a:fillRect/>
          </a:stretch>
        </p:blipFill>
        <p:spPr bwMode="auto">
          <a:xfrm>
            <a:off x="7164388" y="312738"/>
            <a:ext cx="1857375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9" name="Прямоугольник 1"/>
          <p:cNvSpPr>
            <a:spLocks noChangeArrowheads="1"/>
          </p:cNvSpPr>
          <p:nvPr/>
        </p:nvSpPr>
        <p:spPr bwMode="auto">
          <a:xfrm>
            <a:off x="1108075" y="5373688"/>
            <a:ext cx="7135813" cy="1322387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solidFill>
                  <a:srgbClr val="C000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Квалификации  </a:t>
            </a:r>
          </a:p>
          <a:p>
            <a:r>
              <a:rPr lang="ru-RU" sz="2000">
                <a:solidFill>
                  <a:srgbClr val="C000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Тракторист-машинист сельскохозяйственного производства</a:t>
            </a:r>
          </a:p>
          <a:p>
            <a:r>
              <a:rPr lang="ru-RU" sz="2000">
                <a:solidFill>
                  <a:srgbClr val="C000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Слесарь по ремонту с/х машин и оборудования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0663" y="2430463"/>
            <a:ext cx="9236075" cy="366236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0" dirty="0">
                <a:solidFill>
                  <a:prstClr val="black"/>
                </a:solidFill>
                <a:latin typeface="Calibri"/>
              </a:rPr>
              <a:t> </a:t>
            </a:r>
            <a:endParaRPr lang="ru-RU" sz="2200" dirty="0">
              <a:solidFill>
                <a:srgbClr val="C00000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C00000"/>
                </a:solidFill>
                <a:latin typeface="Calibri"/>
              </a:rPr>
              <a:t>Основные виды профессиональной деятельности: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" dirty="0">
              <a:solidFill>
                <a:srgbClr val="C00000"/>
              </a:solidFill>
              <a:latin typeface="Calibri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400" dirty="0">
                <a:solidFill>
                  <a:srgbClr val="1F497D"/>
                </a:solidFill>
                <a:latin typeface="+mn-lt"/>
              </a:rPr>
              <a:t>выполнение механизированных работ по возделыванию и уборке сельскохозяйственных культур;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400" dirty="0">
                <a:solidFill>
                  <a:srgbClr val="1F497D"/>
                </a:solidFill>
                <a:latin typeface="+mn-lt"/>
              </a:rPr>
              <a:t>эксплуатация, техническое обслуживание и ремонт тракторов, комбайнов, сельскохозяйственных машин, механизмов, установок, приспособлений и другого инженерно-технологического оборудования с\х назначения.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200" dirty="0">
              <a:solidFill>
                <a:srgbClr val="C00000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200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44041" name="AutoShape 2" descr="Грузовые перевозки Грузовые Меньше, чем грузовые перевозки Обычные  перевозчики, грузовой транспорт, сервис png | PNGEg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b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4042" name="AutoShape 4" descr="Грузовые перевозки Грузовые Меньше, чем грузовые перевозки Обычные  перевозчики, грузовой транспорт, сервис png | PNGEgg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b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Box 17"/>
          <p:cNvSpPr txBox="1">
            <a:spLocks noChangeArrowheads="1"/>
          </p:cNvSpPr>
          <p:nvPr/>
        </p:nvSpPr>
        <p:spPr bwMode="auto">
          <a:xfrm>
            <a:off x="312738" y="2776538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altLang="ru-RU" sz="2000" b="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>
            <a:off x="95250" y="935038"/>
            <a:ext cx="9013825" cy="7937"/>
          </a:xfrm>
          <a:prstGeom prst="line">
            <a:avLst/>
          </a:prstGeom>
          <a:ln w="57150">
            <a:solidFill>
              <a:srgbClr val="3661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083" name="TextBox 32"/>
          <p:cNvSpPr txBox="1">
            <a:spLocks noChangeArrowheads="1"/>
          </p:cNvSpPr>
          <p:nvPr/>
        </p:nvSpPr>
        <p:spPr bwMode="auto">
          <a:xfrm>
            <a:off x="57150" y="231775"/>
            <a:ext cx="896461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1F497D"/>
                </a:solidFill>
                <a:cs typeface="Arial" charset="0"/>
              </a:rPr>
              <a:t>   29.01.07  Портной </a:t>
            </a:r>
          </a:p>
        </p:txBody>
      </p:sp>
      <p:sp>
        <p:nvSpPr>
          <p:cNvPr id="46084" name="TextBox 50"/>
          <p:cNvSpPr txBox="1">
            <a:spLocks noChangeArrowheads="1"/>
          </p:cNvSpPr>
          <p:nvPr/>
        </p:nvSpPr>
        <p:spPr bwMode="auto">
          <a:xfrm>
            <a:off x="4572000" y="1425575"/>
            <a:ext cx="4248150" cy="76993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>
                <a:solidFill>
                  <a:srgbClr val="15397F"/>
                </a:solidFill>
                <a:latin typeface="Arial Black" pitchFamily="34" charset="0"/>
                <a:ea typeface="Arial Black" pitchFamily="34" charset="0"/>
                <a:cs typeface="Times New Roman" pitchFamily="18" charset="0"/>
              </a:rPr>
              <a:t> </a:t>
            </a:r>
            <a:r>
              <a:rPr lang="ru-RU">
                <a:solidFill>
                  <a:srgbClr val="C00000"/>
                </a:solidFill>
                <a:latin typeface="Arial Black" pitchFamily="34" charset="0"/>
                <a:ea typeface="Arial Black" pitchFamily="34" charset="0"/>
                <a:cs typeface="Times New Roman" pitchFamily="18" charset="0"/>
              </a:rPr>
              <a:t>Срок получения образования</a:t>
            </a:r>
          </a:p>
          <a:p>
            <a:pPr algn="ctr" eaLnBrk="0" hangingPunct="0"/>
            <a:endParaRPr lang="ru-RU" sz="800">
              <a:solidFill>
                <a:srgbClr val="376092"/>
              </a:solidFill>
              <a:latin typeface="Calibri" pitchFamily="34" charset="0"/>
              <a:ea typeface="Arial Black" pitchFamily="34" charset="0"/>
              <a:cs typeface="Times New Roman" pitchFamily="18" charset="0"/>
            </a:endParaRPr>
          </a:p>
          <a:p>
            <a:pPr algn="ctr" eaLnBrk="0" hangingPunct="0"/>
            <a:r>
              <a:rPr lang="ru-RU">
                <a:solidFill>
                  <a:srgbClr val="376092"/>
                </a:solidFill>
                <a:latin typeface="Calibri" pitchFamily="34" charset="0"/>
                <a:ea typeface="Arial Black" pitchFamily="34" charset="0"/>
                <a:cs typeface="Times New Roman" pitchFamily="18" charset="0"/>
              </a:rPr>
              <a:t>На базе 9 классов    2 года 10 месяцев</a:t>
            </a:r>
            <a:endParaRPr lang="ru-RU">
              <a:solidFill>
                <a:srgbClr val="376092"/>
              </a:solidFill>
              <a:latin typeface="Arial Black" pitchFamily="34" charset="0"/>
              <a:ea typeface="Arial Black" pitchFamily="34" charset="0"/>
              <a:cs typeface="Times New Roman" pitchFamily="18" charset="0"/>
            </a:endParaRPr>
          </a:p>
        </p:txBody>
      </p:sp>
      <p:pic>
        <p:nvPicPr>
          <p:cNvPr id="46085" name="Рисунок 13"/>
          <p:cNvPicPr>
            <a:picLocks noChangeAspect="1"/>
          </p:cNvPicPr>
          <p:nvPr/>
        </p:nvPicPr>
        <p:blipFill>
          <a:blip r:embed="rId3"/>
          <a:srcRect l="44489" t="32854" r="6300" b="26241"/>
          <a:stretch>
            <a:fillRect/>
          </a:stretch>
        </p:blipFill>
        <p:spPr bwMode="auto">
          <a:xfrm>
            <a:off x="7164388" y="44450"/>
            <a:ext cx="1857375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6" name="Прямоугольник 1"/>
          <p:cNvSpPr>
            <a:spLocks noChangeArrowheads="1"/>
          </p:cNvSpPr>
          <p:nvPr/>
        </p:nvSpPr>
        <p:spPr bwMode="auto">
          <a:xfrm>
            <a:off x="2339975" y="5732463"/>
            <a:ext cx="3824288" cy="401637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solidFill>
                  <a:srgbClr val="C000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Квалификация Портной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0663" y="3084513"/>
            <a:ext cx="9236075" cy="277018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0" dirty="0">
                <a:solidFill>
                  <a:prstClr val="black"/>
                </a:solidFill>
                <a:latin typeface="Calibri"/>
              </a:rPr>
              <a:t> </a:t>
            </a:r>
            <a:endParaRPr lang="ru-RU" sz="2200" dirty="0">
              <a:solidFill>
                <a:srgbClr val="C00000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C00000"/>
                </a:solidFill>
                <a:latin typeface="Calibri"/>
              </a:rPr>
              <a:t>Основные виды профессиональной деятельности: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" dirty="0">
              <a:solidFill>
                <a:srgbClr val="C00000"/>
              </a:solidFill>
              <a:latin typeface="Calibri"/>
            </a:endParaRP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400" dirty="0">
                <a:solidFill>
                  <a:srgbClr val="1F497D"/>
                </a:solidFill>
                <a:latin typeface="+mn-lt"/>
              </a:rPr>
              <a:t>пошив швейных изделий по индивидуальным заказам.</a:t>
            </a: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400" dirty="0">
                <a:solidFill>
                  <a:srgbClr val="1F497D"/>
                </a:solidFill>
                <a:latin typeface="+mn-lt"/>
              </a:rPr>
              <a:t> </a:t>
            </a:r>
            <a:r>
              <a:rPr lang="ru-RU" sz="2400" dirty="0" err="1">
                <a:solidFill>
                  <a:srgbClr val="1F497D"/>
                </a:solidFill>
                <a:latin typeface="+mn-lt"/>
              </a:rPr>
              <a:t>дефектация</a:t>
            </a:r>
            <a:r>
              <a:rPr lang="ru-RU" sz="2400" dirty="0">
                <a:solidFill>
                  <a:srgbClr val="1F497D"/>
                </a:solidFill>
                <a:latin typeface="+mn-lt"/>
              </a:rPr>
              <a:t> швейных изделий.</a:t>
            </a: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400" dirty="0">
                <a:solidFill>
                  <a:srgbClr val="1F497D"/>
                </a:solidFill>
                <a:latin typeface="+mn-lt"/>
              </a:rPr>
              <a:t>ремонт и обновление швейных изделий.</a:t>
            </a:r>
            <a:endParaRPr lang="ru-RU" sz="2200" dirty="0">
              <a:solidFill>
                <a:srgbClr val="C00000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200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46088" name="AutoShape 2" descr="Грузовые перевозки Грузовые Меньше, чем грузовые перевозки Обычные  перевозчики, грузовой транспорт, сервис png | PNGEg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b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6089" name="AutoShape 4" descr="Грузовые перевозки Грузовые Меньше, чем грузовые перевозки Обычные  перевозчики, грузовой транспорт, сервис png | PNGEgg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b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46090" name="Picture 4" descr="портной, портной, ручной, вектор PNG и PSD-файл пнг для бесплатной загрузки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975" y="1117600"/>
            <a:ext cx="2751138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Box 17"/>
          <p:cNvSpPr txBox="1">
            <a:spLocks noChangeArrowheads="1"/>
          </p:cNvSpPr>
          <p:nvPr/>
        </p:nvSpPr>
        <p:spPr bwMode="auto">
          <a:xfrm>
            <a:off x="300038" y="2827338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altLang="ru-RU" sz="2000" b="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>
            <a:off x="95250" y="935038"/>
            <a:ext cx="9013825" cy="7937"/>
          </a:xfrm>
          <a:prstGeom prst="line">
            <a:avLst/>
          </a:prstGeom>
          <a:ln w="57150">
            <a:solidFill>
              <a:srgbClr val="3661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31" name="TextBox 32"/>
          <p:cNvSpPr txBox="1">
            <a:spLocks noChangeArrowheads="1"/>
          </p:cNvSpPr>
          <p:nvPr/>
        </p:nvSpPr>
        <p:spPr bwMode="auto">
          <a:xfrm>
            <a:off x="57150" y="231775"/>
            <a:ext cx="89646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1F497D"/>
                </a:solidFill>
                <a:cs typeface="Arial" charset="0"/>
              </a:rPr>
              <a:t>   08.01.23  Бригадир-путеец</a:t>
            </a:r>
          </a:p>
          <a:p>
            <a:r>
              <a:rPr lang="ru-RU" sz="2400">
                <a:solidFill>
                  <a:srgbClr val="1F497D"/>
                </a:solidFill>
                <a:cs typeface="Arial" charset="0"/>
              </a:rPr>
              <a:t> </a:t>
            </a:r>
          </a:p>
        </p:txBody>
      </p:sp>
      <p:sp>
        <p:nvSpPr>
          <p:cNvPr id="48132" name="TextBox 50"/>
          <p:cNvSpPr txBox="1">
            <a:spLocks noChangeArrowheads="1"/>
          </p:cNvSpPr>
          <p:nvPr/>
        </p:nvSpPr>
        <p:spPr bwMode="auto">
          <a:xfrm>
            <a:off x="4572000" y="1425575"/>
            <a:ext cx="4248150" cy="76993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>
                <a:solidFill>
                  <a:srgbClr val="15397F"/>
                </a:solidFill>
                <a:latin typeface="Arial Black" pitchFamily="34" charset="0"/>
                <a:ea typeface="Arial Black" pitchFamily="34" charset="0"/>
                <a:cs typeface="Times New Roman" pitchFamily="18" charset="0"/>
              </a:rPr>
              <a:t> </a:t>
            </a:r>
            <a:r>
              <a:rPr lang="ru-RU">
                <a:solidFill>
                  <a:srgbClr val="C00000"/>
                </a:solidFill>
                <a:latin typeface="Arial Black" pitchFamily="34" charset="0"/>
                <a:ea typeface="Arial Black" pitchFamily="34" charset="0"/>
                <a:cs typeface="Times New Roman" pitchFamily="18" charset="0"/>
              </a:rPr>
              <a:t>Срок получения образования</a:t>
            </a:r>
          </a:p>
          <a:p>
            <a:pPr algn="ctr" eaLnBrk="0" hangingPunct="0"/>
            <a:endParaRPr lang="ru-RU" sz="800">
              <a:solidFill>
                <a:srgbClr val="376092"/>
              </a:solidFill>
              <a:latin typeface="Calibri" pitchFamily="34" charset="0"/>
              <a:ea typeface="Arial Black" pitchFamily="34" charset="0"/>
              <a:cs typeface="Times New Roman" pitchFamily="18" charset="0"/>
            </a:endParaRPr>
          </a:p>
          <a:p>
            <a:pPr algn="ctr" eaLnBrk="0" hangingPunct="0"/>
            <a:r>
              <a:rPr lang="ru-RU">
                <a:solidFill>
                  <a:srgbClr val="376092"/>
                </a:solidFill>
                <a:latin typeface="Calibri" pitchFamily="34" charset="0"/>
                <a:ea typeface="Arial Black" pitchFamily="34" charset="0"/>
                <a:cs typeface="Times New Roman" pitchFamily="18" charset="0"/>
              </a:rPr>
              <a:t>На базе 9 классов    2 года 10 месяцев</a:t>
            </a:r>
            <a:endParaRPr lang="ru-RU">
              <a:solidFill>
                <a:srgbClr val="376092"/>
              </a:solidFill>
              <a:latin typeface="Arial Black" pitchFamily="34" charset="0"/>
              <a:ea typeface="Arial Black" pitchFamily="34" charset="0"/>
              <a:cs typeface="Times New Roman" pitchFamily="18" charset="0"/>
            </a:endParaRPr>
          </a:p>
        </p:txBody>
      </p:sp>
      <p:pic>
        <p:nvPicPr>
          <p:cNvPr id="48133" name="Рисунок 13"/>
          <p:cNvPicPr>
            <a:picLocks noChangeAspect="1"/>
          </p:cNvPicPr>
          <p:nvPr/>
        </p:nvPicPr>
        <p:blipFill>
          <a:blip r:embed="rId3"/>
          <a:srcRect l="44489" t="32854" r="6300" b="26241"/>
          <a:stretch>
            <a:fillRect/>
          </a:stretch>
        </p:blipFill>
        <p:spPr bwMode="auto">
          <a:xfrm>
            <a:off x="7164388" y="44450"/>
            <a:ext cx="1857375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4" name="Прямоугольник 1"/>
          <p:cNvSpPr>
            <a:spLocks noChangeArrowheads="1"/>
          </p:cNvSpPr>
          <p:nvPr/>
        </p:nvSpPr>
        <p:spPr bwMode="auto">
          <a:xfrm>
            <a:off x="1947863" y="5732463"/>
            <a:ext cx="4756150" cy="70802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solidFill>
                  <a:srgbClr val="C000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Квалификации Монтер пути </a:t>
            </a:r>
          </a:p>
          <a:p>
            <a:r>
              <a:rPr lang="ru-RU" sz="2000">
                <a:solidFill>
                  <a:srgbClr val="C000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                           Сигналист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0663" y="2924175"/>
            <a:ext cx="9391650" cy="25987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2400" dirty="0">
                <a:solidFill>
                  <a:srgbClr val="C00000"/>
                </a:solidFill>
                <a:latin typeface="Calibri"/>
              </a:rPr>
              <a:t>Основные виды профессиональной деятельности: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" dirty="0">
              <a:solidFill>
                <a:srgbClr val="C00000"/>
              </a:solidFill>
              <a:latin typeface="Calibri"/>
            </a:endParaRPr>
          </a:p>
          <a:p>
            <a:pPr marL="342900" indent="-342900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400" dirty="0">
                <a:solidFill>
                  <a:srgbClr val="1F497D"/>
                </a:solidFill>
                <a:latin typeface="+mn-lt"/>
              </a:rPr>
              <a:t>Обеспечивает бесперебойную работу железнодорожного пути, искусственных сооружений, путевых машин и механизмов, пневматического и электрического исполнительного путевого инструмента и приборов, передвижных электростанций, их наладку, техническое обслуживание и ремонт.</a:t>
            </a:r>
            <a:endParaRPr lang="ru-RU" sz="2200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48136" name="AutoShape 2" descr="Грузовые перевозки Грузовые Меньше, чем грузовые перевозки Обычные  перевозчики, грузовой транспорт, сервис png | PNGEg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b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8137" name="AutoShape 4" descr="Грузовые перевозки Грузовые Меньше, чем грузовые перевозки Обычные  перевозчики, грузовой транспорт, сервис png | PNGEgg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b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48138" name="Picture 4" descr="Звуки железной дороги скачать, слушать аудио онлайн | Фонотека"/>
          <p:cNvPicPr>
            <a:picLocks noChangeAspect="1" noChangeArrowheads="1"/>
          </p:cNvPicPr>
          <p:nvPr/>
        </p:nvPicPr>
        <p:blipFill>
          <a:blip r:embed="rId4"/>
          <a:srcRect t="8417" r="4868" b="12268"/>
          <a:stretch>
            <a:fillRect/>
          </a:stretch>
        </p:blipFill>
        <p:spPr bwMode="auto">
          <a:xfrm>
            <a:off x="612775" y="836613"/>
            <a:ext cx="2590800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Box 17"/>
          <p:cNvSpPr txBox="1">
            <a:spLocks noChangeArrowheads="1"/>
          </p:cNvSpPr>
          <p:nvPr/>
        </p:nvSpPr>
        <p:spPr bwMode="auto">
          <a:xfrm>
            <a:off x="300038" y="2827338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altLang="ru-RU" sz="2000" b="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>
            <a:off x="95250" y="935038"/>
            <a:ext cx="9013825" cy="7937"/>
          </a:xfrm>
          <a:prstGeom prst="line">
            <a:avLst/>
          </a:prstGeom>
          <a:ln w="57150">
            <a:solidFill>
              <a:srgbClr val="3661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179" name="TextBox 32"/>
          <p:cNvSpPr txBox="1">
            <a:spLocks noChangeArrowheads="1"/>
          </p:cNvSpPr>
          <p:nvPr/>
        </p:nvSpPr>
        <p:spPr bwMode="auto">
          <a:xfrm>
            <a:off x="57150" y="231775"/>
            <a:ext cx="89646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1F497D"/>
                </a:solidFill>
                <a:cs typeface="Arial" charset="0"/>
              </a:rPr>
              <a:t>   29.01.07  Повар, кондитер </a:t>
            </a:r>
          </a:p>
          <a:p>
            <a:r>
              <a:rPr lang="ru-RU" sz="2400">
                <a:solidFill>
                  <a:srgbClr val="1F497D"/>
                </a:solidFill>
                <a:cs typeface="Arial" charset="0"/>
              </a:rPr>
              <a:t> </a:t>
            </a:r>
          </a:p>
        </p:txBody>
      </p:sp>
      <p:sp>
        <p:nvSpPr>
          <p:cNvPr id="50180" name="TextBox 50"/>
          <p:cNvSpPr txBox="1">
            <a:spLocks noChangeArrowheads="1"/>
          </p:cNvSpPr>
          <p:nvPr/>
        </p:nvSpPr>
        <p:spPr bwMode="auto">
          <a:xfrm>
            <a:off x="4572000" y="1425575"/>
            <a:ext cx="4248150" cy="76993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>
                <a:solidFill>
                  <a:srgbClr val="15397F"/>
                </a:solidFill>
                <a:latin typeface="Arial Black" pitchFamily="34" charset="0"/>
                <a:ea typeface="Arial Black" pitchFamily="34" charset="0"/>
                <a:cs typeface="Times New Roman" pitchFamily="18" charset="0"/>
              </a:rPr>
              <a:t> </a:t>
            </a:r>
            <a:r>
              <a:rPr lang="ru-RU">
                <a:solidFill>
                  <a:srgbClr val="C00000"/>
                </a:solidFill>
                <a:latin typeface="Arial Black" pitchFamily="34" charset="0"/>
                <a:ea typeface="Arial Black" pitchFamily="34" charset="0"/>
                <a:cs typeface="Times New Roman" pitchFamily="18" charset="0"/>
              </a:rPr>
              <a:t>Срок получения образования</a:t>
            </a:r>
          </a:p>
          <a:p>
            <a:pPr algn="ctr" eaLnBrk="0" hangingPunct="0"/>
            <a:endParaRPr lang="ru-RU" sz="800">
              <a:solidFill>
                <a:srgbClr val="376092"/>
              </a:solidFill>
              <a:latin typeface="Calibri" pitchFamily="34" charset="0"/>
              <a:ea typeface="Arial Black" pitchFamily="34" charset="0"/>
              <a:cs typeface="Times New Roman" pitchFamily="18" charset="0"/>
            </a:endParaRPr>
          </a:p>
          <a:p>
            <a:pPr algn="ctr" eaLnBrk="0" hangingPunct="0"/>
            <a:r>
              <a:rPr lang="ru-RU">
                <a:solidFill>
                  <a:srgbClr val="376092"/>
                </a:solidFill>
                <a:latin typeface="Calibri" pitchFamily="34" charset="0"/>
                <a:ea typeface="Arial Black" pitchFamily="34" charset="0"/>
                <a:cs typeface="Times New Roman" pitchFamily="18" charset="0"/>
              </a:rPr>
              <a:t>На базе 9 классов    2 года 10 месяцев</a:t>
            </a:r>
            <a:endParaRPr lang="ru-RU">
              <a:solidFill>
                <a:srgbClr val="376092"/>
              </a:solidFill>
              <a:latin typeface="Arial Black" pitchFamily="34" charset="0"/>
              <a:ea typeface="Arial Black" pitchFamily="34" charset="0"/>
              <a:cs typeface="Times New Roman" pitchFamily="18" charset="0"/>
            </a:endParaRPr>
          </a:p>
        </p:txBody>
      </p:sp>
      <p:pic>
        <p:nvPicPr>
          <p:cNvPr id="50181" name="Рисунок 13"/>
          <p:cNvPicPr>
            <a:picLocks noChangeAspect="1"/>
          </p:cNvPicPr>
          <p:nvPr/>
        </p:nvPicPr>
        <p:blipFill>
          <a:blip r:embed="rId3"/>
          <a:srcRect l="44489" t="32854" r="6300" b="26241"/>
          <a:stretch>
            <a:fillRect/>
          </a:stretch>
        </p:blipFill>
        <p:spPr bwMode="auto">
          <a:xfrm>
            <a:off x="7164388" y="44450"/>
            <a:ext cx="1857375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2" name="Прямоугольник 1"/>
          <p:cNvSpPr>
            <a:spLocks noChangeArrowheads="1"/>
          </p:cNvSpPr>
          <p:nvPr/>
        </p:nvSpPr>
        <p:spPr bwMode="auto">
          <a:xfrm>
            <a:off x="1947863" y="5732463"/>
            <a:ext cx="4756150" cy="70167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solidFill>
                  <a:srgbClr val="C000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Квалификации Повар                          Кондитер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0663" y="3413125"/>
            <a:ext cx="8599487" cy="21764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2400" dirty="0">
                <a:solidFill>
                  <a:srgbClr val="C00000"/>
                </a:solidFill>
                <a:latin typeface="Calibri"/>
              </a:rPr>
              <a:t>Основные виды профессиональной деятельности: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" dirty="0">
              <a:solidFill>
                <a:srgbClr val="C00000"/>
              </a:solidFill>
              <a:latin typeface="Calibri"/>
            </a:endParaRPr>
          </a:p>
          <a:p>
            <a:pPr marL="342900" indent="-342900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400" dirty="0">
                <a:solidFill>
                  <a:srgbClr val="1F497D"/>
                </a:solidFill>
                <a:latin typeface="+mn-lt"/>
              </a:rPr>
              <a:t>приготовление широкого ассортимента простых и основных</a:t>
            </a:r>
          </a:p>
          <a:p>
            <a:pPr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1F497D"/>
                </a:solidFill>
                <a:latin typeface="+mn-lt"/>
              </a:rPr>
              <a:t> блюд и основных хлебобулочных и кондитерских мучных </a:t>
            </a:r>
          </a:p>
          <a:p>
            <a:pPr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1F497D"/>
                </a:solidFill>
                <a:latin typeface="+mn-lt"/>
              </a:rPr>
              <a:t>изделий с учетом потребностей различных категорий </a:t>
            </a:r>
          </a:p>
          <a:p>
            <a:pPr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1F497D"/>
                </a:solidFill>
                <a:latin typeface="+mn-lt"/>
              </a:rPr>
              <a:t>потребителей.</a:t>
            </a:r>
            <a:endParaRPr lang="ru-RU" sz="2200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50184" name="AutoShape 2" descr="Грузовые перевозки Грузовые Меньше, чем грузовые перевозки Обычные  перевозчики, грузовой транспорт, сервис png | PNGEg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b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0185" name="AutoShape 4" descr="Грузовые перевозки Грузовые Меньше, чем грузовые перевозки Обычные  перевозчики, грузовой транспорт, сервис png | PNGEgg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b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50186" name="Picture 4" descr="кондитерские изделия png | PNGEg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0375" y="989013"/>
            <a:ext cx="2457450" cy="237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Прямая соединительная линия 41"/>
          <p:cNvCxnSpPr/>
          <p:nvPr/>
        </p:nvCxnSpPr>
        <p:spPr>
          <a:xfrm>
            <a:off x="0" y="908050"/>
            <a:ext cx="9013825" cy="7938"/>
          </a:xfrm>
          <a:prstGeom prst="line">
            <a:avLst/>
          </a:prstGeom>
          <a:ln w="57150">
            <a:solidFill>
              <a:srgbClr val="3661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226" name="TextBox 32"/>
          <p:cNvSpPr txBox="1">
            <a:spLocks noChangeArrowheads="1"/>
          </p:cNvSpPr>
          <p:nvPr/>
        </p:nvSpPr>
        <p:spPr bwMode="auto">
          <a:xfrm>
            <a:off x="250825" y="0"/>
            <a:ext cx="6913563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tx2"/>
                </a:solidFill>
              </a:rPr>
              <a:t>Для обеспечения учебного процесса в колледже имеются подразделения.</a:t>
            </a:r>
            <a:endParaRPr lang="ru-RU" b="0">
              <a:solidFill>
                <a:schemeClr val="tx2"/>
              </a:solidFill>
            </a:endParaRPr>
          </a:p>
          <a:p>
            <a:endParaRPr lang="ru-RU" sz="2800">
              <a:solidFill>
                <a:schemeClr val="tx2"/>
              </a:solidFill>
            </a:endParaRPr>
          </a:p>
        </p:txBody>
      </p:sp>
      <p:pic>
        <p:nvPicPr>
          <p:cNvPr id="52227" name="Рисунок 13"/>
          <p:cNvPicPr>
            <a:picLocks noChangeAspect="1"/>
          </p:cNvPicPr>
          <p:nvPr/>
        </p:nvPicPr>
        <p:blipFill>
          <a:blip r:embed="rId3"/>
          <a:srcRect l="44489" t="32854" r="6300" b="26241"/>
          <a:stretch>
            <a:fillRect/>
          </a:stretch>
        </p:blipFill>
        <p:spPr bwMode="auto">
          <a:xfrm>
            <a:off x="7164388" y="44450"/>
            <a:ext cx="1857375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8" name="AutoShape 2" descr="Грузовые перевозки Грузовые Меньше, чем грузовые перевозки Обычные  перевозчики, грузовой транспорт, сервис png | PNGEgg"/>
          <p:cNvSpPr>
            <a:spLocks noChangeAspect="1" noChangeArrowheads="1"/>
          </p:cNvSpPr>
          <p:nvPr/>
        </p:nvSpPr>
        <p:spPr bwMode="auto">
          <a:xfrm>
            <a:off x="1258888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b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2229" name="AutoShape 4" descr="Грузовые перевозки Грузовые Меньше, чем грузовые перевозки Обычные  перевозчики, грузовой транспорт, сервис png | PNGEgg"/>
          <p:cNvSpPr>
            <a:spLocks noChangeAspect="1" noChangeArrowheads="1"/>
          </p:cNvSpPr>
          <p:nvPr/>
        </p:nvSpPr>
        <p:spPr bwMode="auto">
          <a:xfrm flipV="1">
            <a:off x="468313" y="-142875"/>
            <a:ext cx="14287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10800000"/>
          <a:lstStyle/>
          <a:p>
            <a:endParaRPr lang="ru-RU" b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2230" name="Rectangle 9"/>
          <p:cNvSpPr>
            <a:spLocks noChangeArrowheads="1"/>
          </p:cNvSpPr>
          <p:nvPr/>
        </p:nvSpPr>
        <p:spPr bwMode="auto">
          <a:xfrm>
            <a:off x="3779838" y="908050"/>
            <a:ext cx="5040312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accent2"/>
                </a:solidFill>
              </a:rPr>
              <a:t> Отделения:</a:t>
            </a:r>
          </a:p>
          <a:p>
            <a:pPr marL="742950" lvl="1" indent="-285750" algn="r"/>
            <a:r>
              <a:rPr lang="ru-RU" u="sng">
                <a:solidFill>
                  <a:schemeClr val="tx2"/>
                </a:solidFill>
                <a:hlinkClick r:id="rId4"/>
              </a:rPr>
              <a:t>Механизации сельского хозяйства</a:t>
            </a:r>
            <a:r>
              <a:rPr lang="ru-RU" u="sng">
                <a:solidFill>
                  <a:schemeClr val="tx2"/>
                </a:solidFill>
              </a:rPr>
              <a:t>;</a:t>
            </a:r>
          </a:p>
          <a:p>
            <a:pPr marL="742950" lvl="1" indent="-285750" algn="r"/>
            <a:r>
              <a:rPr lang="ru-RU">
                <a:solidFill>
                  <a:schemeClr val="tx2"/>
                </a:solidFill>
                <a:hlinkClick r:id="rId5"/>
              </a:rPr>
              <a:t>Электрификация и автоматизация </a:t>
            </a:r>
            <a:r>
              <a:rPr lang="ru-RU">
                <a:solidFill>
                  <a:schemeClr val="tx2"/>
                </a:solidFill>
              </a:rPr>
              <a:t>с/х;</a:t>
            </a:r>
          </a:p>
          <a:p>
            <a:pPr marL="742950" lvl="1" indent="-285750" algn="r"/>
            <a:r>
              <a:rPr lang="ru-RU">
                <a:solidFill>
                  <a:schemeClr val="tx2"/>
                </a:solidFill>
                <a:hlinkClick r:id="rId6"/>
              </a:rPr>
              <a:t>Теплотехническое </a:t>
            </a:r>
            <a:r>
              <a:rPr lang="ru-RU" u="sng">
                <a:solidFill>
                  <a:schemeClr val="tx2"/>
                </a:solidFill>
                <a:hlinkClick r:id="rId6"/>
              </a:rPr>
              <a:t>отделение</a:t>
            </a:r>
            <a:r>
              <a:rPr lang="ru-RU" u="sng">
                <a:solidFill>
                  <a:schemeClr val="tx2"/>
                </a:solidFill>
              </a:rPr>
              <a:t>;</a:t>
            </a:r>
          </a:p>
          <a:p>
            <a:pPr marL="742950" lvl="1" indent="-285750" algn="r"/>
            <a:r>
              <a:rPr lang="ru-RU" u="sng">
                <a:solidFill>
                  <a:schemeClr val="tx2"/>
                </a:solidFill>
                <a:hlinkClick r:id="rId7"/>
              </a:rPr>
              <a:t>Заочное отделение</a:t>
            </a:r>
            <a:r>
              <a:rPr lang="ru-RU" u="sng">
                <a:solidFill>
                  <a:schemeClr val="tx2"/>
                </a:solidFill>
              </a:rPr>
              <a:t>;</a:t>
            </a:r>
          </a:p>
          <a:p>
            <a:pPr marL="742950" lvl="1" indent="-285750" algn="r"/>
            <a:r>
              <a:rPr lang="ru-RU" u="sng">
                <a:solidFill>
                  <a:schemeClr val="tx2"/>
                </a:solidFill>
                <a:hlinkClick r:id="rId8"/>
              </a:rPr>
              <a:t>Подготовки по профессиям квалифицированных рабочих, служащих</a:t>
            </a:r>
            <a:r>
              <a:rPr lang="ru-RU" u="sng">
                <a:solidFill>
                  <a:schemeClr val="tx2"/>
                </a:solidFill>
              </a:rPr>
              <a:t>;</a:t>
            </a:r>
          </a:p>
          <a:p>
            <a:pPr marL="742950" lvl="1" indent="-285750" algn="r"/>
            <a:r>
              <a:rPr lang="ru-RU" u="sng">
                <a:solidFill>
                  <a:schemeClr val="tx2"/>
                </a:solidFill>
                <a:hlinkClick r:id="rId9"/>
              </a:rPr>
              <a:t>Отделение по подготовке рабочих профессий и переподготовки кадров</a:t>
            </a:r>
            <a:r>
              <a:rPr lang="ru-RU" u="sng">
                <a:solidFill>
                  <a:schemeClr val="tx2"/>
                </a:solidFill>
              </a:rPr>
              <a:t>.</a:t>
            </a:r>
            <a:endParaRPr lang="ru-RU">
              <a:solidFill>
                <a:schemeClr val="tx2"/>
              </a:solidFill>
            </a:endParaRPr>
          </a:p>
        </p:txBody>
      </p:sp>
      <p:sp>
        <p:nvSpPr>
          <p:cNvPr id="52231" name="Rectangle 13"/>
          <p:cNvSpPr>
            <a:spLocks noChangeArrowheads="1"/>
          </p:cNvSpPr>
          <p:nvPr/>
        </p:nvSpPr>
        <p:spPr bwMode="auto">
          <a:xfrm>
            <a:off x="3927475" y="3227388"/>
            <a:ext cx="247650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4000"/>
              </a:lnSpc>
              <a:spcBef>
                <a:spcPts val="100"/>
              </a:spcBef>
            </a:pPr>
            <a:r>
              <a:rPr lang="ru-RU" b="0"/>
              <a:t> </a:t>
            </a:r>
          </a:p>
        </p:txBody>
      </p:sp>
      <p:pic>
        <p:nvPicPr>
          <p:cNvPr id="52232" name="Picture 12" descr="images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23850" y="1052513"/>
            <a:ext cx="2286000" cy="185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3" name="Picture 13" descr="images (1)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227763" y="4292600"/>
            <a:ext cx="234315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4" name="Rectangle 14"/>
          <p:cNvSpPr>
            <a:spLocks noChangeArrowheads="1"/>
          </p:cNvSpPr>
          <p:nvPr/>
        </p:nvSpPr>
        <p:spPr bwMode="auto">
          <a:xfrm>
            <a:off x="323850" y="2801938"/>
            <a:ext cx="4572000" cy="369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solidFill>
                <a:schemeClr val="tx2"/>
              </a:solidFill>
            </a:endParaRPr>
          </a:p>
          <a:p>
            <a:r>
              <a:rPr lang="ru-RU">
                <a:solidFill>
                  <a:schemeClr val="tx2"/>
                </a:solidFill>
              </a:rPr>
              <a:t>А также:</a:t>
            </a:r>
          </a:p>
          <a:p>
            <a:r>
              <a:rPr lang="ru-RU">
                <a:solidFill>
                  <a:schemeClr val="tx2"/>
                </a:solidFill>
              </a:rPr>
              <a:t>Столовая;</a:t>
            </a:r>
          </a:p>
          <a:p>
            <a:r>
              <a:rPr lang="ru-RU">
                <a:solidFill>
                  <a:schemeClr val="tx2"/>
                </a:solidFill>
              </a:rPr>
              <a:t>Медицинский пункт;</a:t>
            </a:r>
          </a:p>
          <a:p>
            <a:r>
              <a:rPr lang="ru-RU">
                <a:solidFill>
                  <a:schemeClr val="tx2"/>
                </a:solidFill>
              </a:rPr>
              <a:t>Актовый зал;</a:t>
            </a:r>
          </a:p>
          <a:p>
            <a:r>
              <a:rPr lang="ru-RU">
                <a:solidFill>
                  <a:schemeClr val="tx2"/>
                </a:solidFill>
              </a:rPr>
              <a:t>Два спортивных зала;</a:t>
            </a:r>
          </a:p>
          <a:p>
            <a:r>
              <a:rPr lang="ru-RU">
                <a:solidFill>
                  <a:schemeClr val="tx2"/>
                </a:solidFill>
              </a:rPr>
              <a:t>Кабинет адаптивной физкультуры.</a:t>
            </a:r>
          </a:p>
          <a:p>
            <a:r>
              <a:rPr lang="ru-RU">
                <a:solidFill>
                  <a:schemeClr val="tx2"/>
                </a:solidFill>
              </a:rPr>
              <a:t>Библиотека предлагает</a:t>
            </a:r>
            <a:r>
              <a:rPr lang="ru-RU" b="0"/>
              <a:t> </a:t>
            </a:r>
            <a:r>
              <a:rPr lang="ru-RU" b="0">
                <a:solidFill>
                  <a:schemeClr val="tx2"/>
                </a:solidFill>
              </a:rPr>
              <a:t> </a:t>
            </a:r>
            <a:r>
              <a:rPr lang="ru-RU">
                <a:solidFill>
                  <a:schemeClr val="tx2"/>
                </a:solidFill>
              </a:rPr>
              <a:t>электронные образовательные ресурсы:</a:t>
            </a:r>
            <a:r>
              <a:rPr lang="ru-RU" u="sng">
                <a:solidFill>
                  <a:schemeClr val="tx2"/>
                </a:solidFill>
              </a:rPr>
              <a:t> </a:t>
            </a:r>
            <a:endParaRPr lang="ru-RU" u="sng">
              <a:solidFill>
                <a:schemeClr val="tx2"/>
              </a:solidFill>
              <a:hlinkClick r:id="rId12"/>
            </a:endParaRPr>
          </a:p>
          <a:p>
            <a:r>
              <a:rPr lang="ru-RU" b="0" u="sng">
                <a:hlinkClick r:id="rId12"/>
              </a:rPr>
              <a:t>Электронно-библиотечная система iprbookshop</a:t>
            </a:r>
            <a:r>
              <a:rPr lang="ru-RU" b="0" u="sng"/>
              <a:t>;</a:t>
            </a:r>
            <a:endParaRPr lang="ru-RU" b="0" u="sng">
              <a:hlinkClick r:id="rId13"/>
            </a:endParaRPr>
          </a:p>
          <a:p>
            <a:r>
              <a:rPr lang="ru-RU" b="0" u="sng">
                <a:hlinkClick r:id="rId13"/>
              </a:rPr>
              <a:t>Система электронного обучения «Академия-Медиа</a:t>
            </a:r>
            <a:r>
              <a:rPr lang="ru-RU" b="0" u="sng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Box 17"/>
          <p:cNvSpPr txBox="1">
            <a:spLocks noChangeArrowheads="1"/>
          </p:cNvSpPr>
          <p:nvPr/>
        </p:nvSpPr>
        <p:spPr bwMode="auto">
          <a:xfrm>
            <a:off x="300038" y="2827338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altLang="ru-RU" sz="2000" b="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>
            <a:off x="0" y="908050"/>
            <a:ext cx="9013825" cy="7938"/>
          </a:xfrm>
          <a:prstGeom prst="line">
            <a:avLst/>
          </a:prstGeom>
          <a:ln w="57150">
            <a:solidFill>
              <a:srgbClr val="3661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275" name="TextBox 32"/>
          <p:cNvSpPr txBox="1">
            <a:spLocks noChangeArrowheads="1"/>
          </p:cNvSpPr>
          <p:nvPr/>
        </p:nvSpPr>
        <p:spPr bwMode="auto">
          <a:xfrm>
            <a:off x="250825" y="0"/>
            <a:ext cx="8713788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1F497D"/>
                </a:solidFill>
                <a:cs typeface="Arial" charset="0"/>
              </a:rPr>
              <a:t>                                    </a:t>
            </a:r>
          </a:p>
          <a:p>
            <a:r>
              <a:rPr lang="ru-RU" sz="2400">
                <a:solidFill>
                  <a:srgbClr val="1F497D"/>
                </a:solidFill>
                <a:cs typeface="Arial" charset="0"/>
              </a:rPr>
              <a:t>                                   </a:t>
            </a:r>
            <a:r>
              <a:rPr lang="ru-RU" sz="2800">
                <a:solidFill>
                  <a:schemeClr val="accent2"/>
                </a:solidFill>
              </a:rPr>
              <a:t>Практика</a:t>
            </a:r>
          </a:p>
        </p:txBody>
      </p:sp>
      <p:pic>
        <p:nvPicPr>
          <p:cNvPr id="54276" name="Рисунок 13"/>
          <p:cNvPicPr>
            <a:picLocks noChangeAspect="1"/>
          </p:cNvPicPr>
          <p:nvPr/>
        </p:nvPicPr>
        <p:blipFill>
          <a:blip r:embed="rId3"/>
          <a:srcRect l="44489" t="32854" r="6300" b="26241"/>
          <a:stretch>
            <a:fillRect/>
          </a:stretch>
        </p:blipFill>
        <p:spPr bwMode="auto">
          <a:xfrm>
            <a:off x="7164388" y="44450"/>
            <a:ext cx="1857375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7" name="AutoShape 2" descr="Грузовые перевозки Грузовые Меньше, чем грузовые перевозки Обычные  перевозчики, грузовой транспорт, сервис png | PNGEg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b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4278" name="AutoShape 4" descr="Грузовые перевозки Грузовые Меньше, чем грузовые перевозки Обычные  перевозчики, грузовой транспорт, сервис png | PNGEgg"/>
          <p:cNvSpPr>
            <a:spLocks noChangeAspect="1" noChangeArrowheads="1"/>
          </p:cNvSpPr>
          <p:nvPr/>
        </p:nvSpPr>
        <p:spPr bwMode="auto">
          <a:xfrm flipV="1">
            <a:off x="468313" y="-142875"/>
            <a:ext cx="14287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10800000"/>
          <a:lstStyle/>
          <a:p>
            <a:endParaRPr lang="ru-RU" b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4279" name="Rectangle 9"/>
          <p:cNvSpPr>
            <a:spLocks noChangeArrowheads="1"/>
          </p:cNvSpPr>
          <p:nvPr/>
        </p:nvSpPr>
        <p:spPr bwMode="auto">
          <a:xfrm>
            <a:off x="684213" y="2636838"/>
            <a:ext cx="7127875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4000"/>
              </a:lnSpc>
              <a:spcBef>
                <a:spcPts val="100"/>
              </a:spcBef>
            </a:pPr>
            <a:r>
              <a:rPr lang="ru-RU" sz="2800">
                <a:solidFill>
                  <a:srgbClr val="2B4976"/>
                </a:solidFill>
              </a:rPr>
              <a:t>Для успешного овладения практическими профессиональными   навыками, обучающиеся проходят  учебные, производственные и преддипломную практики.</a:t>
            </a:r>
          </a:p>
          <a:p>
            <a:pPr>
              <a:lnSpc>
                <a:spcPct val="114000"/>
              </a:lnSpc>
              <a:spcBef>
                <a:spcPts val="100"/>
              </a:spcBef>
            </a:pPr>
            <a:endParaRPr lang="ru-RU" sz="2800">
              <a:solidFill>
                <a:srgbClr val="2B4976"/>
              </a:solidFill>
            </a:endParaRPr>
          </a:p>
        </p:txBody>
      </p:sp>
      <p:sp>
        <p:nvSpPr>
          <p:cNvPr id="54280" name="object 9"/>
          <p:cNvSpPr>
            <a:spLocks noChangeArrowheads="1"/>
          </p:cNvSpPr>
          <p:nvPr/>
        </p:nvSpPr>
        <p:spPr bwMode="auto">
          <a:xfrm>
            <a:off x="0" y="1196975"/>
            <a:ext cx="2700338" cy="158432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 b="0">
              <a:latin typeface="Calibri" pitchFamily="34" charset="0"/>
            </a:endParaRPr>
          </a:p>
        </p:txBody>
      </p:sp>
      <p:sp>
        <p:nvSpPr>
          <p:cNvPr id="54281" name="object 12"/>
          <p:cNvSpPr>
            <a:spLocks noChangeArrowheads="1"/>
          </p:cNvSpPr>
          <p:nvPr/>
        </p:nvSpPr>
        <p:spPr bwMode="auto">
          <a:xfrm>
            <a:off x="7092950" y="4941888"/>
            <a:ext cx="1511300" cy="1916112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 b="0">
              <a:latin typeface="Calibri" pitchFamily="34" charset="0"/>
            </a:endParaRPr>
          </a:p>
        </p:txBody>
      </p:sp>
      <p:sp>
        <p:nvSpPr>
          <p:cNvPr id="54282" name="Rectangle 13"/>
          <p:cNvSpPr>
            <a:spLocks noChangeArrowheads="1"/>
          </p:cNvSpPr>
          <p:nvPr/>
        </p:nvSpPr>
        <p:spPr bwMode="auto">
          <a:xfrm>
            <a:off x="3927475" y="3227388"/>
            <a:ext cx="247650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4000"/>
              </a:lnSpc>
              <a:spcBef>
                <a:spcPts val="100"/>
              </a:spcBef>
            </a:pPr>
            <a:r>
              <a:rPr lang="ru-RU" b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280988" y="193675"/>
            <a:ext cx="5691187" cy="819150"/>
          </a:xfrm>
          <a:prstGeom prst="rect">
            <a:avLst/>
          </a:prstGeom>
          <a:noFill/>
        </p:spPr>
        <p:txBody>
          <a:bodyPr lIns="80165" tIns="40083" rIns="80165" bIns="40083">
            <a:spAutoFit/>
          </a:bodyPr>
          <a:lstStyle/>
          <a:p>
            <a:pPr>
              <a:defRPr/>
            </a:pPr>
            <a:r>
              <a:rPr lang="ru-RU" sz="2400" kern="1400" cap="all" dirty="0">
                <a:ln w="0"/>
                <a:solidFill>
                  <a:srgbClr val="5077A6"/>
                </a:solidFill>
                <a:latin typeface="Arial" pitchFamily="34" charset="0"/>
                <a:cs typeface="Arial" pitchFamily="34" charset="0"/>
              </a:rPr>
              <a:t>Программы подготовки специалистов среднего звена  </a:t>
            </a:r>
          </a:p>
        </p:txBody>
      </p:sp>
      <p:sp>
        <p:nvSpPr>
          <p:cNvPr id="40" name="object 15"/>
          <p:cNvSpPr txBox="1"/>
          <p:nvPr/>
        </p:nvSpPr>
        <p:spPr>
          <a:xfrm>
            <a:off x="2425700" y="5549900"/>
            <a:ext cx="1800225" cy="112871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3897" algn="ctr" fontAlgn="auto">
              <a:lnSpc>
                <a:spcPts val="1736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400" b="0" spc="-4" dirty="0">
              <a:solidFill>
                <a:srgbClr val="FFFFFF"/>
              </a:solidFill>
              <a:latin typeface="Arial"/>
              <a:cs typeface="Arial"/>
            </a:endParaRPr>
          </a:p>
          <a:p>
            <a:pPr marL="3897" algn="ctr" fontAlgn="auto">
              <a:lnSpc>
                <a:spcPts val="1736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0" spc="-4" dirty="0">
                <a:solidFill>
                  <a:srgbClr val="FFFFFF"/>
                </a:solidFill>
                <a:latin typeface="Arial"/>
                <a:cs typeface="Arial"/>
              </a:rPr>
              <a:t>более 30 участники «вне конкурса» из 12 регионов РФ</a:t>
            </a:r>
          </a:p>
          <a:p>
            <a:pPr marL="3897" algn="ctr" fontAlgn="auto">
              <a:lnSpc>
                <a:spcPts val="1736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400" b="0" spc="-4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9459" name="TextBox 41"/>
          <p:cNvSpPr txBox="1">
            <a:spLocks noChangeArrowheads="1"/>
          </p:cNvSpPr>
          <p:nvPr/>
        </p:nvSpPr>
        <p:spPr bwMode="auto">
          <a:xfrm>
            <a:off x="1101725" y="6343650"/>
            <a:ext cx="29051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0165" tIns="40083" rIns="80165" bIns="40083"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Akrobat ExtraBold"/>
                <a:ea typeface="Akrobat ExtraBold"/>
                <a:cs typeface="Akrobat ExtraBold"/>
              </a:rPr>
              <a:t>2</a:t>
            </a:r>
          </a:p>
        </p:txBody>
      </p:sp>
      <p:sp>
        <p:nvSpPr>
          <p:cNvPr id="19460" name="AutoShape 2" descr="https://cdn1.img.rsport.ru/images/112667/57/1126675798.jpg"/>
          <p:cNvSpPr>
            <a:spLocks noChangeAspect="1" noChangeArrowheads="1"/>
          </p:cNvSpPr>
          <p:nvPr/>
        </p:nvSpPr>
        <p:spPr bwMode="auto">
          <a:xfrm>
            <a:off x="133350" y="-131763"/>
            <a:ext cx="2603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65" tIns="40083" rIns="80165" bIns="40083"/>
          <a:lstStyle/>
          <a:p>
            <a:endParaRPr lang="ru-RU" b="0">
              <a:latin typeface="Calibri" pitchFamily="34" charset="0"/>
            </a:endParaRPr>
          </a:p>
        </p:txBody>
      </p:sp>
      <p:sp>
        <p:nvSpPr>
          <p:cNvPr id="19461" name="AutoShape 4" descr="https://cdn1.img.rsport.ru/images/112667/57/1126675798.jpg"/>
          <p:cNvSpPr>
            <a:spLocks noChangeAspect="1" noChangeArrowheads="1"/>
          </p:cNvSpPr>
          <p:nvPr/>
        </p:nvSpPr>
        <p:spPr bwMode="auto">
          <a:xfrm>
            <a:off x="133350" y="-131763"/>
            <a:ext cx="2603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65" tIns="40083" rIns="80165" bIns="40083"/>
          <a:lstStyle/>
          <a:p>
            <a:endParaRPr lang="ru-RU" b="0">
              <a:latin typeface="Calibri" pitchFamily="34" charset="0"/>
            </a:endParaRPr>
          </a:p>
        </p:txBody>
      </p:sp>
      <p:sp>
        <p:nvSpPr>
          <p:cNvPr id="19462" name="AutoShape 6" descr="https://cdn1.img.rsport.ru/images/112667/57/1126675798.jpg"/>
          <p:cNvSpPr>
            <a:spLocks noChangeAspect="1" noChangeArrowheads="1"/>
          </p:cNvSpPr>
          <p:nvPr/>
        </p:nvSpPr>
        <p:spPr bwMode="auto">
          <a:xfrm>
            <a:off x="133350" y="-131763"/>
            <a:ext cx="2603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65" tIns="40083" rIns="80165" bIns="40083"/>
          <a:lstStyle/>
          <a:p>
            <a:endParaRPr lang="ru-RU" b="0">
              <a:latin typeface="Calibri" pitchFamily="34" charset="0"/>
            </a:endParaRPr>
          </a:p>
        </p:txBody>
      </p:sp>
      <p:sp>
        <p:nvSpPr>
          <p:cNvPr id="19463" name="AutoShape 8" descr="https://cdn1.img.rsport.ru/images/112667/57/1126675798.jpg"/>
          <p:cNvSpPr>
            <a:spLocks noChangeAspect="1" noChangeArrowheads="1"/>
          </p:cNvSpPr>
          <p:nvPr/>
        </p:nvSpPr>
        <p:spPr bwMode="auto">
          <a:xfrm>
            <a:off x="133350" y="-131763"/>
            <a:ext cx="2603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65" tIns="40083" rIns="80165" bIns="40083"/>
          <a:lstStyle/>
          <a:p>
            <a:endParaRPr lang="ru-RU" b="0">
              <a:latin typeface="Calibri" pitchFamily="34" charset="0"/>
            </a:endParaRPr>
          </a:p>
        </p:txBody>
      </p:sp>
      <p:sp>
        <p:nvSpPr>
          <p:cNvPr id="19464" name="AutoShape 10" descr="https://cdn1.img.rsport.ru/images/112667/57/1126675798.jpg"/>
          <p:cNvSpPr>
            <a:spLocks noChangeAspect="1" noChangeArrowheads="1"/>
          </p:cNvSpPr>
          <p:nvPr/>
        </p:nvSpPr>
        <p:spPr bwMode="auto">
          <a:xfrm>
            <a:off x="133350" y="-131763"/>
            <a:ext cx="2603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65" tIns="40083" rIns="80165" bIns="40083"/>
          <a:lstStyle/>
          <a:p>
            <a:endParaRPr lang="ru-RU" b="0">
              <a:latin typeface="Calibri" pitchFamily="34" charset="0"/>
            </a:endParaRPr>
          </a:p>
        </p:txBody>
      </p:sp>
      <p:sp>
        <p:nvSpPr>
          <p:cNvPr id="19465" name="AutoShape 12" descr="https://cdn1.img.rsport.ru/images/112667/57/1126675798.jpg"/>
          <p:cNvSpPr>
            <a:spLocks noChangeAspect="1" noChangeArrowheads="1"/>
          </p:cNvSpPr>
          <p:nvPr/>
        </p:nvSpPr>
        <p:spPr bwMode="auto">
          <a:xfrm>
            <a:off x="133350" y="-2868613"/>
            <a:ext cx="10426700" cy="598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65" tIns="40083" rIns="80165" bIns="40083"/>
          <a:lstStyle/>
          <a:p>
            <a:endParaRPr lang="ru-RU" b="0">
              <a:latin typeface="Calibri" pitchFamily="34" charset="0"/>
            </a:endParaRPr>
          </a:p>
        </p:txBody>
      </p:sp>
      <p:sp>
        <p:nvSpPr>
          <p:cNvPr id="19466" name="AutoShape 14" descr="https://cdn1.img.rsport.ru/images/112667/57/1126675798.jpg"/>
          <p:cNvSpPr>
            <a:spLocks noChangeAspect="1" noChangeArrowheads="1"/>
          </p:cNvSpPr>
          <p:nvPr/>
        </p:nvSpPr>
        <p:spPr bwMode="auto">
          <a:xfrm>
            <a:off x="133350" y="-2868613"/>
            <a:ext cx="10426700" cy="598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65" tIns="40083" rIns="80165" bIns="40083"/>
          <a:lstStyle/>
          <a:p>
            <a:endParaRPr lang="ru-RU" b="0">
              <a:latin typeface="Calibri" pitchFamily="34" charset="0"/>
            </a:endParaRPr>
          </a:p>
        </p:txBody>
      </p:sp>
      <p:sp>
        <p:nvSpPr>
          <p:cNvPr id="19467" name="AutoShape 16" descr="https://cdn1.img.rsport.ru/images/112667/57/1126675798.jpg"/>
          <p:cNvSpPr>
            <a:spLocks noChangeAspect="1" noChangeArrowheads="1"/>
          </p:cNvSpPr>
          <p:nvPr/>
        </p:nvSpPr>
        <p:spPr bwMode="auto">
          <a:xfrm>
            <a:off x="133350" y="-2868613"/>
            <a:ext cx="10426700" cy="598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65" tIns="40083" rIns="80165" bIns="40083"/>
          <a:lstStyle/>
          <a:p>
            <a:endParaRPr lang="ru-RU" b="0">
              <a:latin typeface="Calibri" pitchFamily="34" charset="0"/>
            </a:endParaRPr>
          </a:p>
        </p:txBody>
      </p:sp>
      <p:sp>
        <p:nvSpPr>
          <p:cNvPr id="19468" name="AutoShape 18" descr="https://cdn1.img.rsport.ru/images/112667/57/1126675798.jpg"/>
          <p:cNvSpPr>
            <a:spLocks noChangeAspect="1" noChangeArrowheads="1"/>
          </p:cNvSpPr>
          <p:nvPr/>
        </p:nvSpPr>
        <p:spPr bwMode="auto">
          <a:xfrm>
            <a:off x="133350" y="-2868613"/>
            <a:ext cx="10426700" cy="598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65" tIns="40083" rIns="80165" bIns="40083"/>
          <a:lstStyle/>
          <a:p>
            <a:endParaRPr lang="ru-RU" b="0">
              <a:latin typeface="Calibri" pitchFamily="34" charset="0"/>
            </a:endParaRPr>
          </a:p>
        </p:txBody>
      </p:sp>
      <p:sp>
        <p:nvSpPr>
          <p:cNvPr id="19469" name="AutoShape 20" descr="https://cdn1.img.rsport.ru/images/112667/57/1126675798.jpg"/>
          <p:cNvSpPr>
            <a:spLocks noChangeAspect="1" noChangeArrowheads="1"/>
          </p:cNvSpPr>
          <p:nvPr/>
        </p:nvSpPr>
        <p:spPr bwMode="auto">
          <a:xfrm>
            <a:off x="133350" y="-2868613"/>
            <a:ext cx="10426700" cy="598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65" tIns="40083" rIns="80165" bIns="40083"/>
          <a:lstStyle/>
          <a:p>
            <a:endParaRPr lang="ru-RU" b="0">
              <a:latin typeface="Calibri" pitchFamily="34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0" y="1412875"/>
            <a:ext cx="9144000" cy="0"/>
          </a:xfrm>
          <a:prstGeom prst="line">
            <a:avLst/>
          </a:prstGeom>
          <a:ln w="57150">
            <a:solidFill>
              <a:srgbClr val="3661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71" name="TextBox 22"/>
          <p:cNvSpPr txBox="1">
            <a:spLocks noChangeArrowheads="1"/>
          </p:cNvSpPr>
          <p:nvPr/>
        </p:nvSpPr>
        <p:spPr bwMode="auto">
          <a:xfrm>
            <a:off x="1692275" y="5445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b="0">
              <a:latin typeface="Calibri" pitchFamily="34" charset="0"/>
            </a:endParaRPr>
          </a:p>
        </p:txBody>
      </p:sp>
      <p:pic>
        <p:nvPicPr>
          <p:cNvPr id="19472" name="Рисунок 25"/>
          <p:cNvPicPr>
            <a:picLocks noChangeAspect="1"/>
          </p:cNvPicPr>
          <p:nvPr/>
        </p:nvPicPr>
        <p:blipFill>
          <a:blip r:embed="rId3"/>
          <a:srcRect l="44489" t="32854" r="6300" b="26241"/>
          <a:stretch>
            <a:fillRect/>
          </a:stretch>
        </p:blipFill>
        <p:spPr bwMode="auto">
          <a:xfrm>
            <a:off x="6948488" y="171450"/>
            <a:ext cx="1857375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73" name="Прямоугольник 1"/>
          <p:cNvSpPr>
            <a:spLocks noChangeArrowheads="1"/>
          </p:cNvSpPr>
          <p:nvPr/>
        </p:nvSpPr>
        <p:spPr bwMode="auto">
          <a:xfrm>
            <a:off x="133350" y="1412875"/>
            <a:ext cx="8902700" cy="541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200">
                <a:solidFill>
                  <a:schemeClr val="accent2"/>
                </a:solidFill>
                <a:cs typeface="Arial" charset="0"/>
              </a:rPr>
              <a:t>35.02.08  Электрификация и автоматизация  сельского хозяйства</a:t>
            </a:r>
          </a:p>
          <a:p>
            <a:endParaRPr lang="ru-RU" sz="600">
              <a:solidFill>
                <a:schemeClr val="accent2"/>
              </a:solidFill>
              <a:cs typeface="Arial" charset="0"/>
            </a:endParaRPr>
          </a:p>
          <a:p>
            <a:endParaRPr lang="ru-RU" sz="200">
              <a:solidFill>
                <a:schemeClr val="accent2"/>
              </a:solidFill>
              <a:cs typeface="Arial" charset="0"/>
            </a:endParaRPr>
          </a:p>
          <a:p>
            <a:r>
              <a:rPr lang="ru-RU" sz="2200">
                <a:solidFill>
                  <a:srgbClr val="376092"/>
                </a:solidFill>
                <a:cs typeface="Arial" charset="0"/>
              </a:rPr>
              <a:t>19.02.03  Технология хлеба, кондитерский и макаронных изделий</a:t>
            </a:r>
          </a:p>
          <a:p>
            <a:endParaRPr lang="ru-RU" sz="600">
              <a:solidFill>
                <a:srgbClr val="376092"/>
              </a:solidFill>
              <a:cs typeface="Arial" charset="0"/>
            </a:endParaRPr>
          </a:p>
          <a:p>
            <a:endParaRPr lang="ru-RU" sz="200">
              <a:solidFill>
                <a:srgbClr val="376092"/>
              </a:solidFill>
              <a:cs typeface="Arial" charset="0"/>
            </a:endParaRPr>
          </a:p>
          <a:p>
            <a:r>
              <a:rPr lang="ru-RU" sz="2200">
                <a:solidFill>
                  <a:schemeClr val="accent2"/>
                </a:solidFill>
                <a:cs typeface="Arial" charset="0"/>
              </a:rPr>
              <a:t>19.02.07  Технология молока и молочных продуктов</a:t>
            </a:r>
          </a:p>
          <a:p>
            <a:endParaRPr lang="ru-RU" sz="600">
              <a:solidFill>
                <a:schemeClr val="accent2"/>
              </a:solidFill>
              <a:cs typeface="Arial" charset="0"/>
            </a:endParaRPr>
          </a:p>
          <a:p>
            <a:endParaRPr lang="ru-RU" sz="200">
              <a:solidFill>
                <a:schemeClr val="accent2"/>
              </a:solidFill>
              <a:cs typeface="Arial" charset="0"/>
            </a:endParaRPr>
          </a:p>
          <a:p>
            <a:r>
              <a:rPr lang="ru-RU" sz="2200">
                <a:solidFill>
                  <a:srgbClr val="376092"/>
                </a:solidFill>
                <a:cs typeface="Arial" charset="0"/>
              </a:rPr>
              <a:t>08.02.07  Монтаж и эксплуатация внутренних сантехнических устройств, кондиционирования воздуха и вентиляции </a:t>
            </a:r>
          </a:p>
          <a:p>
            <a:endParaRPr lang="ru-RU" sz="600">
              <a:solidFill>
                <a:srgbClr val="376092"/>
              </a:solidFill>
              <a:cs typeface="Arial" charset="0"/>
            </a:endParaRPr>
          </a:p>
          <a:p>
            <a:r>
              <a:rPr lang="ru-RU" sz="2200">
                <a:solidFill>
                  <a:schemeClr val="accent2"/>
                </a:solidFill>
                <a:cs typeface="Arial" charset="0"/>
              </a:rPr>
              <a:t>13.02.02 Теплоснабжение и теплотехническое оборудование</a:t>
            </a:r>
          </a:p>
          <a:p>
            <a:endParaRPr lang="ru-RU" sz="600">
              <a:solidFill>
                <a:schemeClr val="accent2"/>
              </a:solidFill>
              <a:cs typeface="Arial" charset="0"/>
            </a:endParaRPr>
          </a:p>
          <a:p>
            <a:r>
              <a:rPr lang="ru-RU" sz="2200">
                <a:solidFill>
                  <a:srgbClr val="376092"/>
                </a:solidFill>
                <a:ea typeface="Calibri" pitchFamily="34" charset="0"/>
                <a:cs typeface="Arial" charset="0"/>
              </a:rPr>
              <a:t>35.02.16</a:t>
            </a:r>
            <a:r>
              <a:rPr lang="ru-RU" sz="2200">
                <a:solidFill>
                  <a:srgbClr val="376092"/>
                </a:solidFill>
                <a:cs typeface="Arial" charset="0"/>
              </a:rPr>
              <a:t>  </a:t>
            </a:r>
            <a:r>
              <a:rPr lang="ru-RU" sz="2200">
                <a:solidFill>
                  <a:srgbClr val="376092"/>
                </a:solidFill>
              </a:rPr>
              <a:t>Эксплуатация и ремонт сельскохозяйственной техники и оборудования</a:t>
            </a:r>
          </a:p>
          <a:p>
            <a:endParaRPr lang="ru-RU" sz="600">
              <a:solidFill>
                <a:srgbClr val="376092"/>
              </a:solidFill>
            </a:endParaRPr>
          </a:p>
          <a:p>
            <a:r>
              <a:rPr lang="ru-RU" sz="2200">
                <a:solidFill>
                  <a:schemeClr val="accent2"/>
                </a:solidFill>
                <a:cs typeface="Arial" charset="0"/>
              </a:rPr>
              <a:t>23.02.07 Техническое обслуживание и ремонт двигателей, систем и агрегатов автомобилей</a:t>
            </a:r>
          </a:p>
          <a:p>
            <a:endParaRPr lang="ru-RU" sz="600">
              <a:solidFill>
                <a:schemeClr val="accent2"/>
              </a:solidFill>
              <a:cs typeface="Arial" charset="0"/>
            </a:endParaRPr>
          </a:p>
          <a:p>
            <a:r>
              <a:rPr lang="ru-RU" sz="2200">
                <a:solidFill>
                  <a:srgbClr val="376092"/>
                </a:solidFill>
              </a:rPr>
              <a:t>23.02.01</a:t>
            </a:r>
            <a:r>
              <a:rPr lang="ru-RU" sz="2200">
                <a:solidFill>
                  <a:srgbClr val="376092"/>
                </a:solidFill>
                <a:cs typeface="Arial" charset="0"/>
              </a:rPr>
              <a:t>  </a:t>
            </a:r>
            <a:r>
              <a:rPr lang="ru-RU" sz="2200">
                <a:solidFill>
                  <a:srgbClr val="376092"/>
                </a:solidFill>
              </a:rPr>
              <a:t>Организация перевозок и управление на транспорте</a:t>
            </a:r>
            <a:endParaRPr lang="ru-RU" sz="2400">
              <a:solidFill>
                <a:schemeClr val="accent2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extBox 17"/>
          <p:cNvSpPr txBox="1">
            <a:spLocks noChangeArrowheads="1"/>
          </p:cNvSpPr>
          <p:nvPr/>
        </p:nvSpPr>
        <p:spPr bwMode="auto">
          <a:xfrm>
            <a:off x="5076825" y="3429000"/>
            <a:ext cx="4067175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solidFill>
                  <a:schemeClr val="accent2"/>
                </a:solidFill>
              </a:rPr>
              <a:t>«Учебный  пункт технического обслуживания»;</a:t>
            </a:r>
          </a:p>
          <a:p>
            <a:r>
              <a:rPr lang="ru-RU" sz="2000">
                <a:solidFill>
                  <a:schemeClr val="accent2"/>
                </a:solidFill>
              </a:rPr>
              <a:t>УПХ «Суходол»;</a:t>
            </a:r>
          </a:p>
          <a:p>
            <a:r>
              <a:rPr lang="ru-RU" sz="2000">
                <a:solidFill>
                  <a:schemeClr val="accent2"/>
                </a:solidFill>
              </a:rPr>
              <a:t>Учебное  хозяйство;</a:t>
            </a:r>
          </a:p>
          <a:p>
            <a:r>
              <a:rPr lang="ru-RU" sz="2000">
                <a:solidFill>
                  <a:schemeClr val="accent2"/>
                </a:solidFill>
              </a:rPr>
              <a:t>«Учебная пекарня»;</a:t>
            </a:r>
          </a:p>
          <a:p>
            <a:r>
              <a:rPr lang="ru-RU" sz="2000">
                <a:solidFill>
                  <a:schemeClr val="accent2"/>
                </a:solidFill>
              </a:rPr>
              <a:t>«Учебно-производственные мастерские»;</a:t>
            </a:r>
          </a:p>
          <a:p>
            <a:r>
              <a:rPr lang="ru-RU" sz="2000">
                <a:solidFill>
                  <a:schemeClr val="accent2"/>
                </a:solidFill>
              </a:rPr>
              <a:t>«Электрополигон»;</a:t>
            </a:r>
          </a:p>
          <a:p>
            <a:r>
              <a:rPr lang="ru-RU" sz="2000">
                <a:solidFill>
                  <a:schemeClr val="accent2"/>
                </a:solidFill>
              </a:rPr>
              <a:t>«Автодром»;</a:t>
            </a:r>
          </a:p>
          <a:p>
            <a:r>
              <a:rPr lang="ru-RU" sz="2000">
                <a:solidFill>
                  <a:schemeClr val="accent2"/>
                </a:solidFill>
              </a:rPr>
              <a:t>«Трактородром»</a:t>
            </a:r>
          </a:p>
          <a:p>
            <a:endParaRPr lang="ru-RU" sz="2000">
              <a:solidFill>
                <a:srgbClr val="3333CC"/>
              </a:solidFill>
            </a:endParaRPr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>
            <a:off x="95250" y="935038"/>
            <a:ext cx="9013825" cy="7937"/>
          </a:xfrm>
          <a:prstGeom prst="line">
            <a:avLst/>
          </a:prstGeom>
          <a:ln w="57150">
            <a:solidFill>
              <a:srgbClr val="3661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323" name="TextBox 32"/>
          <p:cNvSpPr txBox="1">
            <a:spLocks noChangeArrowheads="1"/>
          </p:cNvSpPr>
          <p:nvPr/>
        </p:nvSpPr>
        <p:spPr bwMode="auto">
          <a:xfrm>
            <a:off x="57150" y="981075"/>
            <a:ext cx="732313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42950" lvl="1" indent="-285750" algn="ctr">
              <a:buFont typeface="Wingdings" pitchFamily="2" charset="2"/>
              <a:buNone/>
            </a:pPr>
            <a:endParaRPr lang="ru-RU" sz="2400">
              <a:solidFill>
                <a:schemeClr val="accent1"/>
              </a:solidFill>
            </a:endParaRPr>
          </a:p>
          <a:p>
            <a:pPr marL="742950" lvl="1" indent="-285750">
              <a:buFont typeface="Wingdings" pitchFamily="2" charset="2"/>
              <a:buNone/>
            </a:pPr>
            <a:r>
              <a:rPr lang="ru-RU" sz="2400">
                <a:solidFill>
                  <a:schemeClr val="accent1"/>
                </a:solidFill>
              </a:rPr>
              <a:t>Для организации практического обучения обучающихся в условиях, максимально</a:t>
            </a:r>
          </a:p>
          <a:p>
            <a:pPr marL="742950" lvl="1" indent="-285750">
              <a:buFont typeface="Wingdings" pitchFamily="2" charset="2"/>
              <a:buNone/>
            </a:pPr>
            <a:r>
              <a:rPr lang="ru-RU" sz="2400">
                <a:solidFill>
                  <a:schemeClr val="accent1"/>
                </a:solidFill>
              </a:rPr>
              <a:t>приближенных к  будущей производственной деятельности выпускника,  созданы:</a:t>
            </a:r>
            <a:endParaRPr lang="ru-RU" sz="2400">
              <a:solidFill>
                <a:srgbClr val="1F497D"/>
              </a:solidFill>
              <a:cs typeface="Arial" charset="0"/>
            </a:endParaRPr>
          </a:p>
        </p:txBody>
      </p:sp>
      <p:pic>
        <p:nvPicPr>
          <p:cNvPr id="56324" name="Рисунок 13"/>
          <p:cNvPicPr>
            <a:picLocks noChangeAspect="1"/>
          </p:cNvPicPr>
          <p:nvPr/>
        </p:nvPicPr>
        <p:blipFill>
          <a:blip r:embed="rId3"/>
          <a:srcRect l="44489" t="32854" r="6300" b="26241"/>
          <a:stretch>
            <a:fillRect/>
          </a:stretch>
        </p:blipFill>
        <p:spPr bwMode="auto">
          <a:xfrm>
            <a:off x="7164388" y="44450"/>
            <a:ext cx="1857375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5" name="AutoShape 2" descr="Грузовые перевозки Грузовые Меньше, чем грузовые перевозки Обычные  перевозчики, грузовой транспорт, сервис png | PNGEg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b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6326" name="AutoShape 4" descr="Грузовые перевозки Грузовые Меньше, чем грузовые перевозки Обычные  перевозчики, грузовой транспорт, сервис png | PNGEgg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b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56327" name="Picture 9" descr="imag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87450" y="3716338"/>
            <a:ext cx="2143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Box 17"/>
          <p:cNvSpPr txBox="1">
            <a:spLocks noChangeArrowheads="1"/>
          </p:cNvSpPr>
          <p:nvPr/>
        </p:nvSpPr>
        <p:spPr bwMode="auto">
          <a:xfrm>
            <a:off x="300038" y="2827338"/>
            <a:ext cx="8304212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400">
              <a:solidFill>
                <a:schemeClr val="accent2"/>
              </a:solidFill>
            </a:endParaRPr>
          </a:p>
          <a:p>
            <a:pPr algn="ctr"/>
            <a:endParaRPr lang="ru-RU" sz="2400">
              <a:solidFill>
                <a:schemeClr val="accent2"/>
              </a:solidFill>
            </a:endParaRPr>
          </a:p>
          <a:p>
            <a:pPr algn="ctr"/>
            <a:endParaRPr lang="ru-RU">
              <a:solidFill>
                <a:srgbClr val="3333CC"/>
              </a:solidFill>
            </a:endParaRPr>
          </a:p>
          <a:p>
            <a:pPr algn="ctr"/>
            <a:endParaRPr lang="ru-RU">
              <a:solidFill>
                <a:srgbClr val="3333CC"/>
              </a:solidFill>
            </a:endParaRPr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>
            <a:off x="95250" y="935038"/>
            <a:ext cx="9013825" cy="7937"/>
          </a:xfrm>
          <a:prstGeom prst="line">
            <a:avLst/>
          </a:prstGeom>
          <a:ln w="57150">
            <a:solidFill>
              <a:srgbClr val="3661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371" name="Рисунок 13"/>
          <p:cNvPicPr>
            <a:picLocks noChangeAspect="1"/>
          </p:cNvPicPr>
          <p:nvPr/>
        </p:nvPicPr>
        <p:blipFill>
          <a:blip r:embed="rId3"/>
          <a:srcRect l="44489" t="32854" r="6300" b="26241"/>
          <a:stretch>
            <a:fillRect/>
          </a:stretch>
        </p:blipFill>
        <p:spPr bwMode="auto">
          <a:xfrm>
            <a:off x="7164388" y="44450"/>
            <a:ext cx="1857375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2" name="AutoShape 2" descr="Грузовые перевозки Грузовые Меньше, чем грузовые перевозки Обычные  перевозчики, грузовой транспорт, сервис png | PNGEg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b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8373" name="AutoShape 4" descr="Грузовые перевозки Грузовые Меньше, чем грузовые перевозки Обычные  перевозчики, грузовой транспорт, сервис png | PNGEgg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b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8374" name="Rectangle 7"/>
          <p:cNvSpPr>
            <a:spLocks noChangeArrowheads="1"/>
          </p:cNvSpPr>
          <p:nvPr/>
        </p:nvSpPr>
        <p:spPr bwMode="auto">
          <a:xfrm>
            <a:off x="250825" y="1636713"/>
            <a:ext cx="5616575" cy="20145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>
                <a:solidFill>
                  <a:schemeClr val="tx2"/>
                </a:solidFill>
              </a:rPr>
              <a:t>В колледже   имеется 2 общежития </a:t>
            </a:r>
            <a:r>
              <a:rPr lang="ru-RU" b="0">
                <a:solidFill>
                  <a:schemeClr val="tx2"/>
                </a:solidFill>
              </a:rPr>
              <a:t>на 495 мест</a:t>
            </a:r>
            <a:r>
              <a:rPr lang="ru-RU">
                <a:solidFill>
                  <a:schemeClr val="tx2"/>
                </a:solidFill>
              </a:rPr>
              <a:t>, </a:t>
            </a:r>
          </a:p>
          <a:p>
            <a:endParaRPr lang="ru-RU">
              <a:solidFill>
                <a:schemeClr val="tx2"/>
              </a:solidFill>
            </a:endParaRPr>
          </a:p>
          <a:p>
            <a:r>
              <a:rPr lang="ru-RU">
                <a:solidFill>
                  <a:schemeClr val="tx2"/>
                </a:solidFill>
              </a:rPr>
              <a:t>Места</a:t>
            </a:r>
            <a:r>
              <a:rPr lang="ru-RU" b="0">
                <a:solidFill>
                  <a:schemeClr val="tx2"/>
                </a:solidFill>
              </a:rPr>
              <a:t> предоставляются иногородним студентам, обучающимся и слушателям на период обучения.</a:t>
            </a:r>
          </a:p>
          <a:p>
            <a:r>
              <a:rPr lang="ru-RU">
                <a:solidFill>
                  <a:schemeClr val="accent2"/>
                </a:solidFill>
              </a:rPr>
              <a:t>Оплата за общежитие 379,60 руб.</a:t>
            </a:r>
          </a:p>
          <a:p>
            <a:r>
              <a:rPr lang="ru-RU" b="0">
                <a:solidFill>
                  <a:schemeClr val="tx2"/>
                </a:solidFill>
              </a:rPr>
              <a:t>Заселение по 2-3 человека в комнату.</a:t>
            </a:r>
            <a:endParaRPr lang="ru-RU">
              <a:solidFill>
                <a:schemeClr val="tx2"/>
              </a:solidFill>
            </a:endParaRPr>
          </a:p>
          <a:p>
            <a:endParaRPr lang="ru-RU" b="0">
              <a:solidFill>
                <a:schemeClr val="tx2"/>
              </a:solidFill>
            </a:endParaRPr>
          </a:p>
        </p:txBody>
      </p:sp>
      <p:sp>
        <p:nvSpPr>
          <p:cNvPr id="58375" name="Rectangle 8"/>
          <p:cNvSpPr>
            <a:spLocks noChangeArrowheads="1"/>
          </p:cNvSpPr>
          <p:nvPr/>
        </p:nvSpPr>
        <p:spPr bwMode="auto">
          <a:xfrm>
            <a:off x="2286000" y="4005263"/>
            <a:ext cx="6858000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tx2"/>
                </a:solidFill>
              </a:rPr>
              <a:t>Для заселения необходимы документы:</a:t>
            </a:r>
            <a:endParaRPr lang="ru-RU" b="0">
              <a:solidFill>
                <a:schemeClr val="tx2"/>
              </a:solidFill>
            </a:endParaRPr>
          </a:p>
          <a:p>
            <a:pPr>
              <a:buFontTx/>
              <a:buChar char="•"/>
            </a:pPr>
            <a:r>
              <a:rPr lang="ru-RU" b="0">
                <a:solidFill>
                  <a:schemeClr val="tx2"/>
                </a:solidFill>
              </a:rPr>
              <a:t>заявление установленного образца;</a:t>
            </a:r>
          </a:p>
          <a:p>
            <a:pPr>
              <a:buFontTx/>
              <a:buChar char="•"/>
            </a:pPr>
            <a:r>
              <a:rPr lang="ru-RU" b="0">
                <a:solidFill>
                  <a:schemeClr val="tx2"/>
                </a:solidFill>
              </a:rPr>
              <a:t>паспорт (копия паспорта первой страницы с пропиской);</a:t>
            </a:r>
          </a:p>
          <a:p>
            <a:pPr>
              <a:buFontTx/>
              <a:buChar char="•"/>
            </a:pPr>
            <a:r>
              <a:rPr lang="ru-RU" b="0">
                <a:solidFill>
                  <a:schemeClr val="tx2"/>
                </a:solidFill>
              </a:rPr>
              <a:t>медицинская справка ;</a:t>
            </a:r>
          </a:p>
          <a:p>
            <a:pPr>
              <a:buFontTx/>
              <a:buChar char="•"/>
            </a:pPr>
            <a:r>
              <a:rPr lang="ru-RU" b="0">
                <a:solidFill>
                  <a:schemeClr val="tx2"/>
                </a:solidFill>
              </a:rPr>
              <a:t> копия сертификата о прививках;</a:t>
            </a:r>
          </a:p>
          <a:p>
            <a:pPr>
              <a:buFontTx/>
              <a:buChar char="•"/>
            </a:pPr>
            <a:r>
              <a:rPr lang="ru-RU" b="0">
                <a:solidFill>
                  <a:schemeClr val="tx2"/>
                </a:solidFill>
              </a:rPr>
              <a:t>справкой установленного образца (для лиц льготных категорий).</a:t>
            </a:r>
          </a:p>
        </p:txBody>
      </p:sp>
      <p:pic>
        <p:nvPicPr>
          <p:cNvPr id="58376" name="Picture 9" descr="общежития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1863" y="981075"/>
            <a:ext cx="2881312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7" name="Rectangle 10"/>
          <p:cNvSpPr>
            <a:spLocks noChangeArrowheads="1"/>
          </p:cNvSpPr>
          <p:nvPr/>
        </p:nvSpPr>
        <p:spPr bwMode="auto">
          <a:xfrm>
            <a:off x="250825" y="207963"/>
            <a:ext cx="8610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400" b="0">
                <a:solidFill>
                  <a:schemeClr val="accent2"/>
                </a:solidFill>
              </a:rPr>
              <a:t>Адреса общежитий : </a:t>
            </a:r>
          </a:p>
          <a:p>
            <a:r>
              <a:rPr lang="ru-RU" sz="2000">
                <a:solidFill>
                  <a:schemeClr val="accent2"/>
                </a:solidFill>
              </a:rPr>
              <a:t>ул. Народная, д.60;  ул. Народная, д.62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Box 17"/>
          <p:cNvSpPr txBox="1">
            <a:spLocks noChangeArrowheads="1"/>
          </p:cNvSpPr>
          <p:nvPr/>
        </p:nvSpPr>
        <p:spPr bwMode="auto">
          <a:xfrm>
            <a:off x="300038" y="2827338"/>
            <a:ext cx="8304212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400">
              <a:solidFill>
                <a:schemeClr val="accent2"/>
              </a:solidFill>
            </a:endParaRPr>
          </a:p>
          <a:p>
            <a:pPr algn="ctr"/>
            <a:endParaRPr lang="ru-RU" sz="2400">
              <a:solidFill>
                <a:schemeClr val="accent2"/>
              </a:solidFill>
            </a:endParaRPr>
          </a:p>
          <a:p>
            <a:pPr algn="ctr"/>
            <a:endParaRPr lang="ru-RU">
              <a:solidFill>
                <a:srgbClr val="3333CC"/>
              </a:solidFill>
            </a:endParaRPr>
          </a:p>
          <a:p>
            <a:pPr algn="ctr"/>
            <a:endParaRPr lang="ru-RU">
              <a:solidFill>
                <a:srgbClr val="3333CC"/>
              </a:solidFill>
            </a:endParaRPr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>
            <a:off x="95250" y="935038"/>
            <a:ext cx="9013825" cy="7937"/>
          </a:xfrm>
          <a:prstGeom prst="line">
            <a:avLst/>
          </a:prstGeom>
          <a:ln w="57150">
            <a:solidFill>
              <a:srgbClr val="3661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419" name="Рисунок 13"/>
          <p:cNvPicPr>
            <a:picLocks noChangeAspect="1"/>
          </p:cNvPicPr>
          <p:nvPr/>
        </p:nvPicPr>
        <p:blipFill>
          <a:blip r:embed="rId3"/>
          <a:srcRect l="44489" t="32854" r="6300" b="26241"/>
          <a:stretch>
            <a:fillRect/>
          </a:stretch>
        </p:blipFill>
        <p:spPr bwMode="auto">
          <a:xfrm>
            <a:off x="7164388" y="44450"/>
            <a:ext cx="1857375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0" name="AutoShape 2" descr="Грузовые перевозки Грузовые Меньше, чем грузовые перевозки Обычные  перевозчики, грузовой транспорт, сервис png | PNGEg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b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0421" name="AutoShape 4" descr="Грузовые перевозки Грузовые Меньше, чем грузовые перевозки Обычные  перевозчики, грузовой транспорт, сервис png | PNGEgg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b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0422" name="Rectangle 8"/>
          <p:cNvSpPr>
            <a:spLocks noChangeArrowheads="1"/>
          </p:cNvSpPr>
          <p:nvPr/>
        </p:nvSpPr>
        <p:spPr bwMode="auto">
          <a:xfrm>
            <a:off x="2286000" y="3860800"/>
            <a:ext cx="6858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b="0"/>
          </a:p>
        </p:txBody>
      </p:sp>
      <p:sp>
        <p:nvSpPr>
          <p:cNvPr id="60423" name="Rectangle 9"/>
          <p:cNvSpPr>
            <a:spLocks noChangeArrowheads="1"/>
          </p:cNvSpPr>
          <p:nvPr/>
        </p:nvSpPr>
        <p:spPr bwMode="auto">
          <a:xfrm>
            <a:off x="0" y="616585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>
                <a:solidFill>
                  <a:schemeClr val="accent2"/>
                </a:solidFill>
              </a:rPr>
              <a:t>Действует пропускная система, установлены камеры видеонаблюдения</a:t>
            </a:r>
            <a:r>
              <a:rPr lang="ru-RU" b="0">
                <a:solidFill>
                  <a:schemeClr val="accent2"/>
                </a:solidFill>
              </a:rPr>
              <a:t>!</a:t>
            </a:r>
          </a:p>
        </p:txBody>
      </p:sp>
      <p:pic>
        <p:nvPicPr>
          <p:cNvPr id="60424" name="Picture 11" descr="общежития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9700" y="981075"/>
            <a:ext cx="3359150" cy="508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5" name="Rectangle 15"/>
          <p:cNvSpPr>
            <a:spLocks noChangeArrowheads="1"/>
          </p:cNvSpPr>
          <p:nvPr/>
        </p:nvSpPr>
        <p:spPr bwMode="auto">
          <a:xfrm>
            <a:off x="0" y="0"/>
            <a:ext cx="70929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tx2"/>
                </a:solidFill>
              </a:rPr>
              <a:t>В общежитии имеются: </a:t>
            </a:r>
            <a:r>
              <a:rPr lang="ru-RU" b="0">
                <a:solidFill>
                  <a:schemeClr val="tx2"/>
                </a:solidFill>
              </a:rPr>
              <a:t>    актовый зал, комната отдыха, </a:t>
            </a:r>
            <a:br>
              <a:rPr lang="ru-RU" b="0">
                <a:solidFill>
                  <a:schemeClr val="tx2"/>
                </a:solidFill>
              </a:rPr>
            </a:br>
            <a:r>
              <a:rPr lang="ru-RU" b="0">
                <a:solidFill>
                  <a:schemeClr val="tx2"/>
                </a:solidFill>
              </a:rPr>
              <a:t>    спортзал, тренажерная комната, кухня, постирочная, душ, умывальная комната.</a:t>
            </a:r>
          </a:p>
          <a:p>
            <a:endParaRPr lang="ru-RU" b="0">
              <a:solidFill>
                <a:schemeClr val="tx2"/>
              </a:solidFill>
            </a:endParaRPr>
          </a:p>
        </p:txBody>
      </p:sp>
      <p:pic>
        <p:nvPicPr>
          <p:cNvPr id="60426" name="Picture 17" descr="30_767676-00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4213" y="981075"/>
            <a:ext cx="3671887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object 15"/>
          <p:cNvSpPr txBox="1">
            <a:spLocks noChangeArrowheads="1"/>
          </p:cNvSpPr>
          <p:nvPr/>
        </p:nvSpPr>
        <p:spPr bwMode="auto">
          <a:xfrm>
            <a:off x="2425700" y="5549900"/>
            <a:ext cx="1800225" cy="22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175" algn="ctr">
              <a:lnSpc>
                <a:spcPts val="1738"/>
              </a:lnSpc>
            </a:pPr>
            <a:endParaRPr lang="ru-RU" sz="1400" b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2466" name="TextBox 41"/>
          <p:cNvSpPr txBox="1">
            <a:spLocks noChangeArrowheads="1"/>
          </p:cNvSpPr>
          <p:nvPr/>
        </p:nvSpPr>
        <p:spPr bwMode="auto">
          <a:xfrm>
            <a:off x="1101725" y="6343650"/>
            <a:ext cx="29051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0165" tIns="40083" rIns="80165" bIns="40083"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Akrobat ExtraBold"/>
                <a:ea typeface="Akrobat ExtraBold"/>
                <a:cs typeface="Akrobat ExtraBold"/>
              </a:rPr>
              <a:t>2</a:t>
            </a:r>
          </a:p>
        </p:txBody>
      </p:sp>
      <p:sp>
        <p:nvSpPr>
          <p:cNvPr id="62467" name="AutoShape 2" descr="https://cdn1.img.rsport.ru/images/112667/57/1126675798.jpg"/>
          <p:cNvSpPr>
            <a:spLocks noChangeAspect="1" noChangeArrowheads="1"/>
          </p:cNvSpPr>
          <p:nvPr/>
        </p:nvSpPr>
        <p:spPr bwMode="auto">
          <a:xfrm>
            <a:off x="133350" y="-131763"/>
            <a:ext cx="2603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65" tIns="40083" rIns="80165" bIns="40083"/>
          <a:lstStyle/>
          <a:p>
            <a:endParaRPr lang="ru-RU" b="0">
              <a:latin typeface="Calibri" pitchFamily="34" charset="0"/>
            </a:endParaRPr>
          </a:p>
        </p:txBody>
      </p:sp>
      <p:sp>
        <p:nvSpPr>
          <p:cNvPr id="62468" name="AutoShape 4" descr="https://cdn1.img.rsport.ru/images/112667/57/1126675798.jpg"/>
          <p:cNvSpPr>
            <a:spLocks noChangeAspect="1" noChangeArrowheads="1"/>
          </p:cNvSpPr>
          <p:nvPr/>
        </p:nvSpPr>
        <p:spPr bwMode="auto">
          <a:xfrm>
            <a:off x="133350" y="-131763"/>
            <a:ext cx="2603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65" tIns="40083" rIns="80165" bIns="40083"/>
          <a:lstStyle/>
          <a:p>
            <a:endParaRPr lang="ru-RU" b="0">
              <a:latin typeface="Calibri" pitchFamily="34" charset="0"/>
            </a:endParaRPr>
          </a:p>
        </p:txBody>
      </p:sp>
      <p:sp>
        <p:nvSpPr>
          <p:cNvPr id="62469" name="AutoShape 6" descr="https://cdn1.img.rsport.ru/images/112667/57/1126675798.jpg"/>
          <p:cNvSpPr>
            <a:spLocks noChangeAspect="1" noChangeArrowheads="1"/>
          </p:cNvSpPr>
          <p:nvPr/>
        </p:nvSpPr>
        <p:spPr bwMode="auto">
          <a:xfrm>
            <a:off x="133350" y="-131763"/>
            <a:ext cx="2603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65" tIns="40083" rIns="80165" bIns="40083"/>
          <a:lstStyle/>
          <a:p>
            <a:endParaRPr lang="ru-RU" b="0">
              <a:latin typeface="Calibri" pitchFamily="34" charset="0"/>
            </a:endParaRPr>
          </a:p>
        </p:txBody>
      </p:sp>
      <p:sp>
        <p:nvSpPr>
          <p:cNvPr id="62470" name="AutoShape 8" descr="https://cdn1.img.rsport.ru/images/112667/57/1126675798.jpg"/>
          <p:cNvSpPr>
            <a:spLocks noChangeAspect="1" noChangeArrowheads="1"/>
          </p:cNvSpPr>
          <p:nvPr/>
        </p:nvSpPr>
        <p:spPr bwMode="auto">
          <a:xfrm>
            <a:off x="133350" y="-131763"/>
            <a:ext cx="2603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65" tIns="40083" rIns="80165" bIns="40083"/>
          <a:lstStyle/>
          <a:p>
            <a:endParaRPr lang="ru-RU" b="0">
              <a:latin typeface="Calibri" pitchFamily="34" charset="0"/>
            </a:endParaRPr>
          </a:p>
        </p:txBody>
      </p:sp>
      <p:sp>
        <p:nvSpPr>
          <p:cNvPr id="62471" name="AutoShape 10" descr="https://cdn1.img.rsport.ru/images/112667/57/1126675798.jpg"/>
          <p:cNvSpPr>
            <a:spLocks noChangeAspect="1" noChangeArrowheads="1"/>
          </p:cNvSpPr>
          <p:nvPr/>
        </p:nvSpPr>
        <p:spPr bwMode="auto">
          <a:xfrm>
            <a:off x="133350" y="-131763"/>
            <a:ext cx="2603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65" tIns="40083" rIns="80165" bIns="40083"/>
          <a:lstStyle/>
          <a:p>
            <a:endParaRPr lang="ru-RU" b="0">
              <a:latin typeface="Calibri" pitchFamily="34" charset="0"/>
            </a:endParaRPr>
          </a:p>
        </p:txBody>
      </p:sp>
      <p:sp>
        <p:nvSpPr>
          <p:cNvPr id="62472" name="AutoShape 12" descr="https://cdn1.img.rsport.ru/images/112667/57/1126675798.jpg"/>
          <p:cNvSpPr>
            <a:spLocks noChangeAspect="1" noChangeArrowheads="1"/>
          </p:cNvSpPr>
          <p:nvPr/>
        </p:nvSpPr>
        <p:spPr bwMode="auto">
          <a:xfrm>
            <a:off x="133350" y="-2868613"/>
            <a:ext cx="10426700" cy="598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65" tIns="40083" rIns="80165" bIns="40083"/>
          <a:lstStyle/>
          <a:p>
            <a:endParaRPr lang="ru-RU" b="0">
              <a:latin typeface="Calibri" pitchFamily="34" charset="0"/>
            </a:endParaRPr>
          </a:p>
        </p:txBody>
      </p:sp>
      <p:sp>
        <p:nvSpPr>
          <p:cNvPr id="62473" name="AutoShape 14" descr="https://cdn1.img.rsport.ru/images/112667/57/1126675798.jpg"/>
          <p:cNvSpPr>
            <a:spLocks noChangeAspect="1" noChangeArrowheads="1"/>
          </p:cNvSpPr>
          <p:nvPr/>
        </p:nvSpPr>
        <p:spPr bwMode="auto">
          <a:xfrm>
            <a:off x="133350" y="-2868613"/>
            <a:ext cx="10426700" cy="598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65" tIns="40083" rIns="80165" bIns="40083"/>
          <a:lstStyle/>
          <a:p>
            <a:endParaRPr lang="ru-RU" b="0">
              <a:latin typeface="Calibri" pitchFamily="34" charset="0"/>
            </a:endParaRPr>
          </a:p>
        </p:txBody>
      </p:sp>
      <p:sp>
        <p:nvSpPr>
          <p:cNvPr id="62474" name="AutoShape 16" descr="https://cdn1.img.rsport.ru/images/112667/57/1126675798.jpg"/>
          <p:cNvSpPr>
            <a:spLocks noChangeAspect="1" noChangeArrowheads="1"/>
          </p:cNvSpPr>
          <p:nvPr/>
        </p:nvSpPr>
        <p:spPr bwMode="auto">
          <a:xfrm>
            <a:off x="133350" y="-2868613"/>
            <a:ext cx="10426700" cy="598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65" tIns="40083" rIns="80165" bIns="40083"/>
          <a:lstStyle/>
          <a:p>
            <a:endParaRPr lang="ru-RU" b="0">
              <a:latin typeface="Calibri" pitchFamily="34" charset="0"/>
            </a:endParaRPr>
          </a:p>
        </p:txBody>
      </p:sp>
      <p:sp>
        <p:nvSpPr>
          <p:cNvPr id="62475" name="AutoShape 18" descr="https://cdn1.img.rsport.ru/images/112667/57/1126675798.jpg"/>
          <p:cNvSpPr>
            <a:spLocks noChangeAspect="1" noChangeArrowheads="1"/>
          </p:cNvSpPr>
          <p:nvPr/>
        </p:nvSpPr>
        <p:spPr bwMode="auto">
          <a:xfrm>
            <a:off x="133350" y="-2868613"/>
            <a:ext cx="10426700" cy="598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65" tIns="40083" rIns="80165" bIns="40083"/>
          <a:lstStyle/>
          <a:p>
            <a:endParaRPr lang="ru-RU" b="0">
              <a:latin typeface="Calibri" pitchFamily="34" charset="0"/>
            </a:endParaRPr>
          </a:p>
        </p:txBody>
      </p:sp>
      <p:sp>
        <p:nvSpPr>
          <p:cNvPr id="62476" name="AutoShape 20" descr="https://cdn1.img.rsport.ru/images/112667/57/1126675798.jpg"/>
          <p:cNvSpPr>
            <a:spLocks noChangeAspect="1" noChangeArrowheads="1"/>
          </p:cNvSpPr>
          <p:nvPr/>
        </p:nvSpPr>
        <p:spPr bwMode="auto">
          <a:xfrm>
            <a:off x="133350" y="-2868613"/>
            <a:ext cx="10426700" cy="598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65" tIns="40083" rIns="80165" bIns="40083"/>
          <a:lstStyle/>
          <a:p>
            <a:endParaRPr lang="ru-RU" b="0">
              <a:latin typeface="Calibri" pitchFamily="34" charset="0"/>
            </a:endParaRPr>
          </a:p>
        </p:txBody>
      </p:sp>
      <p:sp>
        <p:nvSpPr>
          <p:cNvPr id="62477" name="TextBox 22"/>
          <p:cNvSpPr txBox="1">
            <a:spLocks noChangeArrowheads="1"/>
          </p:cNvSpPr>
          <p:nvPr/>
        </p:nvSpPr>
        <p:spPr bwMode="auto">
          <a:xfrm>
            <a:off x="1692275" y="5445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b="0">
              <a:latin typeface="Calibri" pitchFamily="34" charset="0"/>
            </a:endParaRPr>
          </a:p>
        </p:txBody>
      </p:sp>
      <p:pic>
        <p:nvPicPr>
          <p:cNvPr id="62478" name="Рисунок 25"/>
          <p:cNvPicPr>
            <a:picLocks noChangeAspect="1"/>
          </p:cNvPicPr>
          <p:nvPr/>
        </p:nvPicPr>
        <p:blipFill>
          <a:blip r:embed="rId3"/>
          <a:srcRect l="44489" t="32854" r="6300" b="26241"/>
          <a:stretch>
            <a:fillRect/>
          </a:stretch>
        </p:blipFill>
        <p:spPr bwMode="auto">
          <a:xfrm>
            <a:off x="6948488" y="171450"/>
            <a:ext cx="1857375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9" name="Прямоугольник 1"/>
          <p:cNvSpPr>
            <a:spLocks noChangeArrowheads="1"/>
          </p:cNvSpPr>
          <p:nvPr/>
        </p:nvSpPr>
        <p:spPr bwMode="auto">
          <a:xfrm>
            <a:off x="241300" y="1412875"/>
            <a:ext cx="8902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400">
              <a:solidFill>
                <a:schemeClr val="accent2"/>
              </a:solidFill>
              <a:cs typeface="Arial" charset="0"/>
            </a:endParaRPr>
          </a:p>
        </p:txBody>
      </p:sp>
      <p:sp>
        <p:nvSpPr>
          <p:cNvPr id="62480" name="Rectangle 19"/>
          <p:cNvSpPr>
            <a:spLocks noChangeArrowheads="1"/>
          </p:cNvSpPr>
          <p:nvPr/>
        </p:nvSpPr>
        <p:spPr bwMode="auto">
          <a:xfrm>
            <a:off x="2286000" y="3108325"/>
            <a:ext cx="457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b="0"/>
          </a:p>
        </p:txBody>
      </p:sp>
      <p:sp>
        <p:nvSpPr>
          <p:cNvPr id="62481" name="Rectangle 21"/>
          <p:cNvSpPr>
            <a:spLocks noChangeArrowheads="1"/>
          </p:cNvSpPr>
          <p:nvPr/>
        </p:nvSpPr>
        <p:spPr bwMode="auto">
          <a:xfrm>
            <a:off x="0" y="0"/>
            <a:ext cx="6948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2400">
              <a:solidFill>
                <a:schemeClr val="accent1"/>
              </a:solidFill>
            </a:endParaRPr>
          </a:p>
        </p:txBody>
      </p:sp>
      <p:sp>
        <p:nvSpPr>
          <p:cNvPr id="62482" name="Rectangle 20"/>
          <p:cNvSpPr>
            <a:spLocks noChangeArrowheads="1"/>
          </p:cNvSpPr>
          <p:nvPr/>
        </p:nvSpPr>
        <p:spPr bwMode="auto">
          <a:xfrm>
            <a:off x="2268538" y="2997200"/>
            <a:ext cx="457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62483" name="Rectangle 21"/>
          <p:cNvSpPr>
            <a:spLocks noChangeArrowheads="1"/>
          </p:cNvSpPr>
          <p:nvPr/>
        </p:nvSpPr>
        <p:spPr bwMode="auto">
          <a:xfrm>
            <a:off x="827088" y="1966913"/>
            <a:ext cx="6840537" cy="134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600">
                <a:solidFill>
                  <a:schemeClr val="accent2"/>
                </a:solidFill>
              </a:rPr>
              <a:t>«Хлебопечение», «Технологии  моды», «Экспедирование грузов», «Управление складирования», «Эксплуатация сельскохозяйственных машин»,   «Цифровое земледелие»,   «Окраска автомобиля», «Электромонтаж»,  «Сантехника и отопление»</a:t>
            </a:r>
            <a:r>
              <a:rPr lang="ru-RU">
                <a:solidFill>
                  <a:schemeClr val="accent2"/>
                </a:solidFill>
              </a:rPr>
              <a:t> </a:t>
            </a:r>
          </a:p>
        </p:txBody>
      </p:sp>
      <p:pic>
        <p:nvPicPr>
          <p:cNvPr id="62484" name="Picture 23" descr="Региональный чемпионат «Молодые профессионалы» (WorldSkills Russia) - 201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284538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85" name="Picture 25" descr="201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88013" y="3357563"/>
            <a:ext cx="3455987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86" name="AutoShape 25" descr="Ijdzez5Xspc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b="0"/>
          </a:p>
        </p:txBody>
      </p:sp>
      <p:sp>
        <p:nvSpPr>
          <p:cNvPr id="62487" name="AutoShape 27" descr="Ijdzez5Xspc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b="0"/>
          </a:p>
        </p:txBody>
      </p:sp>
      <p:sp>
        <p:nvSpPr>
          <p:cNvPr id="62488" name="AutoShape 29" descr="Ijdzez5Xspc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b="0"/>
          </a:p>
        </p:txBody>
      </p:sp>
      <p:sp>
        <p:nvSpPr>
          <p:cNvPr id="62489" name="AutoShape 31" descr="Ijdzez5Xspc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b="0"/>
          </a:p>
        </p:txBody>
      </p:sp>
      <p:pic>
        <p:nvPicPr>
          <p:cNvPr id="62490" name="Picture 34" descr="X_m1YtuVVJ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43213" y="4868863"/>
            <a:ext cx="3095625" cy="177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91" name="Rectangle 28"/>
          <p:cNvSpPr>
            <a:spLocks noChangeArrowheads="1"/>
          </p:cNvSpPr>
          <p:nvPr/>
        </p:nvSpPr>
        <p:spPr bwMode="auto">
          <a:xfrm>
            <a:off x="323850" y="476250"/>
            <a:ext cx="6624638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chemeClr val="tx2"/>
                </a:solidFill>
              </a:rPr>
              <a:t>Начиная с 2014 года команды Минусинского сельскохозяйственного колледжа успешно участвуют  в Региональном чемпионате «Молодые профессионалы» (WorldSkills Russia)  по компетенциям:</a:t>
            </a:r>
          </a:p>
          <a:p>
            <a:pPr algn="ctr"/>
            <a:endParaRPr lang="ru-RU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extBox 17"/>
          <p:cNvSpPr txBox="1">
            <a:spLocks noChangeArrowheads="1"/>
          </p:cNvSpPr>
          <p:nvPr/>
        </p:nvSpPr>
        <p:spPr bwMode="auto">
          <a:xfrm>
            <a:off x="300038" y="2827338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altLang="ru-RU" sz="2000" b="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>
            <a:off x="95250" y="935038"/>
            <a:ext cx="9013825" cy="7937"/>
          </a:xfrm>
          <a:prstGeom prst="line">
            <a:avLst/>
          </a:prstGeom>
          <a:ln w="57150">
            <a:solidFill>
              <a:srgbClr val="3661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515" name="TextBox 32"/>
          <p:cNvSpPr txBox="1">
            <a:spLocks noChangeArrowheads="1"/>
          </p:cNvSpPr>
          <p:nvPr/>
        </p:nvSpPr>
        <p:spPr bwMode="auto">
          <a:xfrm>
            <a:off x="57150" y="231775"/>
            <a:ext cx="8964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1F497D"/>
                </a:solidFill>
                <a:cs typeface="Arial" charset="0"/>
              </a:rPr>
              <a:t>   </a:t>
            </a:r>
            <a:r>
              <a:rPr lang="ru-RU">
                <a:solidFill>
                  <a:schemeClr val="accent1"/>
                </a:solidFill>
              </a:rPr>
              <a:t>Участие в НПК, конкурсах профессионального мастерства</a:t>
            </a:r>
            <a:endParaRPr lang="ru-RU" sz="2400">
              <a:solidFill>
                <a:srgbClr val="1F497D"/>
              </a:solidFill>
              <a:cs typeface="Arial" charset="0"/>
            </a:endParaRPr>
          </a:p>
        </p:txBody>
      </p:sp>
      <p:pic>
        <p:nvPicPr>
          <p:cNvPr id="64516" name="Рисунок 13"/>
          <p:cNvPicPr>
            <a:picLocks noChangeAspect="1"/>
          </p:cNvPicPr>
          <p:nvPr/>
        </p:nvPicPr>
        <p:blipFill>
          <a:blip r:embed="rId3"/>
          <a:srcRect l="44489" t="32854" r="6300" b="26241"/>
          <a:stretch>
            <a:fillRect/>
          </a:stretch>
        </p:blipFill>
        <p:spPr bwMode="auto">
          <a:xfrm>
            <a:off x="7164388" y="44450"/>
            <a:ext cx="1857375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7" name="AutoShape 2" descr="Грузовые перевозки Грузовые Меньше, чем грузовые перевозки Обычные  перевозчики, грузовой транспорт, сервис png | PNGEg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b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4518" name="AutoShape 4" descr="Грузовые перевозки Грузовые Меньше, чем грузовые перевозки Обычные  перевозчики, грузовой транспорт, сервис png | PNGEgg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b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4519" name="AutoShape 9" descr="Ijdzez5Xspc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b="0"/>
          </a:p>
        </p:txBody>
      </p:sp>
      <p:sp>
        <p:nvSpPr>
          <p:cNvPr id="64520" name="AutoShape 11" descr="MpwS4KZ8g4M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b="0"/>
          </a:p>
        </p:txBody>
      </p:sp>
      <p:pic>
        <p:nvPicPr>
          <p:cNvPr id="64521" name="Picture 12" descr="MpwS4KZ8g4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8175" y="4149725"/>
            <a:ext cx="3168650" cy="231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2" name="Picture 7" descr="v5Ikk77V-Q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196975"/>
            <a:ext cx="2663825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3" name="Picture 4" descr="teL4A7ZD8d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16688" y="3573463"/>
            <a:ext cx="2627312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4" name="Picture 8" descr="y9nxG9OUML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84663" y="1196975"/>
            <a:ext cx="3887787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extBox 17"/>
          <p:cNvSpPr txBox="1">
            <a:spLocks noChangeArrowheads="1"/>
          </p:cNvSpPr>
          <p:nvPr/>
        </p:nvSpPr>
        <p:spPr bwMode="auto">
          <a:xfrm>
            <a:off x="300038" y="2827338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altLang="ru-RU" sz="2000" b="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>
            <a:off x="95250" y="935038"/>
            <a:ext cx="9013825" cy="7937"/>
          </a:xfrm>
          <a:prstGeom prst="line">
            <a:avLst/>
          </a:prstGeom>
          <a:ln w="57150">
            <a:solidFill>
              <a:srgbClr val="3661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563" name="TextBox 32"/>
          <p:cNvSpPr txBox="1">
            <a:spLocks noChangeArrowheads="1"/>
          </p:cNvSpPr>
          <p:nvPr/>
        </p:nvSpPr>
        <p:spPr bwMode="auto">
          <a:xfrm>
            <a:off x="57150" y="231775"/>
            <a:ext cx="89646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1F497D"/>
                </a:solidFill>
                <a:cs typeface="Arial" charset="0"/>
              </a:rPr>
              <a:t>   ВНЕУРОЧНАЯ ДЕЯТЕЛЬНОСТЬ</a:t>
            </a:r>
          </a:p>
          <a:p>
            <a:r>
              <a:rPr lang="ru-RU" sz="2400">
                <a:solidFill>
                  <a:srgbClr val="1F497D"/>
                </a:solidFill>
                <a:cs typeface="Arial" charset="0"/>
              </a:rPr>
              <a:t> </a:t>
            </a:r>
          </a:p>
        </p:txBody>
      </p:sp>
      <p:pic>
        <p:nvPicPr>
          <p:cNvPr id="66564" name="Рисунок 13"/>
          <p:cNvPicPr>
            <a:picLocks noChangeAspect="1"/>
          </p:cNvPicPr>
          <p:nvPr/>
        </p:nvPicPr>
        <p:blipFill>
          <a:blip r:embed="rId3"/>
          <a:srcRect l="44489" t="32854" r="6300" b="26241"/>
          <a:stretch>
            <a:fillRect/>
          </a:stretch>
        </p:blipFill>
        <p:spPr bwMode="auto">
          <a:xfrm>
            <a:off x="7164388" y="44450"/>
            <a:ext cx="1857375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5" name="AutoShape 2" descr="Грузовые перевозки Грузовые Меньше, чем грузовые перевозки Обычные  перевозчики, грузовой транспорт, сервис png | PNGEg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b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6566" name="AutoShape 4" descr="Грузовые перевозки Грузовые Меньше, чем грузовые перевозки Обычные  перевозчики, грузовой транспорт, сервис png | PNGEgg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b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6567" name="AutoShape 9" descr="Ijdzez5Xspc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b="0"/>
          </a:p>
        </p:txBody>
      </p:sp>
      <p:sp>
        <p:nvSpPr>
          <p:cNvPr id="66568" name="AutoShape 11" descr="MpwS4KZ8g4M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b="0"/>
          </a:p>
        </p:txBody>
      </p:sp>
      <p:pic>
        <p:nvPicPr>
          <p:cNvPr id="66569" name="Picture 13" descr="rzRpZWh-CX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2133600"/>
            <a:ext cx="3455987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70" name="Rectangle 12"/>
          <p:cNvSpPr>
            <a:spLocks noChangeArrowheads="1"/>
          </p:cNvSpPr>
          <p:nvPr/>
        </p:nvSpPr>
        <p:spPr bwMode="auto">
          <a:xfrm>
            <a:off x="323850" y="971550"/>
            <a:ext cx="7777163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b="0"/>
              <a:t> </a:t>
            </a:r>
            <a:r>
              <a:rPr lang="ru-RU">
                <a:solidFill>
                  <a:schemeClr val="accent2"/>
                </a:solidFill>
              </a:rPr>
              <a:t>В нашем колледже каждый может найти занятие по душе:</a:t>
            </a:r>
            <a:r>
              <a:rPr lang="ru-RU">
                <a:solidFill>
                  <a:schemeClr val="tx2"/>
                </a:solidFill>
              </a:rPr>
              <a:t> развить свои интеллектуальные способности,  творческие таланты и душевные качества, усовершенствовать физическую подготовку.</a:t>
            </a:r>
            <a:r>
              <a:rPr lang="ru-RU"/>
              <a:t> </a:t>
            </a:r>
          </a:p>
        </p:txBody>
      </p:sp>
      <p:pic>
        <p:nvPicPr>
          <p:cNvPr id="66571" name="Picture 7" descr="HmkJddFCSG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35600" y="2060575"/>
            <a:ext cx="338455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72" name="Picture 4" descr="6yMNUzbbHC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87675" y="4365625"/>
            <a:ext cx="3024188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68610" name="AutoShape 6" descr="JtFDrvTk9ZQ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b="0"/>
          </a:p>
        </p:txBody>
      </p:sp>
      <p:pic>
        <p:nvPicPr>
          <p:cNvPr id="68611" name="Picture 7" descr="udQTKGJYok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260350"/>
            <a:ext cx="3960812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2" name="Picture 8" descr="WXrELRNRIj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260350"/>
            <a:ext cx="35941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Picture 14" descr="2PPpiAomwkU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3284538"/>
            <a:ext cx="3671888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4" name="Picture 4" descr="fs5eGGv1Gm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7900" y="3284538"/>
            <a:ext cx="3816350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5" descr="5eNaYKeGhg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773238"/>
            <a:ext cx="3887787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4" name="Рисунок 13"/>
          <p:cNvPicPr>
            <a:picLocks noGrp="1" noChangeAspect="1"/>
          </p:cNvPicPr>
          <p:nvPr>
            <p:ph type="title" idx="4294967295"/>
          </p:nvPr>
        </p:nvPicPr>
        <p:blipFill>
          <a:blip r:embed="rId3"/>
          <a:srcRect l="44489" t="32854" r="6300" b="26241"/>
          <a:stretch>
            <a:fillRect/>
          </a:stretch>
        </p:blipFill>
        <p:spPr>
          <a:xfrm>
            <a:off x="6804025" y="0"/>
            <a:ext cx="2070100" cy="1143000"/>
          </a:xfrm>
        </p:spPr>
      </p:pic>
      <p:pic>
        <p:nvPicPr>
          <p:cNvPr id="69635" name="Picture 7" descr="095-iyuny0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8263" y="1268413"/>
            <a:ext cx="3455987" cy="272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6" name="Rectangle 8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9637" name="Picture 9" descr="002-fill-848x63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8263" y="4076700"/>
            <a:ext cx="3533775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extBox 17"/>
          <p:cNvSpPr txBox="1">
            <a:spLocks noChangeArrowheads="1"/>
          </p:cNvSpPr>
          <p:nvPr/>
        </p:nvSpPr>
        <p:spPr bwMode="auto">
          <a:xfrm>
            <a:off x="300038" y="2827338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altLang="ru-RU" sz="2000" b="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>
            <a:off x="95250" y="935038"/>
            <a:ext cx="9013825" cy="7937"/>
          </a:xfrm>
          <a:prstGeom prst="line">
            <a:avLst/>
          </a:prstGeom>
          <a:ln w="57150">
            <a:solidFill>
              <a:srgbClr val="3661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659" name="TextBox 32"/>
          <p:cNvSpPr txBox="1">
            <a:spLocks noChangeArrowheads="1"/>
          </p:cNvSpPr>
          <p:nvPr/>
        </p:nvSpPr>
        <p:spPr bwMode="auto">
          <a:xfrm>
            <a:off x="57150" y="231775"/>
            <a:ext cx="8964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1F497D"/>
                </a:solidFill>
                <a:cs typeface="Arial" charset="0"/>
              </a:rPr>
              <a:t>   </a:t>
            </a:r>
          </a:p>
        </p:txBody>
      </p:sp>
      <p:pic>
        <p:nvPicPr>
          <p:cNvPr id="70660" name="Рисунок 13"/>
          <p:cNvPicPr>
            <a:picLocks noChangeAspect="1"/>
          </p:cNvPicPr>
          <p:nvPr/>
        </p:nvPicPr>
        <p:blipFill>
          <a:blip r:embed="rId3"/>
          <a:srcRect l="44489" t="32854" r="6300" b="26241"/>
          <a:stretch>
            <a:fillRect/>
          </a:stretch>
        </p:blipFill>
        <p:spPr bwMode="auto">
          <a:xfrm>
            <a:off x="7164388" y="44450"/>
            <a:ext cx="1857375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1" name="AutoShape 2" descr="Грузовые перевозки Грузовые Меньше, чем грузовые перевозки Обычные  перевозчики, грузовой транспорт, сервис png | PNGEg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b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0662" name="AutoShape 4" descr="Грузовые перевозки Грузовые Меньше, чем грузовые перевозки Обычные  перевозчики, грузовой транспорт, сервис png | PNGEgg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b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0663" name="object 4"/>
          <p:cNvSpPr>
            <a:spLocks noChangeArrowheads="1"/>
          </p:cNvSpPr>
          <p:nvPr/>
        </p:nvSpPr>
        <p:spPr bwMode="auto">
          <a:xfrm>
            <a:off x="539750" y="333375"/>
            <a:ext cx="4454525" cy="49212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 b="0">
              <a:latin typeface="Calibri" pitchFamily="34" charset="0"/>
            </a:endParaRPr>
          </a:p>
        </p:txBody>
      </p:sp>
      <p:sp>
        <p:nvSpPr>
          <p:cNvPr id="70664" name="Rectangle 10"/>
          <p:cNvSpPr>
            <a:spLocks noChangeArrowheads="1"/>
          </p:cNvSpPr>
          <p:nvPr/>
        </p:nvSpPr>
        <p:spPr bwMode="auto">
          <a:xfrm>
            <a:off x="4356100" y="4652963"/>
            <a:ext cx="456247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accent2"/>
                </a:solidFill>
              </a:rPr>
              <a:t>Высокий уровень подготовки  специалистов позволяют выпускникам колледжа найти работу на градообразующих предприятиях г. Минусинска, Минусинского района и юга Красноярского края !</a:t>
            </a:r>
          </a:p>
        </p:txBody>
      </p:sp>
      <p:sp>
        <p:nvSpPr>
          <p:cNvPr id="70665" name="Rectangle 12"/>
          <p:cNvSpPr>
            <a:spLocks noChangeArrowheads="1"/>
          </p:cNvSpPr>
          <p:nvPr/>
        </p:nvSpPr>
        <p:spPr bwMode="auto">
          <a:xfrm>
            <a:off x="250825" y="1196975"/>
            <a:ext cx="4897438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0">
                <a:solidFill>
                  <a:schemeClr val="tx2"/>
                </a:solidFill>
              </a:rPr>
              <a:t>Для успешного построения  профессиональной карьеры выпускников, Служба по трудоустройству активно  проводит экскурсии на предприятия, встречи с работодателями, круглые столы с представителями администрации города и района.</a:t>
            </a:r>
          </a:p>
        </p:txBody>
      </p:sp>
      <p:pic>
        <p:nvPicPr>
          <p:cNvPr id="70666" name="Picture 13" descr="DSCN176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83188" y="981075"/>
            <a:ext cx="3960812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7" name="Picture 23" descr="XqHp4LcK9Ro (1)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357563"/>
            <a:ext cx="4211638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/>
          </p:cNvSpPr>
          <p:nvPr>
            <p:ph type="title" idx="4294967295"/>
          </p:nvPr>
        </p:nvSpPr>
        <p:spPr>
          <a:xfrm>
            <a:off x="395288" y="404813"/>
            <a:ext cx="6408737" cy="1143000"/>
          </a:xfrm>
        </p:spPr>
        <p:txBody>
          <a:bodyPr/>
          <a:lstStyle/>
          <a:p>
            <a:r>
              <a:rPr lang="ru-RU" sz="2000" b="1" smtClean="0">
                <a:solidFill>
                  <a:schemeClr val="accent1"/>
                </a:solidFill>
              </a:rPr>
              <a:t>Выбор профессии - ответственный шаг, от которого зависит, насколько Вы будете успешны и востребованы в жизни.</a:t>
            </a:r>
            <a:br>
              <a:rPr lang="ru-RU" sz="2000" b="1" smtClean="0">
                <a:solidFill>
                  <a:schemeClr val="accent1"/>
                </a:solidFill>
              </a:rPr>
            </a:br>
            <a:endParaRPr lang="ru-RU" sz="2000" b="1" smtClean="0">
              <a:solidFill>
                <a:schemeClr val="accent1"/>
              </a:solidFill>
            </a:endParaRPr>
          </a:p>
        </p:txBody>
      </p:sp>
      <p:sp>
        <p:nvSpPr>
          <p:cNvPr id="72706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400" b="1" smtClean="0">
                <a:solidFill>
                  <a:schemeClr val="accent2"/>
                </a:solidFill>
              </a:rPr>
              <a:t>Хотите получить среднее профессиональное образование?</a:t>
            </a:r>
            <a:r>
              <a:rPr lang="ru-RU" sz="2400" smtClean="0"/>
              <a:t> </a:t>
            </a:r>
            <a:r>
              <a:rPr lang="ru-RU" sz="2400" b="1" smtClean="0">
                <a:solidFill>
                  <a:schemeClr val="tx2"/>
                </a:solidFill>
              </a:rPr>
              <a:t>Мы занимаемся подготовкой специалистов с 1951 года!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400" b="1" smtClean="0">
                <a:solidFill>
                  <a:schemeClr val="accent2"/>
                </a:solidFill>
              </a:rPr>
              <a:t>Почему именно мы?</a:t>
            </a:r>
            <a:br>
              <a:rPr lang="ru-RU" sz="2400" b="1" smtClean="0">
                <a:solidFill>
                  <a:schemeClr val="accent2"/>
                </a:solidFill>
              </a:rPr>
            </a:br>
            <a:r>
              <a:rPr lang="ru-RU" sz="2400" smtClean="0"/>
              <a:t>- </a:t>
            </a:r>
            <a:r>
              <a:rPr lang="ru-RU" sz="2400" b="1" smtClean="0">
                <a:solidFill>
                  <a:schemeClr val="tx2"/>
                </a:solidFill>
              </a:rPr>
              <a:t>Поступление в колледж по профилю без ЕГЭ. </a:t>
            </a:r>
            <a:br>
              <a:rPr lang="ru-RU" sz="2400" b="1" smtClean="0">
                <a:solidFill>
                  <a:schemeClr val="tx2"/>
                </a:solidFill>
              </a:rPr>
            </a:br>
            <a:r>
              <a:rPr lang="ru-RU" sz="2400" b="1" smtClean="0">
                <a:solidFill>
                  <a:schemeClr val="tx2"/>
                </a:solidFill>
              </a:rPr>
              <a:t>- Даём полную профессиональную базу для каждого студента.</a:t>
            </a:r>
            <a:br>
              <a:rPr lang="ru-RU" sz="2400" b="1" smtClean="0">
                <a:solidFill>
                  <a:schemeClr val="tx2"/>
                </a:solidFill>
              </a:rPr>
            </a:br>
            <a:r>
              <a:rPr lang="ru-RU" sz="2400" b="1" smtClean="0">
                <a:solidFill>
                  <a:schemeClr val="tx2"/>
                </a:solidFill>
              </a:rPr>
              <a:t>- Ежегодная практика и стажировка.</a:t>
            </a:r>
            <a:br>
              <a:rPr lang="ru-RU" sz="2400" b="1" smtClean="0">
                <a:solidFill>
                  <a:schemeClr val="tx2"/>
                </a:solidFill>
              </a:rPr>
            </a:br>
            <a:r>
              <a:rPr lang="ru-RU" sz="2400" b="1" smtClean="0">
                <a:solidFill>
                  <a:schemeClr val="tx2"/>
                </a:solidFill>
              </a:rPr>
              <a:t>- Коллектив опытных и высококвалифицированных преподавателей.</a:t>
            </a:r>
            <a:br>
              <a:rPr lang="ru-RU" sz="2400" b="1" smtClean="0">
                <a:solidFill>
                  <a:schemeClr val="tx2"/>
                </a:solidFill>
              </a:rPr>
            </a:br>
            <a:r>
              <a:rPr lang="ru-RU" sz="2400" b="1" smtClean="0">
                <a:solidFill>
                  <a:schemeClr val="tx2"/>
                </a:solidFill>
              </a:rPr>
              <a:t>- Возможность получения дополнительных рабочих профессий.</a:t>
            </a:r>
            <a:br>
              <a:rPr lang="ru-RU" sz="2400" b="1" smtClean="0">
                <a:solidFill>
                  <a:schemeClr val="tx2"/>
                </a:solidFill>
              </a:rPr>
            </a:br>
            <a:r>
              <a:rPr lang="ru-RU" sz="2400" b="1" smtClean="0">
                <a:solidFill>
                  <a:schemeClr val="tx2"/>
                </a:solidFill>
              </a:rPr>
              <a:t>- Творческая атмосфера! </a:t>
            </a:r>
          </a:p>
        </p:txBody>
      </p:sp>
      <p:pic>
        <p:nvPicPr>
          <p:cNvPr id="72707" name="Рисунок 25"/>
          <p:cNvPicPr>
            <a:picLocks noChangeAspect="1"/>
          </p:cNvPicPr>
          <p:nvPr/>
        </p:nvPicPr>
        <p:blipFill>
          <a:blip r:embed="rId2"/>
          <a:srcRect l="44489" t="32854" r="6300" b="26241"/>
          <a:stretch>
            <a:fillRect/>
          </a:stretch>
        </p:blipFill>
        <p:spPr bwMode="auto">
          <a:xfrm>
            <a:off x="6948488" y="333375"/>
            <a:ext cx="1857375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280988" y="193675"/>
            <a:ext cx="5691187" cy="819150"/>
          </a:xfrm>
          <a:prstGeom prst="rect">
            <a:avLst/>
          </a:prstGeom>
          <a:noFill/>
        </p:spPr>
        <p:txBody>
          <a:bodyPr lIns="80165" tIns="40083" rIns="80165" bIns="40083">
            <a:spAutoFit/>
          </a:bodyPr>
          <a:lstStyle/>
          <a:p>
            <a:pPr>
              <a:defRPr/>
            </a:pPr>
            <a:r>
              <a:rPr lang="ru-RU" sz="2400" kern="1400" cap="all" dirty="0">
                <a:ln w="0"/>
                <a:solidFill>
                  <a:srgbClr val="5077A6"/>
                </a:solidFill>
                <a:latin typeface="Arial" pitchFamily="34" charset="0"/>
                <a:cs typeface="Arial" pitchFamily="34" charset="0"/>
              </a:rPr>
              <a:t>Программы подготовки специалистов среднего звена  </a:t>
            </a:r>
          </a:p>
        </p:txBody>
      </p:sp>
      <p:sp>
        <p:nvSpPr>
          <p:cNvPr id="40" name="object 15"/>
          <p:cNvSpPr txBox="1"/>
          <p:nvPr/>
        </p:nvSpPr>
        <p:spPr>
          <a:xfrm>
            <a:off x="2425700" y="5549900"/>
            <a:ext cx="1800225" cy="112871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3897" algn="ctr" fontAlgn="auto">
              <a:lnSpc>
                <a:spcPts val="1736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400" b="0" spc="-4" dirty="0">
              <a:solidFill>
                <a:srgbClr val="FFFFFF"/>
              </a:solidFill>
              <a:latin typeface="Arial"/>
              <a:cs typeface="Arial"/>
            </a:endParaRPr>
          </a:p>
          <a:p>
            <a:pPr marL="3897" algn="ctr" fontAlgn="auto">
              <a:lnSpc>
                <a:spcPts val="1736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0" spc="-4" dirty="0">
                <a:solidFill>
                  <a:srgbClr val="FFFFFF"/>
                </a:solidFill>
                <a:latin typeface="Arial"/>
                <a:cs typeface="Arial"/>
              </a:rPr>
              <a:t>более 30 участники «вне конкурса» из 12 регионов РФ</a:t>
            </a:r>
          </a:p>
          <a:p>
            <a:pPr marL="3897" algn="ctr" fontAlgn="auto">
              <a:lnSpc>
                <a:spcPts val="1736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400" b="0" spc="-4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1507" name="TextBox 41"/>
          <p:cNvSpPr txBox="1">
            <a:spLocks noChangeArrowheads="1"/>
          </p:cNvSpPr>
          <p:nvPr/>
        </p:nvSpPr>
        <p:spPr bwMode="auto">
          <a:xfrm>
            <a:off x="1101725" y="6343650"/>
            <a:ext cx="29051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0165" tIns="40083" rIns="80165" bIns="40083"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Akrobat ExtraBold"/>
                <a:ea typeface="Akrobat ExtraBold"/>
                <a:cs typeface="Akrobat ExtraBold"/>
              </a:rPr>
              <a:t>2</a:t>
            </a:r>
          </a:p>
        </p:txBody>
      </p:sp>
      <p:sp>
        <p:nvSpPr>
          <p:cNvPr id="21508" name="AutoShape 2" descr="https://cdn1.img.rsport.ru/images/112667/57/1126675798.jpg"/>
          <p:cNvSpPr>
            <a:spLocks noChangeAspect="1" noChangeArrowheads="1"/>
          </p:cNvSpPr>
          <p:nvPr/>
        </p:nvSpPr>
        <p:spPr bwMode="auto">
          <a:xfrm>
            <a:off x="133350" y="-131763"/>
            <a:ext cx="2603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65" tIns="40083" rIns="80165" bIns="40083"/>
          <a:lstStyle/>
          <a:p>
            <a:endParaRPr lang="ru-RU" b="0">
              <a:latin typeface="Calibri" pitchFamily="34" charset="0"/>
            </a:endParaRPr>
          </a:p>
        </p:txBody>
      </p:sp>
      <p:sp>
        <p:nvSpPr>
          <p:cNvPr id="21509" name="AutoShape 4" descr="https://cdn1.img.rsport.ru/images/112667/57/1126675798.jpg"/>
          <p:cNvSpPr>
            <a:spLocks noChangeAspect="1" noChangeArrowheads="1"/>
          </p:cNvSpPr>
          <p:nvPr/>
        </p:nvSpPr>
        <p:spPr bwMode="auto">
          <a:xfrm>
            <a:off x="133350" y="-131763"/>
            <a:ext cx="2603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65" tIns="40083" rIns="80165" bIns="40083"/>
          <a:lstStyle/>
          <a:p>
            <a:endParaRPr lang="ru-RU" b="0">
              <a:latin typeface="Calibri" pitchFamily="34" charset="0"/>
            </a:endParaRPr>
          </a:p>
        </p:txBody>
      </p:sp>
      <p:sp>
        <p:nvSpPr>
          <p:cNvPr id="21510" name="AutoShape 6" descr="https://cdn1.img.rsport.ru/images/112667/57/1126675798.jpg"/>
          <p:cNvSpPr>
            <a:spLocks noChangeAspect="1" noChangeArrowheads="1"/>
          </p:cNvSpPr>
          <p:nvPr/>
        </p:nvSpPr>
        <p:spPr bwMode="auto">
          <a:xfrm>
            <a:off x="133350" y="-131763"/>
            <a:ext cx="2603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65" tIns="40083" rIns="80165" bIns="40083"/>
          <a:lstStyle/>
          <a:p>
            <a:endParaRPr lang="ru-RU" b="0">
              <a:latin typeface="Calibri" pitchFamily="34" charset="0"/>
            </a:endParaRPr>
          </a:p>
        </p:txBody>
      </p:sp>
      <p:sp>
        <p:nvSpPr>
          <p:cNvPr id="21511" name="AutoShape 8" descr="https://cdn1.img.rsport.ru/images/112667/57/1126675798.jpg"/>
          <p:cNvSpPr>
            <a:spLocks noChangeAspect="1" noChangeArrowheads="1"/>
          </p:cNvSpPr>
          <p:nvPr/>
        </p:nvSpPr>
        <p:spPr bwMode="auto">
          <a:xfrm>
            <a:off x="133350" y="-131763"/>
            <a:ext cx="2603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65" tIns="40083" rIns="80165" bIns="40083"/>
          <a:lstStyle/>
          <a:p>
            <a:endParaRPr lang="ru-RU" b="0">
              <a:latin typeface="Calibri" pitchFamily="34" charset="0"/>
            </a:endParaRPr>
          </a:p>
        </p:txBody>
      </p:sp>
      <p:sp>
        <p:nvSpPr>
          <p:cNvPr id="21512" name="AutoShape 10" descr="https://cdn1.img.rsport.ru/images/112667/57/1126675798.jpg"/>
          <p:cNvSpPr>
            <a:spLocks noChangeAspect="1" noChangeArrowheads="1"/>
          </p:cNvSpPr>
          <p:nvPr/>
        </p:nvSpPr>
        <p:spPr bwMode="auto">
          <a:xfrm>
            <a:off x="133350" y="-131763"/>
            <a:ext cx="2603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65" tIns="40083" rIns="80165" bIns="40083"/>
          <a:lstStyle/>
          <a:p>
            <a:endParaRPr lang="ru-RU" b="0">
              <a:latin typeface="Calibri" pitchFamily="34" charset="0"/>
            </a:endParaRPr>
          </a:p>
        </p:txBody>
      </p:sp>
      <p:sp>
        <p:nvSpPr>
          <p:cNvPr id="21513" name="AutoShape 12" descr="https://cdn1.img.rsport.ru/images/112667/57/1126675798.jpg"/>
          <p:cNvSpPr>
            <a:spLocks noChangeAspect="1" noChangeArrowheads="1"/>
          </p:cNvSpPr>
          <p:nvPr/>
        </p:nvSpPr>
        <p:spPr bwMode="auto">
          <a:xfrm>
            <a:off x="133350" y="-2868613"/>
            <a:ext cx="10426700" cy="598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65" tIns="40083" rIns="80165" bIns="40083"/>
          <a:lstStyle/>
          <a:p>
            <a:endParaRPr lang="ru-RU" b="0">
              <a:latin typeface="Calibri" pitchFamily="34" charset="0"/>
            </a:endParaRPr>
          </a:p>
        </p:txBody>
      </p:sp>
      <p:sp>
        <p:nvSpPr>
          <p:cNvPr id="21514" name="AutoShape 14" descr="https://cdn1.img.rsport.ru/images/112667/57/1126675798.jpg"/>
          <p:cNvSpPr>
            <a:spLocks noChangeAspect="1" noChangeArrowheads="1"/>
          </p:cNvSpPr>
          <p:nvPr/>
        </p:nvSpPr>
        <p:spPr bwMode="auto">
          <a:xfrm>
            <a:off x="133350" y="-2868613"/>
            <a:ext cx="10426700" cy="598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65" tIns="40083" rIns="80165" bIns="40083"/>
          <a:lstStyle/>
          <a:p>
            <a:endParaRPr lang="ru-RU" b="0">
              <a:latin typeface="Calibri" pitchFamily="34" charset="0"/>
            </a:endParaRPr>
          </a:p>
        </p:txBody>
      </p:sp>
      <p:sp>
        <p:nvSpPr>
          <p:cNvPr id="21515" name="AutoShape 16" descr="https://cdn1.img.rsport.ru/images/112667/57/1126675798.jpg"/>
          <p:cNvSpPr>
            <a:spLocks noChangeAspect="1" noChangeArrowheads="1"/>
          </p:cNvSpPr>
          <p:nvPr/>
        </p:nvSpPr>
        <p:spPr bwMode="auto">
          <a:xfrm>
            <a:off x="133350" y="-2868613"/>
            <a:ext cx="10426700" cy="598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65" tIns="40083" rIns="80165" bIns="40083"/>
          <a:lstStyle/>
          <a:p>
            <a:endParaRPr lang="ru-RU" b="0">
              <a:latin typeface="Calibri" pitchFamily="34" charset="0"/>
            </a:endParaRPr>
          </a:p>
        </p:txBody>
      </p:sp>
      <p:sp>
        <p:nvSpPr>
          <p:cNvPr id="21516" name="AutoShape 18" descr="https://cdn1.img.rsport.ru/images/112667/57/1126675798.jpg"/>
          <p:cNvSpPr>
            <a:spLocks noChangeAspect="1" noChangeArrowheads="1"/>
          </p:cNvSpPr>
          <p:nvPr/>
        </p:nvSpPr>
        <p:spPr bwMode="auto">
          <a:xfrm>
            <a:off x="133350" y="-2868613"/>
            <a:ext cx="10426700" cy="598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65" tIns="40083" rIns="80165" bIns="40083"/>
          <a:lstStyle/>
          <a:p>
            <a:endParaRPr lang="ru-RU" b="0">
              <a:latin typeface="Calibri" pitchFamily="34" charset="0"/>
            </a:endParaRPr>
          </a:p>
        </p:txBody>
      </p:sp>
      <p:sp>
        <p:nvSpPr>
          <p:cNvPr id="21517" name="AutoShape 20" descr="https://cdn1.img.rsport.ru/images/112667/57/1126675798.jpg"/>
          <p:cNvSpPr>
            <a:spLocks noChangeAspect="1" noChangeArrowheads="1"/>
          </p:cNvSpPr>
          <p:nvPr/>
        </p:nvSpPr>
        <p:spPr bwMode="auto">
          <a:xfrm>
            <a:off x="133350" y="-2868613"/>
            <a:ext cx="10426700" cy="598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65" tIns="40083" rIns="80165" bIns="40083"/>
          <a:lstStyle/>
          <a:p>
            <a:endParaRPr lang="ru-RU" b="0">
              <a:latin typeface="Calibri" pitchFamily="34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0" y="1412875"/>
            <a:ext cx="9144000" cy="0"/>
          </a:xfrm>
          <a:prstGeom prst="line">
            <a:avLst/>
          </a:prstGeom>
          <a:ln w="57150">
            <a:solidFill>
              <a:srgbClr val="3661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9" name="TextBox 22"/>
          <p:cNvSpPr txBox="1">
            <a:spLocks noChangeArrowheads="1"/>
          </p:cNvSpPr>
          <p:nvPr/>
        </p:nvSpPr>
        <p:spPr bwMode="auto">
          <a:xfrm>
            <a:off x="1692275" y="5445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b="0">
              <a:latin typeface="Calibri" pitchFamily="34" charset="0"/>
            </a:endParaRPr>
          </a:p>
        </p:txBody>
      </p:sp>
      <p:pic>
        <p:nvPicPr>
          <p:cNvPr id="21520" name="Рисунок 25"/>
          <p:cNvPicPr>
            <a:picLocks noChangeAspect="1"/>
          </p:cNvPicPr>
          <p:nvPr/>
        </p:nvPicPr>
        <p:blipFill>
          <a:blip r:embed="rId3"/>
          <a:srcRect l="44489" t="32854" r="6300" b="26241"/>
          <a:stretch>
            <a:fillRect/>
          </a:stretch>
        </p:blipFill>
        <p:spPr bwMode="auto">
          <a:xfrm>
            <a:off x="6948488" y="171450"/>
            <a:ext cx="1857375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21" name="Прямоугольник 1"/>
          <p:cNvSpPr>
            <a:spLocks noChangeArrowheads="1"/>
          </p:cNvSpPr>
          <p:nvPr/>
        </p:nvSpPr>
        <p:spPr bwMode="auto">
          <a:xfrm>
            <a:off x="133350" y="1412875"/>
            <a:ext cx="8902700" cy="541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200">
                <a:solidFill>
                  <a:schemeClr val="accent2"/>
                </a:solidFill>
                <a:cs typeface="Arial" charset="0"/>
              </a:rPr>
              <a:t>35.02.08  Электрификация и автоматизация  сельского хозяйства</a:t>
            </a:r>
          </a:p>
          <a:p>
            <a:endParaRPr lang="ru-RU" sz="600">
              <a:solidFill>
                <a:schemeClr val="accent2"/>
              </a:solidFill>
              <a:cs typeface="Arial" charset="0"/>
            </a:endParaRPr>
          </a:p>
          <a:p>
            <a:endParaRPr lang="ru-RU" sz="200">
              <a:solidFill>
                <a:schemeClr val="accent2"/>
              </a:solidFill>
              <a:cs typeface="Arial" charset="0"/>
            </a:endParaRPr>
          </a:p>
          <a:p>
            <a:r>
              <a:rPr lang="ru-RU" sz="2200">
                <a:solidFill>
                  <a:srgbClr val="376092"/>
                </a:solidFill>
                <a:cs typeface="Arial" charset="0"/>
              </a:rPr>
              <a:t>19.02.03  Технология хлеба, кондитерский и макаронных изделий</a:t>
            </a:r>
          </a:p>
          <a:p>
            <a:endParaRPr lang="ru-RU" sz="600">
              <a:solidFill>
                <a:srgbClr val="376092"/>
              </a:solidFill>
              <a:cs typeface="Arial" charset="0"/>
            </a:endParaRPr>
          </a:p>
          <a:p>
            <a:endParaRPr lang="ru-RU" sz="200">
              <a:solidFill>
                <a:srgbClr val="376092"/>
              </a:solidFill>
              <a:cs typeface="Arial" charset="0"/>
            </a:endParaRPr>
          </a:p>
          <a:p>
            <a:r>
              <a:rPr lang="ru-RU" sz="2200">
                <a:solidFill>
                  <a:schemeClr val="accent2"/>
                </a:solidFill>
                <a:cs typeface="Arial" charset="0"/>
              </a:rPr>
              <a:t>19.02.07  Технология молока и молочных продуктов</a:t>
            </a:r>
          </a:p>
          <a:p>
            <a:endParaRPr lang="ru-RU" sz="600">
              <a:solidFill>
                <a:schemeClr val="accent2"/>
              </a:solidFill>
              <a:cs typeface="Arial" charset="0"/>
            </a:endParaRPr>
          </a:p>
          <a:p>
            <a:endParaRPr lang="ru-RU" sz="200">
              <a:solidFill>
                <a:schemeClr val="accent2"/>
              </a:solidFill>
              <a:cs typeface="Arial" charset="0"/>
            </a:endParaRPr>
          </a:p>
          <a:p>
            <a:r>
              <a:rPr lang="ru-RU" sz="2200">
                <a:solidFill>
                  <a:srgbClr val="376092"/>
                </a:solidFill>
                <a:cs typeface="Arial" charset="0"/>
              </a:rPr>
              <a:t>08.02.07  Монтаж и эксплуатация внутренних сантехнических устройств, кондиционирования воздуха и вентиляции </a:t>
            </a:r>
          </a:p>
          <a:p>
            <a:endParaRPr lang="ru-RU" sz="600">
              <a:solidFill>
                <a:srgbClr val="376092"/>
              </a:solidFill>
              <a:cs typeface="Arial" charset="0"/>
            </a:endParaRPr>
          </a:p>
          <a:p>
            <a:r>
              <a:rPr lang="ru-RU" sz="2200">
                <a:solidFill>
                  <a:schemeClr val="accent2"/>
                </a:solidFill>
                <a:cs typeface="Arial" charset="0"/>
              </a:rPr>
              <a:t>13.02.02 Теплоснабжение и теплотехническое оборудование</a:t>
            </a:r>
          </a:p>
          <a:p>
            <a:endParaRPr lang="ru-RU" sz="600">
              <a:solidFill>
                <a:schemeClr val="accent2"/>
              </a:solidFill>
              <a:cs typeface="Arial" charset="0"/>
            </a:endParaRPr>
          </a:p>
          <a:p>
            <a:r>
              <a:rPr lang="ru-RU" sz="2200">
                <a:solidFill>
                  <a:srgbClr val="376092"/>
                </a:solidFill>
                <a:ea typeface="Calibri" pitchFamily="34" charset="0"/>
                <a:cs typeface="Arial" charset="0"/>
              </a:rPr>
              <a:t>35.02.16</a:t>
            </a:r>
            <a:r>
              <a:rPr lang="ru-RU" sz="2200">
                <a:solidFill>
                  <a:srgbClr val="376092"/>
                </a:solidFill>
                <a:cs typeface="Arial" charset="0"/>
              </a:rPr>
              <a:t>  </a:t>
            </a:r>
            <a:r>
              <a:rPr lang="ru-RU" sz="2200">
                <a:solidFill>
                  <a:srgbClr val="376092"/>
                </a:solidFill>
              </a:rPr>
              <a:t>Эксплуатация и ремонт сельскохозяйственной техники и оборудования</a:t>
            </a:r>
          </a:p>
          <a:p>
            <a:endParaRPr lang="ru-RU" sz="600">
              <a:solidFill>
                <a:srgbClr val="376092"/>
              </a:solidFill>
            </a:endParaRPr>
          </a:p>
          <a:p>
            <a:r>
              <a:rPr lang="ru-RU" sz="2200">
                <a:solidFill>
                  <a:schemeClr val="accent2"/>
                </a:solidFill>
                <a:cs typeface="Arial" charset="0"/>
              </a:rPr>
              <a:t>23.02.07 Техническое обслуживание и ремонт двигателей, систем и агрегатов автомобилей</a:t>
            </a:r>
          </a:p>
          <a:p>
            <a:endParaRPr lang="ru-RU" sz="600">
              <a:solidFill>
                <a:schemeClr val="accent2"/>
              </a:solidFill>
              <a:cs typeface="Arial" charset="0"/>
            </a:endParaRPr>
          </a:p>
          <a:p>
            <a:r>
              <a:rPr lang="ru-RU" sz="2200">
                <a:solidFill>
                  <a:srgbClr val="376092"/>
                </a:solidFill>
              </a:rPr>
              <a:t>23.02.01</a:t>
            </a:r>
            <a:r>
              <a:rPr lang="ru-RU" sz="2200">
                <a:solidFill>
                  <a:srgbClr val="376092"/>
                </a:solidFill>
                <a:cs typeface="Arial" charset="0"/>
              </a:rPr>
              <a:t>  </a:t>
            </a:r>
            <a:r>
              <a:rPr lang="ru-RU" sz="2200">
                <a:solidFill>
                  <a:srgbClr val="376092"/>
                </a:solidFill>
              </a:rPr>
              <a:t>Организация перевозок и управление на транспорте</a:t>
            </a:r>
            <a:endParaRPr lang="ru-RU" sz="2400">
              <a:solidFill>
                <a:schemeClr val="accent2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bject 15"/>
          <p:cNvSpPr txBox="1"/>
          <p:nvPr/>
        </p:nvSpPr>
        <p:spPr>
          <a:xfrm>
            <a:off x="2425700" y="5549900"/>
            <a:ext cx="1800225" cy="112871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3897" algn="ctr" fontAlgn="auto">
              <a:lnSpc>
                <a:spcPts val="1736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400" b="0" spc="-4" dirty="0">
              <a:solidFill>
                <a:srgbClr val="FFFFFF"/>
              </a:solidFill>
              <a:latin typeface="Arial"/>
              <a:cs typeface="Arial"/>
            </a:endParaRPr>
          </a:p>
          <a:p>
            <a:pPr marL="3897" algn="ctr" fontAlgn="auto">
              <a:lnSpc>
                <a:spcPts val="1736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0" spc="-4" dirty="0">
                <a:solidFill>
                  <a:srgbClr val="FFFFFF"/>
                </a:solidFill>
                <a:latin typeface="Arial"/>
                <a:cs typeface="Arial"/>
              </a:rPr>
              <a:t>более 30 участники «вне конкурса» из 12 регионов РФ</a:t>
            </a:r>
          </a:p>
          <a:p>
            <a:pPr marL="3897" algn="ctr" fontAlgn="auto">
              <a:lnSpc>
                <a:spcPts val="1736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400" b="0" spc="-4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73730" name="TextBox 41"/>
          <p:cNvSpPr txBox="1">
            <a:spLocks noChangeArrowheads="1"/>
          </p:cNvSpPr>
          <p:nvPr/>
        </p:nvSpPr>
        <p:spPr bwMode="auto">
          <a:xfrm>
            <a:off x="1101725" y="6343650"/>
            <a:ext cx="29051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0165" tIns="40083" rIns="80165" bIns="40083"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Akrobat ExtraBold"/>
                <a:ea typeface="Akrobat ExtraBold"/>
                <a:cs typeface="Akrobat ExtraBold"/>
              </a:rPr>
              <a:t>2</a:t>
            </a:r>
          </a:p>
        </p:txBody>
      </p:sp>
      <p:sp>
        <p:nvSpPr>
          <p:cNvPr id="73731" name="AutoShape 2" descr="https://cdn1.img.rsport.ru/images/112667/57/1126675798.jpg"/>
          <p:cNvSpPr>
            <a:spLocks noChangeAspect="1" noChangeArrowheads="1"/>
          </p:cNvSpPr>
          <p:nvPr/>
        </p:nvSpPr>
        <p:spPr bwMode="auto">
          <a:xfrm>
            <a:off x="133350" y="-131763"/>
            <a:ext cx="2603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65" tIns="40083" rIns="80165" bIns="40083"/>
          <a:lstStyle/>
          <a:p>
            <a:endParaRPr lang="ru-RU" b="0">
              <a:latin typeface="Calibri" pitchFamily="34" charset="0"/>
            </a:endParaRPr>
          </a:p>
        </p:txBody>
      </p:sp>
      <p:sp>
        <p:nvSpPr>
          <p:cNvPr id="73732" name="AutoShape 4" descr="https://cdn1.img.rsport.ru/images/112667/57/1126675798.jpg"/>
          <p:cNvSpPr>
            <a:spLocks noChangeAspect="1" noChangeArrowheads="1"/>
          </p:cNvSpPr>
          <p:nvPr/>
        </p:nvSpPr>
        <p:spPr bwMode="auto">
          <a:xfrm>
            <a:off x="133350" y="-131763"/>
            <a:ext cx="2603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65" tIns="40083" rIns="80165" bIns="40083"/>
          <a:lstStyle/>
          <a:p>
            <a:endParaRPr lang="ru-RU" b="0">
              <a:latin typeface="Calibri" pitchFamily="34" charset="0"/>
            </a:endParaRPr>
          </a:p>
        </p:txBody>
      </p:sp>
      <p:sp>
        <p:nvSpPr>
          <p:cNvPr id="73733" name="AutoShape 6" descr="https://cdn1.img.rsport.ru/images/112667/57/1126675798.jpg"/>
          <p:cNvSpPr>
            <a:spLocks noChangeAspect="1" noChangeArrowheads="1"/>
          </p:cNvSpPr>
          <p:nvPr/>
        </p:nvSpPr>
        <p:spPr bwMode="auto">
          <a:xfrm>
            <a:off x="133350" y="-131763"/>
            <a:ext cx="2603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65" tIns="40083" rIns="80165" bIns="40083"/>
          <a:lstStyle/>
          <a:p>
            <a:endParaRPr lang="ru-RU" b="0">
              <a:latin typeface="Calibri" pitchFamily="34" charset="0"/>
            </a:endParaRPr>
          </a:p>
        </p:txBody>
      </p:sp>
      <p:sp>
        <p:nvSpPr>
          <p:cNvPr id="73734" name="AutoShape 8" descr="https://cdn1.img.rsport.ru/images/112667/57/1126675798.jpg"/>
          <p:cNvSpPr>
            <a:spLocks noChangeAspect="1" noChangeArrowheads="1"/>
          </p:cNvSpPr>
          <p:nvPr/>
        </p:nvSpPr>
        <p:spPr bwMode="auto">
          <a:xfrm>
            <a:off x="133350" y="-131763"/>
            <a:ext cx="2603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65" tIns="40083" rIns="80165" bIns="40083"/>
          <a:lstStyle/>
          <a:p>
            <a:endParaRPr lang="ru-RU" b="0">
              <a:latin typeface="Calibri" pitchFamily="34" charset="0"/>
            </a:endParaRPr>
          </a:p>
        </p:txBody>
      </p:sp>
      <p:sp>
        <p:nvSpPr>
          <p:cNvPr id="73735" name="AutoShape 10" descr="https://cdn1.img.rsport.ru/images/112667/57/1126675798.jpg"/>
          <p:cNvSpPr>
            <a:spLocks noChangeAspect="1" noChangeArrowheads="1"/>
          </p:cNvSpPr>
          <p:nvPr/>
        </p:nvSpPr>
        <p:spPr bwMode="auto">
          <a:xfrm>
            <a:off x="133350" y="-131763"/>
            <a:ext cx="2603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65" tIns="40083" rIns="80165" bIns="40083"/>
          <a:lstStyle/>
          <a:p>
            <a:endParaRPr lang="ru-RU" b="0">
              <a:latin typeface="Calibri" pitchFamily="34" charset="0"/>
            </a:endParaRPr>
          </a:p>
        </p:txBody>
      </p:sp>
      <p:sp>
        <p:nvSpPr>
          <p:cNvPr id="73736" name="AutoShape 12" descr="https://cdn1.img.rsport.ru/images/112667/57/1126675798.jpg"/>
          <p:cNvSpPr>
            <a:spLocks noChangeAspect="1" noChangeArrowheads="1"/>
          </p:cNvSpPr>
          <p:nvPr/>
        </p:nvSpPr>
        <p:spPr bwMode="auto">
          <a:xfrm>
            <a:off x="133350" y="-2868613"/>
            <a:ext cx="10426700" cy="598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65" tIns="40083" rIns="80165" bIns="40083"/>
          <a:lstStyle/>
          <a:p>
            <a:endParaRPr lang="ru-RU" b="0">
              <a:latin typeface="Calibri" pitchFamily="34" charset="0"/>
            </a:endParaRPr>
          </a:p>
        </p:txBody>
      </p:sp>
      <p:sp>
        <p:nvSpPr>
          <p:cNvPr id="73737" name="AutoShape 14" descr="https://cdn1.img.rsport.ru/images/112667/57/1126675798.jpg"/>
          <p:cNvSpPr>
            <a:spLocks noChangeAspect="1" noChangeArrowheads="1"/>
          </p:cNvSpPr>
          <p:nvPr/>
        </p:nvSpPr>
        <p:spPr bwMode="auto">
          <a:xfrm>
            <a:off x="133350" y="-2868613"/>
            <a:ext cx="10426700" cy="598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65" tIns="40083" rIns="80165" bIns="40083"/>
          <a:lstStyle/>
          <a:p>
            <a:endParaRPr lang="ru-RU" b="0">
              <a:latin typeface="Calibri" pitchFamily="34" charset="0"/>
            </a:endParaRPr>
          </a:p>
        </p:txBody>
      </p:sp>
      <p:sp>
        <p:nvSpPr>
          <p:cNvPr id="73738" name="AutoShape 16" descr="https://cdn1.img.rsport.ru/images/112667/57/1126675798.jpg"/>
          <p:cNvSpPr>
            <a:spLocks noChangeAspect="1" noChangeArrowheads="1"/>
          </p:cNvSpPr>
          <p:nvPr/>
        </p:nvSpPr>
        <p:spPr bwMode="auto">
          <a:xfrm>
            <a:off x="133350" y="-2868613"/>
            <a:ext cx="10426700" cy="598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65" tIns="40083" rIns="80165" bIns="40083"/>
          <a:lstStyle/>
          <a:p>
            <a:endParaRPr lang="ru-RU" b="0">
              <a:latin typeface="Calibri" pitchFamily="34" charset="0"/>
            </a:endParaRPr>
          </a:p>
        </p:txBody>
      </p:sp>
      <p:sp>
        <p:nvSpPr>
          <p:cNvPr id="73739" name="AutoShape 18" descr="https://cdn1.img.rsport.ru/images/112667/57/1126675798.jpg"/>
          <p:cNvSpPr>
            <a:spLocks noChangeAspect="1" noChangeArrowheads="1"/>
          </p:cNvSpPr>
          <p:nvPr/>
        </p:nvSpPr>
        <p:spPr bwMode="auto">
          <a:xfrm>
            <a:off x="133350" y="-2868613"/>
            <a:ext cx="10426700" cy="598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65" tIns="40083" rIns="80165" bIns="40083"/>
          <a:lstStyle/>
          <a:p>
            <a:endParaRPr lang="ru-RU" b="0">
              <a:latin typeface="Calibri" pitchFamily="34" charset="0"/>
            </a:endParaRPr>
          </a:p>
        </p:txBody>
      </p:sp>
      <p:sp>
        <p:nvSpPr>
          <p:cNvPr id="73740" name="AutoShape 20" descr="https://cdn1.img.rsport.ru/images/112667/57/1126675798.jpg"/>
          <p:cNvSpPr>
            <a:spLocks noChangeAspect="1" noChangeArrowheads="1"/>
          </p:cNvSpPr>
          <p:nvPr/>
        </p:nvSpPr>
        <p:spPr bwMode="auto">
          <a:xfrm>
            <a:off x="133350" y="-2868613"/>
            <a:ext cx="10426700" cy="598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65" tIns="40083" rIns="80165" bIns="40083"/>
          <a:lstStyle/>
          <a:p>
            <a:endParaRPr lang="ru-RU" b="0">
              <a:latin typeface="Calibri" pitchFamily="34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0" y="1412875"/>
            <a:ext cx="9144000" cy="0"/>
          </a:xfrm>
          <a:prstGeom prst="line">
            <a:avLst/>
          </a:prstGeom>
          <a:ln w="57150">
            <a:solidFill>
              <a:srgbClr val="3661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742" name="TextBox 22"/>
          <p:cNvSpPr txBox="1">
            <a:spLocks noChangeArrowheads="1"/>
          </p:cNvSpPr>
          <p:nvPr/>
        </p:nvSpPr>
        <p:spPr bwMode="auto">
          <a:xfrm>
            <a:off x="1692275" y="5445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b="0">
              <a:latin typeface="Calibri" pitchFamily="34" charset="0"/>
            </a:endParaRPr>
          </a:p>
        </p:txBody>
      </p:sp>
      <p:pic>
        <p:nvPicPr>
          <p:cNvPr id="73743" name="Рисунок 25"/>
          <p:cNvPicPr>
            <a:picLocks noChangeAspect="1"/>
          </p:cNvPicPr>
          <p:nvPr/>
        </p:nvPicPr>
        <p:blipFill>
          <a:blip r:embed="rId3"/>
          <a:srcRect l="44489" t="32854" r="6300" b="26241"/>
          <a:stretch>
            <a:fillRect/>
          </a:stretch>
        </p:blipFill>
        <p:spPr bwMode="auto">
          <a:xfrm>
            <a:off x="6948488" y="171450"/>
            <a:ext cx="1857375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44" name="Прямоугольник 1"/>
          <p:cNvSpPr>
            <a:spLocks noChangeArrowheads="1"/>
          </p:cNvSpPr>
          <p:nvPr/>
        </p:nvSpPr>
        <p:spPr bwMode="auto">
          <a:xfrm>
            <a:off x="133350" y="1412875"/>
            <a:ext cx="8902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400">
              <a:solidFill>
                <a:schemeClr val="accent2"/>
              </a:solidFill>
              <a:cs typeface="Arial" charset="0"/>
            </a:endParaRPr>
          </a:p>
        </p:txBody>
      </p:sp>
      <p:sp>
        <p:nvSpPr>
          <p:cNvPr id="73745" name="Rectangle 19"/>
          <p:cNvSpPr>
            <a:spLocks noChangeArrowheads="1"/>
          </p:cNvSpPr>
          <p:nvPr/>
        </p:nvSpPr>
        <p:spPr bwMode="auto">
          <a:xfrm>
            <a:off x="2286000" y="3108325"/>
            <a:ext cx="457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b="0"/>
          </a:p>
        </p:txBody>
      </p:sp>
      <p:sp>
        <p:nvSpPr>
          <p:cNvPr id="73746" name="Rectangle 21"/>
          <p:cNvSpPr>
            <a:spLocks noChangeArrowheads="1"/>
          </p:cNvSpPr>
          <p:nvPr/>
        </p:nvSpPr>
        <p:spPr bwMode="auto">
          <a:xfrm>
            <a:off x="323850" y="333375"/>
            <a:ext cx="6534150" cy="134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chemeClr val="tx2"/>
                </a:solidFill>
              </a:rPr>
              <a:t>Как  поступить в наш колледж?</a:t>
            </a:r>
            <a:r>
              <a:rPr lang="ru-RU" sz="2400">
                <a:solidFill>
                  <a:schemeClr val="accent1"/>
                </a:solidFill>
              </a:rPr>
              <a:t> </a:t>
            </a:r>
          </a:p>
          <a:p>
            <a:endParaRPr lang="ru-RU" sz="2400">
              <a:solidFill>
                <a:schemeClr val="accent1"/>
              </a:solidFill>
            </a:endParaRPr>
          </a:p>
          <a:p>
            <a:r>
              <a:rPr lang="ru-RU" sz="1600">
                <a:solidFill>
                  <a:schemeClr val="hlink"/>
                </a:solidFill>
                <a:hlinkClick r:id="rId4"/>
              </a:rPr>
              <a:t>http://mcxk.ru/index.php/abiturientu/informatsiya-dlya-abiturienta</a:t>
            </a:r>
            <a:endParaRPr lang="ru-RU" sz="1600">
              <a:solidFill>
                <a:schemeClr val="hlink"/>
              </a:solidFill>
            </a:endParaRPr>
          </a:p>
          <a:p>
            <a:endParaRPr lang="ru-RU">
              <a:solidFill>
                <a:schemeClr val="hlink"/>
              </a:solidFill>
            </a:endParaRPr>
          </a:p>
        </p:txBody>
      </p:sp>
      <p:pic>
        <p:nvPicPr>
          <p:cNvPr id="73747" name="Picture 2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66950" y="2060575"/>
            <a:ext cx="6877050" cy="479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48" name="Rectangle 21"/>
          <p:cNvSpPr>
            <a:spLocks noChangeArrowheads="1"/>
          </p:cNvSpPr>
          <p:nvPr/>
        </p:nvSpPr>
        <p:spPr bwMode="auto">
          <a:xfrm>
            <a:off x="0" y="1557338"/>
            <a:ext cx="87487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tx2"/>
                </a:solidFill>
              </a:rPr>
              <a:t>Присоединяйтесь</a:t>
            </a:r>
            <a:r>
              <a:rPr lang="ru-RU" b="0">
                <a:solidFill>
                  <a:schemeClr val="tx2"/>
                </a:solidFill>
              </a:rPr>
              <a:t> </a:t>
            </a:r>
            <a:r>
              <a:rPr lang="ru-RU">
                <a:solidFill>
                  <a:schemeClr val="tx2"/>
                </a:solidFill>
                <a:hlinkClick r:id="rId6"/>
              </a:rPr>
              <a:t>https://vk.com/mshkcollege</a:t>
            </a:r>
            <a:endParaRPr lang="ru-RU">
              <a:solidFill>
                <a:schemeClr val="tx2"/>
              </a:solidFill>
            </a:endParaRPr>
          </a:p>
          <a:p>
            <a:endParaRPr lang="ru-RU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bject 15"/>
          <p:cNvSpPr txBox="1"/>
          <p:nvPr/>
        </p:nvSpPr>
        <p:spPr>
          <a:xfrm>
            <a:off x="2425700" y="5549900"/>
            <a:ext cx="1800225" cy="112871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3897" algn="ctr" fontAlgn="auto">
              <a:lnSpc>
                <a:spcPts val="1736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400" b="0" spc="-4" dirty="0">
              <a:solidFill>
                <a:srgbClr val="FFFFFF"/>
              </a:solidFill>
              <a:latin typeface="Arial"/>
              <a:cs typeface="Arial"/>
            </a:endParaRPr>
          </a:p>
          <a:p>
            <a:pPr marL="3897" algn="ctr" fontAlgn="auto">
              <a:lnSpc>
                <a:spcPts val="1736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0" spc="-4" dirty="0">
                <a:solidFill>
                  <a:srgbClr val="FFFFFF"/>
                </a:solidFill>
                <a:latin typeface="Arial"/>
                <a:cs typeface="Arial"/>
              </a:rPr>
              <a:t>более 30 участники «вне конкурса» из 12 регионов РФ</a:t>
            </a:r>
          </a:p>
          <a:p>
            <a:pPr marL="3897" algn="ctr" fontAlgn="auto">
              <a:lnSpc>
                <a:spcPts val="1736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400" b="0" spc="-4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75778" name="TextBox 41"/>
          <p:cNvSpPr txBox="1">
            <a:spLocks noChangeArrowheads="1"/>
          </p:cNvSpPr>
          <p:nvPr/>
        </p:nvSpPr>
        <p:spPr bwMode="auto">
          <a:xfrm>
            <a:off x="1101725" y="6343650"/>
            <a:ext cx="29051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0165" tIns="40083" rIns="80165" bIns="40083"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Akrobat ExtraBold"/>
                <a:ea typeface="Akrobat ExtraBold"/>
                <a:cs typeface="Akrobat ExtraBold"/>
              </a:rPr>
              <a:t>2</a:t>
            </a:r>
          </a:p>
        </p:txBody>
      </p:sp>
      <p:sp>
        <p:nvSpPr>
          <p:cNvPr id="75779" name="AutoShape 2" descr="https://cdn1.img.rsport.ru/images/112667/57/1126675798.jpg"/>
          <p:cNvSpPr>
            <a:spLocks noChangeAspect="1" noChangeArrowheads="1"/>
          </p:cNvSpPr>
          <p:nvPr/>
        </p:nvSpPr>
        <p:spPr bwMode="auto">
          <a:xfrm>
            <a:off x="133350" y="-131763"/>
            <a:ext cx="2603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65" tIns="40083" rIns="80165" bIns="40083"/>
          <a:lstStyle/>
          <a:p>
            <a:endParaRPr lang="ru-RU" b="0">
              <a:latin typeface="Calibri" pitchFamily="34" charset="0"/>
            </a:endParaRPr>
          </a:p>
        </p:txBody>
      </p:sp>
      <p:sp>
        <p:nvSpPr>
          <p:cNvPr id="75780" name="AutoShape 4" descr="https://cdn1.img.rsport.ru/images/112667/57/1126675798.jpg"/>
          <p:cNvSpPr>
            <a:spLocks noChangeAspect="1" noChangeArrowheads="1"/>
          </p:cNvSpPr>
          <p:nvPr/>
        </p:nvSpPr>
        <p:spPr bwMode="auto">
          <a:xfrm>
            <a:off x="133350" y="-131763"/>
            <a:ext cx="2603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65" tIns="40083" rIns="80165" bIns="40083"/>
          <a:lstStyle/>
          <a:p>
            <a:endParaRPr lang="ru-RU" b="0">
              <a:latin typeface="Calibri" pitchFamily="34" charset="0"/>
            </a:endParaRPr>
          </a:p>
        </p:txBody>
      </p:sp>
      <p:sp>
        <p:nvSpPr>
          <p:cNvPr id="75781" name="AutoShape 6" descr="https://cdn1.img.rsport.ru/images/112667/57/1126675798.jpg"/>
          <p:cNvSpPr>
            <a:spLocks noChangeAspect="1" noChangeArrowheads="1"/>
          </p:cNvSpPr>
          <p:nvPr/>
        </p:nvSpPr>
        <p:spPr bwMode="auto">
          <a:xfrm>
            <a:off x="133350" y="-131763"/>
            <a:ext cx="2603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65" tIns="40083" rIns="80165" bIns="40083"/>
          <a:lstStyle/>
          <a:p>
            <a:endParaRPr lang="ru-RU" b="0">
              <a:latin typeface="Calibri" pitchFamily="34" charset="0"/>
            </a:endParaRPr>
          </a:p>
        </p:txBody>
      </p:sp>
      <p:sp>
        <p:nvSpPr>
          <p:cNvPr id="75782" name="AutoShape 8" descr="https://cdn1.img.rsport.ru/images/112667/57/1126675798.jpg"/>
          <p:cNvSpPr>
            <a:spLocks noChangeAspect="1" noChangeArrowheads="1"/>
          </p:cNvSpPr>
          <p:nvPr/>
        </p:nvSpPr>
        <p:spPr bwMode="auto">
          <a:xfrm>
            <a:off x="133350" y="-131763"/>
            <a:ext cx="2603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65" tIns="40083" rIns="80165" bIns="40083"/>
          <a:lstStyle/>
          <a:p>
            <a:endParaRPr lang="ru-RU" b="0">
              <a:latin typeface="Calibri" pitchFamily="34" charset="0"/>
            </a:endParaRPr>
          </a:p>
        </p:txBody>
      </p:sp>
      <p:sp>
        <p:nvSpPr>
          <p:cNvPr id="75783" name="AutoShape 10" descr="https://cdn1.img.rsport.ru/images/112667/57/1126675798.jpg"/>
          <p:cNvSpPr>
            <a:spLocks noChangeAspect="1" noChangeArrowheads="1"/>
          </p:cNvSpPr>
          <p:nvPr/>
        </p:nvSpPr>
        <p:spPr bwMode="auto">
          <a:xfrm>
            <a:off x="133350" y="-131763"/>
            <a:ext cx="2603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65" tIns="40083" rIns="80165" bIns="40083"/>
          <a:lstStyle/>
          <a:p>
            <a:endParaRPr lang="ru-RU" b="0">
              <a:latin typeface="Calibri" pitchFamily="34" charset="0"/>
            </a:endParaRPr>
          </a:p>
        </p:txBody>
      </p:sp>
      <p:sp>
        <p:nvSpPr>
          <p:cNvPr id="75784" name="AutoShape 12" descr="https://cdn1.img.rsport.ru/images/112667/57/1126675798.jpg"/>
          <p:cNvSpPr>
            <a:spLocks noChangeAspect="1" noChangeArrowheads="1"/>
          </p:cNvSpPr>
          <p:nvPr/>
        </p:nvSpPr>
        <p:spPr bwMode="auto">
          <a:xfrm>
            <a:off x="133350" y="-2868613"/>
            <a:ext cx="10426700" cy="598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65" tIns="40083" rIns="80165" bIns="40083"/>
          <a:lstStyle/>
          <a:p>
            <a:endParaRPr lang="ru-RU" b="0">
              <a:latin typeface="Calibri" pitchFamily="34" charset="0"/>
            </a:endParaRPr>
          </a:p>
        </p:txBody>
      </p:sp>
      <p:sp>
        <p:nvSpPr>
          <p:cNvPr id="75785" name="AutoShape 14" descr="https://cdn1.img.rsport.ru/images/112667/57/1126675798.jpg"/>
          <p:cNvSpPr>
            <a:spLocks noChangeAspect="1" noChangeArrowheads="1"/>
          </p:cNvSpPr>
          <p:nvPr/>
        </p:nvSpPr>
        <p:spPr bwMode="auto">
          <a:xfrm>
            <a:off x="133350" y="-2868613"/>
            <a:ext cx="10426700" cy="598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65" tIns="40083" rIns="80165" bIns="40083"/>
          <a:lstStyle/>
          <a:p>
            <a:endParaRPr lang="ru-RU" b="0">
              <a:latin typeface="Calibri" pitchFamily="34" charset="0"/>
            </a:endParaRPr>
          </a:p>
        </p:txBody>
      </p:sp>
      <p:sp>
        <p:nvSpPr>
          <p:cNvPr id="75786" name="AutoShape 16" descr="https://cdn1.img.rsport.ru/images/112667/57/1126675798.jpg"/>
          <p:cNvSpPr>
            <a:spLocks noChangeAspect="1" noChangeArrowheads="1"/>
          </p:cNvSpPr>
          <p:nvPr/>
        </p:nvSpPr>
        <p:spPr bwMode="auto">
          <a:xfrm>
            <a:off x="133350" y="-2868613"/>
            <a:ext cx="10426700" cy="598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65" tIns="40083" rIns="80165" bIns="40083"/>
          <a:lstStyle/>
          <a:p>
            <a:endParaRPr lang="ru-RU" b="0">
              <a:latin typeface="Calibri" pitchFamily="34" charset="0"/>
            </a:endParaRPr>
          </a:p>
        </p:txBody>
      </p:sp>
      <p:sp>
        <p:nvSpPr>
          <p:cNvPr id="75787" name="AutoShape 18" descr="https://cdn1.img.rsport.ru/images/112667/57/1126675798.jpg"/>
          <p:cNvSpPr>
            <a:spLocks noChangeAspect="1" noChangeArrowheads="1"/>
          </p:cNvSpPr>
          <p:nvPr/>
        </p:nvSpPr>
        <p:spPr bwMode="auto">
          <a:xfrm>
            <a:off x="133350" y="-2868613"/>
            <a:ext cx="10426700" cy="598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65" tIns="40083" rIns="80165" bIns="40083"/>
          <a:lstStyle/>
          <a:p>
            <a:endParaRPr lang="ru-RU" b="0">
              <a:latin typeface="Calibri" pitchFamily="34" charset="0"/>
            </a:endParaRPr>
          </a:p>
        </p:txBody>
      </p:sp>
      <p:sp>
        <p:nvSpPr>
          <p:cNvPr id="75788" name="AutoShape 20" descr="https://cdn1.img.rsport.ru/images/112667/57/1126675798.jpg"/>
          <p:cNvSpPr>
            <a:spLocks noChangeAspect="1" noChangeArrowheads="1"/>
          </p:cNvSpPr>
          <p:nvPr/>
        </p:nvSpPr>
        <p:spPr bwMode="auto">
          <a:xfrm>
            <a:off x="133350" y="-2868613"/>
            <a:ext cx="10426700" cy="598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65" tIns="40083" rIns="80165" bIns="40083"/>
          <a:lstStyle/>
          <a:p>
            <a:endParaRPr lang="ru-RU" b="0">
              <a:latin typeface="Calibri" pitchFamily="34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0" y="1412875"/>
            <a:ext cx="9144000" cy="0"/>
          </a:xfrm>
          <a:prstGeom prst="line">
            <a:avLst/>
          </a:prstGeom>
          <a:ln w="57150">
            <a:solidFill>
              <a:srgbClr val="3661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790" name="TextBox 22"/>
          <p:cNvSpPr txBox="1">
            <a:spLocks noChangeArrowheads="1"/>
          </p:cNvSpPr>
          <p:nvPr/>
        </p:nvSpPr>
        <p:spPr bwMode="auto">
          <a:xfrm>
            <a:off x="1692275" y="5445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b="0">
              <a:latin typeface="Calibri" pitchFamily="34" charset="0"/>
            </a:endParaRPr>
          </a:p>
        </p:txBody>
      </p:sp>
      <p:pic>
        <p:nvPicPr>
          <p:cNvPr id="75791" name="Рисунок 25"/>
          <p:cNvPicPr>
            <a:picLocks noChangeAspect="1"/>
          </p:cNvPicPr>
          <p:nvPr/>
        </p:nvPicPr>
        <p:blipFill>
          <a:blip r:embed="rId3"/>
          <a:srcRect l="44489" t="32854" r="6300" b="26241"/>
          <a:stretch>
            <a:fillRect/>
          </a:stretch>
        </p:blipFill>
        <p:spPr bwMode="auto">
          <a:xfrm>
            <a:off x="6948488" y="171450"/>
            <a:ext cx="1857375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92" name="Прямоугольник 1"/>
          <p:cNvSpPr>
            <a:spLocks noChangeArrowheads="1"/>
          </p:cNvSpPr>
          <p:nvPr/>
        </p:nvSpPr>
        <p:spPr bwMode="auto">
          <a:xfrm>
            <a:off x="133350" y="1401763"/>
            <a:ext cx="8902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400">
              <a:solidFill>
                <a:schemeClr val="accent2"/>
              </a:solidFill>
              <a:cs typeface="Arial" charset="0"/>
            </a:endParaRPr>
          </a:p>
        </p:txBody>
      </p:sp>
      <p:sp>
        <p:nvSpPr>
          <p:cNvPr id="75793" name="Rectangle 19"/>
          <p:cNvSpPr>
            <a:spLocks noChangeArrowheads="1"/>
          </p:cNvSpPr>
          <p:nvPr/>
        </p:nvSpPr>
        <p:spPr bwMode="auto">
          <a:xfrm>
            <a:off x="2286000" y="3108325"/>
            <a:ext cx="457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b="0"/>
          </a:p>
        </p:txBody>
      </p:sp>
      <p:sp>
        <p:nvSpPr>
          <p:cNvPr id="75794" name="Rectangle 21"/>
          <p:cNvSpPr>
            <a:spLocks noChangeArrowheads="1"/>
          </p:cNvSpPr>
          <p:nvPr/>
        </p:nvSpPr>
        <p:spPr bwMode="auto">
          <a:xfrm>
            <a:off x="611188" y="1844675"/>
            <a:ext cx="7777162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0">
                <a:solidFill>
                  <a:schemeClr val="tx2"/>
                </a:solidFill>
              </a:rPr>
              <a:t>662603, г. Минусинск, ул. Февральская 9, кабинет №104</a:t>
            </a:r>
          </a:p>
          <a:p>
            <a:endParaRPr lang="ru-RU">
              <a:solidFill>
                <a:schemeClr val="tx2"/>
              </a:solidFill>
            </a:endParaRPr>
          </a:p>
          <a:p>
            <a:r>
              <a:rPr lang="ru-RU">
                <a:solidFill>
                  <a:schemeClr val="tx2"/>
                </a:solidFill>
              </a:rPr>
              <a:t>Телефон:</a:t>
            </a:r>
            <a:r>
              <a:rPr lang="ru-RU" b="0">
                <a:solidFill>
                  <a:schemeClr val="tx2"/>
                </a:solidFill>
              </a:rPr>
              <a:t>  </a:t>
            </a:r>
            <a:r>
              <a:rPr lang="ru-RU">
                <a:solidFill>
                  <a:schemeClr val="tx2"/>
                </a:solidFill>
              </a:rPr>
              <a:t>8 39132 2-90-20</a:t>
            </a:r>
          </a:p>
          <a:p>
            <a:r>
              <a:rPr lang="ru-RU">
                <a:solidFill>
                  <a:schemeClr val="tx2"/>
                </a:solidFill>
              </a:rPr>
              <a:t> e-mail:</a:t>
            </a:r>
            <a:r>
              <a:rPr lang="ru-RU" b="0">
                <a:solidFill>
                  <a:schemeClr val="tx2"/>
                </a:solidFill>
              </a:rPr>
              <a:t> </a:t>
            </a:r>
            <a:r>
              <a:rPr lang="ru-RU">
                <a:solidFill>
                  <a:schemeClr val="tx2"/>
                </a:solidFill>
                <a:hlinkClick r:id="rId4"/>
              </a:rPr>
              <a:t>mshk-priem@mail.ru</a:t>
            </a:r>
            <a:endParaRPr lang="ru-RU">
              <a:solidFill>
                <a:schemeClr val="tx2"/>
              </a:solidFill>
            </a:endParaRPr>
          </a:p>
          <a:p>
            <a:endParaRPr lang="ru-RU">
              <a:solidFill>
                <a:schemeClr val="tx2"/>
              </a:solidFill>
            </a:endParaRPr>
          </a:p>
          <a:p>
            <a:r>
              <a:rPr lang="ru-RU">
                <a:solidFill>
                  <a:schemeClr val="tx2"/>
                </a:solidFill>
              </a:rPr>
              <a:t>График работы</a:t>
            </a:r>
            <a:r>
              <a:rPr lang="ru-RU" b="0">
                <a:solidFill>
                  <a:schemeClr val="tx2"/>
                </a:solidFill>
              </a:rPr>
              <a:t>  </a:t>
            </a:r>
            <a:r>
              <a:rPr lang="ru-RU">
                <a:solidFill>
                  <a:schemeClr val="tx2"/>
                </a:solidFill>
              </a:rPr>
              <a:t>приемной комиссии</a:t>
            </a:r>
            <a:r>
              <a:rPr lang="ru-RU" b="0">
                <a:solidFill>
                  <a:schemeClr val="tx2"/>
                </a:solidFill>
              </a:rPr>
              <a:t>:</a:t>
            </a:r>
          </a:p>
          <a:p>
            <a:r>
              <a:rPr lang="ru-RU" b="0">
                <a:solidFill>
                  <a:schemeClr val="tx2"/>
                </a:solidFill>
              </a:rPr>
              <a:t> с 9.00 до 16.00 час. Суббота с 9.00 до 13.00 час.</a:t>
            </a:r>
          </a:p>
          <a:p>
            <a:r>
              <a:rPr lang="ru-RU" b="0"/>
              <a:t>  </a:t>
            </a:r>
          </a:p>
          <a:p>
            <a:r>
              <a:rPr lang="ru-RU">
                <a:solidFill>
                  <a:schemeClr val="accent2"/>
                </a:solidFill>
              </a:rPr>
              <a:t> </a:t>
            </a:r>
          </a:p>
          <a:p>
            <a:endParaRPr lang="ru-RU">
              <a:solidFill>
                <a:schemeClr val="accent2"/>
              </a:solidFill>
            </a:endParaRPr>
          </a:p>
        </p:txBody>
      </p:sp>
      <p:sp>
        <p:nvSpPr>
          <p:cNvPr id="75795" name="Rectangle 22"/>
          <p:cNvSpPr>
            <a:spLocks noChangeArrowheads="1"/>
          </p:cNvSpPr>
          <p:nvPr/>
        </p:nvSpPr>
        <p:spPr bwMode="auto">
          <a:xfrm flipH="1" flipV="1">
            <a:off x="5753100" y="4933950"/>
            <a:ext cx="19145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10800000">
            <a:spAutoFit/>
          </a:bodyPr>
          <a:lstStyle/>
          <a:p>
            <a:endParaRPr lang="ru-RU">
              <a:solidFill>
                <a:srgbClr val="3333CC"/>
              </a:solidFill>
            </a:endParaRPr>
          </a:p>
        </p:txBody>
      </p:sp>
      <p:sp>
        <p:nvSpPr>
          <p:cNvPr id="75796" name="Rectangle 23"/>
          <p:cNvSpPr>
            <a:spLocks noChangeArrowheads="1"/>
          </p:cNvSpPr>
          <p:nvPr/>
        </p:nvSpPr>
        <p:spPr bwMode="auto">
          <a:xfrm>
            <a:off x="1547813" y="549275"/>
            <a:ext cx="457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75797" name="Rectangle 25"/>
          <p:cNvSpPr>
            <a:spLocks noChangeArrowheads="1"/>
          </p:cNvSpPr>
          <p:nvPr/>
        </p:nvSpPr>
        <p:spPr bwMode="auto">
          <a:xfrm>
            <a:off x="1258888" y="382588"/>
            <a:ext cx="53498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accent2"/>
                </a:solidFill>
              </a:rPr>
              <a:t>Адрес приемной комиссии:</a:t>
            </a:r>
          </a:p>
        </p:txBody>
      </p:sp>
      <p:sp>
        <p:nvSpPr>
          <p:cNvPr id="75798" name="Rectangle 26"/>
          <p:cNvSpPr>
            <a:spLocks noChangeArrowheads="1"/>
          </p:cNvSpPr>
          <p:nvPr/>
        </p:nvSpPr>
        <p:spPr bwMode="auto">
          <a:xfrm>
            <a:off x="0" y="4797425"/>
            <a:ext cx="9144000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>
                <a:solidFill>
                  <a:schemeClr val="accent2"/>
                </a:solidFill>
              </a:rPr>
              <a:t>В  период работы  приемной комиссии родители  и  абитуриенты  могут  получить  </a:t>
            </a:r>
            <a:r>
              <a:rPr lang="ru-RU" sz="2800">
                <a:solidFill>
                  <a:schemeClr val="accent1"/>
                </a:solidFill>
              </a:rPr>
              <a:t>по телефону </a:t>
            </a:r>
            <a:r>
              <a:rPr lang="ru-RU" sz="2000">
                <a:solidFill>
                  <a:schemeClr val="accent2"/>
                </a:solidFill>
              </a:rPr>
              <a:t> всю необходимую  консультативную помощь, касающуюся  выбора специальности  (профессии) и подачи документов</a:t>
            </a:r>
            <a:r>
              <a:rPr lang="ru-RU" b="0">
                <a:solidFill>
                  <a:schemeClr val="accent2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77826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77827" name="Picture 5" descr="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0"/>
            <a:ext cx="7848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3"/>
          <p:cNvSpPr>
            <a:spLocks noGrp="1"/>
          </p:cNvSpPr>
          <p:nvPr>
            <p:ph type="body" idx="4294967295"/>
          </p:nvPr>
        </p:nvSpPr>
        <p:spPr>
          <a:xfrm>
            <a:off x="4716463" y="1989138"/>
            <a:ext cx="4186237" cy="2476500"/>
          </a:xfrm>
        </p:spPr>
        <p:txBody>
          <a:bodyPr/>
          <a:lstStyle/>
          <a:p>
            <a:pPr algn="ctr">
              <a:buFont typeface="Arial" charset="0"/>
              <a:buNone/>
            </a:pPr>
            <a:endParaRPr lang="ru-RU" b="1" smtClean="0">
              <a:solidFill>
                <a:schemeClr val="accent2"/>
              </a:solidFill>
              <a:latin typeface="Arial" charset="0"/>
            </a:endParaRPr>
          </a:p>
          <a:p>
            <a:pPr algn="ctr">
              <a:buFont typeface="Arial" charset="0"/>
              <a:buNone/>
            </a:pPr>
            <a:r>
              <a:rPr lang="ru-RU" b="1" smtClean="0">
                <a:solidFill>
                  <a:schemeClr val="accent2"/>
                </a:solidFill>
                <a:latin typeface="Arial" charset="0"/>
              </a:rPr>
              <a:t>Ждем Вас в нашем учебном заведении!</a:t>
            </a:r>
          </a:p>
        </p:txBody>
      </p:sp>
      <p:pic>
        <p:nvPicPr>
          <p:cNvPr id="78850" name="Picture 4" descr="плакат колледж 2016 (4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4105275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1" name="Рисунок 25"/>
          <p:cNvPicPr>
            <a:picLocks noChangeAspect="1"/>
          </p:cNvPicPr>
          <p:nvPr/>
        </p:nvPicPr>
        <p:blipFill>
          <a:blip r:embed="rId3"/>
          <a:srcRect l="44489" t="32854" r="6300" b="26241"/>
          <a:stretch>
            <a:fillRect/>
          </a:stretch>
        </p:blipFill>
        <p:spPr bwMode="auto">
          <a:xfrm>
            <a:off x="6948488" y="171450"/>
            <a:ext cx="1857375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280988" y="193675"/>
            <a:ext cx="6307137" cy="1189038"/>
          </a:xfrm>
          <a:prstGeom prst="rect">
            <a:avLst/>
          </a:prstGeom>
          <a:noFill/>
        </p:spPr>
        <p:txBody>
          <a:bodyPr lIns="80165" tIns="40083" rIns="80165" bIns="40083">
            <a:spAutoFit/>
          </a:bodyPr>
          <a:lstStyle/>
          <a:p>
            <a:pPr>
              <a:defRPr/>
            </a:pPr>
            <a:r>
              <a:rPr lang="ru-RU" sz="2400" kern="1400" cap="all" dirty="0">
                <a:ln w="0"/>
                <a:solidFill>
                  <a:srgbClr val="5077A6"/>
                </a:solidFill>
                <a:latin typeface="Arial" pitchFamily="34" charset="0"/>
                <a:cs typeface="Arial" pitchFamily="34" charset="0"/>
              </a:rPr>
              <a:t>Программы подготовки   квалифицированных  рабочих и служащих</a:t>
            </a:r>
          </a:p>
        </p:txBody>
      </p:sp>
      <p:sp>
        <p:nvSpPr>
          <p:cNvPr id="40" name="object 15"/>
          <p:cNvSpPr txBox="1"/>
          <p:nvPr/>
        </p:nvSpPr>
        <p:spPr>
          <a:xfrm>
            <a:off x="2425700" y="5549900"/>
            <a:ext cx="1800225" cy="112871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3897" algn="ctr" fontAlgn="auto">
              <a:lnSpc>
                <a:spcPts val="1736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400" b="0" spc="-4" dirty="0">
              <a:solidFill>
                <a:srgbClr val="FFFFFF"/>
              </a:solidFill>
              <a:latin typeface="Arial"/>
              <a:cs typeface="Arial"/>
            </a:endParaRPr>
          </a:p>
          <a:p>
            <a:pPr marL="3897" algn="ctr" fontAlgn="auto">
              <a:lnSpc>
                <a:spcPts val="1736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0" spc="-4" dirty="0">
                <a:solidFill>
                  <a:srgbClr val="FFFFFF"/>
                </a:solidFill>
                <a:latin typeface="Arial"/>
                <a:cs typeface="Arial"/>
              </a:rPr>
              <a:t>более 30 участники «вне конкурса» из 12 регионов РФ</a:t>
            </a:r>
          </a:p>
          <a:p>
            <a:pPr marL="3897" algn="ctr" fontAlgn="auto">
              <a:lnSpc>
                <a:spcPts val="1736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400" b="0" spc="-4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3555" name="TextBox 41"/>
          <p:cNvSpPr txBox="1">
            <a:spLocks noChangeArrowheads="1"/>
          </p:cNvSpPr>
          <p:nvPr/>
        </p:nvSpPr>
        <p:spPr bwMode="auto">
          <a:xfrm>
            <a:off x="1101725" y="6343650"/>
            <a:ext cx="29051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0165" tIns="40083" rIns="80165" bIns="40083"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Akrobat ExtraBold"/>
                <a:ea typeface="Akrobat ExtraBold"/>
                <a:cs typeface="Akrobat ExtraBold"/>
              </a:rPr>
              <a:t>2</a:t>
            </a:r>
          </a:p>
        </p:txBody>
      </p:sp>
      <p:sp>
        <p:nvSpPr>
          <p:cNvPr id="23556" name="AutoShape 2" descr="https://cdn1.img.rsport.ru/images/112667/57/1126675798.jpg"/>
          <p:cNvSpPr>
            <a:spLocks noChangeAspect="1" noChangeArrowheads="1"/>
          </p:cNvSpPr>
          <p:nvPr/>
        </p:nvSpPr>
        <p:spPr bwMode="auto">
          <a:xfrm>
            <a:off x="133350" y="-131763"/>
            <a:ext cx="2603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65" tIns="40083" rIns="80165" bIns="40083"/>
          <a:lstStyle/>
          <a:p>
            <a:endParaRPr lang="ru-RU" b="0">
              <a:latin typeface="Calibri" pitchFamily="34" charset="0"/>
            </a:endParaRPr>
          </a:p>
        </p:txBody>
      </p:sp>
      <p:sp>
        <p:nvSpPr>
          <p:cNvPr id="23557" name="AutoShape 4" descr="https://cdn1.img.rsport.ru/images/112667/57/1126675798.jpg"/>
          <p:cNvSpPr>
            <a:spLocks noChangeAspect="1" noChangeArrowheads="1"/>
          </p:cNvSpPr>
          <p:nvPr/>
        </p:nvSpPr>
        <p:spPr bwMode="auto">
          <a:xfrm>
            <a:off x="133350" y="-131763"/>
            <a:ext cx="2603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65" tIns="40083" rIns="80165" bIns="40083"/>
          <a:lstStyle/>
          <a:p>
            <a:endParaRPr lang="ru-RU" b="0">
              <a:latin typeface="Calibri" pitchFamily="34" charset="0"/>
            </a:endParaRPr>
          </a:p>
        </p:txBody>
      </p:sp>
      <p:sp>
        <p:nvSpPr>
          <p:cNvPr id="23558" name="AutoShape 6" descr="https://cdn1.img.rsport.ru/images/112667/57/1126675798.jpg"/>
          <p:cNvSpPr>
            <a:spLocks noChangeAspect="1" noChangeArrowheads="1"/>
          </p:cNvSpPr>
          <p:nvPr/>
        </p:nvSpPr>
        <p:spPr bwMode="auto">
          <a:xfrm>
            <a:off x="133350" y="-131763"/>
            <a:ext cx="2603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65" tIns="40083" rIns="80165" bIns="40083"/>
          <a:lstStyle/>
          <a:p>
            <a:endParaRPr lang="ru-RU" b="0">
              <a:latin typeface="Calibri" pitchFamily="34" charset="0"/>
            </a:endParaRPr>
          </a:p>
        </p:txBody>
      </p:sp>
      <p:sp>
        <p:nvSpPr>
          <p:cNvPr id="23559" name="AutoShape 8" descr="https://cdn1.img.rsport.ru/images/112667/57/1126675798.jpg"/>
          <p:cNvSpPr>
            <a:spLocks noChangeAspect="1" noChangeArrowheads="1"/>
          </p:cNvSpPr>
          <p:nvPr/>
        </p:nvSpPr>
        <p:spPr bwMode="auto">
          <a:xfrm>
            <a:off x="133350" y="-131763"/>
            <a:ext cx="2603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65" tIns="40083" rIns="80165" bIns="40083"/>
          <a:lstStyle/>
          <a:p>
            <a:endParaRPr lang="ru-RU" b="0">
              <a:latin typeface="Calibri" pitchFamily="34" charset="0"/>
            </a:endParaRPr>
          </a:p>
        </p:txBody>
      </p:sp>
      <p:sp>
        <p:nvSpPr>
          <p:cNvPr id="23560" name="AutoShape 10" descr="https://cdn1.img.rsport.ru/images/112667/57/1126675798.jpg"/>
          <p:cNvSpPr>
            <a:spLocks noChangeAspect="1" noChangeArrowheads="1"/>
          </p:cNvSpPr>
          <p:nvPr/>
        </p:nvSpPr>
        <p:spPr bwMode="auto">
          <a:xfrm>
            <a:off x="133350" y="-131763"/>
            <a:ext cx="2603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65" tIns="40083" rIns="80165" bIns="40083"/>
          <a:lstStyle/>
          <a:p>
            <a:endParaRPr lang="ru-RU" b="0">
              <a:latin typeface="Calibri" pitchFamily="34" charset="0"/>
            </a:endParaRPr>
          </a:p>
        </p:txBody>
      </p:sp>
      <p:sp>
        <p:nvSpPr>
          <p:cNvPr id="23561" name="AutoShape 12" descr="https://cdn1.img.rsport.ru/images/112667/57/1126675798.jpg"/>
          <p:cNvSpPr>
            <a:spLocks noChangeAspect="1" noChangeArrowheads="1"/>
          </p:cNvSpPr>
          <p:nvPr/>
        </p:nvSpPr>
        <p:spPr bwMode="auto">
          <a:xfrm>
            <a:off x="133350" y="-2868613"/>
            <a:ext cx="10426700" cy="598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65" tIns="40083" rIns="80165" bIns="40083"/>
          <a:lstStyle/>
          <a:p>
            <a:endParaRPr lang="ru-RU" b="0">
              <a:latin typeface="Calibri" pitchFamily="34" charset="0"/>
            </a:endParaRPr>
          </a:p>
        </p:txBody>
      </p:sp>
      <p:sp>
        <p:nvSpPr>
          <p:cNvPr id="23562" name="AutoShape 14" descr="https://cdn1.img.rsport.ru/images/112667/57/1126675798.jpg"/>
          <p:cNvSpPr>
            <a:spLocks noChangeAspect="1" noChangeArrowheads="1"/>
          </p:cNvSpPr>
          <p:nvPr/>
        </p:nvSpPr>
        <p:spPr bwMode="auto">
          <a:xfrm>
            <a:off x="133350" y="-2868613"/>
            <a:ext cx="10426700" cy="598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65" tIns="40083" rIns="80165" bIns="40083"/>
          <a:lstStyle/>
          <a:p>
            <a:endParaRPr lang="ru-RU" b="0">
              <a:latin typeface="Calibri" pitchFamily="34" charset="0"/>
            </a:endParaRPr>
          </a:p>
        </p:txBody>
      </p:sp>
      <p:sp>
        <p:nvSpPr>
          <p:cNvPr id="23563" name="AutoShape 16" descr="https://cdn1.img.rsport.ru/images/112667/57/1126675798.jpg"/>
          <p:cNvSpPr>
            <a:spLocks noChangeAspect="1" noChangeArrowheads="1"/>
          </p:cNvSpPr>
          <p:nvPr/>
        </p:nvSpPr>
        <p:spPr bwMode="auto">
          <a:xfrm>
            <a:off x="133350" y="-2868613"/>
            <a:ext cx="10426700" cy="598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65" tIns="40083" rIns="80165" bIns="40083"/>
          <a:lstStyle/>
          <a:p>
            <a:endParaRPr lang="ru-RU" b="0">
              <a:latin typeface="Calibri" pitchFamily="34" charset="0"/>
            </a:endParaRPr>
          </a:p>
        </p:txBody>
      </p:sp>
      <p:sp>
        <p:nvSpPr>
          <p:cNvPr id="23564" name="AutoShape 18" descr="https://cdn1.img.rsport.ru/images/112667/57/1126675798.jpg"/>
          <p:cNvSpPr>
            <a:spLocks noChangeAspect="1" noChangeArrowheads="1"/>
          </p:cNvSpPr>
          <p:nvPr/>
        </p:nvSpPr>
        <p:spPr bwMode="auto">
          <a:xfrm>
            <a:off x="133350" y="-2868613"/>
            <a:ext cx="10426700" cy="598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65" tIns="40083" rIns="80165" bIns="40083"/>
          <a:lstStyle/>
          <a:p>
            <a:endParaRPr lang="ru-RU" b="0">
              <a:latin typeface="Calibri" pitchFamily="34" charset="0"/>
            </a:endParaRPr>
          </a:p>
        </p:txBody>
      </p:sp>
      <p:sp>
        <p:nvSpPr>
          <p:cNvPr id="23565" name="AutoShape 20" descr="https://cdn1.img.rsport.ru/images/112667/57/1126675798.jpg"/>
          <p:cNvSpPr>
            <a:spLocks noChangeAspect="1" noChangeArrowheads="1"/>
          </p:cNvSpPr>
          <p:nvPr/>
        </p:nvSpPr>
        <p:spPr bwMode="auto">
          <a:xfrm>
            <a:off x="133350" y="-2868613"/>
            <a:ext cx="10426700" cy="598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65" tIns="40083" rIns="80165" bIns="40083"/>
          <a:lstStyle/>
          <a:p>
            <a:endParaRPr lang="ru-RU" b="0">
              <a:latin typeface="Calibri" pitchFamily="34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0" y="1412875"/>
            <a:ext cx="9144000" cy="0"/>
          </a:xfrm>
          <a:prstGeom prst="line">
            <a:avLst/>
          </a:prstGeom>
          <a:ln w="57150">
            <a:solidFill>
              <a:srgbClr val="3661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7" name="TextBox 22"/>
          <p:cNvSpPr txBox="1">
            <a:spLocks noChangeArrowheads="1"/>
          </p:cNvSpPr>
          <p:nvPr/>
        </p:nvSpPr>
        <p:spPr bwMode="auto">
          <a:xfrm>
            <a:off x="1692275" y="5445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b="0">
              <a:latin typeface="Calibri" pitchFamily="34" charset="0"/>
            </a:endParaRPr>
          </a:p>
        </p:txBody>
      </p:sp>
      <p:pic>
        <p:nvPicPr>
          <p:cNvPr id="23568" name="Рисунок 25"/>
          <p:cNvPicPr>
            <a:picLocks noChangeAspect="1"/>
          </p:cNvPicPr>
          <p:nvPr/>
        </p:nvPicPr>
        <p:blipFill>
          <a:blip r:embed="rId3"/>
          <a:srcRect l="44489" t="32854" r="6300" b="26241"/>
          <a:stretch>
            <a:fillRect/>
          </a:stretch>
        </p:blipFill>
        <p:spPr bwMode="auto">
          <a:xfrm>
            <a:off x="6948488" y="171450"/>
            <a:ext cx="1857375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9" name="Прямоугольник 1"/>
          <p:cNvSpPr>
            <a:spLocks noChangeArrowheads="1"/>
          </p:cNvSpPr>
          <p:nvPr/>
        </p:nvSpPr>
        <p:spPr bwMode="auto">
          <a:xfrm>
            <a:off x="133350" y="1557338"/>
            <a:ext cx="8902700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200">
                <a:solidFill>
                  <a:schemeClr val="accent2"/>
                </a:solidFill>
                <a:cs typeface="Arial" charset="0"/>
              </a:rPr>
              <a:t>35.01.13 Тракторист-машинист сельскохозяйственного производства</a:t>
            </a:r>
            <a:r>
              <a:rPr lang="ru-RU" sz="2200">
                <a:solidFill>
                  <a:srgbClr val="FFFFFF"/>
                </a:solidFill>
                <a:cs typeface="Arial" charset="0"/>
              </a:rPr>
              <a:t> </a:t>
            </a:r>
          </a:p>
          <a:p>
            <a:r>
              <a:rPr lang="ru-RU" sz="2000">
                <a:solidFill>
                  <a:schemeClr val="accent2"/>
                </a:solidFill>
                <a:cs typeface="Arial" charset="0"/>
              </a:rPr>
              <a:t>29.01.07</a:t>
            </a:r>
            <a:r>
              <a:rPr lang="ru-RU" sz="2000" b="0">
                <a:solidFill>
                  <a:schemeClr val="accent2"/>
                </a:solidFill>
                <a:cs typeface="Arial" charset="0"/>
              </a:rPr>
              <a:t>  </a:t>
            </a:r>
            <a:r>
              <a:rPr lang="ru-RU" sz="2000">
                <a:solidFill>
                  <a:schemeClr val="accent2"/>
                </a:solidFill>
                <a:cs typeface="Arial" charset="0"/>
              </a:rPr>
              <a:t>Портной </a:t>
            </a:r>
          </a:p>
          <a:p>
            <a:r>
              <a:rPr lang="ru-RU" sz="2000">
                <a:solidFill>
                  <a:schemeClr val="accent2"/>
                </a:solidFill>
              </a:rPr>
              <a:t>08.01.10</a:t>
            </a:r>
            <a:r>
              <a:rPr lang="ru-RU" sz="2000" b="0">
                <a:solidFill>
                  <a:schemeClr val="accent2"/>
                </a:solidFill>
              </a:rPr>
              <a:t> </a:t>
            </a:r>
            <a:r>
              <a:rPr lang="ru-RU" sz="2000">
                <a:solidFill>
                  <a:schemeClr val="accent2"/>
                </a:solidFill>
              </a:rPr>
              <a:t>Мастер жилищно-коммунального хозяйства</a:t>
            </a:r>
          </a:p>
          <a:p>
            <a:endParaRPr lang="ru-RU" sz="2000">
              <a:solidFill>
                <a:srgbClr val="376092"/>
              </a:solidFill>
              <a:cs typeface="Arial" charset="0"/>
            </a:endParaRPr>
          </a:p>
          <a:p>
            <a:r>
              <a:rPr lang="ru-RU" sz="2400">
                <a:solidFill>
                  <a:srgbClr val="376092"/>
                </a:solidFill>
                <a:cs typeface="Arial" charset="0"/>
              </a:rPr>
              <a:t>Курагинский  филиал </a:t>
            </a:r>
          </a:p>
          <a:p>
            <a:r>
              <a:rPr lang="ru-RU" sz="2200">
                <a:solidFill>
                  <a:schemeClr val="accent2"/>
                </a:solidFill>
                <a:cs typeface="Arial" charset="0"/>
              </a:rPr>
              <a:t>35.01.13 Тракторист-машинист сельскохозяйственного производства</a:t>
            </a:r>
            <a:endParaRPr lang="ru-RU" sz="2200">
              <a:solidFill>
                <a:srgbClr val="376092"/>
              </a:solidFill>
              <a:cs typeface="Arial" charset="0"/>
            </a:endParaRPr>
          </a:p>
          <a:p>
            <a:endParaRPr lang="ru-RU" sz="800">
              <a:solidFill>
                <a:srgbClr val="376092"/>
              </a:solidFill>
              <a:cs typeface="Arial" charset="0"/>
            </a:endParaRPr>
          </a:p>
          <a:p>
            <a:r>
              <a:rPr lang="ru-RU" sz="2400">
                <a:solidFill>
                  <a:srgbClr val="376092"/>
                </a:solidFill>
                <a:cs typeface="Arial" charset="0"/>
              </a:rPr>
              <a:t>Каратузский  филиал </a:t>
            </a:r>
          </a:p>
          <a:p>
            <a:r>
              <a:rPr lang="ru-RU" sz="2200">
                <a:solidFill>
                  <a:schemeClr val="accent2"/>
                </a:solidFill>
                <a:cs typeface="Arial" charset="0"/>
              </a:rPr>
              <a:t>35.01.13 Тракторист-машинист сельскохозяйственного производства</a:t>
            </a:r>
            <a:endParaRPr lang="ru-RU" sz="2200">
              <a:solidFill>
                <a:srgbClr val="376092"/>
              </a:solidFill>
              <a:cs typeface="Arial" charset="0"/>
            </a:endParaRPr>
          </a:p>
          <a:p>
            <a:endParaRPr lang="ru-RU" sz="800">
              <a:solidFill>
                <a:srgbClr val="376092"/>
              </a:solidFill>
              <a:cs typeface="Arial" charset="0"/>
            </a:endParaRPr>
          </a:p>
          <a:p>
            <a:r>
              <a:rPr lang="ru-RU" sz="2400">
                <a:solidFill>
                  <a:srgbClr val="376092"/>
                </a:solidFill>
                <a:cs typeface="Arial" charset="0"/>
              </a:rPr>
              <a:t>Кошурниковский филиал </a:t>
            </a:r>
          </a:p>
          <a:p>
            <a:r>
              <a:rPr lang="ru-RU" sz="2200">
                <a:solidFill>
                  <a:schemeClr val="accent2"/>
                </a:solidFill>
                <a:cs typeface="Arial" charset="0"/>
              </a:rPr>
              <a:t>08.01.23  Бригадир-путеец</a:t>
            </a:r>
          </a:p>
          <a:p>
            <a:r>
              <a:rPr lang="ru-RU" sz="2200">
                <a:solidFill>
                  <a:schemeClr val="accent2"/>
                </a:solidFill>
                <a:cs typeface="Arial" charset="0"/>
              </a:rPr>
              <a:t>29.01.07</a:t>
            </a:r>
            <a:r>
              <a:rPr lang="ru-RU" sz="2200" b="0">
                <a:solidFill>
                  <a:schemeClr val="accent2"/>
                </a:solidFill>
                <a:cs typeface="Arial" charset="0"/>
              </a:rPr>
              <a:t>  </a:t>
            </a:r>
            <a:r>
              <a:rPr lang="ru-RU" sz="2200">
                <a:solidFill>
                  <a:schemeClr val="accent2"/>
                </a:solidFill>
                <a:cs typeface="Arial" charset="0"/>
              </a:rPr>
              <a:t>Повар, кондитер </a:t>
            </a:r>
            <a:endParaRPr lang="ru-RU" sz="2200" b="0">
              <a:solidFill>
                <a:schemeClr val="accent2"/>
              </a:solidFill>
              <a:cs typeface="Arial" charset="0"/>
            </a:endParaRPr>
          </a:p>
          <a:p>
            <a:endParaRPr lang="ru-RU" sz="2400">
              <a:solidFill>
                <a:schemeClr val="accent2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Учебно-методический стенд &quot;Солнечная Энергетика&quot; с ресурсным  набором/PROFESSIONAL with DR. FUELCELL SCIENCE KI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1019175"/>
            <a:ext cx="3311525" cy="15732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</p:pic>
      <p:sp>
        <p:nvSpPr>
          <p:cNvPr id="25602" name="TextBox 17"/>
          <p:cNvSpPr txBox="1">
            <a:spLocks noChangeArrowheads="1"/>
          </p:cNvSpPr>
          <p:nvPr/>
        </p:nvSpPr>
        <p:spPr bwMode="auto">
          <a:xfrm>
            <a:off x="0" y="1027113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altLang="ru-RU" sz="2000" b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>
            <a:off x="0" y="971550"/>
            <a:ext cx="9144000" cy="0"/>
          </a:xfrm>
          <a:prstGeom prst="line">
            <a:avLst/>
          </a:prstGeom>
          <a:ln w="57150">
            <a:solidFill>
              <a:srgbClr val="3661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79388" y="193675"/>
            <a:ext cx="8964612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200" kern="1400" cap="all" dirty="0">
                <a:ln w="0"/>
                <a:solidFill>
                  <a:srgbClr val="5077A6"/>
                </a:solidFill>
                <a:latin typeface="Arial" pitchFamily="34" charset="0"/>
                <a:cs typeface="Arial" pitchFamily="34" charset="0"/>
              </a:rPr>
              <a:t>35.02.08  Электрификация и автоматизация</a:t>
            </a:r>
          </a:p>
          <a:p>
            <a:pPr>
              <a:defRPr/>
            </a:pPr>
            <a:r>
              <a:rPr lang="ru-RU" sz="2200" kern="1400" cap="all" dirty="0">
                <a:ln w="0"/>
                <a:solidFill>
                  <a:srgbClr val="5077A6"/>
                </a:solidFill>
                <a:latin typeface="Arial" pitchFamily="34" charset="0"/>
                <a:cs typeface="Arial" pitchFamily="34" charset="0"/>
              </a:rPr>
              <a:t>                сельского хозяйства</a:t>
            </a:r>
          </a:p>
        </p:txBody>
      </p:sp>
      <p:sp>
        <p:nvSpPr>
          <p:cNvPr id="25605" name="TextBox 50"/>
          <p:cNvSpPr txBox="1">
            <a:spLocks noChangeArrowheads="1"/>
          </p:cNvSpPr>
          <p:nvPr/>
        </p:nvSpPr>
        <p:spPr bwMode="auto">
          <a:xfrm>
            <a:off x="4643438" y="1281113"/>
            <a:ext cx="4176712" cy="92392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ru-RU">
                <a:solidFill>
                  <a:srgbClr val="15397F"/>
                </a:solidFill>
                <a:latin typeface="Arial Black" pitchFamily="34" charset="0"/>
                <a:ea typeface="Arial Black" pitchFamily="34" charset="0"/>
                <a:cs typeface="Times New Roman" pitchFamily="18" charset="0"/>
              </a:rPr>
              <a:t> </a:t>
            </a:r>
            <a:r>
              <a:rPr lang="ru-RU">
                <a:solidFill>
                  <a:srgbClr val="C00000"/>
                </a:solidFill>
                <a:latin typeface="Arial Black" pitchFamily="34" charset="0"/>
                <a:ea typeface="Arial Black" pitchFamily="34" charset="0"/>
                <a:cs typeface="Times New Roman" pitchFamily="18" charset="0"/>
              </a:rPr>
              <a:t>Срок получения образования</a:t>
            </a:r>
          </a:p>
          <a:p>
            <a:pPr algn="ctr" eaLnBrk="0" hangingPunct="0"/>
            <a:r>
              <a:rPr lang="ru-RU">
                <a:solidFill>
                  <a:srgbClr val="376092"/>
                </a:solidFill>
                <a:latin typeface="Calibri" pitchFamily="34" charset="0"/>
                <a:ea typeface="Arial Black" pitchFamily="34" charset="0"/>
                <a:cs typeface="Times New Roman" pitchFamily="18" charset="0"/>
              </a:rPr>
              <a:t>   На базе 11 классов  2 года 10 месяцев</a:t>
            </a:r>
          </a:p>
          <a:p>
            <a:pPr algn="ctr" eaLnBrk="0" hangingPunct="0"/>
            <a:r>
              <a:rPr lang="ru-RU">
                <a:solidFill>
                  <a:srgbClr val="376092"/>
                </a:solidFill>
                <a:latin typeface="Calibri" pitchFamily="34" charset="0"/>
                <a:ea typeface="Arial Black" pitchFamily="34" charset="0"/>
                <a:cs typeface="Times New Roman" pitchFamily="18" charset="0"/>
              </a:rPr>
              <a:t>   На базе 9 классов    3 года 10 месяцев</a:t>
            </a:r>
            <a:endParaRPr lang="ru-RU">
              <a:solidFill>
                <a:srgbClr val="376092"/>
              </a:solidFill>
              <a:latin typeface="Arial Black" pitchFamily="34" charset="0"/>
              <a:ea typeface="Arial Black" pitchFamily="34" charset="0"/>
              <a:cs typeface="Times New Roman" pitchFamily="18" charset="0"/>
            </a:endParaRPr>
          </a:p>
        </p:txBody>
      </p:sp>
      <p:pic>
        <p:nvPicPr>
          <p:cNvPr id="25606" name="Рисунок 13"/>
          <p:cNvPicPr>
            <a:picLocks noChangeAspect="1"/>
          </p:cNvPicPr>
          <p:nvPr/>
        </p:nvPicPr>
        <p:blipFill>
          <a:blip r:embed="rId4"/>
          <a:srcRect l="44489" t="32854" r="6300" b="26241"/>
          <a:stretch>
            <a:fillRect/>
          </a:stretch>
        </p:blipFill>
        <p:spPr bwMode="auto">
          <a:xfrm>
            <a:off x="7251700" y="73025"/>
            <a:ext cx="1857375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Прямоугольник 1"/>
          <p:cNvSpPr>
            <a:spLocks noChangeArrowheads="1"/>
          </p:cNvSpPr>
          <p:nvPr/>
        </p:nvSpPr>
        <p:spPr bwMode="auto">
          <a:xfrm>
            <a:off x="1331913" y="6238875"/>
            <a:ext cx="5616575" cy="4302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200">
                <a:solidFill>
                  <a:srgbClr val="C000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Квалификация   Техник-электрик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2420938"/>
            <a:ext cx="9109075" cy="3816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0" dirty="0">
                <a:latin typeface="+mn-lt"/>
              </a:rPr>
              <a:t> </a:t>
            </a:r>
            <a:r>
              <a:rPr lang="ru-RU" sz="2200" dirty="0">
                <a:solidFill>
                  <a:srgbClr val="C00000"/>
                </a:solidFill>
                <a:latin typeface="+mn-lt"/>
              </a:rPr>
              <a:t>Объектами профессиональной деятельности выпускников являются: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200" dirty="0">
                <a:solidFill>
                  <a:schemeClr val="tx2"/>
                </a:solidFill>
                <a:latin typeface="+mn-lt"/>
              </a:rPr>
              <a:t>электроустановки и приемники электрической энергии;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dirty="0">
                <a:solidFill>
                  <a:schemeClr val="tx2"/>
                </a:solidFill>
                <a:latin typeface="+mn-lt"/>
              </a:rPr>
              <a:t>      электрические сети;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200" dirty="0">
                <a:solidFill>
                  <a:schemeClr val="tx2"/>
                </a:solidFill>
                <a:latin typeface="+mn-lt"/>
              </a:rPr>
              <a:t>автоматизированные системы сельскохозяйственной техники;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200" dirty="0">
                <a:solidFill>
                  <a:schemeClr val="tx2"/>
                </a:solidFill>
                <a:latin typeface="+mn-lt"/>
              </a:rPr>
              <a:t>технологические процессы монтажа, наладки, эксплуатации, технического обслуживания и диагностирования неисправностей электроустановок, электрических сетей, автоматизированных систем сельскохозяйственной техники;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200" dirty="0">
                <a:solidFill>
                  <a:schemeClr val="tx2"/>
                </a:solidFill>
                <a:latin typeface="+mn-lt"/>
              </a:rPr>
              <a:t>технологические процессы передачи электрической энергии;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200" dirty="0">
                <a:solidFill>
                  <a:schemeClr val="tx2"/>
                </a:solidFill>
                <a:latin typeface="+mn-lt"/>
              </a:rPr>
              <a:t>организация и управление работой специализированных подразделений сельскохозяйственных предприятий;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Box 17"/>
          <p:cNvSpPr txBox="1">
            <a:spLocks noChangeArrowheads="1"/>
          </p:cNvSpPr>
          <p:nvPr/>
        </p:nvSpPr>
        <p:spPr bwMode="auto">
          <a:xfrm>
            <a:off x="0" y="1027113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altLang="ru-RU" sz="2000" b="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>
            <a:off x="0" y="971550"/>
            <a:ext cx="9144000" cy="0"/>
          </a:xfrm>
          <a:prstGeom prst="line">
            <a:avLst/>
          </a:prstGeom>
          <a:ln w="57150">
            <a:solidFill>
              <a:srgbClr val="3661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51" name="TextBox 32"/>
          <p:cNvSpPr txBox="1">
            <a:spLocks noChangeArrowheads="1"/>
          </p:cNvSpPr>
          <p:nvPr/>
        </p:nvSpPr>
        <p:spPr bwMode="auto">
          <a:xfrm>
            <a:off x="179388" y="193675"/>
            <a:ext cx="896461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376092"/>
                </a:solidFill>
                <a:cs typeface="Arial" charset="0"/>
              </a:rPr>
              <a:t>19.02.03  Технология хлеба, кондитерских и </a:t>
            </a:r>
          </a:p>
          <a:p>
            <a:r>
              <a:rPr lang="ru-RU" sz="2400">
                <a:solidFill>
                  <a:srgbClr val="376092"/>
                </a:solidFill>
                <a:cs typeface="Arial" charset="0"/>
              </a:rPr>
              <a:t>                 макаронных изделий</a:t>
            </a:r>
          </a:p>
        </p:txBody>
      </p:sp>
      <p:sp>
        <p:nvSpPr>
          <p:cNvPr id="27652" name="TextBox 50"/>
          <p:cNvSpPr txBox="1">
            <a:spLocks noChangeArrowheads="1"/>
          </p:cNvSpPr>
          <p:nvPr/>
        </p:nvSpPr>
        <p:spPr bwMode="auto">
          <a:xfrm>
            <a:off x="4643438" y="1281113"/>
            <a:ext cx="4176712" cy="92392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ru-RU">
                <a:solidFill>
                  <a:srgbClr val="15397F"/>
                </a:solidFill>
                <a:latin typeface="Arial Black" pitchFamily="34" charset="0"/>
                <a:ea typeface="Arial Black" pitchFamily="34" charset="0"/>
                <a:cs typeface="Times New Roman" pitchFamily="18" charset="0"/>
              </a:rPr>
              <a:t> </a:t>
            </a:r>
            <a:r>
              <a:rPr lang="ru-RU">
                <a:solidFill>
                  <a:srgbClr val="C00000"/>
                </a:solidFill>
                <a:latin typeface="Arial Black" pitchFamily="34" charset="0"/>
                <a:ea typeface="Arial Black" pitchFamily="34" charset="0"/>
                <a:cs typeface="Times New Roman" pitchFamily="18" charset="0"/>
              </a:rPr>
              <a:t>Срок получения образования</a:t>
            </a:r>
          </a:p>
          <a:p>
            <a:pPr algn="ctr" eaLnBrk="0" hangingPunct="0"/>
            <a:r>
              <a:rPr lang="ru-RU">
                <a:solidFill>
                  <a:srgbClr val="376092"/>
                </a:solidFill>
                <a:latin typeface="Calibri" pitchFamily="34" charset="0"/>
                <a:ea typeface="Arial Black" pitchFamily="34" charset="0"/>
                <a:cs typeface="Times New Roman" pitchFamily="18" charset="0"/>
              </a:rPr>
              <a:t>   На базе 11 классов  2 года 10 месяцев</a:t>
            </a:r>
          </a:p>
          <a:p>
            <a:pPr algn="ctr" eaLnBrk="0" hangingPunct="0"/>
            <a:r>
              <a:rPr lang="ru-RU">
                <a:solidFill>
                  <a:srgbClr val="376092"/>
                </a:solidFill>
                <a:latin typeface="Calibri" pitchFamily="34" charset="0"/>
                <a:ea typeface="Arial Black" pitchFamily="34" charset="0"/>
                <a:cs typeface="Times New Roman" pitchFamily="18" charset="0"/>
              </a:rPr>
              <a:t>   На базе 9 классов    3 года 10 месяцев</a:t>
            </a:r>
            <a:endParaRPr lang="ru-RU">
              <a:solidFill>
                <a:srgbClr val="376092"/>
              </a:solidFill>
              <a:latin typeface="Arial Black" pitchFamily="34" charset="0"/>
              <a:ea typeface="Arial Black" pitchFamily="34" charset="0"/>
              <a:cs typeface="Times New Roman" pitchFamily="18" charset="0"/>
            </a:endParaRPr>
          </a:p>
        </p:txBody>
      </p:sp>
      <p:pic>
        <p:nvPicPr>
          <p:cNvPr id="27653" name="Рисунок 13"/>
          <p:cNvPicPr>
            <a:picLocks noChangeAspect="1"/>
          </p:cNvPicPr>
          <p:nvPr/>
        </p:nvPicPr>
        <p:blipFill>
          <a:blip r:embed="rId3"/>
          <a:srcRect l="44489" t="32854" r="6300" b="26241"/>
          <a:stretch>
            <a:fillRect/>
          </a:stretch>
        </p:blipFill>
        <p:spPr bwMode="auto">
          <a:xfrm>
            <a:off x="7164388" y="73025"/>
            <a:ext cx="1857375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Прямоугольник 1"/>
          <p:cNvSpPr>
            <a:spLocks noChangeArrowheads="1"/>
          </p:cNvSpPr>
          <p:nvPr/>
        </p:nvSpPr>
        <p:spPr bwMode="auto">
          <a:xfrm>
            <a:off x="1476375" y="6381750"/>
            <a:ext cx="6669088" cy="4318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200">
                <a:solidFill>
                  <a:srgbClr val="C000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Квалификация   Техник-технолог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30175" y="2492375"/>
            <a:ext cx="9013825" cy="38481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2200" dirty="0">
                <a:solidFill>
                  <a:srgbClr val="C00000"/>
                </a:solidFill>
                <a:latin typeface="Calibri"/>
              </a:rPr>
              <a:t>Объектами профессиональной деятельности выпускников являются: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200" dirty="0">
                <a:solidFill>
                  <a:srgbClr val="1F497D"/>
                </a:solidFill>
                <a:latin typeface="+mn-lt"/>
              </a:rPr>
              <a:t>сырье, и материалы, применяемые для производства хлебобулочных, кондитерских и макаронных изделий;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200" dirty="0">
                <a:solidFill>
                  <a:srgbClr val="1F497D"/>
                </a:solidFill>
                <a:latin typeface="+mn-lt"/>
              </a:rPr>
              <a:t>полуфабрикаты,  готовая продукция хлебобулочных, кондитерских и макаронных изделий;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200" dirty="0">
                <a:solidFill>
                  <a:srgbClr val="1F497D"/>
                </a:solidFill>
                <a:latin typeface="+mn-lt"/>
              </a:rPr>
              <a:t>технологические процессы производства хлебобулочных, кондитерских и макаронных изделий;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200" dirty="0">
                <a:solidFill>
                  <a:srgbClr val="1F497D"/>
                </a:solidFill>
                <a:latin typeface="+mn-lt"/>
              </a:rPr>
              <a:t>оборудование для производства хлебобулочных, кондитерских и макаронных изделий;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200" dirty="0">
                <a:solidFill>
                  <a:srgbClr val="1F497D"/>
                </a:solidFill>
                <a:latin typeface="+mn-lt"/>
              </a:rPr>
              <a:t>процессы организации и управления производством хлебобулочных, кондитерских и макаронных изделий;</a:t>
            </a:r>
            <a:endParaRPr lang="ru-RU" sz="2200" dirty="0">
              <a:solidFill>
                <a:srgbClr val="1F497D"/>
              </a:solidFill>
              <a:latin typeface="Calibri"/>
            </a:endParaRPr>
          </a:p>
        </p:txBody>
      </p:sp>
      <p:pic>
        <p:nvPicPr>
          <p:cNvPr id="27656" name="Picture 2" descr="Ролл щелочь Pandesal Kaiser roll Малый хлеб Булочка, булочка, Хлебобулочные  изделия, продукты питания, хлеб png | Klipartz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1081088"/>
            <a:ext cx="297180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Box 17"/>
          <p:cNvSpPr txBox="1">
            <a:spLocks noChangeArrowheads="1"/>
          </p:cNvSpPr>
          <p:nvPr/>
        </p:nvSpPr>
        <p:spPr bwMode="auto">
          <a:xfrm>
            <a:off x="0" y="1027113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altLang="ru-RU" sz="2000" b="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>
            <a:off x="0" y="971550"/>
            <a:ext cx="9144000" cy="0"/>
          </a:xfrm>
          <a:prstGeom prst="line">
            <a:avLst/>
          </a:prstGeom>
          <a:ln w="57150">
            <a:solidFill>
              <a:srgbClr val="3661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79388" y="115888"/>
            <a:ext cx="8964612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19.02.07  Технология молока и молочных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продуктов</a:t>
            </a:r>
          </a:p>
        </p:txBody>
      </p:sp>
      <p:sp>
        <p:nvSpPr>
          <p:cNvPr id="29700" name="TextBox 50"/>
          <p:cNvSpPr txBox="1">
            <a:spLocks noChangeArrowheads="1"/>
          </p:cNvSpPr>
          <p:nvPr/>
        </p:nvSpPr>
        <p:spPr bwMode="auto">
          <a:xfrm>
            <a:off x="4572000" y="1281113"/>
            <a:ext cx="4248150" cy="92392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>
                <a:solidFill>
                  <a:srgbClr val="15397F"/>
                </a:solidFill>
                <a:latin typeface="Arial Black" pitchFamily="34" charset="0"/>
                <a:ea typeface="Arial Black" pitchFamily="34" charset="0"/>
                <a:cs typeface="Times New Roman" pitchFamily="18" charset="0"/>
              </a:rPr>
              <a:t> </a:t>
            </a:r>
            <a:r>
              <a:rPr lang="ru-RU">
                <a:solidFill>
                  <a:srgbClr val="C00000"/>
                </a:solidFill>
                <a:latin typeface="Arial Black" pitchFamily="34" charset="0"/>
                <a:ea typeface="Arial Black" pitchFamily="34" charset="0"/>
                <a:cs typeface="Times New Roman" pitchFamily="18" charset="0"/>
              </a:rPr>
              <a:t>Срок получения образования</a:t>
            </a:r>
          </a:p>
          <a:p>
            <a:pPr algn="ctr" eaLnBrk="0" hangingPunct="0"/>
            <a:r>
              <a:rPr lang="ru-RU">
                <a:solidFill>
                  <a:srgbClr val="376092"/>
                </a:solidFill>
                <a:latin typeface="Calibri" pitchFamily="34" charset="0"/>
                <a:ea typeface="Arial Black" pitchFamily="34" charset="0"/>
                <a:cs typeface="Times New Roman" pitchFamily="18" charset="0"/>
              </a:rPr>
              <a:t>   На базе 11 классов  2 года 10 месяцев</a:t>
            </a:r>
          </a:p>
          <a:p>
            <a:pPr algn="ctr" eaLnBrk="0" hangingPunct="0"/>
            <a:r>
              <a:rPr lang="ru-RU">
                <a:solidFill>
                  <a:srgbClr val="376092"/>
                </a:solidFill>
                <a:latin typeface="Calibri" pitchFamily="34" charset="0"/>
                <a:ea typeface="Arial Black" pitchFamily="34" charset="0"/>
                <a:cs typeface="Times New Roman" pitchFamily="18" charset="0"/>
              </a:rPr>
              <a:t>   На базе 9 классов    3 года 10 месяцев</a:t>
            </a:r>
            <a:endParaRPr lang="ru-RU">
              <a:solidFill>
                <a:srgbClr val="376092"/>
              </a:solidFill>
              <a:latin typeface="Arial Black" pitchFamily="34" charset="0"/>
              <a:ea typeface="Arial Black" pitchFamily="34" charset="0"/>
              <a:cs typeface="Times New Roman" pitchFamily="18" charset="0"/>
            </a:endParaRPr>
          </a:p>
        </p:txBody>
      </p:sp>
      <p:pic>
        <p:nvPicPr>
          <p:cNvPr id="29701" name="Рисунок 13"/>
          <p:cNvPicPr>
            <a:picLocks noChangeAspect="1"/>
          </p:cNvPicPr>
          <p:nvPr/>
        </p:nvPicPr>
        <p:blipFill>
          <a:blip r:embed="rId3"/>
          <a:srcRect l="44489" t="32854" r="6300" b="26241"/>
          <a:stretch>
            <a:fillRect/>
          </a:stretch>
        </p:blipFill>
        <p:spPr bwMode="auto">
          <a:xfrm>
            <a:off x="7164388" y="73025"/>
            <a:ext cx="1857375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2" name="Прямоугольник 1"/>
          <p:cNvSpPr>
            <a:spLocks noChangeArrowheads="1"/>
          </p:cNvSpPr>
          <p:nvPr/>
        </p:nvSpPr>
        <p:spPr bwMode="auto">
          <a:xfrm>
            <a:off x="1476375" y="6308725"/>
            <a:ext cx="6669088" cy="4318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200">
                <a:solidFill>
                  <a:srgbClr val="C000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Квалификация   Техник-технолог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30175" y="2492375"/>
            <a:ext cx="9013825" cy="38481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2200" dirty="0">
                <a:solidFill>
                  <a:srgbClr val="C00000"/>
                </a:solidFill>
                <a:latin typeface="Calibri"/>
              </a:rPr>
              <a:t>Объектами профессиональной деятельности выпускников являются: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200" dirty="0">
                <a:solidFill>
                  <a:srgbClr val="1F497D"/>
                </a:solidFill>
                <a:latin typeface="+mn-lt"/>
              </a:rPr>
              <a:t>сырье, основные и вспомогательные материалы для производства молока и молочных продуктов;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200" dirty="0">
                <a:solidFill>
                  <a:srgbClr val="1F497D"/>
                </a:solidFill>
                <a:latin typeface="+mn-lt"/>
              </a:rPr>
              <a:t>готовая молочная продукция;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200" dirty="0">
                <a:solidFill>
                  <a:srgbClr val="1F497D"/>
                </a:solidFill>
                <a:latin typeface="+mn-lt"/>
              </a:rPr>
              <a:t>рецептуры молочной продукции;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200" dirty="0">
                <a:solidFill>
                  <a:srgbClr val="1F497D"/>
                </a:solidFill>
                <a:latin typeface="+mn-lt"/>
              </a:rPr>
              <a:t>технологии и технологические процессы производства молока и молочных продуктов;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200" dirty="0">
                <a:solidFill>
                  <a:srgbClr val="1F497D"/>
                </a:solidFill>
                <a:latin typeface="+mn-lt"/>
              </a:rPr>
              <a:t>технологическое оборудование для производства молока и молочных продуктов;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200" dirty="0">
                <a:solidFill>
                  <a:srgbClr val="1F497D"/>
                </a:solidFill>
                <a:latin typeface="+mn-lt"/>
              </a:rPr>
              <a:t>процессы организации и управления производством молока и молочных продуктов;</a:t>
            </a:r>
            <a:endParaRPr lang="ru-RU" sz="2200" dirty="0">
              <a:solidFill>
                <a:srgbClr val="1F497D"/>
              </a:solidFill>
              <a:latin typeface="Calibri"/>
            </a:endParaRPr>
          </a:p>
        </p:txBody>
      </p:sp>
      <p:pic>
        <p:nvPicPr>
          <p:cNvPr id="29704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1111250"/>
            <a:ext cx="2484438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Box 17"/>
          <p:cNvSpPr txBox="1">
            <a:spLocks noChangeArrowheads="1"/>
          </p:cNvSpPr>
          <p:nvPr/>
        </p:nvSpPr>
        <p:spPr bwMode="auto">
          <a:xfrm>
            <a:off x="0" y="1027113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altLang="ru-RU" sz="2000" b="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>
            <a:off x="65088" y="1098550"/>
            <a:ext cx="9013825" cy="7938"/>
          </a:xfrm>
          <a:prstGeom prst="line">
            <a:avLst/>
          </a:prstGeom>
          <a:ln w="57150">
            <a:solidFill>
              <a:srgbClr val="3661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7150" y="-1588"/>
            <a:ext cx="8964613" cy="110807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kern="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08.02.07  Монтаж и эксплуатация внутренних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kern="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сантехнических устройств, кондиционирования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kern="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воздуха и вентиляции </a:t>
            </a:r>
          </a:p>
        </p:txBody>
      </p:sp>
      <p:sp>
        <p:nvSpPr>
          <p:cNvPr id="31748" name="TextBox 50"/>
          <p:cNvSpPr txBox="1">
            <a:spLocks noChangeArrowheads="1"/>
          </p:cNvSpPr>
          <p:nvPr/>
        </p:nvSpPr>
        <p:spPr bwMode="auto">
          <a:xfrm>
            <a:off x="4572000" y="1281113"/>
            <a:ext cx="4248150" cy="92392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>
                <a:solidFill>
                  <a:srgbClr val="15397F"/>
                </a:solidFill>
                <a:latin typeface="Arial Black" pitchFamily="34" charset="0"/>
                <a:ea typeface="Arial Black" pitchFamily="34" charset="0"/>
                <a:cs typeface="Times New Roman" pitchFamily="18" charset="0"/>
              </a:rPr>
              <a:t> </a:t>
            </a:r>
            <a:r>
              <a:rPr lang="ru-RU">
                <a:solidFill>
                  <a:srgbClr val="C00000"/>
                </a:solidFill>
                <a:latin typeface="Arial Black" pitchFamily="34" charset="0"/>
                <a:ea typeface="Arial Black" pitchFamily="34" charset="0"/>
                <a:cs typeface="Times New Roman" pitchFamily="18" charset="0"/>
              </a:rPr>
              <a:t>Срок получения образования</a:t>
            </a:r>
          </a:p>
          <a:p>
            <a:pPr algn="ctr" eaLnBrk="0" hangingPunct="0"/>
            <a:r>
              <a:rPr lang="ru-RU">
                <a:solidFill>
                  <a:srgbClr val="376092"/>
                </a:solidFill>
                <a:latin typeface="Calibri" pitchFamily="34" charset="0"/>
                <a:ea typeface="Arial Black" pitchFamily="34" charset="0"/>
                <a:cs typeface="Times New Roman" pitchFamily="18" charset="0"/>
              </a:rPr>
              <a:t>   На базе 11 классов  2 года 10 месяцев</a:t>
            </a:r>
          </a:p>
          <a:p>
            <a:pPr algn="ctr" eaLnBrk="0" hangingPunct="0"/>
            <a:r>
              <a:rPr lang="ru-RU">
                <a:solidFill>
                  <a:srgbClr val="376092"/>
                </a:solidFill>
                <a:latin typeface="Calibri" pitchFamily="34" charset="0"/>
                <a:ea typeface="Arial Black" pitchFamily="34" charset="0"/>
                <a:cs typeface="Times New Roman" pitchFamily="18" charset="0"/>
              </a:rPr>
              <a:t>   На базе 9 классов    3 года 10 месяцев</a:t>
            </a:r>
            <a:endParaRPr lang="ru-RU">
              <a:solidFill>
                <a:srgbClr val="376092"/>
              </a:solidFill>
              <a:latin typeface="Arial Black" pitchFamily="34" charset="0"/>
              <a:ea typeface="Arial Black" pitchFamily="34" charset="0"/>
              <a:cs typeface="Times New Roman" pitchFamily="18" charset="0"/>
            </a:endParaRPr>
          </a:p>
        </p:txBody>
      </p:sp>
      <p:pic>
        <p:nvPicPr>
          <p:cNvPr id="31749" name="Рисунок 13"/>
          <p:cNvPicPr>
            <a:picLocks noChangeAspect="1"/>
          </p:cNvPicPr>
          <p:nvPr/>
        </p:nvPicPr>
        <p:blipFill>
          <a:blip r:embed="rId3"/>
          <a:srcRect l="44489" t="32854" r="6300" b="26241"/>
          <a:stretch>
            <a:fillRect/>
          </a:stretch>
        </p:blipFill>
        <p:spPr bwMode="auto">
          <a:xfrm>
            <a:off x="7251700" y="73025"/>
            <a:ext cx="1857375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0" name="Прямоугольник 1"/>
          <p:cNvSpPr>
            <a:spLocks noChangeArrowheads="1"/>
          </p:cNvSpPr>
          <p:nvPr/>
        </p:nvSpPr>
        <p:spPr bwMode="auto">
          <a:xfrm>
            <a:off x="2051050" y="6310313"/>
            <a:ext cx="5514975" cy="4318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200">
                <a:solidFill>
                  <a:srgbClr val="C000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Квалификация   Техник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30175" y="2492375"/>
            <a:ext cx="9013825" cy="38163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2200" dirty="0">
                <a:solidFill>
                  <a:srgbClr val="C00000"/>
                </a:solidFill>
                <a:latin typeface="+mn-lt"/>
              </a:rPr>
              <a:t>Основные виды деятельности	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200" dirty="0">
                <a:solidFill>
                  <a:schemeClr val="tx2"/>
                </a:solidFill>
                <a:latin typeface="+mn-lt"/>
              </a:rPr>
              <a:t>Организация и контроль работ по монтажу систем водоснабжения и водоотведения, отопления, вентиляции и кондиционирования воздуха;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200" dirty="0">
                <a:solidFill>
                  <a:schemeClr val="tx2"/>
                </a:solidFill>
                <a:latin typeface="+mn-lt"/>
              </a:rPr>
              <a:t> Организация и контроль работ по эксплуатации систем водоснабжения и водоотведения, отопления, вентиляции и кондиционирования воздуха;	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200" dirty="0">
                <a:solidFill>
                  <a:schemeClr val="tx2"/>
                </a:solidFill>
                <a:latin typeface="+mn-lt"/>
              </a:rPr>
              <a:t>Участие в проектировании систем водоснабжения и водоотведения, отопления, вентиляции и кондиционирования воздуха;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200" dirty="0">
                <a:solidFill>
                  <a:schemeClr val="tx2"/>
                </a:solidFill>
                <a:latin typeface="+mn-lt"/>
              </a:rPr>
              <a:t>Организация работ по автоматизации и диспетчеризации систем водоснабжения и водоотведения, отопления</a:t>
            </a:r>
            <a:endParaRPr lang="ru-RU" sz="2200" dirty="0">
              <a:solidFill>
                <a:schemeClr val="tx2"/>
              </a:solidFill>
              <a:latin typeface="Calibri"/>
            </a:endParaRPr>
          </a:p>
        </p:txBody>
      </p:sp>
      <p:pic>
        <p:nvPicPr>
          <p:cNvPr id="31752" name="Picture 2" descr="Сантехник Г.О. Сантехнические услуги, ООО Центральное отопление Водосток,  Сантехника, ванная, др., автозапчасти png | PNGWi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1152525"/>
            <a:ext cx="2951162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Box 17"/>
          <p:cNvSpPr txBox="1">
            <a:spLocks noChangeArrowheads="1"/>
          </p:cNvSpPr>
          <p:nvPr/>
        </p:nvSpPr>
        <p:spPr bwMode="auto">
          <a:xfrm>
            <a:off x="312738" y="2776538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altLang="ru-RU" sz="2000" b="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>
            <a:off x="95250" y="935038"/>
            <a:ext cx="9013825" cy="7937"/>
          </a:xfrm>
          <a:prstGeom prst="line">
            <a:avLst/>
          </a:prstGeom>
          <a:ln w="57150">
            <a:solidFill>
              <a:srgbClr val="3661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7150" y="-1588"/>
            <a:ext cx="8964613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13.02.02 Теплоснабжение и теплотехническое     оборудование</a:t>
            </a:r>
          </a:p>
        </p:txBody>
      </p:sp>
      <p:sp>
        <p:nvSpPr>
          <p:cNvPr id="33796" name="TextBox 50"/>
          <p:cNvSpPr txBox="1">
            <a:spLocks noChangeArrowheads="1"/>
          </p:cNvSpPr>
          <p:nvPr/>
        </p:nvSpPr>
        <p:spPr bwMode="auto">
          <a:xfrm>
            <a:off x="4572000" y="1425575"/>
            <a:ext cx="4248150" cy="92392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>
                <a:solidFill>
                  <a:srgbClr val="15397F"/>
                </a:solidFill>
                <a:latin typeface="Arial Black" pitchFamily="34" charset="0"/>
                <a:ea typeface="Arial Black" pitchFamily="34" charset="0"/>
                <a:cs typeface="Times New Roman" pitchFamily="18" charset="0"/>
              </a:rPr>
              <a:t> </a:t>
            </a:r>
            <a:r>
              <a:rPr lang="ru-RU">
                <a:solidFill>
                  <a:srgbClr val="C00000"/>
                </a:solidFill>
                <a:latin typeface="Arial Black" pitchFamily="34" charset="0"/>
                <a:ea typeface="Arial Black" pitchFamily="34" charset="0"/>
                <a:cs typeface="Times New Roman" pitchFamily="18" charset="0"/>
              </a:rPr>
              <a:t>Срок получения образования</a:t>
            </a:r>
          </a:p>
          <a:p>
            <a:pPr algn="ctr" eaLnBrk="0" hangingPunct="0"/>
            <a:r>
              <a:rPr lang="ru-RU">
                <a:solidFill>
                  <a:srgbClr val="376092"/>
                </a:solidFill>
                <a:latin typeface="Calibri" pitchFamily="34" charset="0"/>
                <a:ea typeface="Arial Black" pitchFamily="34" charset="0"/>
                <a:cs typeface="Times New Roman" pitchFamily="18" charset="0"/>
              </a:rPr>
              <a:t>   На базе 11 классов  2 года 10 месяцев</a:t>
            </a:r>
          </a:p>
          <a:p>
            <a:pPr algn="ctr" eaLnBrk="0" hangingPunct="0"/>
            <a:r>
              <a:rPr lang="ru-RU">
                <a:solidFill>
                  <a:srgbClr val="376092"/>
                </a:solidFill>
                <a:latin typeface="Calibri" pitchFamily="34" charset="0"/>
                <a:ea typeface="Arial Black" pitchFamily="34" charset="0"/>
                <a:cs typeface="Times New Roman" pitchFamily="18" charset="0"/>
              </a:rPr>
              <a:t>   На базе 9 классов    3 года 10 месяцев</a:t>
            </a:r>
            <a:endParaRPr lang="ru-RU">
              <a:solidFill>
                <a:srgbClr val="376092"/>
              </a:solidFill>
              <a:latin typeface="Arial Black" pitchFamily="34" charset="0"/>
              <a:ea typeface="Arial Black" pitchFamily="34" charset="0"/>
              <a:cs typeface="Times New Roman" pitchFamily="18" charset="0"/>
            </a:endParaRPr>
          </a:p>
        </p:txBody>
      </p:sp>
      <p:pic>
        <p:nvPicPr>
          <p:cNvPr id="33797" name="Рисунок 13"/>
          <p:cNvPicPr>
            <a:picLocks noChangeAspect="1"/>
          </p:cNvPicPr>
          <p:nvPr/>
        </p:nvPicPr>
        <p:blipFill>
          <a:blip r:embed="rId3"/>
          <a:srcRect l="44489" t="32854" r="6300" b="26241"/>
          <a:stretch>
            <a:fillRect/>
          </a:stretch>
        </p:blipFill>
        <p:spPr bwMode="auto">
          <a:xfrm>
            <a:off x="7164388" y="82550"/>
            <a:ext cx="1857375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8" name="Прямоугольник 1"/>
          <p:cNvSpPr>
            <a:spLocks noChangeArrowheads="1"/>
          </p:cNvSpPr>
          <p:nvPr/>
        </p:nvSpPr>
        <p:spPr bwMode="auto">
          <a:xfrm>
            <a:off x="2051050" y="6310313"/>
            <a:ext cx="5514975" cy="4318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200">
                <a:solidFill>
                  <a:srgbClr val="C000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Квалификация   Техник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30175" y="2492375"/>
            <a:ext cx="9013825" cy="47704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0" dirty="0">
                <a:solidFill>
                  <a:prstClr val="black"/>
                </a:solidFill>
                <a:latin typeface="Calibri"/>
              </a:rPr>
              <a:t> </a:t>
            </a:r>
            <a:endParaRPr lang="ru-RU" sz="2200" dirty="0">
              <a:solidFill>
                <a:srgbClr val="C00000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C00000"/>
                </a:solidFill>
                <a:latin typeface="+mn-lt"/>
              </a:rPr>
              <a:t>Объектами профессиональной деятельности выпускников являются: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400" dirty="0">
                <a:solidFill>
                  <a:schemeClr val="tx2"/>
                </a:solidFill>
                <a:latin typeface="+mn-lt"/>
              </a:rPr>
              <a:t>теплотехническое оборудование;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400" dirty="0">
                <a:solidFill>
                  <a:schemeClr val="tx2"/>
                </a:solidFill>
                <a:latin typeface="+mn-lt"/>
              </a:rPr>
              <a:t>системы тепло- и топливоснабжения;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400" dirty="0">
                <a:solidFill>
                  <a:schemeClr val="tx2"/>
                </a:solidFill>
                <a:latin typeface="+mn-lt"/>
              </a:rPr>
              <a:t>средства автоматизации теплотехнического оборудования, процессов производства, передачи и распределения тепловой энергии;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400" dirty="0">
                <a:solidFill>
                  <a:schemeClr val="tx2"/>
                </a:solidFill>
                <a:latin typeface="+mn-lt"/>
              </a:rPr>
              <a:t>оборудование, устройства, приборы и приспособления для выполнения ремонтных и наладочных работ;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solidFill>
                <a:srgbClr val="C00000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solidFill>
                <a:srgbClr val="C00000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dirty="0">
                <a:solidFill>
                  <a:srgbClr val="C00000"/>
                </a:solidFill>
                <a:latin typeface="Calibri"/>
              </a:rPr>
              <a:t>	</a:t>
            </a:r>
          </a:p>
        </p:txBody>
      </p:sp>
      <p:pic>
        <p:nvPicPr>
          <p:cNvPr id="33800" name="Picture 6" descr="Теплоснабжение — Википедия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1028700"/>
            <a:ext cx="266382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4572</TotalTime>
  <Words>1463</Words>
  <Application>Microsoft Office PowerPoint</Application>
  <PresentationFormat>Экран (4:3)</PresentationFormat>
  <Paragraphs>349</Paragraphs>
  <Slides>33</Slides>
  <Notes>28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Шаблон оформления</vt:lpstr>
      </vt:variant>
      <vt:variant>
        <vt:i4>14</vt:i4>
      </vt:variant>
      <vt:variant>
        <vt:lpstr>Заголовки слайдов</vt:lpstr>
      </vt:variant>
      <vt:variant>
        <vt:i4>33</vt:i4>
      </vt:variant>
    </vt:vector>
  </HeadingPairs>
  <TitlesOfParts>
    <vt:vector size="53" baseType="lpstr">
      <vt:lpstr>Arial</vt:lpstr>
      <vt:lpstr>Calibri</vt:lpstr>
      <vt:lpstr>Akrobat ExtraBold</vt:lpstr>
      <vt:lpstr>Arial Black</vt:lpstr>
      <vt:lpstr>Times New Roman</vt:lpstr>
      <vt:lpstr>Wingdings</vt:lpstr>
      <vt:lpstr>1_Тема Office</vt:lpstr>
      <vt:lpstr>1_Тема Office</vt:lpstr>
      <vt:lpstr>1_Тема Office</vt:lpstr>
      <vt:lpstr>1_Тема Office</vt:lpstr>
      <vt:lpstr>1_Тема Office</vt:lpstr>
      <vt:lpstr>1_Тема Office</vt:lpstr>
      <vt:lpstr>1_Тема Office</vt:lpstr>
      <vt:lpstr>1_Тема Office</vt:lpstr>
      <vt:lpstr>1_Тема Office</vt:lpstr>
      <vt:lpstr>1_Тема Office</vt:lpstr>
      <vt:lpstr>1_Тема Office</vt:lpstr>
      <vt:lpstr>1_Тема Office</vt:lpstr>
      <vt:lpstr>1_Тема Office</vt:lpstr>
      <vt:lpstr>1_Тема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Выбор профессии - ответственный шаг, от которого зависит, насколько Вы будете успешны и востребованы в жизни. </vt:lpstr>
      <vt:lpstr>Слайд 30</vt:lpstr>
      <vt:lpstr>Слайд 31</vt:lpstr>
      <vt:lpstr>Слайд 32</vt:lpstr>
      <vt:lpstr>Слайд 33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BUKA</dc:creator>
  <cp:lastModifiedBy>Admin</cp:lastModifiedBy>
  <cp:revision>487</cp:revision>
  <cp:lastPrinted>2022-02-08T07:32:11Z</cp:lastPrinted>
  <dcterms:created xsi:type="dcterms:W3CDTF">2015-08-17T21:09:32Z</dcterms:created>
  <dcterms:modified xsi:type="dcterms:W3CDTF">2022-02-08T07:48:06Z</dcterms:modified>
</cp:coreProperties>
</file>