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85" r:id="rId3"/>
    <p:sldId id="263" r:id="rId4"/>
    <p:sldId id="270" r:id="rId5"/>
    <p:sldId id="272" r:id="rId6"/>
    <p:sldId id="273" r:id="rId7"/>
    <p:sldId id="274" r:id="rId8"/>
    <p:sldId id="275" r:id="rId9"/>
    <p:sldId id="277" r:id="rId10"/>
    <p:sldId id="269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57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>
        <p:scale>
          <a:sx n="84" d="100"/>
          <a:sy n="84" d="100"/>
        </p:scale>
        <p:origin x="-96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0E5EA-F2D4-474A-B1F0-956C12D3BE34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75695A55-57E4-406C-A5E2-6B5C13221960}">
      <dgm:prSet custT="1"/>
      <dgm:spPr/>
      <dgm:t>
        <a:bodyPr/>
        <a:lstStyle/>
        <a:p>
          <a:pPr rtl="0"/>
          <a:r>
            <a:rPr lang="ru-RU" sz="1600" b="1" dirty="0" smtClean="0"/>
            <a:t>Единое положение для всех районных профессиональных методических сообществ (РМПС);</a:t>
          </a:r>
          <a:endParaRPr lang="ru-RU" sz="1600" b="1" dirty="0"/>
        </a:p>
      </dgm:t>
    </dgm:pt>
    <dgm:pt modelId="{B5AFFFB1-D71B-49F7-8067-8238EEC9E7E4}" type="parTrans" cxnId="{C4B08102-5AB9-455E-B7B7-05B9A001136F}">
      <dgm:prSet/>
      <dgm:spPr/>
      <dgm:t>
        <a:bodyPr/>
        <a:lstStyle/>
        <a:p>
          <a:endParaRPr lang="ru-RU"/>
        </a:p>
      </dgm:t>
    </dgm:pt>
    <dgm:pt modelId="{13901534-9381-4330-97C3-D3D427AE7C96}" type="sibTrans" cxnId="{C4B08102-5AB9-455E-B7B7-05B9A001136F}">
      <dgm:prSet/>
      <dgm:spPr/>
      <dgm:t>
        <a:bodyPr/>
        <a:lstStyle/>
        <a:p>
          <a:endParaRPr lang="ru-RU"/>
        </a:p>
      </dgm:t>
    </dgm:pt>
    <dgm:pt modelId="{9014EE8D-384A-496C-B90A-1C1D199E993C}">
      <dgm:prSet custT="1"/>
      <dgm:spPr/>
      <dgm:t>
        <a:bodyPr/>
        <a:lstStyle/>
        <a:p>
          <a:pPr rtl="0"/>
          <a:r>
            <a:rPr lang="ru-RU" sz="1600" b="1" dirty="0" smtClean="0"/>
            <a:t>Модель сопровождения педагогических и управленческих кадров;</a:t>
          </a:r>
          <a:endParaRPr lang="ru-RU" sz="1600" b="1" dirty="0"/>
        </a:p>
      </dgm:t>
    </dgm:pt>
    <dgm:pt modelId="{C62AAD66-0F21-4AF6-8580-246821125583}" type="parTrans" cxnId="{999EDCCF-28A3-4992-A7FE-3ED4ABA0F27E}">
      <dgm:prSet/>
      <dgm:spPr/>
      <dgm:t>
        <a:bodyPr/>
        <a:lstStyle/>
        <a:p>
          <a:endParaRPr lang="ru-RU"/>
        </a:p>
      </dgm:t>
    </dgm:pt>
    <dgm:pt modelId="{9286DFDC-F766-414A-9CDF-CF44BF58A33F}" type="sibTrans" cxnId="{999EDCCF-28A3-4992-A7FE-3ED4ABA0F27E}">
      <dgm:prSet/>
      <dgm:spPr/>
      <dgm:t>
        <a:bodyPr/>
        <a:lstStyle/>
        <a:p>
          <a:endParaRPr lang="ru-RU"/>
        </a:p>
      </dgm:t>
    </dgm:pt>
    <dgm:pt modelId="{AA0E855F-B45F-4577-A5DE-A9BBB2842B83}">
      <dgm:prSet custT="1"/>
      <dgm:spPr/>
      <dgm:t>
        <a:bodyPr/>
        <a:lstStyle/>
        <a:p>
          <a:pPr rtl="0"/>
          <a:r>
            <a:rPr lang="ru-RU" sz="1600" b="1" dirty="0" smtClean="0"/>
            <a:t>Инфраструктурная модель управления качеством;</a:t>
          </a:r>
          <a:endParaRPr lang="ru-RU" sz="1600" b="1" dirty="0"/>
        </a:p>
      </dgm:t>
    </dgm:pt>
    <dgm:pt modelId="{A8DFAD34-7B78-4BFC-BB12-7BD73B9C9B5F}" type="parTrans" cxnId="{360289C2-A8A5-4692-89F2-6C8D8F97B46F}">
      <dgm:prSet/>
      <dgm:spPr/>
      <dgm:t>
        <a:bodyPr/>
        <a:lstStyle/>
        <a:p>
          <a:endParaRPr lang="ru-RU"/>
        </a:p>
      </dgm:t>
    </dgm:pt>
    <dgm:pt modelId="{D3029F4E-620B-4296-AB37-82137858DD72}" type="sibTrans" cxnId="{360289C2-A8A5-4692-89F2-6C8D8F97B46F}">
      <dgm:prSet/>
      <dgm:spPr/>
      <dgm:t>
        <a:bodyPr/>
        <a:lstStyle/>
        <a:p>
          <a:endParaRPr lang="ru-RU"/>
        </a:p>
      </dgm:t>
    </dgm:pt>
    <dgm:pt modelId="{51B2C9C9-ABE7-4E87-B14E-EC6BC119CBD1}">
      <dgm:prSet custT="1"/>
      <dgm:spPr/>
      <dgm:t>
        <a:bodyPr/>
        <a:lstStyle/>
        <a:p>
          <a:pPr rtl="0"/>
          <a:r>
            <a:rPr lang="ru-RU" sz="1600" b="1" dirty="0" smtClean="0"/>
            <a:t>Положение о Мониторинге эффективности методической работы в Ермаковском районе</a:t>
          </a:r>
          <a:r>
            <a:rPr lang="ru-RU" sz="1600" dirty="0" smtClean="0"/>
            <a:t>;</a:t>
          </a:r>
          <a:endParaRPr lang="ru-RU" sz="1600" dirty="0"/>
        </a:p>
      </dgm:t>
    </dgm:pt>
    <dgm:pt modelId="{C08DEBE0-6C2E-4CE1-BFFA-2DFF53076A36}" type="parTrans" cxnId="{ED92E4D0-CC4E-48C2-B50A-C46CAADCFB86}">
      <dgm:prSet/>
      <dgm:spPr/>
      <dgm:t>
        <a:bodyPr/>
        <a:lstStyle/>
        <a:p>
          <a:endParaRPr lang="ru-RU"/>
        </a:p>
      </dgm:t>
    </dgm:pt>
    <dgm:pt modelId="{B35C0080-EB6E-4A5B-9B55-BC16F8B64C9E}" type="sibTrans" cxnId="{ED92E4D0-CC4E-48C2-B50A-C46CAADCFB86}">
      <dgm:prSet/>
      <dgm:spPr/>
      <dgm:t>
        <a:bodyPr/>
        <a:lstStyle/>
        <a:p>
          <a:endParaRPr lang="ru-RU"/>
        </a:p>
      </dgm:t>
    </dgm:pt>
    <dgm:pt modelId="{9217AC89-5976-456E-98E6-413555F1CAEA}">
      <dgm:prSet custT="1"/>
      <dgm:spPr/>
      <dgm:t>
        <a:bodyPr/>
        <a:lstStyle/>
        <a:p>
          <a:pPr rtl="0"/>
          <a:r>
            <a:rPr lang="ru-RU" sz="1600" dirty="0" smtClean="0"/>
            <a:t>Положение о муниципальной системе оценки качества образования в Ермаковском районе</a:t>
          </a:r>
          <a:r>
            <a:rPr lang="ru-RU" sz="1100" dirty="0" smtClean="0"/>
            <a:t>.</a:t>
          </a:r>
          <a:endParaRPr lang="ru-RU" sz="1100" dirty="0"/>
        </a:p>
      </dgm:t>
    </dgm:pt>
    <dgm:pt modelId="{CAC6FD2D-3ED0-4881-A31C-32FA0439C37D}" type="parTrans" cxnId="{A5C128F2-0908-4629-9E8E-6D4DF58C0477}">
      <dgm:prSet/>
      <dgm:spPr/>
      <dgm:t>
        <a:bodyPr/>
        <a:lstStyle/>
        <a:p>
          <a:endParaRPr lang="ru-RU"/>
        </a:p>
      </dgm:t>
    </dgm:pt>
    <dgm:pt modelId="{D4451AC4-6102-4019-A15D-D13F18961C93}" type="sibTrans" cxnId="{A5C128F2-0908-4629-9E8E-6D4DF58C0477}">
      <dgm:prSet/>
      <dgm:spPr/>
      <dgm:t>
        <a:bodyPr/>
        <a:lstStyle/>
        <a:p>
          <a:endParaRPr lang="ru-RU"/>
        </a:p>
      </dgm:t>
    </dgm:pt>
    <dgm:pt modelId="{01C07D8F-D46B-429E-9E3E-F7A2E0AA0491}" type="pres">
      <dgm:prSet presAssocID="{C6D0E5EA-F2D4-474A-B1F0-956C12D3BE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E4FD2-F904-4367-A056-751F2425D9EB}" type="pres">
      <dgm:prSet presAssocID="{9217AC89-5976-456E-98E6-413555F1CAEA}" presName="boxAndChildren" presStyleCnt="0"/>
      <dgm:spPr/>
    </dgm:pt>
    <dgm:pt modelId="{8A78E947-90B4-4EF3-ABD8-59DE792C1338}" type="pres">
      <dgm:prSet presAssocID="{9217AC89-5976-456E-98E6-413555F1CAEA}" presName="parentTextBox" presStyleLbl="node1" presStyleIdx="0" presStyleCnt="5"/>
      <dgm:spPr/>
      <dgm:t>
        <a:bodyPr/>
        <a:lstStyle/>
        <a:p>
          <a:endParaRPr lang="ru-RU"/>
        </a:p>
      </dgm:t>
    </dgm:pt>
    <dgm:pt modelId="{2BC26E46-82CB-4F4B-A45E-4053E48B5BC0}" type="pres">
      <dgm:prSet presAssocID="{B35C0080-EB6E-4A5B-9B55-BC16F8B64C9E}" presName="sp" presStyleCnt="0"/>
      <dgm:spPr/>
    </dgm:pt>
    <dgm:pt modelId="{3AE01F01-35B5-4D43-B511-B6027F93CDFA}" type="pres">
      <dgm:prSet presAssocID="{51B2C9C9-ABE7-4E87-B14E-EC6BC119CBD1}" presName="arrowAndChildren" presStyleCnt="0"/>
      <dgm:spPr/>
    </dgm:pt>
    <dgm:pt modelId="{579CA7F0-AA42-4825-B88B-33DD4B9D6862}" type="pres">
      <dgm:prSet presAssocID="{51B2C9C9-ABE7-4E87-B14E-EC6BC119CBD1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7D20083-7806-40F4-A7CF-2F6F3CAE9FE6}" type="pres">
      <dgm:prSet presAssocID="{D3029F4E-620B-4296-AB37-82137858DD72}" presName="sp" presStyleCnt="0"/>
      <dgm:spPr/>
    </dgm:pt>
    <dgm:pt modelId="{FECD633B-A400-48A3-9527-8FC4627C200A}" type="pres">
      <dgm:prSet presAssocID="{AA0E855F-B45F-4577-A5DE-A9BBB2842B83}" presName="arrowAndChildren" presStyleCnt="0"/>
      <dgm:spPr/>
    </dgm:pt>
    <dgm:pt modelId="{41EC1E39-CC4E-445D-90C7-19748B9CA1CE}" type="pres">
      <dgm:prSet presAssocID="{AA0E855F-B45F-4577-A5DE-A9BBB2842B83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2E5D827F-4E88-491A-9F9D-390179CD5F32}" type="pres">
      <dgm:prSet presAssocID="{9286DFDC-F766-414A-9CDF-CF44BF58A33F}" presName="sp" presStyleCnt="0"/>
      <dgm:spPr/>
    </dgm:pt>
    <dgm:pt modelId="{19211EF4-677C-4163-A419-A5356304DFB0}" type="pres">
      <dgm:prSet presAssocID="{9014EE8D-384A-496C-B90A-1C1D199E993C}" presName="arrowAndChildren" presStyleCnt="0"/>
      <dgm:spPr/>
    </dgm:pt>
    <dgm:pt modelId="{C6409083-D6A1-4131-A214-87DAD39884E9}" type="pres">
      <dgm:prSet presAssocID="{9014EE8D-384A-496C-B90A-1C1D199E993C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21D28F43-6F42-4567-BF71-8AADD2FB5182}" type="pres">
      <dgm:prSet presAssocID="{13901534-9381-4330-97C3-D3D427AE7C96}" presName="sp" presStyleCnt="0"/>
      <dgm:spPr/>
    </dgm:pt>
    <dgm:pt modelId="{9FCBA38B-EC74-4DED-9DBE-DF01DE2EBE34}" type="pres">
      <dgm:prSet presAssocID="{75695A55-57E4-406C-A5E2-6B5C13221960}" presName="arrowAndChildren" presStyleCnt="0"/>
      <dgm:spPr/>
    </dgm:pt>
    <dgm:pt modelId="{E28A08B4-1188-475B-8C6F-C72B8D2BFABD}" type="pres">
      <dgm:prSet presAssocID="{75695A55-57E4-406C-A5E2-6B5C13221960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999EDCCF-28A3-4992-A7FE-3ED4ABA0F27E}" srcId="{C6D0E5EA-F2D4-474A-B1F0-956C12D3BE34}" destId="{9014EE8D-384A-496C-B90A-1C1D199E993C}" srcOrd="1" destOrd="0" parTransId="{C62AAD66-0F21-4AF6-8580-246821125583}" sibTransId="{9286DFDC-F766-414A-9CDF-CF44BF58A33F}"/>
    <dgm:cxn modelId="{ED92E4D0-CC4E-48C2-B50A-C46CAADCFB86}" srcId="{C6D0E5EA-F2D4-474A-B1F0-956C12D3BE34}" destId="{51B2C9C9-ABE7-4E87-B14E-EC6BC119CBD1}" srcOrd="3" destOrd="0" parTransId="{C08DEBE0-6C2E-4CE1-BFFA-2DFF53076A36}" sibTransId="{B35C0080-EB6E-4A5B-9B55-BC16F8B64C9E}"/>
    <dgm:cxn modelId="{74BD4F28-B4FC-44D3-8870-CFAED27D764A}" type="presOf" srcId="{9217AC89-5976-456E-98E6-413555F1CAEA}" destId="{8A78E947-90B4-4EF3-ABD8-59DE792C1338}" srcOrd="0" destOrd="0" presId="urn:microsoft.com/office/officeart/2005/8/layout/process4"/>
    <dgm:cxn modelId="{AD8DD188-4B73-4A09-860B-33D65390EF7B}" type="presOf" srcId="{9014EE8D-384A-496C-B90A-1C1D199E993C}" destId="{C6409083-D6A1-4131-A214-87DAD39884E9}" srcOrd="0" destOrd="0" presId="urn:microsoft.com/office/officeart/2005/8/layout/process4"/>
    <dgm:cxn modelId="{360289C2-A8A5-4692-89F2-6C8D8F97B46F}" srcId="{C6D0E5EA-F2D4-474A-B1F0-956C12D3BE34}" destId="{AA0E855F-B45F-4577-A5DE-A9BBB2842B83}" srcOrd="2" destOrd="0" parTransId="{A8DFAD34-7B78-4BFC-BB12-7BD73B9C9B5F}" sibTransId="{D3029F4E-620B-4296-AB37-82137858DD72}"/>
    <dgm:cxn modelId="{49538898-4D68-4B89-B12B-C200B4507717}" type="presOf" srcId="{75695A55-57E4-406C-A5E2-6B5C13221960}" destId="{E28A08B4-1188-475B-8C6F-C72B8D2BFABD}" srcOrd="0" destOrd="0" presId="urn:microsoft.com/office/officeart/2005/8/layout/process4"/>
    <dgm:cxn modelId="{A240FC9A-80D1-40CF-9431-3DD1CCA8000B}" type="presOf" srcId="{51B2C9C9-ABE7-4E87-B14E-EC6BC119CBD1}" destId="{579CA7F0-AA42-4825-B88B-33DD4B9D6862}" srcOrd="0" destOrd="0" presId="urn:microsoft.com/office/officeart/2005/8/layout/process4"/>
    <dgm:cxn modelId="{C4B08102-5AB9-455E-B7B7-05B9A001136F}" srcId="{C6D0E5EA-F2D4-474A-B1F0-956C12D3BE34}" destId="{75695A55-57E4-406C-A5E2-6B5C13221960}" srcOrd="0" destOrd="0" parTransId="{B5AFFFB1-D71B-49F7-8067-8238EEC9E7E4}" sibTransId="{13901534-9381-4330-97C3-D3D427AE7C96}"/>
    <dgm:cxn modelId="{A5C128F2-0908-4629-9E8E-6D4DF58C0477}" srcId="{C6D0E5EA-F2D4-474A-B1F0-956C12D3BE34}" destId="{9217AC89-5976-456E-98E6-413555F1CAEA}" srcOrd="4" destOrd="0" parTransId="{CAC6FD2D-3ED0-4881-A31C-32FA0439C37D}" sibTransId="{D4451AC4-6102-4019-A15D-D13F18961C93}"/>
    <dgm:cxn modelId="{B638F43B-20F7-4269-920C-A5762840A484}" type="presOf" srcId="{C6D0E5EA-F2D4-474A-B1F0-956C12D3BE34}" destId="{01C07D8F-D46B-429E-9E3E-F7A2E0AA0491}" srcOrd="0" destOrd="0" presId="urn:microsoft.com/office/officeart/2005/8/layout/process4"/>
    <dgm:cxn modelId="{89E7892B-3EBE-4D51-8510-EAD77C0ED921}" type="presOf" srcId="{AA0E855F-B45F-4577-A5DE-A9BBB2842B83}" destId="{41EC1E39-CC4E-445D-90C7-19748B9CA1CE}" srcOrd="0" destOrd="0" presId="urn:microsoft.com/office/officeart/2005/8/layout/process4"/>
    <dgm:cxn modelId="{F4F3949D-DBBA-4860-8195-9F90A1783860}" type="presParOf" srcId="{01C07D8F-D46B-429E-9E3E-F7A2E0AA0491}" destId="{610E4FD2-F904-4367-A056-751F2425D9EB}" srcOrd="0" destOrd="0" presId="urn:microsoft.com/office/officeart/2005/8/layout/process4"/>
    <dgm:cxn modelId="{4CAF3D64-7549-48CD-8336-5F294B8867EF}" type="presParOf" srcId="{610E4FD2-F904-4367-A056-751F2425D9EB}" destId="{8A78E947-90B4-4EF3-ABD8-59DE792C1338}" srcOrd="0" destOrd="0" presId="urn:microsoft.com/office/officeart/2005/8/layout/process4"/>
    <dgm:cxn modelId="{C5E0F512-21CF-48DE-AF51-C3DA0115752E}" type="presParOf" srcId="{01C07D8F-D46B-429E-9E3E-F7A2E0AA0491}" destId="{2BC26E46-82CB-4F4B-A45E-4053E48B5BC0}" srcOrd="1" destOrd="0" presId="urn:microsoft.com/office/officeart/2005/8/layout/process4"/>
    <dgm:cxn modelId="{11D6C66D-CA12-484D-98C9-A84E031F6643}" type="presParOf" srcId="{01C07D8F-D46B-429E-9E3E-F7A2E0AA0491}" destId="{3AE01F01-35B5-4D43-B511-B6027F93CDFA}" srcOrd="2" destOrd="0" presId="urn:microsoft.com/office/officeart/2005/8/layout/process4"/>
    <dgm:cxn modelId="{1A709C55-260C-44F1-88C4-4F94AD6FD2E9}" type="presParOf" srcId="{3AE01F01-35B5-4D43-B511-B6027F93CDFA}" destId="{579CA7F0-AA42-4825-B88B-33DD4B9D6862}" srcOrd="0" destOrd="0" presId="urn:microsoft.com/office/officeart/2005/8/layout/process4"/>
    <dgm:cxn modelId="{1C24A205-5EE4-4AEF-B4E3-35FE57A7D7C5}" type="presParOf" srcId="{01C07D8F-D46B-429E-9E3E-F7A2E0AA0491}" destId="{97D20083-7806-40F4-A7CF-2F6F3CAE9FE6}" srcOrd="3" destOrd="0" presId="urn:microsoft.com/office/officeart/2005/8/layout/process4"/>
    <dgm:cxn modelId="{897FA476-F39A-4491-B04E-F9AADCC05E3E}" type="presParOf" srcId="{01C07D8F-D46B-429E-9E3E-F7A2E0AA0491}" destId="{FECD633B-A400-48A3-9527-8FC4627C200A}" srcOrd="4" destOrd="0" presId="urn:microsoft.com/office/officeart/2005/8/layout/process4"/>
    <dgm:cxn modelId="{706F4054-B88B-47D7-AAA5-035DDE403591}" type="presParOf" srcId="{FECD633B-A400-48A3-9527-8FC4627C200A}" destId="{41EC1E39-CC4E-445D-90C7-19748B9CA1CE}" srcOrd="0" destOrd="0" presId="urn:microsoft.com/office/officeart/2005/8/layout/process4"/>
    <dgm:cxn modelId="{1DF0F6B8-B781-41E2-A08F-F553058CDC5B}" type="presParOf" srcId="{01C07D8F-D46B-429E-9E3E-F7A2E0AA0491}" destId="{2E5D827F-4E88-491A-9F9D-390179CD5F32}" srcOrd="5" destOrd="0" presId="urn:microsoft.com/office/officeart/2005/8/layout/process4"/>
    <dgm:cxn modelId="{C650EA02-37CC-4A1C-AB2D-CF781C227486}" type="presParOf" srcId="{01C07D8F-D46B-429E-9E3E-F7A2E0AA0491}" destId="{19211EF4-677C-4163-A419-A5356304DFB0}" srcOrd="6" destOrd="0" presId="urn:microsoft.com/office/officeart/2005/8/layout/process4"/>
    <dgm:cxn modelId="{73D39BD8-4E07-4300-BAC7-9EBE574784F8}" type="presParOf" srcId="{19211EF4-677C-4163-A419-A5356304DFB0}" destId="{C6409083-D6A1-4131-A214-87DAD39884E9}" srcOrd="0" destOrd="0" presId="urn:microsoft.com/office/officeart/2005/8/layout/process4"/>
    <dgm:cxn modelId="{DD0EC360-819F-40F7-AD66-103656E37562}" type="presParOf" srcId="{01C07D8F-D46B-429E-9E3E-F7A2E0AA0491}" destId="{21D28F43-6F42-4567-BF71-8AADD2FB5182}" srcOrd="7" destOrd="0" presId="urn:microsoft.com/office/officeart/2005/8/layout/process4"/>
    <dgm:cxn modelId="{4046A253-9AE4-411A-8E87-B57D3EDF7CCA}" type="presParOf" srcId="{01C07D8F-D46B-429E-9E3E-F7A2E0AA0491}" destId="{9FCBA38B-EC74-4DED-9DBE-DF01DE2EBE34}" srcOrd="8" destOrd="0" presId="urn:microsoft.com/office/officeart/2005/8/layout/process4"/>
    <dgm:cxn modelId="{AFBA8681-4B0D-48E5-BAD3-84042BD1CF05}" type="presParOf" srcId="{9FCBA38B-EC74-4DED-9DBE-DF01DE2EBE34}" destId="{E28A08B4-1188-475B-8C6F-C72B8D2BFA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9691B-D967-49B9-BB67-7F2A1F31D9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4EDADC-B858-4D90-80A1-4B6984F5FE5E}">
      <dgm:prSet/>
      <dgm:spPr/>
      <dgm:t>
        <a:bodyPr/>
        <a:lstStyle/>
        <a:p>
          <a:pPr rtl="0"/>
          <a:r>
            <a:rPr lang="ru-RU" smtClean="0"/>
            <a:t>направления МСОКО</a:t>
          </a:r>
          <a:endParaRPr lang="ru-RU"/>
        </a:p>
      </dgm:t>
    </dgm:pt>
    <dgm:pt modelId="{7F8D23D4-23E3-4060-953D-DA9D26B4727C}" type="parTrans" cxnId="{8CFCB26C-456E-4825-9F42-8F5C52DFBB55}">
      <dgm:prSet/>
      <dgm:spPr/>
      <dgm:t>
        <a:bodyPr/>
        <a:lstStyle/>
        <a:p>
          <a:endParaRPr lang="ru-RU"/>
        </a:p>
      </dgm:t>
    </dgm:pt>
    <dgm:pt modelId="{42193067-F5F7-461E-A74B-B11185F14421}" type="sibTrans" cxnId="{8CFCB26C-456E-4825-9F42-8F5C52DFBB55}">
      <dgm:prSet/>
      <dgm:spPr/>
      <dgm:t>
        <a:bodyPr/>
        <a:lstStyle/>
        <a:p>
          <a:endParaRPr lang="ru-RU"/>
        </a:p>
      </dgm:t>
    </dgm:pt>
    <dgm:pt modelId="{CBFDCA19-9E9D-4FE9-9AAD-A6DF6E52AC04}">
      <dgm:prSet/>
      <dgm:spPr/>
      <dgm:t>
        <a:bodyPr/>
        <a:lstStyle/>
        <a:p>
          <a:pPr rtl="0"/>
          <a:r>
            <a:rPr lang="ru-RU" dirty="0" smtClean="0"/>
            <a:t>показатели муниципального и школьного </a:t>
          </a:r>
          <a:r>
            <a:rPr lang="ru-RU" dirty="0" smtClean="0"/>
            <a:t>уровня</a:t>
          </a:r>
          <a:endParaRPr lang="ru-RU" dirty="0"/>
        </a:p>
      </dgm:t>
    </dgm:pt>
    <dgm:pt modelId="{BD0DD198-8FB2-4E92-89DE-6FA36D6434B8}" type="parTrans" cxnId="{183194FF-11F7-46E1-B14E-E528E8A11ABA}">
      <dgm:prSet/>
      <dgm:spPr/>
      <dgm:t>
        <a:bodyPr/>
        <a:lstStyle/>
        <a:p>
          <a:endParaRPr lang="ru-RU"/>
        </a:p>
      </dgm:t>
    </dgm:pt>
    <dgm:pt modelId="{97DA1D2B-1B0E-4476-8D05-0572113A7C35}" type="sibTrans" cxnId="{183194FF-11F7-46E1-B14E-E528E8A11ABA}">
      <dgm:prSet/>
      <dgm:spPr/>
      <dgm:t>
        <a:bodyPr/>
        <a:lstStyle/>
        <a:p>
          <a:endParaRPr lang="ru-RU"/>
        </a:p>
      </dgm:t>
    </dgm:pt>
    <dgm:pt modelId="{2EB277F9-8AEC-4A40-A77E-20BC20B75D65}">
      <dgm:prSet/>
      <dgm:spPr/>
      <dgm:t>
        <a:bodyPr/>
        <a:lstStyle/>
        <a:p>
          <a:pPr rtl="0"/>
          <a:r>
            <a:rPr lang="ru-RU" dirty="0" smtClean="0"/>
            <a:t>механизмы управления на муниципальном уровне и перечень документов в которых они </a:t>
          </a:r>
          <a:r>
            <a:rPr lang="ru-RU" dirty="0" smtClean="0"/>
            <a:t>отражаются</a:t>
          </a:r>
          <a:endParaRPr lang="ru-RU" dirty="0"/>
        </a:p>
      </dgm:t>
    </dgm:pt>
    <dgm:pt modelId="{F7B9D30D-0DC7-4C02-83F4-8227279DBADC}" type="parTrans" cxnId="{4DE25B01-A39A-462B-94DD-0687FD6FC3C5}">
      <dgm:prSet/>
      <dgm:spPr/>
      <dgm:t>
        <a:bodyPr/>
        <a:lstStyle/>
        <a:p>
          <a:endParaRPr lang="ru-RU"/>
        </a:p>
      </dgm:t>
    </dgm:pt>
    <dgm:pt modelId="{AD2BBA30-2F47-4110-A942-B2C54FDE11FF}" type="sibTrans" cxnId="{4DE25B01-A39A-462B-94DD-0687FD6FC3C5}">
      <dgm:prSet/>
      <dgm:spPr/>
      <dgm:t>
        <a:bodyPr/>
        <a:lstStyle/>
        <a:p>
          <a:endParaRPr lang="ru-RU"/>
        </a:p>
      </dgm:t>
    </dgm:pt>
    <dgm:pt modelId="{C2328F56-3F35-4E06-B94E-0CA359DEFB2B}">
      <dgm:prSet/>
      <dgm:spPr/>
      <dgm:t>
        <a:bodyPr/>
        <a:lstStyle/>
        <a:p>
          <a:pPr rtl="0"/>
          <a:r>
            <a:rPr lang="ru-RU" dirty="0" smtClean="0"/>
            <a:t>выделено направление, связанное с оценкой эффективности деятельности </a:t>
          </a:r>
          <a:r>
            <a:rPr lang="ru-RU" dirty="0" smtClean="0"/>
            <a:t>руководителей</a:t>
          </a:r>
          <a:endParaRPr lang="ru-RU" dirty="0"/>
        </a:p>
      </dgm:t>
    </dgm:pt>
    <dgm:pt modelId="{04737C63-7938-46F1-AD91-7D09589BE5F3}" type="parTrans" cxnId="{C06EAF32-CBFC-47EA-9D41-07C9BB478283}">
      <dgm:prSet/>
      <dgm:spPr/>
      <dgm:t>
        <a:bodyPr/>
        <a:lstStyle/>
        <a:p>
          <a:endParaRPr lang="ru-RU"/>
        </a:p>
      </dgm:t>
    </dgm:pt>
    <dgm:pt modelId="{8DA218D1-B7D1-4DED-8B4B-DCE1430D0A61}" type="sibTrans" cxnId="{C06EAF32-CBFC-47EA-9D41-07C9BB478283}">
      <dgm:prSet/>
      <dgm:spPr/>
      <dgm:t>
        <a:bodyPr/>
        <a:lstStyle/>
        <a:p>
          <a:endParaRPr lang="ru-RU"/>
        </a:p>
      </dgm:t>
    </dgm:pt>
    <dgm:pt modelId="{C299F498-1728-4F81-A3AE-A6EE12B04062}" type="pres">
      <dgm:prSet presAssocID="{2E79691B-D967-49B9-BB67-7F2A1F31D9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958A12-7713-4A78-A879-F503946E4957}" type="pres">
      <dgm:prSet presAssocID="{2E79691B-D967-49B9-BB67-7F2A1F31D995}" presName="Name1" presStyleCnt="0"/>
      <dgm:spPr/>
    </dgm:pt>
    <dgm:pt modelId="{95956115-C848-41AB-8437-532EC2E3A255}" type="pres">
      <dgm:prSet presAssocID="{2E79691B-D967-49B9-BB67-7F2A1F31D995}" presName="cycle" presStyleCnt="0"/>
      <dgm:spPr/>
    </dgm:pt>
    <dgm:pt modelId="{236ACBEB-C69C-407F-9992-92D51B56D680}" type="pres">
      <dgm:prSet presAssocID="{2E79691B-D967-49B9-BB67-7F2A1F31D995}" presName="srcNode" presStyleLbl="node1" presStyleIdx="0" presStyleCnt="4"/>
      <dgm:spPr/>
    </dgm:pt>
    <dgm:pt modelId="{283AAB7A-796F-475F-B557-3F7AD3DA0629}" type="pres">
      <dgm:prSet presAssocID="{2E79691B-D967-49B9-BB67-7F2A1F31D995}" presName="conn" presStyleLbl="parChTrans1D2" presStyleIdx="0" presStyleCnt="1"/>
      <dgm:spPr/>
      <dgm:t>
        <a:bodyPr/>
        <a:lstStyle/>
        <a:p>
          <a:endParaRPr lang="ru-RU"/>
        </a:p>
      </dgm:t>
    </dgm:pt>
    <dgm:pt modelId="{7E0CA9B2-98DC-4D63-8BBD-BFFC31D7B365}" type="pres">
      <dgm:prSet presAssocID="{2E79691B-D967-49B9-BB67-7F2A1F31D995}" presName="extraNode" presStyleLbl="node1" presStyleIdx="0" presStyleCnt="4"/>
      <dgm:spPr/>
    </dgm:pt>
    <dgm:pt modelId="{B731C86B-E91B-41FC-AF03-051D75D823F1}" type="pres">
      <dgm:prSet presAssocID="{2E79691B-D967-49B9-BB67-7F2A1F31D995}" presName="dstNode" presStyleLbl="node1" presStyleIdx="0" presStyleCnt="4"/>
      <dgm:spPr/>
    </dgm:pt>
    <dgm:pt modelId="{CDB21D6C-5536-4852-80E1-8E7231488CED}" type="pres">
      <dgm:prSet presAssocID="{D34EDADC-B858-4D90-80A1-4B6984F5FE5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B3BAF-B1A7-4701-A031-5CADD8E091D9}" type="pres">
      <dgm:prSet presAssocID="{D34EDADC-B858-4D90-80A1-4B6984F5FE5E}" presName="accent_1" presStyleCnt="0"/>
      <dgm:spPr/>
    </dgm:pt>
    <dgm:pt modelId="{893C77C4-7AF3-43C7-BEF6-EFE85DA5CF2B}" type="pres">
      <dgm:prSet presAssocID="{D34EDADC-B858-4D90-80A1-4B6984F5FE5E}" presName="accentRepeatNode" presStyleLbl="solidFgAcc1" presStyleIdx="0" presStyleCnt="4"/>
      <dgm:spPr/>
    </dgm:pt>
    <dgm:pt modelId="{B3FA77D9-0FF7-4506-B000-834772375353}" type="pres">
      <dgm:prSet presAssocID="{CBFDCA19-9E9D-4FE9-9AAD-A6DF6E52AC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75DB-349C-4811-9B55-BB4C3E2BC6BC}" type="pres">
      <dgm:prSet presAssocID="{CBFDCA19-9E9D-4FE9-9AAD-A6DF6E52AC04}" presName="accent_2" presStyleCnt="0"/>
      <dgm:spPr/>
    </dgm:pt>
    <dgm:pt modelId="{0FB24067-12C8-4234-B107-2828071E2C33}" type="pres">
      <dgm:prSet presAssocID="{CBFDCA19-9E9D-4FE9-9AAD-A6DF6E52AC04}" presName="accentRepeatNode" presStyleLbl="solidFgAcc1" presStyleIdx="1" presStyleCnt="4"/>
      <dgm:spPr/>
    </dgm:pt>
    <dgm:pt modelId="{6E85022C-5294-4121-970D-1EDD372B56D5}" type="pres">
      <dgm:prSet presAssocID="{2EB277F9-8AEC-4A40-A77E-20BC20B75D6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62591-899D-4E13-BF05-1FC6EC9C941A}" type="pres">
      <dgm:prSet presAssocID="{2EB277F9-8AEC-4A40-A77E-20BC20B75D65}" presName="accent_3" presStyleCnt="0"/>
      <dgm:spPr/>
    </dgm:pt>
    <dgm:pt modelId="{871EFCC0-0CC1-414D-B5C3-4BF2F001AF5C}" type="pres">
      <dgm:prSet presAssocID="{2EB277F9-8AEC-4A40-A77E-20BC20B75D65}" presName="accentRepeatNode" presStyleLbl="solidFgAcc1" presStyleIdx="2" presStyleCnt="4"/>
      <dgm:spPr/>
    </dgm:pt>
    <dgm:pt modelId="{241415A9-B69F-464A-96E0-23A63BD7F1A7}" type="pres">
      <dgm:prSet presAssocID="{C2328F56-3F35-4E06-B94E-0CA359DEFB2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5054F-032A-4B05-8A1E-55EDBA6C4F43}" type="pres">
      <dgm:prSet presAssocID="{C2328F56-3F35-4E06-B94E-0CA359DEFB2B}" presName="accent_4" presStyleCnt="0"/>
      <dgm:spPr/>
    </dgm:pt>
    <dgm:pt modelId="{0A9967F2-1735-4D11-B35D-17AB5F333610}" type="pres">
      <dgm:prSet presAssocID="{C2328F56-3F35-4E06-B94E-0CA359DEFB2B}" presName="accentRepeatNode" presStyleLbl="solidFgAcc1" presStyleIdx="3" presStyleCnt="4"/>
      <dgm:spPr/>
    </dgm:pt>
  </dgm:ptLst>
  <dgm:cxnLst>
    <dgm:cxn modelId="{C06EAF32-CBFC-47EA-9D41-07C9BB478283}" srcId="{2E79691B-D967-49B9-BB67-7F2A1F31D995}" destId="{C2328F56-3F35-4E06-B94E-0CA359DEFB2B}" srcOrd="3" destOrd="0" parTransId="{04737C63-7938-46F1-AD91-7D09589BE5F3}" sibTransId="{8DA218D1-B7D1-4DED-8B4B-DCE1430D0A61}"/>
    <dgm:cxn modelId="{AAF713C3-7A0E-4E9A-A39F-E26273ED0E8D}" type="presOf" srcId="{D34EDADC-B858-4D90-80A1-4B6984F5FE5E}" destId="{CDB21D6C-5536-4852-80E1-8E7231488CED}" srcOrd="0" destOrd="0" presId="urn:microsoft.com/office/officeart/2008/layout/VerticalCurvedList"/>
    <dgm:cxn modelId="{183194FF-11F7-46E1-B14E-E528E8A11ABA}" srcId="{2E79691B-D967-49B9-BB67-7F2A1F31D995}" destId="{CBFDCA19-9E9D-4FE9-9AAD-A6DF6E52AC04}" srcOrd="1" destOrd="0" parTransId="{BD0DD198-8FB2-4E92-89DE-6FA36D6434B8}" sibTransId="{97DA1D2B-1B0E-4476-8D05-0572113A7C35}"/>
    <dgm:cxn modelId="{8CFCB26C-456E-4825-9F42-8F5C52DFBB55}" srcId="{2E79691B-D967-49B9-BB67-7F2A1F31D995}" destId="{D34EDADC-B858-4D90-80A1-4B6984F5FE5E}" srcOrd="0" destOrd="0" parTransId="{7F8D23D4-23E3-4060-953D-DA9D26B4727C}" sibTransId="{42193067-F5F7-461E-A74B-B11185F14421}"/>
    <dgm:cxn modelId="{042911EC-ECE9-4295-90B5-7A814B74A83A}" type="presOf" srcId="{42193067-F5F7-461E-A74B-B11185F14421}" destId="{283AAB7A-796F-475F-B557-3F7AD3DA0629}" srcOrd="0" destOrd="0" presId="urn:microsoft.com/office/officeart/2008/layout/VerticalCurvedList"/>
    <dgm:cxn modelId="{4DE25B01-A39A-462B-94DD-0687FD6FC3C5}" srcId="{2E79691B-D967-49B9-BB67-7F2A1F31D995}" destId="{2EB277F9-8AEC-4A40-A77E-20BC20B75D65}" srcOrd="2" destOrd="0" parTransId="{F7B9D30D-0DC7-4C02-83F4-8227279DBADC}" sibTransId="{AD2BBA30-2F47-4110-A942-B2C54FDE11FF}"/>
    <dgm:cxn modelId="{B978F6BE-E56B-4B8F-8A81-EAA772D3B989}" type="presOf" srcId="{2EB277F9-8AEC-4A40-A77E-20BC20B75D65}" destId="{6E85022C-5294-4121-970D-1EDD372B56D5}" srcOrd="0" destOrd="0" presId="urn:microsoft.com/office/officeart/2008/layout/VerticalCurvedList"/>
    <dgm:cxn modelId="{F14B5034-B8EB-493C-ADEF-509693D86AB5}" type="presOf" srcId="{CBFDCA19-9E9D-4FE9-9AAD-A6DF6E52AC04}" destId="{B3FA77D9-0FF7-4506-B000-834772375353}" srcOrd="0" destOrd="0" presId="urn:microsoft.com/office/officeart/2008/layout/VerticalCurvedList"/>
    <dgm:cxn modelId="{AD660BC5-E29A-4D5A-A766-0CBDC8816DD2}" type="presOf" srcId="{C2328F56-3F35-4E06-B94E-0CA359DEFB2B}" destId="{241415A9-B69F-464A-96E0-23A63BD7F1A7}" srcOrd="0" destOrd="0" presId="urn:microsoft.com/office/officeart/2008/layout/VerticalCurvedList"/>
    <dgm:cxn modelId="{6C8E9FB9-D84F-442A-AC23-5E6D8A4B60AB}" type="presOf" srcId="{2E79691B-D967-49B9-BB67-7F2A1F31D995}" destId="{C299F498-1728-4F81-A3AE-A6EE12B04062}" srcOrd="0" destOrd="0" presId="urn:microsoft.com/office/officeart/2008/layout/VerticalCurvedList"/>
    <dgm:cxn modelId="{4558703E-9C4D-4860-9131-D91855E0535B}" type="presParOf" srcId="{C299F498-1728-4F81-A3AE-A6EE12B04062}" destId="{79958A12-7713-4A78-A879-F503946E4957}" srcOrd="0" destOrd="0" presId="urn:microsoft.com/office/officeart/2008/layout/VerticalCurvedList"/>
    <dgm:cxn modelId="{EA7E3A4A-758E-4DD5-BEDC-1BE137E2BA0A}" type="presParOf" srcId="{79958A12-7713-4A78-A879-F503946E4957}" destId="{95956115-C848-41AB-8437-532EC2E3A255}" srcOrd="0" destOrd="0" presId="urn:microsoft.com/office/officeart/2008/layout/VerticalCurvedList"/>
    <dgm:cxn modelId="{EFC9E419-8B10-4D8A-A2C2-1233CB57ECD7}" type="presParOf" srcId="{95956115-C848-41AB-8437-532EC2E3A255}" destId="{236ACBEB-C69C-407F-9992-92D51B56D680}" srcOrd="0" destOrd="0" presId="urn:microsoft.com/office/officeart/2008/layout/VerticalCurvedList"/>
    <dgm:cxn modelId="{0BAD8E1F-95C0-4AAB-BF0F-DA550785A4A9}" type="presParOf" srcId="{95956115-C848-41AB-8437-532EC2E3A255}" destId="{283AAB7A-796F-475F-B557-3F7AD3DA0629}" srcOrd="1" destOrd="0" presId="urn:microsoft.com/office/officeart/2008/layout/VerticalCurvedList"/>
    <dgm:cxn modelId="{80C3922C-981E-4881-911F-26D50F67732F}" type="presParOf" srcId="{95956115-C848-41AB-8437-532EC2E3A255}" destId="{7E0CA9B2-98DC-4D63-8BBD-BFFC31D7B365}" srcOrd="2" destOrd="0" presId="urn:microsoft.com/office/officeart/2008/layout/VerticalCurvedList"/>
    <dgm:cxn modelId="{C14676BF-FDFD-4B50-8345-4138F542B500}" type="presParOf" srcId="{95956115-C848-41AB-8437-532EC2E3A255}" destId="{B731C86B-E91B-41FC-AF03-051D75D823F1}" srcOrd="3" destOrd="0" presId="urn:microsoft.com/office/officeart/2008/layout/VerticalCurvedList"/>
    <dgm:cxn modelId="{28BF00EA-122E-4526-A7D7-C6D058AE359F}" type="presParOf" srcId="{79958A12-7713-4A78-A879-F503946E4957}" destId="{CDB21D6C-5536-4852-80E1-8E7231488CED}" srcOrd="1" destOrd="0" presId="urn:microsoft.com/office/officeart/2008/layout/VerticalCurvedList"/>
    <dgm:cxn modelId="{6A8FADEC-2949-4ABA-AF23-66B21182DF82}" type="presParOf" srcId="{79958A12-7713-4A78-A879-F503946E4957}" destId="{F8BB3BAF-B1A7-4701-A031-5CADD8E091D9}" srcOrd="2" destOrd="0" presId="urn:microsoft.com/office/officeart/2008/layout/VerticalCurvedList"/>
    <dgm:cxn modelId="{DE06DFBB-6514-48E7-A135-4705CC8445F7}" type="presParOf" srcId="{F8BB3BAF-B1A7-4701-A031-5CADD8E091D9}" destId="{893C77C4-7AF3-43C7-BEF6-EFE85DA5CF2B}" srcOrd="0" destOrd="0" presId="urn:microsoft.com/office/officeart/2008/layout/VerticalCurvedList"/>
    <dgm:cxn modelId="{8CF9EFB0-666F-4CA4-8600-74B8C8C2217C}" type="presParOf" srcId="{79958A12-7713-4A78-A879-F503946E4957}" destId="{B3FA77D9-0FF7-4506-B000-834772375353}" srcOrd="3" destOrd="0" presId="urn:microsoft.com/office/officeart/2008/layout/VerticalCurvedList"/>
    <dgm:cxn modelId="{320FF0AD-D6CA-49E0-9B50-5D63E437193C}" type="presParOf" srcId="{79958A12-7713-4A78-A879-F503946E4957}" destId="{620575DB-349C-4811-9B55-BB4C3E2BC6BC}" srcOrd="4" destOrd="0" presId="urn:microsoft.com/office/officeart/2008/layout/VerticalCurvedList"/>
    <dgm:cxn modelId="{F4A23919-BB20-42A8-B71D-7C6C3C957CEE}" type="presParOf" srcId="{620575DB-349C-4811-9B55-BB4C3E2BC6BC}" destId="{0FB24067-12C8-4234-B107-2828071E2C33}" srcOrd="0" destOrd="0" presId="urn:microsoft.com/office/officeart/2008/layout/VerticalCurvedList"/>
    <dgm:cxn modelId="{4CD872AB-F50B-4B74-AA60-1EBC1AA7E1D1}" type="presParOf" srcId="{79958A12-7713-4A78-A879-F503946E4957}" destId="{6E85022C-5294-4121-970D-1EDD372B56D5}" srcOrd="5" destOrd="0" presId="urn:microsoft.com/office/officeart/2008/layout/VerticalCurvedList"/>
    <dgm:cxn modelId="{B14E151B-C95D-43DC-863F-7CE182853B07}" type="presParOf" srcId="{79958A12-7713-4A78-A879-F503946E4957}" destId="{43E62591-899D-4E13-BF05-1FC6EC9C941A}" srcOrd="6" destOrd="0" presId="urn:microsoft.com/office/officeart/2008/layout/VerticalCurvedList"/>
    <dgm:cxn modelId="{27427834-2EF1-4F67-815C-F0CBA92842A6}" type="presParOf" srcId="{43E62591-899D-4E13-BF05-1FC6EC9C941A}" destId="{871EFCC0-0CC1-414D-B5C3-4BF2F001AF5C}" srcOrd="0" destOrd="0" presId="urn:microsoft.com/office/officeart/2008/layout/VerticalCurvedList"/>
    <dgm:cxn modelId="{309DD7DF-2C0C-4D3E-8B17-BA2D84BED3E2}" type="presParOf" srcId="{79958A12-7713-4A78-A879-F503946E4957}" destId="{241415A9-B69F-464A-96E0-23A63BD7F1A7}" srcOrd="7" destOrd="0" presId="urn:microsoft.com/office/officeart/2008/layout/VerticalCurvedList"/>
    <dgm:cxn modelId="{ADF53003-373C-4678-BDB9-85C7FA4331AC}" type="presParOf" srcId="{79958A12-7713-4A78-A879-F503946E4957}" destId="{F665054F-032A-4B05-8A1E-55EDBA6C4F43}" srcOrd="8" destOrd="0" presId="urn:microsoft.com/office/officeart/2008/layout/VerticalCurvedList"/>
    <dgm:cxn modelId="{880D5305-75DC-4762-90C2-84AAC6CB2B1D}" type="presParOf" srcId="{F665054F-032A-4B05-8A1E-55EDBA6C4F43}" destId="{0A9967F2-1735-4D11-B35D-17AB5F3336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78E947-90B4-4EF3-ABD8-59DE792C1338}">
      <dsp:nvSpPr>
        <dsp:cNvPr id="0" name=""/>
        <dsp:cNvSpPr/>
      </dsp:nvSpPr>
      <dsp:spPr>
        <a:xfrm>
          <a:off x="0" y="5070049"/>
          <a:ext cx="5840287" cy="8317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Положение о муниципальной системе оценки качества образования в Ермаковском районе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0" y="5070049"/>
        <a:ext cx="5840287" cy="831783"/>
      </dsp:txXfrm>
    </dsp:sp>
    <dsp:sp modelId="{579CA7F0-AA42-4825-B88B-33DD4B9D6862}">
      <dsp:nvSpPr>
        <dsp:cNvPr id="0" name=""/>
        <dsp:cNvSpPr/>
      </dsp:nvSpPr>
      <dsp:spPr>
        <a:xfrm rot="10800000">
          <a:off x="0" y="3803242"/>
          <a:ext cx="5840287" cy="127928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Положение о Мониторинге эффективности методической работы в Ермаковском районе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 rot="10800000">
        <a:off x="0" y="3803242"/>
        <a:ext cx="5840287" cy="1279283"/>
      </dsp:txXfrm>
    </dsp:sp>
    <dsp:sp modelId="{41EC1E39-CC4E-445D-90C7-19748B9CA1CE}">
      <dsp:nvSpPr>
        <dsp:cNvPr id="0" name=""/>
        <dsp:cNvSpPr/>
      </dsp:nvSpPr>
      <dsp:spPr>
        <a:xfrm rot="10800000">
          <a:off x="0" y="2536436"/>
          <a:ext cx="5840287" cy="127928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Инфраструктурная модель управления качеством;</a:t>
          </a:r>
          <a:endParaRPr lang="ru-RU" sz="1600" b="1" kern="1200" dirty="0"/>
        </a:p>
      </dsp:txBody>
      <dsp:txXfrm rot="10800000">
        <a:off x="0" y="2536436"/>
        <a:ext cx="5840287" cy="1279283"/>
      </dsp:txXfrm>
    </dsp:sp>
    <dsp:sp modelId="{C6409083-D6A1-4131-A214-87DAD39884E9}">
      <dsp:nvSpPr>
        <dsp:cNvPr id="0" name=""/>
        <dsp:cNvSpPr/>
      </dsp:nvSpPr>
      <dsp:spPr>
        <a:xfrm rot="10800000">
          <a:off x="0" y="1269629"/>
          <a:ext cx="5840287" cy="127928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Модель сопровождения педагогических и управленческих кадров;</a:t>
          </a:r>
          <a:endParaRPr lang="ru-RU" sz="1600" b="1" kern="1200" dirty="0"/>
        </a:p>
      </dsp:txBody>
      <dsp:txXfrm rot="10800000">
        <a:off x="0" y="1269629"/>
        <a:ext cx="5840287" cy="1279283"/>
      </dsp:txXfrm>
    </dsp:sp>
    <dsp:sp modelId="{E28A08B4-1188-475B-8C6F-C72B8D2BFABD}">
      <dsp:nvSpPr>
        <dsp:cNvPr id="0" name=""/>
        <dsp:cNvSpPr/>
      </dsp:nvSpPr>
      <dsp:spPr>
        <a:xfrm rot="10800000">
          <a:off x="0" y="2822"/>
          <a:ext cx="5840287" cy="1279283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Единое положение для всех районных профессиональных методических сообществ (РМПС);</a:t>
          </a:r>
          <a:endParaRPr lang="ru-RU" sz="1600" b="1" kern="1200" dirty="0"/>
        </a:p>
      </dsp:txBody>
      <dsp:txXfrm rot="10800000">
        <a:off x="0" y="2822"/>
        <a:ext cx="5840287" cy="12792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AAB7A-796F-475F-B557-3F7AD3DA0629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21D6C-5536-4852-80E1-8E7231488CED}">
      <dsp:nvSpPr>
        <dsp:cNvPr id="0" name=""/>
        <dsp:cNvSpPr/>
      </dsp:nvSpPr>
      <dsp:spPr>
        <a:xfrm>
          <a:off x="609564" y="415936"/>
          <a:ext cx="4952786" cy="832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направления МСОКО</a:t>
          </a:r>
          <a:endParaRPr lang="ru-RU" sz="1500" kern="1200"/>
        </a:p>
      </dsp:txBody>
      <dsp:txXfrm>
        <a:off x="609564" y="415936"/>
        <a:ext cx="4952786" cy="832305"/>
      </dsp:txXfrm>
    </dsp:sp>
    <dsp:sp modelId="{893C77C4-7AF3-43C7-BEF6-EFE85DA5CF2B}">
      <dsp:nvSpPr>
        <dsp:cNvPr id="0" name=""/>
        <dsp:cNvSpPr/>
      </dsp:nvSpPr>
      <dsp:spPr>
        <a:xfrm>
          <a:off x="89374" y="311898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A77D9-0FF7-4506-B000-834772375353}">
      <dsp:nvSpPr>
        <dsp:cNvPr id="0" name=""/>
        <dsp:cNvSpPr/>
      </dsp:nvSpPr>
      <dsp:spPr>
        <a:xfrm>
          <a:off x="1086744" y="1664610"/>
          <a:ext cx="4475606" cy="832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показатели муниципального и школьного </a:t>
          </a:r>
          <a:r>
            <a:rPr lang="ru-RU" sz="1500" kern="1200" dirty="0" smtClean="0"/>
            <a:t>уровня</a:t>
          </a:r>
          <a:endParaRPr lang="ru-RU" sz="1500" kern="1200" dirty="0"/>
        </a:p>
      </dsp:txBody>
      <dsp:txXfrm>
        <a:off x="1086744" y="1664610"/>
        <a:ext cx="4475606" cy="832305"/>
      </dsp:txXfrm>
    </dsp:sp>
    <dsp:sp modelId="{0FB24067-12C8-4234-B107-2828071E2C33}">
      <dsp:nvSpPr>
        <dsp:cNvPr id="0" name=""/>
        <dsp:cNvSpPr/>
      </dsp:nvSpPr>
      <dsp:spPr>
        <a:xfrm>
          <a:off x="566553" y="1560572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5022C-5294-4121-970D-1EDD372B56D5}">
      <dsp:nvSpPr>
        <dsp:cNvPr id="0" name=""/>
        <dsp:cNvSpPr/>
      </dsp:nvSpPr>
      <dsp:spPr>
        <a:xfrm>
          <a:off x="1086744" y="2913284"/>
          <a:ext cx="4475606" cy="832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механизмы управления на муниципальном уровне и перечень документов в которых они </a:t>
          </a:r>
          <a:r>
            <a:rPr lang="ru-RU" sz="1500" kern="1200" dirty="0" smtClean="0"/>
            <a:t>отражаются</a:t>
          </a:r>
          <a:endParaRPr lang="ru-RU" sz="1500" kern="1200" dirty="0"/>
        </a:p>
      </dsp:txBody>
      <dsp:txXfrm>
        <a:off x="1086744" y="2913284"/>
        <a:ext cx="4475606" cy="832305"/>
      </dsp:txXfrm>
    </dsp:sp>
    <dsp:sp modelId="{871EFCC0-0CC1-414D-B5C3-4BF2F001AF5C}">
      <dsp:nvSpPr>
        <dsp:cNvPr id="0" name=""/>
        <dsp:cNvSpPr/>
      </dsp:nvSpPr>
      <dsp:spPr>
        <a:xfrm>
          <a:off x="566553" y="2809246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415A9-B69F-464A-96E0-23A63BD7F1A7}">
      <dsp:nvSpPr>
        <dsp:cNvPr id="0" name=""/>
        <dsp:cNvSpPr/>
      </dsp:nvSpPr>
      <dsp:spPr>
        <a:xfrm>
          <a:off x="609564" y="4161958"/>
          <a:ext cx="4952786" cy="832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642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выделено направление, связанное с оценкой эффективности деятельности </a:t>
          </a:r>
          <a:r>
            <a:rPr lang="ru-RU" sz="1500" kern="1200" dirty="0" smtClean="0"/>
            <a:t>руководителей</a:t>
          </a:r>
          <a:endParaRPr lang="ru-RU" sz="1500" kern="1200" dirty="0"/>
        </a:p>
      </dsp:txBody>
      <dsp:txXfrm>
        <a:off x="609564" y="4161958"/>
        <a:ext cx="4952786" cy="832305"/>
      </dsp:txXfrm>
    </dsp:sp>
    <dsp:sp modelId="{0A9967F2-1735-4D11-B35D-17AB5F333610}">
      <dsp:nvSpPr>
        <dsp:cNvPr id="0" name=""/>
        <dsp:cNvSpPr/>
      </dsp:nvSpPr>
      <dsp:spPr>
        <a:xfrm>
          <a:off x="89374" y="4057920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BD4B-B52A-4827-A6CC-FCCA1C528B4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59FB6-2886-499B-B1B8-F68AF39A9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8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88;&#1084;&#1086;&#1073;&#1088;.&#1088;&#1092;/obespechenie-obektivnosti-oczenivaniya/" TargetMode="External"/><Relationship Id="rId2" Type="http://schemas.openxmlformats.org/officeDocument/2006/relationships/hyperlink" Target="https://fioco.ru/ru/osoko/vp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88;&#1084;&#1086;&#1073;&#1088;.&#1088;&#1092;/funkczionalnaya-gramotnost" TargetMode="External"/><Relationship Id="rId2" Type="http://schemas.openxmlformats.org/officeDocument/2006/relationships/hyperlink" Target="http://&#1077;&#1088;&#1084;&#1086;&#1073;&#1088;.&#1088;&#1092;/vvedenie-obnovlennyh-fgo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560840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Механизмы управления качеством на уровне муниципалитет – школа.</a:t>
            </a:r>
            <a:r>
              <a:rPr lang="ru-RU" b="1" dirty="0">
                <a:solidFill>
                  <a:srgbClr val="FF3300"/>
                </a:solidFill>
              </a:rPr>
              <a:t/>
            </a:r>
            <a:br>
              <a:rPr lang="ru-RU" b="1" dirty="0">
                <a:solidFill>
                  <a:srgbClr val="FF3300"/>
                </a:solidFill>
              </a:rPr>
            </a:b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661248"/>
            <a:ext cx="6400800" cy="888504"/>
          </a:xfrm>
        </p:spPr>
        <p:txBody>
          <a:bodyPr>
            <a:normAutofit/>
          </a:bodyPr>
          <a:lstStyle/>
          <a:p>
            <a:pPr algn="r"/>
            <a:r>
              <a:rPr lang="en-US" sz="1200" dirty="0" smtClean="0"/>
              <a:t>VII</a:t>
            </a:r>
            <a:r>
              <a:rPr lang="ru-RU" sz="1200" dirty="0" smtClean="0"/>
              <a:t>районная конференция</a:t>
            </a:r>
          </a:p>
          <a:p>
            <a:pPr algn="r"/>
            <a:r>
              <a:rPr lang="ru-RU" sz="1200" dirty="0" smtClean="0"/>
              <a:t>29.04.2022г.</a:t>
            </a:r>
            <a:endParaRPr lang="ru-RU" sz="12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955208" cy="2470555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00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12241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/>
                </a:solidFill>
              </a:rPr>
              <a:t>Методические рекомендации по развитию механизмов управления качеством образования (проект)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1800" b="1" dirty="0" smtClean="0">
                <a:solidFill>
                  <a:schemeClr val="accent2"/>
                </a:solidFill>
              </a:rPr>
              <a:t>1.1. Система оценки качества подготовки обучающихся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Актуальные направления совершенствования </a:t>
            </a:r>
            <a:r>
              <a:rPr lang="ru-RU" dirty="0" smtClean="0"/>
              <a:t>региональных, муниципальных и школьных  </a:t>
            </a:r>
            <a:r>
              <a:rPr lang="ru-RU" dirty="0" smtClean="0"/>
              <a:t>систем оценки качества подготовки </a:t>
            </a:r>
            <a:r>
              <a:rPr lang="ru-RU" dirty="0" smtClean="0"/>
              <a:t>обучающихся:</a:t>
            </a:r>
          </a:p>
          <a:p>
            <a:pPr lvl="0"/>
            <a:r>
              <a:rPr lang="ru-RU" dirty="0" smtClean="0"/>
              <a:t>- объективность </a:t>
            </a:r>
            <a:r>
              <a:rPr lang="ru-RU" dirty="0" smtClean="0"/>
              <a:t>оценки;</a:t>
            </a:r>
          </a:p>
          <a:p>
            <a:pPr lvl="0"/>
            <a:r>
              <a:rPr lang="ru-RU" dirty="0" smtClean="0"/>
              <a:t>- сбалансированность </a:t>
            </a:r>
            <a:r>
              <a:rPr lang="ru-RU" dirty="0" smtClean="0"/>
              <a:t>системы оценки;</a:t>
            </a:r>
          </a:p>
          <a:p>
            <a:pPr lvl="0"/>
            <a:r>
              <a:rPr lang="ru-RU" dirty="0" smtClean="0"/>
              <a:t>- нацеленность </a:t>
            </a:r>
            <a:r>
              <a:rPr lang="ru-RU" dirty="0" smtClean="0"/>
              <a:t>системы на оценку ключевых характеристик качества подготовки обучающихся.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Объективность</a:t>
            </a:r>
            <a:r>
              <a:rPr lang="ru-RU" b="1" dirty="0" smtClean="0"/>
              <a:t> оценки качества подготовки обучающихся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Рекомендации по повышению объективности оценки образовательных результатов (письмо Федеральной службы по надзору в сфере образования и науки (</a:t>
            </a:r>
            <a:r>
              <a:rPr lang="ru-RU" b="1" dirty="0" err="1" smtClean="0"/>
              <a:t>Рособрнадзора</a:t>
            </a:r>
            <a:r>
              <a:rPr lang="ru-RU" b="1" dirty="0" smtClean="0"/>
              <a:t>) от 16 марта 2018 года № 05-71</a:t>
            </a:r>
          </a:p>
          <a:p>
            <a:r>
              <a:rPr lang="ru-RU" b="1" dirty="0" smtClean="0"/>
              <a:t>«О направлении рекомендаций по повышению объективности оценки образовательных результатов») [Электронный ресурс]. - Режим доступа:</a:t>
            </a:r>
            <a:r>
              <a:rPr lang="ru-RU" b="1" u="sng" dirty="0" smtClean="0">
                <a:hlinkClick r:id="rId2"/>
              </a:rPr>
              <a:t> https://fioco.ru/ru/osoko/vpr</a:t>
            </a:r>
            <a:r>
              <a:rPr lang="ru-RU" b="1" u="sng" dirty="0" smtClean="0">
                <a:hlinkClick r:id="rId2"/>
              </a:rPr>
              <a:t>/</a:t>
            </a:r>
            <a:endParaRPr lang="ru-RU" b="1" u="sng" dirty="0" smtClean="0"/>
          </a:p>
          <a:p>
            <a:r>
              <a:rPr lang="ru-RU" b="1" u="sng" dirty="0" smtClean="0">
                <a:solidFill>
                  <a:srgbClr val="FF0000"/>
                </a:solidFill>
              </a:rPr>
              <a:t>Муниципальный уровень: 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Комплексный план по достижению объективности при проведении оценочных процедур (</a:t>
            </a:r>
            <a:r>
              <a:rPr lang="en-US" b="1" u="sng" dirty="0" smtClean="0">
                <a:solidFill>
                  <a:srgbClr val="FF0000"/>
                </a:solidFill>
                <a:hlinkClick r:id="rId3"/>
              </a:rPr>
              <a:t>http://</a:t>
            </a:r>
            <a:r>
              <a:rPr lang="ru-RU" b="1" u="sng" dirty="0" err="1" smtClean="0">
                <a:solidFill>
                  <a:srgbClr val="FF0000"/>
                </a:solidFill>
                <a:hlinkClick r:id="rId3"/>
              </a:rPr>
              <a:t>ермобр.рф</a:t>
            </a:r>
            <a:r>
              <a:rPr lang="ru-RU" b="1" u="sng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b="1" u="sng" dirty="0" err="1" smtClean="0">
                <a:solidFill>
                  <a:srgbClr val="FF0000"/>
                </a:solidFill>
                <a:hlinkClick r:id="rId3"/>
              </a:rPr>
              <a:t>obespechenie-obektivnosti-oczenivaniya</a:t>
            </a:r>
            <a:r>
              <a:rPr lang="en-US" b="1" u="sng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ru-RU" b="1" u="sng" dirty="0" smtClean="0">
                <a:solidFill>
                  <a:srgbClr val="FF0000"/>
                </a:solidFill>
              </a:rPr>
              <a:t>)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/>
              <a:t>сбалансированность системы оценки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Письмо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и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6 августа 2021 года № СК-228/03, № 01-169/08-01 «О направлении Рекомендаций для системы общего образования по основным подходам к формированию графика проведения оценочных процедур в общеобразовательных организациях в 2021/2022 учебном году»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сбалансированность системы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1. отказ </a:t>
            </a:r>
            <a:r>
              <a:rPr lang="ru-RU" dirty="0" smtClean="0"/>
              <a:t>от проведения каких-либо отдельных оценочных процедур на муниципальном уровне;</a:t>
            </a:r>
          </a:p>
          <a:p>
            <a:r>
              <a:rPr lang="ru-RU" dirty="0" smtClean="0"/>
              <a:t>2. в </a:t>
            </a:r>
            <a:r>
              <a:rPr lang="ru-RU" dirty="0" smtClean="0"/>
              <a:t>случае проведения региональных оценочных процедур - наличием развернутого описания методологии их проведения и обоснования целесообразности их проведения с учетом всех мероприятий, реализуемых в рамках федеральной системы оценки качества образования (ЕГЭ, ОГЭ, ВПР, НИКО, сравнительные международные исследования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3. мероприятия </a:t>
            </a:r>
            <a:r>
              <a:rPr lang="ru-RU" dirty="0" smtClean="0"/>
              <a:t>по мониторингу формирования в ОО графиков проведения оценочных процедур и опубликования их на сайтах </a:t>
            </a:r>
            <a:r>
              <a:rPr lang="ru-RU" dirty="0" smtClean="0"/>
              <a:t>ОО.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Муниципальный уровень: графики оценочных процедур в каждой ОО!!!!!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ключевые характеристики </a:t>
            </a:r>
            <a:r>
              <a:rPr lang="ru-RU" b="1" dirty="0" smtClean="0"/>
              <a:t>качества подготовки </a:t>
            </a:r>
            <a:r>
              <a:rPr lang="ru-RU" b="1" dirty="0" smtClean="0"/>
              <a:t>обучающихся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1. соответствие </a:t>
            </a:r>
            <a:r>
              <a:rPr lang="ru-RU" dirty="0" smtClean="0"/>
              <a:t>уровня подготовки обучающихся ФГОС;</a:t>
            </a:r>
          </a:p>
          <a:p>
            <a:r>
              <a:rPr lang="ru-RU" dirty="0" smtClean="0"/>
              <a:t>2. функциональная </a:t>
            </a:r>
            <a:r>
              <a:rPr lang="ru-RU" dirty="0" smtClean="0"/>
              <a:t>грамотность </a:t>
            </a:r>
            <a:r>
              <a:rPr lang="ru-RU" dirty="0" smtClean="0"/>
              <a:t>обучающихся.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Муниципальный уровень: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Введение обновленных ФГОС (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://</a:t>
            </a:r>
            <a:r>
              <a:rPr lang="ru-RU" b="1" dirty="0" err="1" smtClean="0">
                <a:solidFill>
                  <a:srgbClr val="FF0000"/>
                </a:solidFill>
                <a:hlinkClick r:id="rId2"/>
              </a:rPr>
              <a:t>ермобр.рф</a:t>
            </a:r>
            <a:r>
              <a:rPr lang="ru-RU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hlinkClick r:id="rId2"/>
              </a:rPr>
              <a:t>vvedenie-obnovlennyh-fgos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Функциональная грамотность (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://</a:t>
            </a:r>
            <a:r>
              <a:rPr lang="ru-RU" b="1" dirty="0" err="1" smtClean="0">
                <a:solidFill>
                  <a:srgbClr val="FF0000"/>
                </a:solidFill>
                <a:hlinkClick r:id="rId3"/>
              </a:rPr>
              <a:t>ермобр.рф</a:t>
            </a:r>
            <a:r>
              <a:rPr lang="ru-RU" b="1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hlinkClick r:id="rId3"/>
              </a:rPr>
              <a:t>funkczionalnaya-gramotnost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Объективность оценки качества подготовки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600200"/>
          <a:ext cx="7529264" cy="410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464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Компонент УЦ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Позиции оценивания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Цели и задачи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 обеспечению объективности процедур оценки качества образования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Показатели и мониторинг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 обеспечению объективности процедур оценки качества образования</a:t>
                      </a:r>
                      <a:endParaRPr lang="ru-RU" sz="1600" b="1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Анализ по всем показателям, выявление проблем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Мероприятия</a:t>
                      </a: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,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меры,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управленческие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решения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18745" algn="l"/>
                        </a:tabLs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проведение мероприятий по формированию позитивного отношения к объективной оценке образовательных результатов;</a:t>
                      </a:r>
                      <a:endParaRPr lang="ru-RU" sz="16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18745" algn="l"/>
                        </a:tabLst>
                      </a:pPr>
                      <a:r>
                        <a:rPr lang="ru-RU" sz="16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принятие мер по повышению объективности на этапе проведения процедур оценки качества образования и при проверке </a:t>
                      </a:r>
                      <a:r>
                        <a:rPr lang="ru-RU" sz="1600" b="1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результатов</a:t>
                      </a:r>
                    </a:p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18745" algn="l"/>
                        </a:tabLst>
                      </a:pPr>
                      <a:endParaRPr lang="ru-RU" sz="1600" b="1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18745" algn="l"/>
                        </a:tabLst>
                      </a:pPr>
                      <a:endParaRPr lang="ru-RU" sz="1600" b="1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18745" algn="l"/>
                        </a:tabLst>
                      </a:pPr>
                      <a:endParaRPr lang="ru-RU" sz="16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177800" indent="-469900" algn="ctr">
                        <a:lnSpc>
                          <a:spcPts val="110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1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эффективности адресных мер в отношении поставленных задач и выявленных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ts val="139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18745" algn="l"/>
                        </a:tabLst>
                      </a:pPr>
                      <a:endParaRPr lang="ru-RU" sz="16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Сбалансированность системы оценки качества подготовки</a:t>
            </a:r>
            <a:br>
              <a:rPr lang="ru-RU" b="1" dirty="0" smtClean="0"/>
            </a:br>
            <a:r>
              <a:rPr lang="ru-RU" b="1" dirty="0" smtClean="0"/>
              <a:t>обучающихся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47248" cy="485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Компонент УЦ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Позиции оценивания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Цели и задачи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 по обеспечению оптимизации графиков</a:t>
                      </a:r>
                      <a:r>
                        <a:rPr lang="ru-RU" sz="1400" b="1" baseline="0" dirty="0" smtClean="0"/>
                        <a:t> диагностических и проверочных работ;</a:t>
                      </a:r>
                    </a:p>
                    <a:p>
                      <a:r>
                        <a:rPr lang="ru-RU" sz="1400" b="1" baseline="0" dirty="0" smtClean="0"/>
                        <a:t>- по формированию объективной ВСОКО в каждой ОО</a:t>
                      </a:r>
                      <a:endParaRPr lang="ru-RU" sz="1400" b="1" dirty="0"/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Показатели и мониторинг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18745" algn="l"/>
                        </a:tabLs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 обеспечению оптимизации графиков проверочных и диагностических работ в соответствии рекомендациями </a:t>
                      </a:r>
                      <a:r>
                        <a:rPr lang="ru-RU" sz="1400" b="1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Минпросвещения</a:t>
                      </a: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 и </a:t>
                      </a:r>
                      <a:r>
                        <a:rPr lang="ru-RU" sz="1400" b="1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Рособрнадзора</a:t>
                      </a: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;</a:t>
                      </a:r>
                      <a:endParaRPr lang="ru-RU" sz="14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18745" algn="l"/>
                        </a:tabLs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 </a:t>
                      </a:r>
                      <a:r>
                        <a:rPr lang="ru-RU" sz="1400" b="1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сформированности</a:t>
                      </a: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 объективной ВСОКО в каждой ОО региона</a:t>
                      </a:r>
                      <a:endParaRPr lang="ru-RU" sz="14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56738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по всем показателям, выявление проблем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Мероприятия,</a:t>
                      </a:r>
                      <a:r>
                        <a:rPr lang="ru-RU" sz="1400" b="1" baseline="0" dirty="0" smtClean="0"/>
                        <a:t> меры, управленческие решения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 обеспечению оптимизации графиков</a:t>
                      </a:r>
                      <a:r>
                        <a:rPr lang="ru-RU" sz="1400" b="1" baseline="0" dirty="0" smtClean="0"/>
                        <a:t> диагностических и проверочных работ;</a:t>
                      </a:r>
                    </a:p>
                    <a:p>
                      <a:r>
                        <a:rPr lang="ru-RU" sz="1400" b="1" baseline="0" dirty="0" smtClean="0"/>
                        <a:t>- по формированию объективной ВСОКО в каждой ОО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567382">
                <a:tc gridSpan="2">
                  <a:txBody>
                    <a:bodyPr/>
                    <a:lstStyle/>
                    <a:p>
                      <a:pPr marL="177800" indent="-469900" algn="ctr">
                        <a:lnSpc>
                          <a:spcPts val="110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i="1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эффективности адресных мер в отношении поставленных задач и выявленных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Оценка ключевых характеристик качества подготовки</a:t>
            </a:r>
            <a:br>
              <a:rPr lang="ru-RU" sz="2000" b="1" dirty="0" smtClean="0"/>
            </a:br>
            <a:r>
              <a:rPr lang="ru-RU" sz="2000" b="1" dirty="0" smtClean="0"/>
              <a:t>обучающихся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207116"/>
          <a:ext cx="8147248" cy="565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Компонент УЦ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Позиции оценивания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Цели и задачи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18745" algn="l"/>
                        </a:tabLs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 соответствию уровня подготовки обучающихся ФГОС (НОО, ООО, СОО);</a:t>
                      </a:r>
                      <a:endParaRPr lang="ru-RU" sz="14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18745" algn="l"/>
                        </a:tabLs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 оценке функциональной грамотности</a:t>
                      </a:r>
                      <a:r>
                        <a:rPr lang="ru-RU" sz="1400" b="1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18745" algn="l"/>
                        </a:tabLst>
                      </a:pP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популяризации материалов исследований качества образования, проводимых на национальном уровне (НИКО, МСИ и др.)</a:t>
                      </a:r>
                      <a:endParaRPr lang="ru-RU" sz="14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7382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Показатели и мониторинг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18745" algn="l"/>
                        </a:tabLs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 выявлению уровня </a:t>
                      </a:r>
                      <a:r>
                        <a:rPr lang="ru-RU" sz="1400" b="1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сформированности</a:t>
                      </a: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 предметных и </a:t>
                      </a:r>
                      <a:r>
                        <a:rPr lang="ru-RU" sz="1400" b="1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метапредметных</a:t>
                      </a: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 результатов (НОО, ООО, СОО</a:t>
                      </a:r>
                      <a:r>
                        <a:rPr lang="ru-RU" sz="1400" b="1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);</a:t>
                      </a:r>
                    </a:p>
                    <a:p>
                      <a:pPr marL="342900" lvl="0" indent="-342900" algn="l">
                        <a:lnSpc>
                          <a:spcPts val="137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18745" algn="l"/>
                        </a:tabLst>
                      </a:pPr>
                      <a:r>
                        <a:rPr lang="ru-RU" sz="1400" b="1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-по</a:t>
                      </a:r>
                      <a:r>
                        <a:rPr lang="ru-RU" sz="1400" b="1" i="0" u="none" strike="noStrike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 оценке ФГ</a:t>
                      </a:r>
                      <a:endParaRPr lang="ru-RU" sz="1400" b="1" u="none" strike="noStrike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738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по всем показателям, выявление проблем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Мероприятия,</a:t>
                      </a:r>
                      <a:r>
                        <a:rPr lang="ru-RU" sz="1400" b="1" baseline="0" dirty="0" smtClean="0"/>
                        <a:t> меры, управленческие решения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мероприятия, меры и управленческие решения в рамках других управленческих направлений (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системаработы</a:t>
                      </a: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 школами с низкими результатами обучения и/или школами, функционирующими в неблагоприятных социальных условиях; обеспечения профессионального развития педагогических работников и др.)</a:t>
                      </a:r>
                      <a:endParaRPr lang="ru-RU" sz="1400" b="1" i="0" dirty="0"/>
                    </a:p>
                  </a:txBody>
                  <a:tcPr/>
                </a:tc>
              </a:tr>
              <a:tr h="567382">
                <a:tc gridSpan="2">
                  <a:txBody>
                    <a:bodyPr/>
                    <a:lstStyle/>
                    <a:p>
                      <a:pPr marL="177800" indent="-469900" algn="ctr">
                        <a:lnSpc>
                          <a:spcPts val="110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i="1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эффективности адресных мер в отношении поставленных задач и выявленных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1916832"/>
            <a:ext cx="2664296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1.Системные </a:t>
            </a:r>
            <a:r>
              <a:rPr lang="ru-RU" dirty="0"/>
              <a:t>изменения в управлении муниципальной системой образования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565754523"/>
              </p:ext>
            </p:extLst>
          </p:nvPr>
        </p:nvGraphicFramePr>
        <p:xfrm>
          <a:off x="3124200" y="476672"/>
          <a:ext cx="58402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 вправо с вырезом 12"/>
          <p:cNvSpPr/>
          <p:nvPr/>
        </p:nvSpPr>
        <p:spPr>
          <a:xfrm>
            <a:off x="107504" y="3068960"/>
            <a:ext cx="2952328" cy="2160240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Нормативно – правовые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xmlns="" val="6987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052736"/>
            <a:ext cx="2362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2.Изменения,  произошли в </a:t>
            </a:r>
            <a:r>
              <a:rPr lang="ru-RU" dirty="0"/>
              <a:t>МСО </a:t>
            </a:r>
            <a:r>
              <a:rPr lang="ru-RU" dirty="0" smtClean="0"/>
              <a:t>КО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55440037"/>
              </p:ext>
            </p:extLst>
          </p:nvPr>
        </p:nvGraphicFramePr>
        <p:xfrm>
          <a:off x="3131840" y="692696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>
            <a:off x="51806" y="2420888"/>
            <a:ext cx="3024336" cy="2160240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Определены: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9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Достижение образовательных и воспитательных </a:t>
            </a:r>
            <a:r>
              <a:rPr lang="ru-RU" sz="2400" b="1" dirty="0" smtClean="0"/>
              <a:t>результатов системы образования Ермаковского района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892480" cy="467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1772816"/>
                <a:gridCol w="1944216"/>
                <a:gridCol w="2952328"/>
              </a:tblGrid>
              <a:tr h="136756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достижения задач в сфере образования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Ермаковского района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по достижению результата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Управленческие</a:t>
                      </a:r>
                      <a:r>
                        <a:rPr lang="ru-RU" baseline="0" dirty="0" smtClean="0"/>
                        <a:t> решения муниципального уровня</a:t>
                      </a:r>
                      <a:endParaRPr lang="ru-RU" dirty="0"/>
                    </a:p>
                  </a:txBody>
                  <a:tcPr marL="82973" marR="82973"/>
                </a:tc>
              </a:tr>
              <a:tr h="321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Достижение минимального уровня подготовки, %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Снижение доли неуспешных обучающихся во всех параллелях на всех уровнях общего образования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9400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Продолжить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индивидуальную работу с результатами со всеми участниками образовательных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достижений. 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9400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Организовать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педагогов.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tabLst>
                          <a:tab pos="29400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Организовать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систему наставничества для данной категории обучающихся.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Достижение образовательных и воспитательных </a:t>
            </a:r>
            <a:r>
              <a:rPr lang="ru-RU" sz="2400" b="1" dirty="0" smtClean="0"/>
              <a:t>результатов системы образования Ермаковского района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892480" cy="447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1772816"/>
                <a:gridCol w="1944216"/>
                <a:gridCol w="2952328"/>
              </a:tblGrid>
              <a:tr h="68514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достижения задач в сфере образования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Ермаковского района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по достижению результата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Управленческие</a:t>
                      </a:r>
                      <a:r>
                        <a:rPr lang="ru-RU" baseline="0" dirty="0" smtClean="0"/>
                        <a:t> решения муниципального уровня</a:t>
                      </a:r>
                      <a:endParaRPr lang="ru-RU" dirty="0"/>
                    </a:p>
                  </a:txBody>
                  <a:tcPr marL="82973" marR="82973"/>
                </a:tc>
              </a:tr>
              <a:tr h="150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Достижение высокого уровня подготовки, 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Повышение доли обучающихся с высокими результатами обучения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9400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Разработка ИОМ.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9400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Сопровождение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данных обучающихся на уровне муниципалитета.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Функциональная грамотность, %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70% достигают базового уровня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Повышение уровня функциональной грамотности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1. Продолжить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реализацию комплексного муниципального плана по развитию функциональной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грамотности.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2. Продолжить реализацию муниципального проекта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взаимообучению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ОО района.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Достижение образовательных и воспитательных </a:t>
            </a:r>
            <a:r>
              <a:rPr lang="ru-RU" sz="2400" b="1" dirty="0" smtClean="0"/>
              <a:t>результатов системы образования Ермаковского района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892480" cy="5185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1340768"/>
                <a:gridCol w="2376264"/>
                <a:gridCol w="2952328"/>
              </a:tblGrid>
              <a:tr h="685147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достижения задач в сфере образования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Ермаковского района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по достижению результата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Управленческие</a:t>
                      </a:r>
                      <a:r>
                        <a:rPr lang="ru-RU" sz="1200" baseline="0" dirty="0" smtClean="0"/>
                        <a:t> решения муниципального уровня</a:t>
                      </a:r>
                      <a:endParaRPr lang="ru-RU" sz="1200" dirty="0"/>
                    </a:p>
                  </a:txBody>
                  <a:tcPr marL="82973" marR="82973"/>
                </a:tc>
              </a:tr>
              <a:tr h="150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Доля выпускников 11-х классов, получивших медаль «За особые успехи в учении», которые набрали по 1 из предметов ЕГЭ менее 70 баллов, в общей численности выпускников 11-х классов, получивших медаль «За особые успехи в учении», 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Повышение объективности оценки образовательных результатов обучающихся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1. Продолжить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реализацию МСОКО, ШСОКО.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в которых обучаются победители и призеры заключительного этапа ВСОШ, в общем количестве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ОО,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%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Снижение дифференциации в качестве образования между школами, стимулирование повышать качество общего образования, развивать таланты и способности обучающихся в каждой школе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1. В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рамках реализации ИОМ разработать программы по подготовке обучающихся к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олимпиадам.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рганизовать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реализацию данных программ на муниципальном уровне в сетевой форме, педагогами, имеющими соответствующий уровень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квалификации.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3. Организовать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работу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наставников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 педагогов – предметников, включить их в реализацию данной программы.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Достижение образовательных и воспитательных </a:t>
            </a:r>
            <a:r>
              <a:rPr lang="ru-RU" sz="2400" b="1" dirty="0" smtClean="0"/>
              <a:t>результатов системы образования Ермаковского района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892480" cy="406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1340768"/>
                <a:gridCol w="2376264"/>
                <a:gridCol w="2952328"/>
              </a:tblGrid>
              <a:tr h="1627699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достижения задач в сфере образования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Ермаковского района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по достижению результата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Управленческие</a:t>
                      </a:r>
                      <a:r>
                        <a:rPr lang="ru-RU" sz="1200" baseline="0" dirty="0" smtClean="0"/>
                        <a:t> решения муниципального уровня</a:t>
                      </a:r>
                      <a:endParaRPr lang="ru-RU" sz="1200" dirty="0"/>
                    </a:p>
                  </a:txBody>
                  <a:tcPr marL="82973" marR="82973"/>
                </a:tc>
              </a:tr>
              <a:tr h="2433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5 до 18 лет, охваченных ДО, в общей численности детей в муниципальном образовании, 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Развитие способностей и талантов обучающихся, развитие возможностей для успешной самореализации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Продолжить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работу в рамках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персфинансирования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ДОП.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 startAt="2"/>
                        <a:tabLst>
                          <a:tab pos="29400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Усилить индивидуализацию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программ ДОП. 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 startAt="2"/>
                        <a:tabLst>
                          <a:tab pos="29400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Организовать сетевое взаимодействие с центрами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«Точка роста»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Создание условий для достижения результатов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892480" cy="4670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1340768"/>
                <a:gridCol w="2376264"/>
                <a:gridCol w="2952328"/>
              </a:tblGrid>
              <a:tr h="685147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достижения задач в сфере образования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Ермаковского района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по достижению результата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Управленческие</a:t>
                      </a:r>
                      <a:r>
                        <a:rPr lang="ru-RU" sz="1200" baseline="0" dirty="0" smtClean="0"/>
                        <a:t> решения муниципального уровня</a:t>
                      </a:r>
                      <a:endParaRPr lang="ru-RU" sz="1200" dirty="0"/>
                    </a:p>
                  </a:txBody>
                  <a:tcPr marL="82973" marR="82973"/>
                </a:tc>
              </a:tr>
              <a:tr h="150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 в расчете на 1 работника образовательных организаций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Повышение эффективности использования финансовых ресурсов, создание условий для обеспечения роста качества образования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родолжить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работу по индивидуализации обучения, а именно разработке индивидуальных образовательных маршрутов и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достижению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целевого показателя, обозначенного в МСОКО.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 по адаптированным ООП начального, основного общего и среднего общего образования в расчете на 1 учителя-дефектолога, учителя логопеда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9,1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Создание условий для образования обучающихся с ОВЗ, рост кадровой обеспеченности образования обучающихся с ОВЗ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94005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Обеспечить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реализацию муниципальной модели инклюзивного образования в каждой ОО.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Усилить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профориентационную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работу с обучающимися в ОВЗ.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Создание условий для достижения результатов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892480" cy="407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1340768"/>
                <a:gridCol w="2376264"/>
                <a:gridCol w="2952328"/>
              </a:tblGrid>
              <a:tr h="685147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достижения задач в сфере образования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Ермаковского района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по достижению результата</a:t>
                      </a:r>
                      <a:endParaRPr lang="ru-RU" sz="12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Управленческие</a:t>
                      </a:r>
                      <a:r>
                        <a:rPr lang="ru-RU" sz="1200" baseline="0" dirty="0" smtClean="0"/>
                        <a:t> решения муниципального уровня</a:t>
                      </a:r>
                      <a:endParaRPr lang="ru-RU" sz="1200" dirty="0"/>
                    </a:p>
                  </a:txBody>
                  <a:tcPr marL="82973" marR="82973"/>
                </a:tc>
              </a:tr>
              <a:tr h="150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Объективность оценочных процедур, 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Повышение уровня объективности в оценке качества образования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1. Продолжить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реализацию комплекса мер по достижению объективности.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2. Организовать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систему общественного наблюдения во время проверки оценочных работ.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3. Провести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мониторинг оценочных материалов в рамках текущего контроля в ОО.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812</TotalTime>
  <Words>1344</Words>
  <Application>Microsoft Office PowerPoint</Application>
  <PresentationFormat>Экран (4:3)</PresentationFormat>
  <Paragraphs>165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Механизмы управления качеством на уровне муниципалитет – школа. </vt:lpstr>
      <vt:lpstr>1.Системные изменения в управлении муниципальной системой образования </vt:lpstr>
      <vt:lpstr>2.Изменения,  произошли в МСО КО</vt:lpstr>
      <vt:lpstr>Достижение образовательных и воспитательных результатов системы образования Ермаковского района</vt:lpstr>
      <vt:lpstr>Достижение образовательных и воспитательных результатов системы образования Ермаковского района</vt:lpstr>
      <vt:lpstr>Достижение образовательных и воспитательных результатов системы образования Ермаковского района</vt:lpstr>
      <vt:lpstr>Достижение образовательных и воспитательных результатов системы образования Ермаковского района</vt:lpstr>
      <vt:lpstr>Создание условий для достижения результатов</vt:lpstr>
      <vt:lpstr>Создание условий для достижения результатов</vt:lpstr>
      <vt:lpstr>Методические рекомендации по развитию механизмов управления качеством образования (проект) 1.1. Система оценки качества подготовки обучающихся</vt:lpstr>
      <vt:lpstr>Объективность оценки качества подготовки обучающихся </vt:lpstr>
      <vt:lpstr>сбалансированность системы оценки</vt:lpstr>
      <vt:lpstr>сбалансированность системы оценки</vt:lpstr>
      <vt:lpstr>ключевые характеристики качества подготовки обучающихся</vt:lpstr>
      <vt:lpstr>Объективность оценки качества подготовки обучающихся</vt:lpstr>
      <vt:lpstr>Сбалансированность системы оценки качества подготовки обучающихся</vt:lpstr>
      <vt:lpstr>Оценка ключевых характеристик качества подготовки обучающихся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*</cp:lastModifiedBy>
  <cp:revision>91</cp:revision>
  <dcterms:created xsi:type="dcterms:W3CDTF">2021-11-16T07:13:36Z</dcterms:created>
  <dcterms:modified xsi:type="dcterms:W3CDTF">2022-04-28T16:42:47Z</dcterms:modified>
</cp:coreProperties>
</file>