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67" r:id="rId10"/>
    <p:sldId id="268" r:id="rId11"/>
    <p:sldId id="266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1548"/>
    <a:srgbClr val="AAB9DE"/>
    <a:srgbClr val="DFE3F3"/>
    <a:srgbClr val="FFB6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C528E-4E13-4640-BA81-2EE3F7AA6093}" v="21" dt="2022-02-11T04:36:19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653" y="-77"/>
      </p:cViewPr>
      <p:guideLst>
        <p:guide orient="horz" pos="2160"/>
        <p:guide orient="horz" pos="4088"/>
        <p:guide pos="438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рина Лаврентьева" userId="59d422615c8028d6" providerId="LiveId" clId="{5ACC528E-4E13-4640-BA81-2EE3F7AA6093}"/>
    <pc:docChg chg="undo custSel modSld">
      <pc:chgData name="Ирина Лаврентьева" userId="59d422615c8028d6" providerId="LiveId" clId="{5ACC528E-4E13-4640-BA81-2EE3F7AA6093}" dt="2022-02-11T04:36:19.467" v="205"/>
      <pc:docMkLst>
        <pc:docMk/>
      </pc:docMkLst>
      <pc:sldChg chg="modSp mod">
        <pc:chgData name="Ирина Лаврентьева" userId="59d422615c8028d6" providerId="LiveId" clId="{5ACC528E-4E13-4640-BA81-2EE3F7AA6093}" dt="2022-02-11T04:36:19.467" v="205"/>
        <pc:sldMkLst>
          <pc:docMk/>
          <pc:sldMk cId="2356485108" sldId="262"/>
        </pc:sldMkLst>
        <pc:graphicFrameChg chg="mod">
          <ac:chgData name="Ирина Лаврентьева" userId="59d422615c8028d6" providerId="LiveId" clId="{5ACC528E-4E13-4640-BA81-2EE3F7AA6093}" dt="2022-02-11T04:36:19.467" v="205"/>
          <ac:graphicFrameMkLst>
            <pc:docMk/>
            <pc:sldMk cId="2356485108" sldId="262"/>
            <ac:graphicFrameMk id="3" creationId="{246A1EB6-FDEE-4BEE-B914-ECC22DF1DFBB}"/>
          </ac:graphicFrameMkLst>
        </pc:graphicFrameChg>
      </pc:sldChg>
      <pc:sldChg chg="addSp modSp mod">
        <pc:chgData name="Ирина Лаврентьева" userId="59d422615c8028d6" providerId="LiveId" clId="{5ACC528E-4E13-4640-BA81-2EE3F7AA6093}" dt="2022-02-11T04:31:17.435" v="165" actId="20577"/>
        <pc:sldMkLst>
          <pc:docMk/>
          <pc:sldMk cId="3230356843" sldId="263"/>
        </pc:sldMkLst>
        <pc:spChg chg="add mod">
          <ac:chgData name="Ирина Лаврентьева" userId="59d422615c8028d6" providerId="LiveId" clId="{5ACC528E-4E13-4640-BA81-2EE3F7AA6093}" dt="2022-02-11T04:31:17.435" v="165" actId="20577"/>
          <ac:spMkLst>
            <pc:docMk/>
            <pc:sldMk cId="3230356843" sldId="263"/>
            <ac:spMk id="2" creationId="{D1CE4142-6AE6-45A1-BEBC-9C3024B76538}"/>
          </ac:spMkLst>
        </pc:spChg>
        <pc:spChg chg="mod">
          <ac:chgData name="Ирина Лаврентьева" userId="59d422615c8028d6" providerId="LiveId" clId="{5ACC528E-4E13-4640-BA81-2EE3F7AA6093}" dt="2022-02-08T11:04:02.630" v="42" actId="6549"/>
          <ac:spMkLst>
            <pc:docMk/>
            <pc:sldMk cId="3230356843" sldId="263"/>
            <ac:spMk id="4" creationId="{B7A5232C-B330-4949-A9C3-DB6D41E77198}"/>
          </ac:spMkLst>
        </pc:spChg>
        <pc:spChg chg="add mod">
          <ac:chgData name="Ирина Лаврентьева" userId="59d422615c8028d6" providerId="LiveId" clId="{5ACC528E-4E13-4640-BA81-2EE3F7AA6093}" dt="2022-02-08T11:02:42.584" v="37" actId="1076"/>
          <ac:spMkLst>
            <pc:docMk/>
            <pc:sldMk cId="3230356843" sldId="263"/>
            <ac:spMk id="6" creationId="{DA3D487A-2EA6-48B5-A1A4-E4C1E5F0AF18}"/>
          </ac:spMkLst>
        </pc:spChg>
      </pc:sldChg>
      <pc:sldChg chg="modSp mod">
        <pc:chgData name="Ирина Лаврентьева" userId="59d422615c8028d6" providerId="LiveId" clId="{5ACC528E-4E13-4640-BA81-2EE3F7AA6093}" dt="2022-02-11T04:34:06.676" v="189" actId="113"/>
        <pc:sldMkLst>
          <pc:docMk/>
          <pc:sldMk cId="4056570674" sldId="264"/>
        </pc:sldMkLst>
        <pc:spChg chg="mod">
          <ac:chgData name="Ирина Лаврентьева" userId="59d422615c8028d6" providerId="LiveId" clId="{5ACC528E-4E13-4640-BA81-2EE3F7AA6093}" dt="2022-02-11T04:32:12.907" v="171" actId="14100"/>
          <ac:spMkLst>
            <pc:docMk/>
            <pc:sldMk cId="4056570674" sldId="264"/>
            <ac:spMk id="10" creationId="{75EE8C26-86F2-4E20-9450-D18CF16F7325}"/>
          </ac:spMkLst>
        </pc:spChg>
        <pc:spChg chg="mod">
          <ac:chgData name="Ирина Лаврентьева" userId="59d422615c8028d6" providerId="LiveId" clId="{5ACC528E-4E13-4640-BA81-2EE3F7AA6093}" dt="2022-02-11T04:32:20.785" v="172" actId="20577"/>
          <ac:spMkLst>
            <pc:docMk/>
            <pc:sldMk cId="4056570674" sldId="264"/>
            <ac:spMk id="11" creationId="{AB39F677-2AA1-43C9-8224-B7A5AF8F9FD7}"/>
          </ac:spMkLst>
        </pc:spChg>
        <pc:spChg chg="mod">
          <ac:chgData name="Ирина Лаврентьева" userId="59d422615c8028d6" providerId="LiveId" clId="{5ACC528E-4E13-4640-BA81-2EE3F7AA6093}" dt="2022-02-11T04:34:06.676" v="189" actId="113"/>
          <ac:spMkLst>
            <pc:docMk/>
            <pc:sldMk cId="4056570674" sldId="264"/>
            <ac:spMk id="13" creationId="{34B859F2-ADA2-40E1-AF3C-2B52C2203A7A}"/>
          </ac:spMkLst>
        </pc:spChg>
        <pc:spChg chg="mod">
          <ac:chgData name="Ирина Лаврентьева" userId="59d422615c8028d6" providerId="LiveId" clId="{5ACC528E-4E13-4640-BA81-2EE3F7AA6093}" dt="2022-02-11T04:31:36.657" v="166" actId="14100"/>
          <ac:spMkLst>
            <pc:docMk/>
            <pc:sldMk cId="4056570674" sldId="264"/>
            <ac:spMk id="14" creationId="{21B0F184-1555-4ADB-8B2F-4D9BF47C4A33}"/>
          </ac:spMkLst>
        </pc:spChg>
        <pc:spChg chg="mod">
          <ac:chgData name="Ирина Лаврентьева" userId="59d422615c8028d6" providerId="LiveId" clId="{5ACC528E-4E13-4640-BA81-2EE3F7AA6093}" dt="2022-02-11T04:32:24.385" v="174" actId="20577"/>
          <ac:spMkLst>
            <pc:docMk/>
            <pc:sldMk cId="4056570674" sldId="264"/>
            <ac:spMk id="15" creationId="{BB265C71-0983-4EC0-BEA9-A4E0BB370F10}"/>
          </ac:spMkLst>
        </pc:spChg>
        <pc:spChg chg="mod">
          <ac:chgData name="Ирина Лаврентьева" userId="59d422615c8028d6" providerId="LiveId" clId="{5ACC528E-4E13-4640-BA81-2EE3F7AA6093}" dt="2022-02-11T04:33:33.388" v="186" actId="113"/>
          <ac:spMkLst>
            <pc:docMk/>
            <pc:sldMk cId="4056570674" sldId="264"/>
            <ac:spMk id="17" creationId="{E4BF85E5-CF97-490B-ACA3-93D2B05B2E25}"/>
          </ac:spMkLst>
        </pc:spChg>
        <pc:spChg chg="mod">
          <ac:chgData name="Ирина Лаврентьева" userId="59d422615c8028d6" providerId="LiveId" clId="{5ACC528E-4E13-4640-BA81-2EE3F7AA6093}" dt="2022-02-11T04:32:40.643" v="178" actId="1076"/>
          <ac:spMkLst>
            <pc:docMk/>
            <pc:sldMk cId="4056570674" sldId="264"/>
            <ac:spMk id="18" creationId="{4554A51E-E7D3-4CE7-9BB7-5DB416AF0923}"/>
          </ac:spMkLst>
        </pc:spChg>
        <pc:spChg chg="mod">
          <ac:chgData name="Ирина Лаврентьева" userId="59d422615c8028d6" providerId="LiveId" clId="{5ACC528E-4E13-4640-BA81-2EE3F7AA6093}" dt="2022-02-11T04:32:51.852" v="181" actId="403"/>
          <ac:spMkLst>
            <pc:docMk/>
            <pc:sldMk cId="4056570674" sldId="264"/>
            <ac:spMk id="19" creationId="{CDC18A89-59BE-483C-8433-52DAFD9DD521}"/>
          </ac:spMkLst>
        </pc:spChg>
      </pc:sldChg>
      <pc:sldChg chg="addSp modSp mod">
        <pc:chgData name="Ирина Лаврентьева" userId="59d422615c8028d6" providerId="LiveId" clId="{5ACC528E-4E13-4640-BA81-2EE3F7AA6093}" dt="2022-02-08T10:59:53.600" v="13" actId="1076"/>
        <pc:sldMkLst>
          <pc:docMk/>
          <pc:sldMk cId="596513512" sldId="265"/>
        </pc:sldMkLst>
        <pc:graphicFrameChg chg="mod">
          <ac:chgData name="Ирина Лаврентьева" userId="59d422615c8028d6" providerId="LiveId" clId="{5ACC528E-4E13-4640-BA81-2EE3F7AA6093}" dt="2022-02-08T10:59:45.874" v="11"/>
          <ac:graphicFrameMkLst>
            <pc:docMk/>
            <pc:sldMk cId="596513512" sldId="265"/>
            <ac:graphicFrameMk id="3" creationId="{246A1EB6-FDEE-4BEE-B914-ECC22DF1DFBB}"/>
          </ac:graphicFrameMkLst>
        </pc:graphicFrameChg>
        <pc:picChg chg="add mod">
          <ac:chgData name="Ирина Лаврентьева" userId="59d422615c8028d6" providerId="LiveId" clId="{5ACC528E-4E13-4640-BA81-2EE3F7AA6093}" dt="2022-02-08T10:59:53.600" v="13" actId="1076"/>
          <ac:picMkLst>
            <pc:docMk/>
            <pc:sldMk cId="596513512" sldId="265"/>
            <ac:picMk id="7" creationId="{9A8C5797-95F5-4F35-8CA5-5D8D978E61BE}"/>
          </ac:picMkLst>
        </pc:picChg>
      </pc:sldChg>
      <pc:sldChg chg="addSp modSp mod">
        <pc:chgData name="Ирина Лаврентьева" userId="59d422615c8028d6" providerId="LiveId" clId="{5ACC528E-4E13-4640-BA81-2EE3F7AA6093}" dt="2022-02-08T11:00:56.096" v="21" actId="1076"/>
        <pc:sldMkLst>
          <pc:docMk/>
          <pc:sldMk cId="257281493" sldId="267"/>
        </pc:sldMkLst>
        <pc:graphicFrameChg chg="mod">
          <ac:chgData name="Ирина Лаврентьева" userId="59d422615c8028d6" providerId="LiveId" clId="{5ACC528E-4E13-4640-BA81-2EE3F7AA6093}" dt="2022-02-08T11:00:47.852" v="17"/>
          <ac:graphicFrameMkLst>
            <pc:docMk/>
            <pc:sldMk cId="257281493" sldId="267"/>
            <ac:graphicFrameMk id="3" creationId="{246A1EB6-FDEE-4BEE-B914-ECC22DF1DFBB}"/>
          </ac:graphicFrameMkLst>
        </pc:graphicFrameChg>
        <pc:picChg chg="add mod">
          <ac:chgData name="Ирина Лаврентьева" userId="59d422615c8028d6" providerId="LiveId" clId="{5ACC528E-4E13-4640-BA81-2EE3F7AA6093}" dt="2022-02-08T11:00:56.096" v="21" actId="1076"/>
          <ac:picMkLst>
            <pc:docMk/>
            <pc:sldMk cId="257281493" sldId="267"/>
            <ac:picMk id="7" creationId="{161F9A31-1061-419B-83A1-C04770799CE6}"/>
          </ac:picMkLst>
        </pc:picChg>
      </pc:sldChg>
      <pc:sldChg chg="addSp delSp modSp mod">
        <pc:chgData name="Ирина Лаврентьева" userId="59d422615c8028d6" providerId="LiveId" clId="{5ACC528E-4E13-4640-BA81-2EE3F7AA6093}" dt="2022-02-08T10:58:45.878" v="8" actId="1076"/>
        <pc:sldMkLst>
          <pc:docMk/>
          <pc:sldMk cId="2617772655" sldId="268"/>
        </pc:sldMkLst>
        <pc:graphicFrameChg chg="mod">
          <ac:chgData name="Ирина Лаврентьева" userId="59d422615c8028d6" providerId="LiveId" clId="{5ACC528E-4E13-4640-BA81-2EE3F7AA6093}" dt="2022-02-08T10:56:57.246" v="1"/>
          <ac:graphicFrameMkLst>
            <pc:docMk/>
            <pc:sldMk cId="2617772655" sldId="268"/>
            <ac:graphicFrameMk id="3" creationId="{246A1EB6-FDEE-4BEE-B914-ECC22DF1DFBB}"/>
          </ac:graphicFrameMkLst>
        </pc:graphicFrameChg>
        <pc:picChg chg="add del mod">
          <ac:chgData name="Ирина Лаврентьева" userId="59d422615c8028d6" providerId="LiveId" clId="{5ACC528E-4E13-4640-BA81-2EE3F7AA6093}" dt="2022-02-08T10:58:34.999" v="5" actId="478"/>
          <ac:picMkLst>
            <pc:docMk/>
            <pc:sldMk cId="2617772655" sldId="268"/>
            <ac:picMk id="7" creationId="{F34A23F3-E8CE-4049-9842-23B792C038D2}"/>
          </ac:picMkLst>
        </pc:picChg>
        <pc:picChg chg="add mod">
          <ac:chgData name="Ирина Лаврентьева" userId="59d422615c8028d6" providerId="LiveId" clId="{5ACC528E-4E13-4640-BA81-2EE3F7AA6093}" dt="2022-02-08T10:58:45.878" v="8" actId="1076"/>
          <ac:picMkLst>
            <pc:docMk/>
            <pc:sldMk cId="2617772655" sldId="268"/>
            <ac:picMk id="9" creationId="{C126D207-81F4-4DB7-AB3D-482D1D42B99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46A00AF5-0B38-457C-8D8A-AD9F534AE560}">
      <dgm:prSet phldrT="[Текст]" custT="1"/>
      <dgm:spPr/>
      <dgm:t>
        <a:bodyPr/>
        <a:lstStyle/>
        <a:p>
          <a:r>
            <a:rPr lang="ru-RU" sz="1600" dirty="0"/>
            <a:t>сознание ценности физической науки как мощного инструмента познания мира, основы развития технологий, важнейшей составляющей культуры;</a:t>
          </a:r>
        </a:p>
      </dgm:t>
    </dgm:pt>
    <dgm:pt modelId="{ED58F076-569A-4B3B-99E7-5A50C2B5EFD7}" type="parTrans" cxnId="{74354DBB-1149-4637-B5FD-38940E9BA561}">
      <dgm:prSet/>
      <dgm:spPr/>
      <dgm:t>
        <a:bodyPr/>
        <a:lstStyle/>
        <a:p>
          <a:endParaRPr lang="ru-RU"/>
        </a:p>
      </dgm:t>
    </dgm:pt>
    <dgm:pt modelId="{A89C2C1A-65CB-4A11-98B5-D1488658057E}" type="sibTrans" cxnId="{74354DBB-1149-4637-B5FD-38940E9BA561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9D19EF94-6060-4BE9-8B11-6C17E02B2EFA}">
      <dgm:prSet phldrT="[Текст]" custT="1"/>
      <dgm:spPr/>
      <dgm:t>
        <a:bodyPr/>
        <a:lstStyle/>
        <a:p>
          <a:r>
            <a:rPr lang="ru-RU" sz="1600" dirty="0"/>
            <a:t>развитие познавательных мотивов, направленных на получение новых знаний по химии, необходимых для объяснения наблюдаемых процессов и явлений; </a:t>
          </a:r>
        </a:p>
      </dgm:t>
    </dgm:pt>
    <dgm:pt modelId="{56DD4F12-5101-402A-9AEC-90F966E56CC6}" type="parTrans" cxnId="{C6B8B8FE-C846-46B0-BB55-25998914449B}">
      <dgm:prSet/>
      <dgm:spPr/>
      <dgm:t>
        <a:bodyPr/>
        <a:lstStyle/>
        <a:p>
          <a:endParaRPr lang="ru-RU"/>
        </a:p>
      </dgm:t>
    </dgm:pt>
    <dgm:pt modelId="{5066B23E-40E6-4F72-B730-9C5A1E3EC2AE}" type="sibTrans" cxnId="{C6B8B8FE-C846-46B0-BB55-25998914449B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A7B21074-B5C0-412C-9D87-4A747B6B9991}">
      <dgm:prSet phldrT="[Текст]" custT="1"/>
      <dgm:spPr/>
      <dgm:t>
        <a:bodyPr/>
        <a:lstStyle/>
        <a:p>
          <a:r>
            <a:rPr lang="ru-RU" sz="1600" dirty="0"/>
            <a:t>ориентация на современную систему научных представлений об основных биологических закономерностях, взаимосвязях человека с природной и социальной средой; </a:t>
          </a:r>
        </a:p>
      </dgm:t>
    </dgm:pt>
    <dgm:pt modelId="{FCBD09FA-DB2A-4B02-8DEC-060D7656BB8D}" type="parTrans" cxnId="{6EA7E428-EECF-471E-B4B9-CE9ADE3F4CA0}">
      <dgm:prSet/>
      <dgm:spPr/>
      <dgm:t>
        <a:bodyPr/>
        <a:lstStyle/>
        <a:p>
          <a:endParaRPr lang="ru-RU"/>
        </a:p>
      </dgm:t>
    </dgm:pt>
    <dgm:pt modelId="{2F1AC070-4467-46A3-8BB3-05B527E7B34E}" type="sibTrans" cxnId="{6EA7E428-EECF-471E-B4B9-CE9ADE3F4CA0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C0E391-D75A-45A1-A5A0-0590B335C4AD}">
      <dgm:prSet custT="1"/>
      <dgm:spPr/>
      <dgm:t>
        <a:bodyPr/>
        <a:lstStyle/>
        <a:p>
          <a:endParaRPr lang="ru-RU" sz="1500" dirty="0"/>
        </a:p>
      </dgm:t>
    </dgm:pt>
    <dgm:pt modelId="{BEC02EE1-95F8-4054-8F2C-D7FDD7F8FA86}" type="parTrans" cxnId="{2437CBE1-17A0-4D50-8D77-FEE499FDAFBF}">
      <dgm:prSet/>
      <dgm:spPr/>
      <dgm:t>
        <a:bodyPr/>
        <a:lstStyle/>
        <a:p>
          <a:endParaRPr lang="ru-RU"/>
        </a:p>
      </dgm:t>
    </dgm:pt>
    <dgm:pt modelId="{02FC7CFA-D755-4312-A29F-142A0661E339}" type="sibTrans" cxnId="{2437CBE1-17A0-4D50-8D77-FEE499FDAFBF}">
      <dgm:prSet/>
      <dgm:spPr/>
      <dgm:t>
        <a:bodyPr/>
        <a:lstStyle/>
        <a:p>
          <a:endParaRPr lang="ru-RU"/>
        </a:p>
      </dgm:t>
    </dgm:pt>
    <dgm:pt modelId="{2FBE90F6-BD2E-4241-9327-B47A41560920}">
      <dgm:prSet custT="1"/>
      <dgm:spPr/>
      <dgm:t>
        <a:bodyPr/>
        <a:lstStyle/>
        <a:p>
          <a:r>
            <a:rPr lang="ru-RU" sz="1500" dirty="0"/>
            <a:t>ориентация в деятельности на современную систему научных представлений географических наук об основных закономерностях развития природы и  общества, о  взаимосвязях человека с природной и социальной средой;</a:t>
          </a:r>
        </a:p>
      </dgm:t>
    </dgm:pt>
    <dgm:pt modelId="{D5A26DFC-7DE1-4B65-8F1B-E809B4D4BA61}" type="parTrans" cxnId="{25DD67ED-C07C-4DF0-8954-6C98D8C79F37}">
      <dgm:prSet/>
      <dgm:spPr/>
      <dgm:t>
        <a:bodyPr/>
        <a:lstStyle/>
        <a:p>
          <a:endParaRPr lang="ru-RU"/>
        </a:p>
      </dgm:t>
    </dgm:pt>
    <dgm:pt modelId="{79A75C2F-1505-49D7-929A-C0DF6636E1E2}" type="sibTrans" cxnId="{25DD67ED-C07C-4DF0-8954-6C98D8C79F37}">
      <dgm:prSet/>
      <dgm:spPr/>
      <dgm:t>
        <a:bodyPr/>
        <a:lstStyle/>
        <a:p>
          <a:endParaRPr lang="ru-RU"/>
        </a:p>
      </dgm:t>
    </dgm:pt>
    <dgm:pt modelId="{04A58FE2-70EF-40A1-8E0B-7923EFC0960C}">
      <dgm:prSet phldrT="[Текст]" custT="1"/>
      <dgm:spPr/>
      <dgm:t>
        <a:bodyPr/>
        <a:lstStyle/>
        <a:p>
          <a:r>
            <a:rPr lang="ru-RU" sz="1600" dirty="0"/>
            <a:t>понимание роли биологической науки в формировании научного мировоззрения; </a:t>
          </a:r>
        </a:p>
      </dgm:t>
    </dgm:pt>
    <dgm:pt modelId="{474348E4-4AEF-446C-A53D-473E60A78580}" type="parTrans" cxnId="{CF51A761-E8E1-4524-830A-563BED477C40}">
      <dgm:prSet/>
      <dgm:spPr/>
      <dgm:t>
        <a:bodyPr/>
        <a:lstStyle/>
        <a:p>
          <a:endParaRPr lang="ru-RU"/>
        </a:p>
      </dgm:t>
    </dgm:pt>
    <dgm:pt modelId="{24B657B7-BF9A-452F-8320-FEAE032E8E62}" type="sibTrans" cxnId="{CF51A761-E8E1-4524-830A-563BED477C40}">
      <dgm:prSet/>
      <dgm:spPr/>
      <dgm:t>
        <a:bodyPr/>
        <a:lstStyle/>
        <a:p>
          <a:endParaRPr lang="ru-RU"/>
        </a:p>
      </dgm:t>
    </dgm:pt>
    <dgm:pt modelId="{1137AE11-DB24-439E-85AA-CA48330D3851}">
      <dgm:prSet phldrT="[Текст]" custT="1"/>
      <dgm:spPr/>
      <dgm:t>
        <a:bodyPr/>
        <a:lstStyle/>
        <a:p>
          <a:r>
            <a:rPr lang="ru-RU" sz="1600" dirty="0"/>
            <a:t>развитие научной любознательности, интереса к биологической науке, навыков исследовательской деятельности</a:t>
          </a:r>
        </a:p>
      </dgm:t>
    </dgm:pt>
    <dgm:pt modelId="{3E5F4A65-85F7-4880-871C-1B6680C32FED}" type="parTrans" cxnId="{485EA913-8850-4024-ADB8-02F7A56B471D}">
      <dgm:prSet/>
      <dgm:spPr/>
      <dgm:t>
        <a:bodyPr/>
        <a:lstStyle/>
        <a:p>
          <a:endParaRPr lang="ru-RU"/>
        </a:p>
      </dgm:t>
    </dgm:pt>
    <dgm:pt modelId="{918C7126-E525-4700-97E6-879AC81A92C2}" type="sibTrans" cxnId="{485EA913-8850-4024-ADB8-02F7A56B471D}">
      <dgm:prSet/>
      <dgm:spPr/>
      <dgm:t>
        <a:bodyPr/>
        <a:lstStyle/>
        <a:p>
          <a:endParaRPr lang="ru-RU"/>
        </a:p>
      </dgm:t>
    </dgm:pt>
    <dgm:pt modelId="{A9AA77F9-2B27-4125-8321-A2018A68649F}">
      <dgm:prSet custT="1"/>
      <dgm:spPr/>
      <dgm:t>
        <a:bodyPr/>
        <a:lstStyle/>
        <a:p>
          <a:r>
            <a:rPr lang="ru-RU" sz="1500" dirty="0"/>
            <a:t> овладение читательской культурой как средством познания мира для применения различных источников географической информации при решении познавательных и практико-ориентированных задач; </a:t>
          </a:r>
        </a:p>
      </dgm:t>
    </dgm:pt>
    <dgm:pt modelId="{C6EAA83A-218D-46E2-8549-9BD8DCABA6F7}" type="parTrans" cxnId="{217AE1A0-0DA9-4095-99EC-BC8E47EAC40A}">
      <dgm:prSet/>
      <dgm:spPr/>
      <dgm:t>
        <a:bodyPr/>
        <a:lstStyle/>
        <a:p>
          <a:endParaRPr lang="ru-RU"/>
        </a:p>
      </dgm:t>
    </dgm:pt>
    <dgm:pt modelId="{876D63EB-51F3-4F3C-B8B7-BEB8903F35C0}" type="sibTrans" cxnId="{217AE1A0-0DA9-4095-99EC-BC8E47EAC40A}">
      <dgm:prSet/>
      <dgm:spPr/>
      <dgm:t>
        <a:bodyPr/>
        <a:lstStyle/>
        <a:p>
          <a:endParaRPr lang="ru-RU"/>
        </a:p>
      </dgm:t>
    </dgm:pt>
    <dgm:pt modelId="{060272CE-1D65-4093-A3CB-72D904EEA053}">
      <dgm:prSet custT="1"/>
      <dgm:spPr/>
      <dgm:t>
        <a:bodyPr/>
        <a:lstStyle/>
        <a:p>
          <a:r>
            <a:rPr lang="ru-RU" sz="1500" dirty="0"/>
            <a:t>овладение основными навыками исследовательской деятельности в географических науках</a:t>
          </a:r>
        </a:p>
      </dgm:t>
    </dgm:pt>
    <dgm:pt modelId="{519B520F-96A5-4F12-A867-237EE9B25B56}" type="parTrans" cxnId="{C47AFAD9-079B-4473-ADE4-1F83BAACA18F}">
      <dgm:prSet/>
      <dgm:spPr/>
      <dgm:t>
        <a:bodyPr/>
        <a:lstStyle/>
        <a:p>
          <a:endParaRPr lang="ru-RU"/>
        </a:p>
      </dgm:t>
    </dgm:pt>
    <dgm:pt modelId="{82D02623-D81E-41C7-A298-1F0441B19542}" type="sibTrans" cxnId="{C47AFAD9-079B-4473-ADE4-1F83BAACA18F}">
      <dgm:prSet/>
      <dgm:spPr/>
      <dgm:t>
        <a:bodyPr/>
        <a:lstStyle/>
        <a:p>
          <a:endParaRPr lang="ru-RU"/>
        </a:p>
      </dgm:t>
    </dgm:pt>
    <dgm:pt modelId="{63E0E14B-A202-4490-8FF8-AD2E2F5344B1}">
      <dgm:prSet phldrT="[Текст]" custT="1"/>
      <dgm:spPr/>
      <dgm:t>
        <a:bodyPr/>
        <a:lstStyle/>
        <a:p>
          <a:r>
            <a:rPr lang="ru-RU" sz="1600" dirty="0"/>
            <a:t>интереса к обучению и познанию, любознательности, готовности и способности к самообразованию, проектной и исследовательской деятельности, к осознанному выбору направленности и уровня обучения в дальнейшем</a:t>
          </a:r>
        </a:p>
      </dgm:t>
    </dgm:pt>
    <dgm:pt modelId="{55F64D1F-559F-4EB5-BF14-C7EA724D3BC7}" type="parTrans" cxnId="{F62ED6DA-DAFF-495F-8C5D-BD37C6E85102}">
      <dgm:prSet/>
      <dgm:spPr/>
      <dgm:t>
        <a:bodyPr/>
        <a:lstStyle/>
        <a:p>
          <a:endParaRPr lang="ru-RU"/>
        </a:p>
      </dgm:t>
    </dgm:pt>
    <dgm:pt modelId="{F4A4793D-03F8-4800-887B-517D2FDA7778}" type="sibTrans" cxnId="{F62ED6DA-DAFF-495F-8C5D-BD37C6E85102}">
      <dgm:prSet/>
      <dgm:spPr/>
      <dgm:t>
        <a:bodyPr/>
        <a:lstStyle/>
        <a:p>
          <a:endParaRPr lang="ru-RU"/>
        </a:p>
      </dgm:t>
    </dgm:pt>
    <dgm:pt modelId="{9A78C070-415E-4B17-824D-E319643FD5FA}">
      <dgm:prSet phldrT="[Текст]" custT="1"/>
      <dgm:spPr/>
      <dgm:t>
        <a:bodyPr/>
        <a:lstStyle/>
        <a:p>
          <a:r>
            <a:rPr lang="ru-RU" sz="1600" dirty="0"/>
            <a:t>развитие научной любознательности, интереса к исследовательской деятельности</a:t>
          </a:r>
        </a:p>
      </dgm:t>
    </dgm:pt>
    <dgm:pt modelId="{93B523CC-3F0A-4844-88FF-F54DB9D336F5}" type="parTrans" cxnId="{A653509E-5933-4386-86B0-1E42BD0648A8}">
      <dgm:prSet/>
      <dgm:spPr/>
      <dgm:t>
        <a:bodyPr/>
        <a:lstStyle/>
        <a:p>
          <a:endParaRPr lang="ru-RU"/>
        </a:p>
      </dgm:t>
    </dgm:pt>
    <dgm:pt modelId="{E858AC12-D480-4797-92C7-F8C395946B59}" type="sibTrans" cxnId="{A653509E-5933-4386-86B0-1E42BD0648A8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NeighborX="-12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87942-6ACF-478E-95AB-CE95DE087B2C}" type="pres">
      <dgm:prSet presAssocID="{ECEA744A-14F8-4BD8-AF49-CFA844C4E058}" presName="descendantText" presStyleLbl="alignAccFollowNode1" presStyleIdx="0" presStyleCnt="4" custScaleX="114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NeighborX="-12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B186B-8215-4869-A8DA-C85D7F6C02CE}" type="pres">
      <dgm:prSet presAssocID="{677620F2-A8DE-4D2A-A7A0-40D16C4015DF}" presName="descendantText" presStyleLbl="alignAccFollowNode1" presStyleIdx="1" presStyleCnt="4" custScaleX="122280" custScaleY="143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NeighborX="-12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33750-121F-4E60-A18F-1142350222BA}" type="pres">
      <dgm:prSet presAssocID="{0F81DC61-CD84-4C36-9B95-1BEA43306E62}" presName="descendantText" presStyleLbl="alignAccFollowNode1" presStyleIdx="2" presStyleCnt="4" custScaleX="125569" custScaleY="139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NeighborX="-12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78F91-3643-4A0F-AF1F-50C073614CE7}" type="pres">
      <dgm:prSet presAssocID="{60107175-E756-4761-91DF-8603B00C04F2}" presName="descendantText" presStyleLbl="alignAccFollowNode1" presStyleIdx="3" presStyleCnt="4" custScaleX="124763" custScaleY="156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3226F1-70F8-41E7-86C7-D792CA9CD7EE}" type="presOf" srcId="{060272CE-1D65-4093-A3CB-72D904EEA053}" destId="{4CE78F91-3643-4A0F-AF1F-50C073614CE7}" srcOrd="0" destOrd="3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F62ED6DA-DAFF-495F-8C5D-BD37C6E85102}" srcId="{677620F2-A8DE-4D2A-A7A0-40D16C4015DF}" destId="{63E0E14B-A202-4490-8FF8-AD2E2F5344B1}" srcOrd="1" destOrd="0" parTransId="{55F64D1F-559F-4EB5-BF14-C7EA724D3BC7}" sibTransId="{F4A4793D-03F8-4800-887B-517D2FDA7778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2F1E1E62-621D-4FC0-922A-96F9CD80DAE8}" type="presOf" srcId="{63E0E14B-A202-4490-8FF8-AD2E2F5344B1}" destId="{3DBB186B-8215-4869-A8DA-C85D7F6C02CE}" srcOrd="0" destOrd="1" presId="urn:microsoft.com/office/officeart/2005/8/layout/vList5"/>
    <dgm:cxn modelId="{048E8AFD-B903-461B-B3F6-236EE89E5663}" type="presOf" srcId="{A9AA77F9-2B27-4125-8321-A2018A68649F}" destId="{4CE78F91-3643-4A0F-AF1F-50C073614CE7}" srcOrd="0" destOrd="2" presId="urn:microsoft.com/office/officeart/2005/8/layout/vList5"/>
    <dgm:cxn modelId="{25DD67ED-C07C-4DF0-8954-6C98D8C79F37}" srcId="{60107175-E756-4761-91DF-8603B00C04F2}" destId="{2FBE90F6-BD2E-4241-9327-B47A41560920}" srcOrd="1" destOrd="0" parTransId="{D5A26DFC-7DE1-4B65-8F1B-E809B4D4BA61}" sibTransId="{79A75C2F-1505-49D7-929A-C0DF6636E1E2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F51A761-E8E1-4524-830A-563BED477C40}" srcId="{0F81DC61-CD84-4C36-9B95-1BEA43306E62}" destId="{04A58FE2-70EF-40A1-8E0B-7923EFC0960C}" srcOrd="1" destOrd="0" parTransId="{474348E4-4AEF-446C-A53D-473E60A78580}" sibTransId="{24B657B7-BF9A-452F-8320-FEAE032E8E62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361DED16-C729-481D-AAE5-0F60A202FF5F}" type="presOf" srcId="{9A78C070-415E-4B17-824D-E319643FD5FA}" destId="{41287942-6ACF-478E-95AB-CE95DE087B2C}" srcOrd="0" destOrd="1" presId="urn:microsoft.com/office/officeart/2005/8/layout/vList5"/>
    <dgm:cxn modelId="{74354DBB-1149-4637-B5FD-38940E9BA561}" srcId="{ECEA744A-14F8-4BD8-AF49-CFA844C4E058}" destId="{46A00AF5-0B38-457C-8D8A-AD9F534AE560}" srcOrd="0" destOrd="0" parTransId="{ED58F076-569A-4B3B-99E7-5A50C2B5EFD7}" sibTransId="{A89C2C1A-65CB-4A11-98B5-D1488658057E}"/>
    <dgm:cxn modelId="{B79592F8-99E3-4CB8-8536-55BC7EF086BF}" type="presOf" srcId="{74C0E391-D75A-45A1-A5A0-0590B335C4AD}" destId="{4CE78F91-3643-4A0F-AF1F-50C073614CE7}" srcOrd="0" destOrd="0" presId="urn:microsoft.com/office/officeart/2005/8/layout/vList5"/>
    <dgm:cxn modelId="{6EA7E428-EECF-471E-B4B9-CE9ADE3F4CA0}" srcId="{0F81DC61-CD84-4C36-9B95-1BEA43306E62}" destId="{A7B21074-B5C0-412C-9D87-4A747B6B9991}" srcOrd="0" destOrd="0" parTransId="{FCBD09FA-DB2A-4B02-8DEC-060D7656BB8D}" sibTransId="{2F1AC070-4467-46A3-8BB3-05B527E7B34E}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C6B8B8FE-C846-46B0-BB55-25998914449B}" srcId="{677620F2-A8DE-4D2A-A7A0-40D16C4015DF}" destId="{9D19EF94-6060-4BE9-8B11-6C17E02B2EFA}" srcOrd="0" destOrd="0" parTransId="{56DD4F12-5101-402A-9AEC-90F966E56CC6}" sibTransId="{5066B23E-40E6-4F72-B730-9C5A1E3EC2AE}"/>
    <dgm:cxn modelId="{485EA913-8850-4024-ADB8-02F7A56B471D}" srcId="{0F81DC61-CD84-4C36-9B95-1BEA43306E62}" destId="{1137AE11-DB24-439E-85AA-CA48330D3851}" srcOrd="2" destOrd="0" parTransId="{3E5F4A65-85F7-4880-871C-1B6680C32FED}" sibTransId="{918C7126-E525-4700-97E6-879AC81A92C2}"/>
    <dgm:cxn modelId="{33783533-2524-41C8-9E74-B0E8BFE25389}" type="presOf" srcId="{A7B21074-B5C0-412C-9D87-4A747B6B9991}" destId="{8DE33750-121F-4E60-A18F-1142350222BA}" srcOrd="0" destOrd="0" presId="urn:microsoft.com/office/officeart/2005/8/layout/vList5"/>
    <dgm:cxn modelId="{870EB24E-5732-4597-A715-B6C3A8236972}" type="presOf" srcId="{04A58FE2-70EF-40A1-8E0B-7923EFC0960C}" destId="{8DE33750-121F-4E60-A18F-1142350222BA}" srcOrd="0" destOrd="1" presId="urn:microsoft.com/office/officeart/2005/8/layout/vList5"/>
    <dgm:cxn modelId="{217AE1A0-0DA9-4095-99EC-BC8E47EAC40A}" srcId="{60107175-E756-4761-91DF-8603B00C04F2}" destId="{A9AA77F9-2B27-4125-8321-A2018A68649F}" srcOrd="2" destOrd="0" parTransId="{C6EAA83A-218D-46E2-8549-9BD8DCABA6F7}" sibTransId="{876D63EB-51F3-4F3C-B8B7-BEB8903F35C0}"/>
    <dgm:cxn modelId="{9FC00488-B15A-45F6-94B4-08A78F397BA1}" type="presOf" srcId="{9D19EF94-6060-4BE9-8B11-6C17E02B2EFA}" destId="{3DBB186B-8215-4869-A8DA-C85D7F6C02CE}" srcOrd="0" destOrd="0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C47AFAD9-079B-4473-ADE4-1F83BAACA18F}" srcId="{60107175-E756-4761-91DF-8603B00C04F2}" destId="{060272CE-1D65-4093-A3CB-72D904EEA053}" srcOrd="3" destOrd="0" parTransId="{519B520F-96A5-4F12-A867-237EE9B25B56}" sibTransId="{82D02623-D81E-41C7-A298-1F0441B19542}"/>
    <dgm:cxn modelId="{E2A93EAF-0F69-4A81-8603-3E2F3232572F}" type="presOf" srcId="{1137AE11-DB24-439E-85AA-CA48330D3851}" destId="{8DE33750-121F-4E60-A18F-1142350222BA}" srcOrd="0" destOrd="2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2437CBE1-17A0-4D50-8D77-FEE499FDAFBF}" srcId="{60107175-E756-4761-91DF-8603B00C04F2}" destId="{74C0E391-D75A-45A1-A5A0-0590B335C4AD}" srcOrd="0" destOrd="0" parTransId="{BEC02EE1-95F8-4054-8F2C-D7FDD7F8FA86}" sibTransId="{02FC7CFA-D755-4312-A29F-142A0661E339}"/>
    <dgm:cxn modelId="{5F826026-5B85-4160-9CF2-3BC78D4A37E2}" type="presOf" srcId="{46A00AF5-0B38-457C-8D8A-AD9F534AE560}" destId="{41287942-6ACF-478E-95AB-CE95DE087B2C}" srcOrd="0" destOrd="0" presId="urn:microsoft.com/office/officeart/2005/8/layout/vList5"/>
    <dgm:cxn modelId="{DA1F44C8-B5F4-40A3-8014-0E7BD4674787}" type="presOf" srcId="{2FBE90F6-BD2E-4241-9327-B47A41560920}" destId="{4CE78F91-3643-4A0F-AF1F-50C073614CE7}" srcOrd="0" destOrd="1" presId="urn:microsoft.com/office/officeart/2005/8/layout/vList5"/>
    <dgm:cxn modelId="{A653509E-5933-4386-86B0-1E42BD0648A8}" srcId="{ECEA744A-14F8-4BD8-AF49-CFA844C4E058}" destId="{9A78C070-415E-4B17-824D-E319643FD5FA}" srcOrd="1" destOrd="0" parTransId="{93B523CC-3F0A-4844-88FF-F54DB9D336F5}" sibTransId="{E858AC12-D480-4797-92C7-F8C395946B59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0A5DBD06-4D1A-4B17-BB1D-2082E2B3BEAC}" type="presParOf" srcId="{CB06C401-0B28-451C-825F-739FA49DFC52}" destId="{41287942-6ACF-478E-95AB-CE95DE087B2C}" srcOrd="1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B80822DF-DD3B-4A40-BFAD-FAA3E3950531}" type="presParOf" srcId="{08AE51A4-9ED8-4BEE-8F9B-BC408C094CBE}" destId="{3DBB186B-8215-4869-A8DA-C85D7F6C02CE}" srcOrd="1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B712B985-0E84-482E-9215-3761E58EC975}" type="presParOf" srcId="{B4B1C98F-C00E-4C24-A880-4D5A1E184784}" destId="{8DE33750-121F-4E60-A18F-1142350222BA}" srcOrd="1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  <dgm:cxn modelId="{4943F8BD-FFA5-4FA4-A3B7-65730263E8A8}" type="presParOf" srcId="{F3E05A34-2DDF-45EE-B7EB-618DA548770D}" destId="{4CE78F91-3643-4A0F-AF1F-50C073614C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91936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79059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83933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81264" custLinFactX="-7113" custLinFactNeighborX="-100000" custLinFactNeighborY="-4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87942-6ACF-478E-95AB-CE95DE087B2C}">
      <dsp:nvSpPr>
        <dsp:cNvPr id="0" name=""/>
        <dsp:cNvSpPr/>
      </dsp:nvSpPr>
      <dsp:spPr>
        <a:xfrm rot="5400000">
          <a:off x="6112908" y="-3739848"/>
          <a:ext cx="916803" cy="86276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сознание ценности физической науки как мощного инструмента познания мира, основы развития технологий, важнейшей составляющей культуры;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научной любознательности, интереса к исследовательской деятельности</a:t>
          </a:r>
        </a:p>
      </dsp:txBody>
      <dsp:txXfrm rot="-5400000">
        <a:off x="2257509" y="160306"/>
        <a:ext cx="8582848" cy="827293"/>
      </dsp:txXfrm>
    </dsp:sp>
    <dsp:sp modelId="{94ACC4FE-75B3-4BC3-B883-AD9DCC685306}">
      <dsp:nvSpPr>
        <dsp:cNvPr id="0" name=""/>
        <dsp:cNvSpPr/>
      </dsp:nvSpPr>
      <dsp:spPr>
        <a:xfrm>
          <a:off x="0" y="950"/>
          <a:ext cx="2230542" cy="11460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Физика</a:t>
          </a:r>
        </a:p>
      </dsp:txBody>
      <dsp:txXfrm>
        <a:off x="55943" y="56893"/>
        <a:ext cx="2118656" cy="1034118"/>
      </dsp:txXfrm>
    </dsp:sp>
    <dsp:sp modelId="{3DBB186B-8215-4869-A8DA-C85D7F6C02CE}">
      <dsp:nvSpPr>
        <dsp:cNvPr id="0" name=""/>
        <dsp:cNvSpPr/>
      </dsp:nvSpPr>
      <dsp:spPr>
        <a:xfrm rot="5400000">
          <a:off x="6206514" y="-2737254"/>
          <a:ext cx="1317080" cy="9200100"/>
        </a:xfrm>
        <a:prstGeom prst="round2Same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познавательных мотивов, направленных на получение новых знаний по химии, необходимых для объяснения наблюдаемых процессов и явлений;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интереса к обучению и познанию, любознательности, готовности и способности к самообразованию, проектной и исследовательской деятельности, к осознанному выбору направленности и уровня обучения в дальнейшем</a:t>
          </a:r>
        </a:p>
      </dsp:txBody>
      <dsp:txXfrm rot="-5400000">
        <a:off x="2265005" y="1268550"/>
        <a:ext cx="9135805" cy="1188490"/>
      </dsp:txXfrm>
    </dsp:sp>
    <dsp:sp modelId="{7EBAA90F-6D43-4EC7-AABB-28D3EC90C8FE}">
      <dsp:nvSpPr>
        <dsp:cNvPr id="0" name=""/>
        <dsp:cNvSpPr/>
      </dsp:nvSpPr>
      <dsp:spPr>
        <a:xfrm>
          <a:off x="0" y="1289793"/>
          <a:ext cx="2238038" cy="114600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Химия</a:t>
          </a:r>
        </a:p>
      </dsp:txBody>
      <dsp:txXfrm>
        <a:off x="55943" y="1345736"/>
        <a:ext cx="2126152" cy="1034118"/>
      </dsp:txXfrm>
    </dsp:sp>
    <dsp:sp modelId="{8DE33750-121F-4E60-A18F-1142350222BA}">
      <dsp:nvSpPr>
        <dsp:cNvPr id="0" name=""/>
        <dsp:cNvSpPr/>
      </dsp:nvSpPr>
      <dsp:spPr>
        <a:xfrm rot="5400000">
          <a:off x="6387902" y="-1504860"/>
          <a:ext cx="1280564" cy="9447558"/>
        </a:xfrm>
        <a:prstGeom prst="round2Same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ориентация на современную систему научных представлений об основных биологических закономерностях, взаимосвязях человека с природной и социальной средой;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понимание роли биологической науки в формировании научного мировоззрения;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научной любознательности, интереса к биологической науке, навыков исследовательской деятельности</a:t>
          </a:r>
        </a:p>
      </dsp:txBody>
      <dsp:txXfrm rot="-5400000">
        <a:off x="2304405" y="2641149"/>
        <a:ext cx="9385046" cy="1155540"/>
      </dsp:txXfrm>
    </dsp:sp>
    <dsp:sp modelId="{7CE7325D-5613-4ED9-B6C4-7A04FDBFFB2B}">
      <dsp:nvSpPr>
        <dsp:cNvPr id="0" name=""/>
        <dsp:cNvSpPr/>
      </dsp:nvSpPr>
      <dsp:spPr>
        <a:xfrm>
          <a:off x="0" y="2645916"/>
          <a:ext cx="2277439" cy="114600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Биология</a:t>
          </a:r>
        </a:p>
      </dsp:txBody>
      <dsp:txXfrm>
        <a:off x="55943" y="2701859"/>
        <a:ext cx="2165553" cy="1034118"/>
      </dsp:txXfrm>
    </dsp:sp>
    <dsp:sp modelId="{4CE78F91-3643-4A0F-AF1F-50C073614CE7}">
      <dsp:nvSpPr>
        <dsp:cNvPr id="0" name=""/>
        <dsp:cNvSpPr/>
      </dsp:nvSpPr>
      <dsp:spPr>
        <a:xfrm rot="5400000">
          <a:off x="6310005" y="-64082"/>
          <a:ext cx="1434926" cy="9396092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ориентация в деятельности на современную систему научных представлений географических наук об основных закономерностях развития природы и  общества, о  взаимосвязях человека с природной и социальной средой;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 овладение читательской культурой как средством познания мира для применения различных источников географической информации при решении познавательных и практико-ориентированных задач;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овладение основными навыками исследовательской деятельности в географических науках</a:t>
          </a:r>
        </a:p>
      </dsp:txBody>
      <dsp:txXfrm rot="-5400000">
        <a:off x="2329423" y="3986547"/>
        <a:ext cx="9326045" cy="1294832"/>
      </dsp:txXfrm>
    </dsp:sp>
    <dsp:sp modelId="{90831C30-6D29-45AF-8BB8-18C4722A0B06}">
      <dsp:nvSpPr>
        <dsp:cNvPr id="0" name=""/>
        <dsp:cNvSpPr/>
      </dsp:nvSpPr>
      <dsp:spPr>
        <a:xfrm>
          <a:off x="0" y="4060961"/>
          <a:ext cx="2302456" cy="11460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География</a:t>
          </a:r>
        </a:p>
      </dsp:txBody>
      <dsp:txXfrm>
        <a:off x="55943" y="4116904"/>
        <a:ext cx="2190570" cy="1034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3859575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3739189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331898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319859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3523600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3403214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3411553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География</a:t>
          </a:r>
        </a:p>
      </dsp:txBody>
      <dsp:txXfrm>
        <a:off x="60193" y="3894927"/>
        <a:ext cx="3291167" cy="1112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CA0AC5-8A91-4508-9168-3298C6EC4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03086B8-0463-4B12-A3CB-B9FA673F2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B447BC-7711-4205-82D0-CC1222BA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04A637-8C35-4D2E-88C2-7EBE95A2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EE72C2-5727-4520-8E56-A205FD7A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928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502946-B03C-41B6-95BF-7ED6BD55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5BD4811-6F33-4BFF-89A8-37675EA1D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15C9AB-6E81-4392-9741-B9A00557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E3BA6F-A12E-4F54-ADAE-989DF7C2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E92FD0-CBF3-42B0-904B-DE2C2830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8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551CD3C-EAD7-4F2F-8827-53082CAA9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EC53548-41F2-429D-A8A5-D505D2F27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A75F13-5304-45E4-AF8A-9CE23261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392287-A2F0-49F6-8AE8-A35C7D24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AC47F4-3F9E-44C8-BB1C-67613108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52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BFB236-F36D-4C60-9C7B-53EE3D38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0863C6-E914-4195-8280-2B37CB745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0D84A4-5880-4DAC-89D0-89EA005F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AD97CC-C554-4634-9038-00D1CC9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8A180D-D12D-4B8F-A2B3-7CA4A5BA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4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A3D92B-FC3E-4E06-9982-682FFFBB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B5C6CB-CF87-4A6A-AAC5-CE974FB9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853930-199A-4890-B89A-45A9F3E9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BE8E4A2-9E2D-43FA-A6F4-2DBD3798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962964-6C38-4D9A-A02E-630E5B40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25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8C627E-2C11-4436-BF8E-2838E5C2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4CE633-CFE7-4522-9C57-22B722E9E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C6BC7BC-8D58-494D-B960-1C829EAD5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D4A4A2-2F06-4A11-89DB-E5FDECF1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1BE30C-0364-4BBA-A73E-9409A2A0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B5BB3AA-8CDD-4F8F-93A8-47C50036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05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AF83A0-AE83-43B8-BB5E-4A34B788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84F78EC-2DDA-4241-BA8D-C1E387BC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B9A682-CC2F-4597-B06D-B30B5B456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3034BEC-F931-436E-8674-59B4F2D17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984A8A0-9E52-479C-92B9-8C03C0C1B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12D9BB-F982-489D-B125-FC0EC913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978E0F8-61BD-458F-9AA2-AE1969D8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F881C14-8B28-4F27-9BD3-6FE20F03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470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5D514D-4E8F-4CAF-88A7-D52BB792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F7BD9E-B4C9-4C9F-8C27-4E922D80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B98D375-0A16-4A63-AFEE-FA38C0DF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7A0E40A-5213-4516-96B1-F68D98A5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539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8DF1A62-0D4F-44CA-AE8B-8C96FD1B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8E17341-A4DE-41C1-BD57-242E0FFE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7FD217-6349-4A54-A558-0F041C31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06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F7B038-0ED5-4307-A821-B1821899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6327BF-B3DA-457E-95E9-5AFDD995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BB737A-3DFD-4ADF-AAD5-D007E496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CBE797-8996-4053-B5EA-CBCE800C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3C49DE0-9C57-43BF-9E27-939F8E24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591AEA-F0CA-4AFE-B729-18A119DA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1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EEDC2-E67B-4715-8C2E-4E635747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F56751F-1169-4745-9748-031789038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81EFC20-D2FD-4F5A-B831-EA55D90FD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B19A432-89C9-44F7-A8BE-F6182FD1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9D7C4E-5674-406D-BAAD-CD20A177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FA61BB7-C458-46CA-A6E3-E6E87432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01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7C0699-4361-4845-A719-72282343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FBAFDAC-D40A-4CEA-8492-3CE44D26B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E43197-3488-47AE-BD5B-961AFDF23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209A-A6A4-494E-9EF3-64E08E0CC598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420382-30C8-4405-8686-A57AC0978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AAF37F-B066-461E-B3B5-FB9BCD557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20BC-782D-4264-9AB8-B658DDCD9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12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Data" Target="../diagrams/data4.xml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5.xml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oko.ru/public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CADD43A-0E48-431E-AB99-9507F754A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AAB9DE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7459E1B-635A-4133-996A-4CA795AB3B53}"/>
              </a:ext>
            </a:extLst>
          </p:cNvPr>
          <p:cNvSpPr txBox="1"/>
          <p:nvPr/>
        </p:nvSpPr>
        <p:spPr>
          <a:xfrm>
            <a:off x="180304" y="2692468"/>
            <a:ext cx="11745533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4800" b="1" dirty="0">
                <a:solidFill>
                  <a:srgbClr val="051548"/>
                </a:solidFill>
              </a:rPr>
              <a:t>ЕСТЕСТВЕННО-НАУЧНАЯ ГРАМОТНОСТЬ КАК РЕЗУЛЬТАТ ЕСТЕСТВЕННО-НАУЧНОГО ОБРАЗОВАНИЯ ОСНОВНОЙ ШКОЛЫ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87CDA2-BC64-4794-AB4A-1735C8B3B095}"/>
              </a:ext>
            </a:extLst>
          </p:cNvPr>
          <p:cNvSpPr txBox="1"/>
          <p:nvPr/>
        </p:nvSpPr>
        <p:spPr>
          <a:xfrm>
            <a:off x="927662" y="4964406"/>
            <a:ext cx="862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Лаврентьева Ирина Владимировна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D9695191-5060-43DC-8162-C8D4CA9B0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046" y="6122444"/>
            <a:ext cx="7878617" cy="498908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051548"/>
                </a:solidFill>
                <a:latin typeface="+mn-lt"/>
                <a:cs typeface="Arial" panose="020B0604020202020204" pitchFamily="34" charset="0"/>
              </a:rPr>
              <a:t>XIV </a:t>
            </a:r>
            <a:r>
              <a:rPr lang="ru-RU" sz="2200" b="1" dirty="0">
                <a:solidFill>
                  <a:srgbClr val="051548"/>
                </a:solidFill>
                <a:latin typeface="+mn-lt"/>
                <a:cs typeface="Arial" panose="020B0604020202020204" pitchFamily="34" charset="0"/>
              </a:rPr>
              <a:t>ВСЕРОССИЙСКАЯ НАУЧНО-МЕТОДИЧЕСКАЯ КОНФЕРЕНЦИЯ 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28B07243-2A55-43F8-AB24-6E7A18D8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2" y="6229783"/>
            <a:ext cx="2974109" cy="628217"/>
          </a:xfrm>
        </p:spPr>
        <p:txBody>
          <a:bodyPr>
            <a:normAutofit/>
          </a:bodyPr>
          <a:lstStyle/>
          <a:p>
            <a:pPr algn="r"/>
            <a:r>
              <a:rPr lang="ru-RU" sz="2200" b="1" dirty="0">
                <a:solidFill>
                  <a:srgbClr val="051548"/>
                </a:solidFill>
                <a:cs typeface="Arial" panose="020B0604020202020204" pitchFamily="34" charset="0"/>
              </a:rPr>
              <a:t>11–12 	ФЕВРАЛЯ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CB7A0D1-EDCF-44F3-B62D-E69C15B9CF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5450300" cy="125075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CDBBCD8-4829-4E5A-BEB2-A4501AE7791A}"/>
              </a:ext>
            </a:extLst>
          </p:cNvPr>
          <p:cNvSpPr/>
          <p:nvPr/>
        </p:nvSpPr>
        <p:spPr>
          <a:xfrm>
            <a:off x="7523922" y="384016"/>
            <a:ext cx="3864803" cy="1568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344267"/>
              </a:solidFill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xmlns="" id="{357013A5-94DE-438C-8FE0-95061048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4071" y="593468"/>
            <a:ext cx="3553428" cy="13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570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83492871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126D207-81F4-4DB7-AB3D-482D1D42B9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1298" y="1137031"/>
            <a:ext cx="7490323" cy="583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77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09836290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E242D98-A025-41BE-8B32-C37415A12A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0139" y="1366608"/>
            <a:ext cx="6433851" cy="549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362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3D487A-2EA6-48B5-A1A4-E4C1E5F0AF18}"/>
              </a:ext>
            </a:extLst>
          </p:cNvPr>
          <p:cNvSpPr txBox="1"/>
          <p:nvPr/>
        </p:nvSpPr>
        <p:spPr>
          <a:xfrm>
            <a:off x="5084524" y="353854"/>
            <a:ext cx="723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ПРЕДМЕТНЫЕ РЕЗУЛЬТАТЫ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CE4142-6AE6-45A1-BEBC-9C3024B76538}"/>
              </a:ext>
            </a:extLst>
          </p:cNvPr>
          <p:cNvSpPr txBox="1"/>
          <p:nvPr/>
        </p:nvSpPr>
        <p:spPr>
          <a:xfrm>
            <a:off x="605928" y="1630495"/>
            <a:ext cx="11281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Как метапредметный результат «Естественно-научная грамотность» конкретизируется в предметных результатах по физике, химии, биологии и географии ФГОС ООО?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Какие виды учебных действий обучающихся направлены на формирование заданных результатов обучения? 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Какие виды деятельности обеспечивают формирование естественно-научной грамотности?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 должна измениться организация урока?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Каковы основания включения оценочных заданий в содержание урока?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Каковы особенности подготовки результативного урока по формированию естественно-научной грамотности?</a:t>
            </a:r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3035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A1D85128-42F2-46A5-8054-FBCADB1C4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8780" y="95395"/>
            <a:ext cx="7763219" cy="9144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Модель естественно-научной грамотности исследований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PISA-2015</a:t>
            </a: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2018</a:t>
            </a:r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xmlns="" id="{EE7B4C05-535C-4173-89FF-F918EB1678F0}"/>
              </a:ext>
            </a:extLst>
          </p:cNvPr>
          <p:cNvGrpSpPr>
            <a:grpSpLocks/>
          </p:cNvGrpSpPr>
          <p:nvPr/>
        </p:nvGrpSpPr>
        <p:grpSpPr bwMode="auto">
          <a:xfrm>
            <a:off x="396607" y="1340768"/>
            <a:ext cx="11457542" cy="5193758"/>
            <a:chOff x="1185" y="1635"/>
            <a:chExt cx="10118" cy="4140"/>
          </a:xfrm>
        </p:grpSpPr>
        <p:sp>
          <p:nvSpPr>
            <p:cNvPr id="8" name="AutoShape 13">
              <a:extLst>
                <a:ext uri="{FF2B5EF4-FFF2-40B4-BE49-F238E27FC236}">
                  <a16:creationId xmlns:a16="http://schemas.microsoft.com/office/drawing/2014/main" xmlns="" id="{D56A9D5E-D975-4026-B531-FB21A5A3F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1635"/>
              <a:ext cx="10118" cy="414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3137"/>
              </a:srgbClr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" name="Group 2">
              <a:extLst>
                <a:ext uri="{FF2B5EF4-FFF2-40B4-BE49-F238E27FC236}">
                  <a16:creationId xmlns:a16="http://schemas.microsoft.com/office/drawing/2014/main" xmlns="" id="{60513437-8EA6-4C5D-A23E-C7A36B831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2" y="1819"/>
              <a:ext cx="9838" cy="3834"/>
              <a:chOff x="1302" y="910"/>
              <a:chExt cx="9838" cy="3834"/>
            </a:xfrm>
          </p:grpSpPr>
          <p:sp>
            <p:nvSpPr>
              <p:cNvPr id="10" name="AutoShape 3">
                <a:extLst>
                  <a:ext uri="{FF2B5EF4-FFF2-40B4-BE49-F238E27FC236}">
                    <a16:creationId xmlns:a16="http://schemas.microsoft.com/office/drawing/2014/main" xmlns="" id="{75EE8C26-86F2-4E20-9450-D18CF16F7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2" y="1932"/>
                <a:ext cx="2331" cy="273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Контексты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AutoShape 4">
                <a:extLst>
                  <a:ext uri="{FF2B5EF4-FFF2-40B4-BE49-F238E27FC236}">
                    <a16:creationId xmlns:a16="http://schemas.microsoft.com/office/drawing/2014/main" xmlns="" id="{AB39F677-2AA1-43C9-8224-B7A5AF8F9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2" y="2500"/>
                <a:ext cx="2040" cy="1895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600" dirty="0">
                    <a:latin typeface="Calibri" pitchFamily="34" charset="0"/>
                    <a:cs typeface="Arial" pitchFamily="34" charset="0"/>
                  </a:rPr>
                  <a:t>Личные, местные/национальные и глобальные проблемы, как современные, так и исторические, которые требуют понимания вопросов науки и технологий</a:t>
                </a:r>
                <a:endParaRPr lang="ru-RU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5">
                <a:extLst>
                  <a:ext uri="{FF2B5EF4-FFF2-40B4-BE49-F238E27FC236}">
                    <a16:creationId xmlns:a16="http://schemas.microsoft.com/office/drawing/2014/main" xmlns="" id="{10F8BD5F-A3D6-460E-9A42-7FBDA2526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" y="1932"/>
                <a:ext cx="2331" cy="273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9BBB59"/>
                </a:solidFill>
                <a:round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Ко</a:t>
                </a:r>
                <a:r>
                  <a:rPr lang="ru-RU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мпетенции</a:t>
                </a:r>
                <a:endParaRPr lang="ru-RU" sz="2400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3" name="AutoShape 6">
                <a:extLst>
                  <a:ext uri="{FF2B5EF4-FFF2-40B4-BE49-F238E27FC236}">
                    <a16:creationId xmlns:a16="http://schemas.microsoft.com/office/drawing/2014/main" xmlns="" id="{34B859F2-ADA2-40E1-AF3C-2B52C2203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7" y="2564"/>
                <a:ext cx="2040" cy="1876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Способность научно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объяснять явления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,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применять методы 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естественно-научного исследования,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интерпретировать данные 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и использовать научные доказательства для получения выводов</a:t>
                </a:r>
              </a:p>
            </p:txBody>
          </p:sp>
          <p:sp>
            <p:nvSpPr>
              <p:cNvPr id="14" name="AutoShape 7">
                <a:extLst>
                  <a:ext uri="{FF2B5EF4-FFF2-40B4-BE49-F238E27FC236}">
                    <a16:creationId xmlns:a16="http://schemas.microsoft.com/office/drawing/2014/main" xmlns="" id="{21B0F184-1555-4ADB-8B2F-4D9BF47C4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7" y="1735"/>
                <a:ext cx="2331" cy="3009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Отношение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utoShape 8">
                <a:extLst>
                  <a:ext uri="{FF2B5EF4-FFF2-40B4-BE49-F238E27FC236}">
                    <a16:creationId xmlns:a16="http://schemas.microsoft.com/office/drawing/2014/main" xmlns="" id="{BB265C71-0983-4EC0-BEA9-A4E0BB370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5" y="2356"/>
                <a:ext cx="2040" cy="2158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Отношение к науке, которое характеризуется интересом к науке и технологиям, пониманием ценности научного изучения вопросов</a:t>
                </a:r>
                <a:r>
                  <a:rPr lang="ru-RU" sz="1500" dirty="0">
                    <a:latin typeface="Times New Roman" pitchFamily="18" charset="0"/>
                    <a:cs typeface="Arial" pitchFamily="34" charset="0"/>
                  </a:rPr>
                  <a:t>,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 там, где это необходимо, и осведомленностью о проблемах окружающей среды, а также осознанием важности их решения</a:t>
                </a:r>
                <a:endParaRPr lang="ru-RU" sz="1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utoShape 9">
                <a:extLst>
                  <a:ext uri="{FF2B5EF4-FFF2-40B4-BE49-F238E27FC236}">
                    <a16:creationId xmlns:a16="http://schemas.microsoft.com/office/drawing/2014/main" xmlns="" id="{95D4FF91-7086-4647-861B-39E6B479B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9" y="1531"/>
                <a:ext cx="2331" cy="3213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Знания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AutoShape 10">
                <a:extLst>
                  <a:ext uri="{FF2B5EF4-FFF2-40B4-BE49-F238E27FC236}">
                    <a16:creationId xmlns:a16="http://schemas.microsoft.com/office/drawing/2014/main" xmlns="" id="{E4BF85E5-CF97-490B-ACA3-93D2B05B2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54" y="2082"/>
                <a:ext cx="2040" cy="2432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Понимание основных фактов, идей и теорий, образующих фундамент научного знания. Такое знание включает в себя знание о природе и технологиях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знание содержания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), знание о методах получения научных знаний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знание процедур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), понимание обоснованности этих процедур и их использования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методологическое знание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</a:t>
                </a:r>
                <a:endParaRPr lang="ru-RU" sz="1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1">
                <a:extLst>
                  <a:ext uri="{FF2B5EF4-FFF2-40B4-BE49-F238E27FC236}">
                    <a16:creationId xmlns:a16="http://schemas.microsoft.com/office/drawing/2014/main" xmlns="" id="{4554A51E-E7D3-4CE7-9BB7-5DB416AF09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7" y="1042"/>
                <a:ext cx="4717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000" b="1" dirty="0">
                    <a:latin typeface="Calibri" pitchFamily="34" charset="0"/>
                    <a:cs typeface="Arial" pitchFamily="34" charset="0"/>
                  </a:rPr>
                  <a:t>От учащихся требуется продемонстрировать компетенции в определенном контексте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2">
                <a:extLst>
                  <a:ext uri="{FF2B5EF4-FFF2-40B4-BE49-F238E27FC236}">
                    <a16:creationId xmlns:a16="http://schemas.microsoft.com/office/drawing/2014/main" xmlns="" id="{CDC18A89-59BE-483C-8433-52DAFD9DD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3" y="910"/>
                <a:ext cx="3560" cy="8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000" b="1" dirty="0">
                    <a:latin typeface="Calibri" pitchFamily="34" charset="0"/>
                    <a:cs typeface="Arial" pitchFamily="34" charset="0"/>
                  </a:rPr>
                  <a:t>Знания и отношение определяют результаты учащихся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E6824CE-C3C3-43FF-86EB-439E8AA58909}"/>
              </a:ext>
            </a:extLst>
          </p:cNvPr>
          <p:cNvSpPr/>
          <p:nvPr/>
        </p:nvSpPr>
        <p:spPr>
          <a:xfrm>
            <a:off x="37614" y="6203833"/>
            <a:ext cx="4957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  <a:cs typeface="Calibri" pitchFamily="34" charset="0"/>
              </a:rPr>
              <a:t>Источник: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http://www.centeroko.ru/public.html#pisa_pub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57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87F35A3-1709-4B23-B291-05ED6C010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C1FAC28-23F6-465C-8EEC-BFD8E931892E}"/>
              </a:ext>
            </a:extLst>
          </p:cNvPr>
          <p:cNvSpPr/>
          <p:nvPr/>
        </p:nvSpPr>
        <p:spPr>
          <a:xfrm>
            <a:off x="0" y="3220"/>
            <a:ext cx="12192000" cy="68580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D74788-46DD-4736-8F59-CA3DAE8BA0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DB1BD38-EA9B-438D-8A81-53D8DB2EB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255" y="107126"/>
            <a:ext cx="4876455" cy="14901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8E9D168-8F07-4400-A8EB-05DF595B889A}"/>
              </a:ext>
            </a:extLst>
          </p:cNvPr>
          <p:cNvSpPr txBox="1"/>
          <p:nvPr/>
        </p:nvSpPr>
        <p:spPr>
          <a:xfrm>
            <a:off x="0" y="1403797"/>
            <a:ext cx="487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https://edsoo.ru/Predmet_Fizika.htm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0914E3-7BDB-48A9-89C7-07A599EAF5D8}"/>
              </a:ext>
            </a:extLst>
          </p:cNvPr>
          <p:cNvSpPr txBox="1"/>
          <p:nvPr/>
        </p:nvSpPr>
        <p:spPr>
          <a:xfrm>
            <a:off x="836011" y="1782501"/>
            <a:ext cx="10356871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В основе изучения предмета "Физика" лежит формирование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т.е. способности занимать активную гражданскую позицию по общественно значимым вопросам, связанным с естественными науками, интересоваться естественно-научными идеями и стремится участвовать в аргументированном обсуждении проблем, относящихся к естественным наукам и технологиям. Изучение физики способно внести решающий вклад в формирование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обучающихся и формирования следующих компетентностей: 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AGLettericaC"/>
              </a:rPr>
              <a:t>научно объяснять явления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AGLettericaC"/>
              </a:rPr>
              <a:t>оценивать и понимать особенности научного исследования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</a:t>
            </a:r>
            <a:r>
              <a:rPr lang="ru-RU" sz="2400" b="1" i="0" dirty="0">
                <a:solidFill>
                  <a:schemeClr val="accent6">
                    <a:lumMod val="50000"/>
                  </a:schemeClr>
                </a:solidFill>
                <a:effectLst/>
                <a:latin typeface="AGLettericaC"/>
              </a:rPr>
              <a:t>интерпретировать данные и использовать научные доказательства для получения выводов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3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BE23319-8097-49D5-B002-DDE03196D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7234"/>
            <a:ext cx="5038725" cy="21445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5E586F-1A80-4F98-BB8C-CD70AFD1047B}"/>
              </a:ext>
            </a:extLst>
          </p:cNvPr>
          <p:cNvSpPr txBox="1"/>
          <p:nvPr/>
        </p:nvSpPr>
        <p:spPr>
          <a:xfrm>
            <a:off x="218941" y="1342621"/>
            <a:ext cx="5151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https://edsoo.ru/Predmet_Himiya.htm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E6BCAC-F526-47B3-ABAF-E3215E887D17}"/>
              </a:ext>
            </a:extLst>
          </p:cNvPr>
          <p:cNvSpPr txBox="1"/>
          <p:nvPr/>
        </p:nvSpPr>
        <p:spPr>
          <a:xfrm>
            <a:off x="321972" y="2361235"/>
            <a:ext cx="11548056" cy="42295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Современная химия направлена на решение глобальных проблем устойчивого развития человечества, а также способствует реализации возможностей для саморазвития и формирования культуры личности, её общей и функциональной грамотности.</a:t>
            </a:r>
          </a:p>
          <a:p>
            <a:pPr algn="l"/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Дисциплина "Химия" вносит вклад в формирование навыков самостоятельной учебной деятельности,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экспериментальных и исследовательских умений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необходимых как в повседневной жизни, так и в профессиональной деятельности, знакомит со спецификой научного мышления, закладывает основы целостного взгляда на единство природы и человека, является ответственным этапом в формировании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05020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6E0F0A2-B947-4B30-8B50-EDD1BACD9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792" y="151998"/>
            <a:ext cx="5067300" cy="1931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1EE0227-B9B2-478A-808A-56AD98645910}"/>
              </a:ext>
            </a:extLst>
          </p:cNvPr>
          <p:cNvSpPr txBox="1"/>
          <p:nvPr/>
        </p:nvSpPr>
        <p:spPr>
          <a:xfrm>
            <a:off x="309092" y="1342623"/>
            <a:ext cx="586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https://edsoo.ru/Predmet_Geografiya.htm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949997-53C0-4361-80BE-41362960E26D}"/>
              </a:ext>
            </a:extLst>
          </p:cNvPr>
          <p:cNvSpPr txBox="1"/>
          <p:nvPr/>
        </p:nvSpPr>
        <p:spPr>
          <a:xfrm>
            <a:off x="474908" y="2222338"/>
            <a:ext cx="11475076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Содержание курса географии является базой для реализации краеведческого подхода в обучении, изучения географических закономерностей, теорий, законов и гипотез. Изучение географии в общем образовании направлено на воспитание чувства патриотизма, любви к своей стране, малой родине, взаимопонимания с другими народами на основе формирования целостного географического образа России.</a:t>
            </a:r>
          </a:p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Изучение дисциплины "География" направлено на развитие познавательных интересов, интеллектуальных и творческих способностей в процессе наблюдений за состоянием окружающей среды, решения географических задач, проблем повседневной жизни с использованием географических знаний, самостоятельного приобретения новых знаний. Знакомство с предметом "География" предполагает воспитание экологической культуры, формирование знаний об основных географических особенностях природы, населения и хозяйства России и мира, своей местности, о способах сохранения окружающей среды и рационального использования природных ресурсов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6466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E76D18-A2F6-462E-BFFA-E612891E9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997" y="198750"/>
            <a:ext cx="5029200" cy="2390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1CA559-BF02-478C-A9F6-1334926A535F}"/>
              </a:ext>
            </a:extLst>
          </p:cNvPr>
          <p:cNvSpPr txBox="1"/>
          <p:nvPr/>
        </p:nvSpPr>
        <p:spPr>
          <a:xfrm>
            <a:off x="348803" y="1394137"/>
            <a:ext cx="6000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https://edsoo.ru/Predmet_Biologiya.htm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5DDD68B-951E-4992-B411-F3261F9A3DB8}"/>
              </a:ext>
            </a:extLst>
          </p:cNvPr>
          <p:cNvSpPr txBox="1"/>
          <p:nvPr/>
        </p:nvSpPr>
        <p:spPr>
          <a:xfrm>
            <a:off x="277969" y="2904376"/>
            <a:ext cx="1156522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Изучение предмета "Биология" направлено на формирование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учащихся и приобретение научных знаний о живых системах, а также развитие умения присваивать и применять полученные знания в жизненных ситуациях. Биологическая подготовка обеспечивает понимание обучающимися научных принципов человеческой деятельности в природе, закладывает основы экологической культуры, здорового образа жизни. Изучение биологии на уровне основного общего образования способствует формированию системы знаний о признаках и процессах жизнедеятельности биологических систем разного уровня организации, об особенностях строения, жизнедеятельности организма человека, условиях сохранения его здоровья.</a:t>
            </a:r>
          </a:p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Более того, изучение предмета "Биология" направлено на развитие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умений применять методы биологической науки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 для изучения биологических систем и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объяснения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 процессов и явлений живой природы и жизнедеятельности собственного организма.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6744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16172568"/>
              </p:ext>
            </p:extLst>
          </p:nvPr>
        </p:nvGraphicFramePr>
        <p:xfrm>
          <a:off x="265289" y="1436349"/>
          <a:ext cx="11778929" cy="535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ЛИЧНОСТНЫЕ РЕЗУЛЬТАТЫ. Ценности научного познания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35648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75320026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A8C5797-95F5-4F35-8CA5-5D8D978E61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6844" y="2237800"/>
            <a:ext cx="9142511" cy="388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651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42063272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61F9A31-1061-419B-83A1-C04770799C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7844" y="2060155"/>
            <a:ext cx="8144155" cy="317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281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881</Words>
  <Application>Microsoft Office PowerPoint</Application>
  <PresentationFormat>Произвольный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XIV ВСЕРОССИЙСКАЯ НАУЧНО-МЕТОДИЧЕСКАЯ КОНФЕРЕНЦИЯ </vt:lpstr>
      <vt:lpstr>Модель естественно-научной грамотности исследований PISA-2015, 2018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XIII ВСЕРОССИЙСКАЯ НАУЧНО-МЕТОДИЧЕСКАЯ КОНФЕРЕНЦИЯ</dc:title>
  <dc:creator>Никита Кузьмин</dc:creator>
  <cp:lastModifiedBy>Бабич</cp:lastModifiedBy>
  <cp:revision>6</cp:revision>
  <dcterms:created xsi:type="dcterms:W3CDTF">2022-01-14T11:07:28Z</dcterms:created>
  <dcterms:modified xsi:type="dcterms:W3CDTF">2022-03-22T04:09:16Z</dcterms:modified>
</cp:coreProperties>
</file>