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8" r:id="rId2"/>
    <p:sldId id="257" r:id="rId3"/>
    <p:sldId id="259" r:id="rId4"/>
    <p:sldId id="260" r:id="rId5"/>
    <p:sldId id="309" r:id="rId6"/>
    <p:sldId id="310" r:id="rId7"/>
    <p:sldId id="312" r:id="rId8"/>
    <p:sldId id="311" r:id="rId9"/>
    <p:sldId id="313" r:id="rId10"/>
    <p:sldId id="314" r:id="rId11"/>
    <p:sldId id="317" r:id="rId12"/>
    <p:sldId id="316" r:id="rId13"/>
    <p:sldId id="330" r:id="rId14"/>
    <p:sldId id="331" r:id="rId15"/>
    <p:sldId id="327" r:id="rId16"/>
    <p:sldId id="332" r:id="rId17"/>
    <p:sldId id="334" r:id="rId18"/>
    <p:sldId id="333" r:id="rId19"/>
    <p:sldId id="338" r:id="rId20"/>
    <p:sldId id="339" r:id="rId21"/>
    <p:sldId id="340" r:id="rId22"/>
    <p:sldId id="335" r:id="rId23"/>
    <p:sldId id="341" r:id="rId24"/>
    <p:sldId id="283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74" r:id="rId34"/>
    <p:sldId id="350" r:id="rId35"/>
    <p:sldId id="351" r:id="rId36"/>
    <p:sldId id="352" r:id="rId37"/>
    <p:sldId id="375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315" r:id="rId46"/>
    <p:sldId id="360" r:id="rId47"/>
    <p:sldId id="271" r:id="rId48"/>
    <p:sldId id="361" r:id="rId49"/>
    <p:sldId id="336" r:id="rId50"/>
    <p:sldId id="362" r:id="rId51"/>
    <p:sldId id="275" r:id="rId52"/>
    <p:sldId id="363" r:id="rId53"/>
    <p:sldId id="364" r:id="rId54"/>
    <p:sldId id="306" r:id="rId55"/>
    <p:sldId id="304" r:id="rId56"/>
    <p:sldId id="274" r:id="rId57"/>
    <p:sldId id="365" r:id="rId58"/>
    <p:sldId id="307" r:id="rId59"/>
    <p:sldId id="376" r:id="rId60"/>
    <p:sldId id="366" r:id="rId61"/>
    <p:sldId id="367" r:id="rId62"/>
    <p:sldId id="368" r:id="rId63"/>
    <p:sldId id="369" r:id="rId64"/>
    <p:sldId id="370" r:id="rId65"/>
    <p:sldId id="371" r:id="rId66"/>
    <p:sldId id="372" r:id="rId67"/>
    <p:sldId id="373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AF4FA"/>
    <a:srgbClr val="3F8DFF"/>
    <a:srgbClr val="0051C8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6" autoAdjust="0"/>
    <p:restoredTop sz="97143" autoAdjust="0"/>
  </p:normalViewPr>
  <p:slideViewPr>
    <p:cSldViewPr>
      <p:cViewPr>
        <p:scale>
          <a:sx n="70" d="100"/>
          <a:sy n="70" d="100"/>
        </p:scale>
        <p:origin x="-3060" y="-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vetlana%20Braun\Documents\&#1040;&#1074;&#1075;&#1091;&#1089;&#1090;&#1086;&#1074;&#1089;&#1082;&#1080;&#1081;%20&#1087;&#1077;&#1076;&#1089;&#1086;&#1074;&#1077;&#1090;%202022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vetlana%20Braun\Documents\&#1041;&#1054;&#1051;&#1068;&#1064;&#1040;&#1071;%20&#1055;&#1045;&#1056;&#1045;&#1052;&#1045;&#1053;&#1040;\&#1041;&#1086;&#1083;&#1100;&#1096;&#1072;&#1103;%20&#1087;&#1077;&#1088;&#1077;&#1084;&#1077;&#1085;&#1072;\&#1050;&#1088;&#1072;&#1089;&#1085;&#1086;&#1103;&#1088;&#1089;&#1082;&#1080;&#1081;%20&#1082;&#1088;&#1072;&#1081;%20&#1045;&#1088;&#1084;&#1072;&#1082;&#1086;&#1074;&#1089;&#1082;&#1080;&#1081;%20&#1088;&#1072;&#1081;&#1086;&#1085;%2001.06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26668333148169"/>
          <c:y val="8.806066636718303E-2"/>
          <c:w val="0.848054691454036"/>
          <c:h val="0.818766513865609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победителей</c:v>
                </c:pt>
              </c:strCache>
            </c:strRef>
          </c:tx>
          <c:explosion val="20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Лист1!$A$2:$A$18</c:f>
              <c:strCache>
                <c:ptCount val="17"/>
                <c:pt idx="0">
                  <c:v>Ермаковская средняя школа №1</c:v>
                </c:pt>
                <c:pt idx="1">
                  <c:v>Ермаковская средняя школа №2</c:v>
                </c:pt>
                <c:pt idx="2">
                  <c:v>Араданская основная школа</c:v>
                </c:pt>
                <c:pt idx="3">
                  <c:v>Верхнеусинская средняя школа</c:v>
                </c:pt>
                <c:pt idx="4">
                  <c:v>Григорьевская средняя школа</c:v>
                </c:pt>
                <c:pt idx="5">
                  <c:v>Жеблахтинская средняя школа</c:v>
                </c:pt>
                <c:pt idx="6">
                  <c:v>Ивановская средняя школа</c:v>
                </c:pt>
                <c:pt idx="7">
                  <c:v>Мигнинская средняя школа</c:v>
                </c:pt>
                <c:pt idx="8">
                  <c:v>Нижнесуэтукская средняяя школа</c:v>
                </c:pt>
                <c:pt idx="9">
                  <c:v>Новополтавская средняя школа</c:v>
                </c:pt>
                <c:pt idx="10">
                  <c:v>Ойская средняя школа</c:v>
                </c:pt>
                <c:pt idx="11">
                  <c:v>Разъезженская средняя школа</c:v>
                </c:pt>
                <c:pt idx="12">
                  <c:v>Салбинская средняя школа</c:v>
                </c:pt>
                <c:pt idx="13">
                  <c:v>Семенниковская средняя общеобразовательная школа</c:v>
                </c:pt>
                <c:pt idx="14">
                  <c:v>Танзыбейская СШ</c:v>
                </c:pt>
                <c:pt idx="15">
                  <c:v>Филиал Большереченская СШ</c:v>
                </c:pt>
                <c:pt idx="16">
                  <c:v>Филиал Новоозерновская ОШ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14</c:v>
                </c:pt>
                <c:pt idx="1">
                  <c:v>14</c:v>
                </c:pt>
                <c:pt idx="2">
                  <c:v>0</c:v>
                </c:pt>
                <c:pt idx="4">
                  <c:v>3</c:v>
                </c:pt>
                <c:pt idx="5">
                  <c:v>4</c:v>
                </c:pt>
                <c:pt idx="7">
                  <c:v>0</c:v>
                </c:pt>
                <c:pt idx="8">
                  <c:v>6</c:v>
                </c:pt>
                <c:pt idx="9">
                  <c:v>1</c:v>
                </c:pt>
                <c:pt idx="10">
                  <c:v>0</c:v>
                </c:pt>
                <c:pt idx="11">
                  <c:v>6</c:v>
                </c:pt>
                <c:pt idx="12">
                  <c:v>4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02770748380494E-2"/>
          <c:y val="1.7067996029115046E-2"/>
          <c:w val="0.95209722925161955"/>
          <c:h val="0.897445086746633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Лист1!$C$14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4B4B"/>
            </a:solidFill>
          </c:spPr>
          <c:invertIfNegative val="0"/>
          <c:dLbls>
            <c:dLbl>
              <c:idx val="0"/>
              <c:layout>
                <c:manualLayout>
                  <c:x val="-1.5402482637642406E-3"/>
                  <c:y val="0.14792263225233038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02482637642406E-3"/>
                  <c:y val="0.14223330024262537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Лист1!$D$13:$E$13</c:f>
              <c:strCache>
                <c:ptCount val="2"/>
                <c:pt idx="0">
                  <c:v>5-7 классы</c:v>
                </c:pt>
                <c:pt idx="1">
                  <c:v>8-11 классы</c:v>
                </c:pt>
              </c:strCache>
            </c:strRef>
          </c:cat>
          <c:val>
            <c:numRef>
              <c:f>Лист1!$D$14:$E$14</c:f>
              <c:numCache>
                <c:formatCode>0%</c:formatCode>
                <c:ptCount val="2"/>
                <c:pt idx="0">
                  <c:v>0.3</c:v>
                </c:pt>
                <c:pt idx="1">
                  <c:v>0.3</c:v>
                </c:pt>
              </c:numCache>
            </c:numRef>
          </c:val>
        </c:ser>
        <c:ser>
          <c:idx val="1"/>
          <c:order val="1"/>
          <c:tx>
            <c:strRef>
              <c:f>Лист1!$C$15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3F8DFF"/>
            </a:solidFill>
          </c:spPr>
          <c:invertIfNegative val="0"/>
          <c:dLbls>
            <c:dLbl>
              <c:idx val="0"/>
              <c:layout>
                <c:manualLayout>
                  <c:x val="-3.0804965275284812E-3"/>
                  <c:y val="0.10809730818439528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804965275283685E-3"/>
                  <c:y val="0.11094197418924778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Лист1!$D$13:$E$13</c:f>
              <c:strCache>
                <c:ptCount val="2"/>
                <c:pt idx="0">
                  <c:v>5-7 классы</c:v>
                </c:pt>
                <c:pt idx="1">
                  <c:v>8-11 классы</c:v>
                </c:pt>
              </c:strCache>
            </c:strRef>
          </c:cat>
          <c:val>
            <c:numRef>
              <c:f>Лист1!$D$15:$E$15</c:f>
              <c:numCache>
                <c:formatCode>0%</c:formatCode>
                <c:ptCount val="2"/>
                <c:pt idx="0">
                  <c:v>0.08</c:v>
                </c:pt>
                <c:pt idx="1">
                  <c:v>0.13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8972032"/>
        <c:axId val="78973568"/>
      </c:barChart>
      <c:catAx>
        <c:axId val="78972032"/>
        <c:scaling>
          <c:orientation val="minMax"/>
        </c:scaling>
        <c:delete val="0"/>
        <c:axPos val="b"/>
        <c:majorTickMark val="none"/>
        <c:minorTickMark val="none"/>
        <c:tickLblPos val="nextTo"/>
        <c:crossAx val="78973568"/>
        <c:crosses val="autoZero"/>
        <c:auto val="1"/>
        <c:lblAlgn val="ctr"/>
        <c:lblOffset val="100"/>
        <c:noMultiLvlLbl val="0"/>
      </c:catAx>
      <c:valAx>
        <c:axId val="789735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8972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03BD2-AD49-42D0-9FE8-DB8FFCF815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</dgm:pt>
    <dgm:pt modelId="{271B378D-0063-4892-835B-2884E92F35A7}">
      <dgm:prSet phldrT="[Текст]" custT="1"/>
      <dgm:spPr>
        <a:solidFill>
          <a:srgbClr val="3F8DFF"/>
        </a:solidFill>
      </dgm:spPr>
      <dgm:t>
        <a:bodyPr/>
        <a:lstStyle/>
        <a:p>
          <a:r>
            <a:rPr lang="ru-RU" sz="3200" dirty="0" smtClean="0">
              <a:solidFill>
                <a:sysClr val="windowText" lastClr="000000"/>
              </a:solidFill>
            </a:rPr>
            <a:t>«Билет в будущее»</a:t>
          </a:r>
          <a:endParaRPr lang="ru-RU" sz="3200" dirty="0">
            <a:solidFill>
              <a:sysClr val="windowText" lastClr="000000"/>
            </a:solidFill>
          </a:endParaRPr>
        </a:p>
      </dgm:t>
    </dgm:pt>
    <dgm:pt modelId="{C345B8E8-1A85-407E-A9C4-8A198220B256}" type="parTrans" cxnId="{24E0CA6D-E5BD-404E-B80F-49D11147E324}">
      <dgm:prSet/>
      <dgm:spPr/>
      <dgm:t>
        <a:bodyPr/>
        <a:lstStyle/>
        <a:p>
          <a:endParaRPr lang="ru-RU"/>
        </a:p>
      </dgm:t>
    </dgm:pt>
    <dgm:pt modelId="{4745A75B-7384-413C-8B27-1941AA953C01}" type="sibTrans" cxnId="{24E0CA6D-E5BD-404E-B80F-49D11147E324}">
      <dgm:prSet/>
      <dgm:spPr/>
      <dgm:t>
        <a:bodyPr/>
        <a:lstStyle/>
        <a:p>
          <a:endParaRPr lang="ru-RU"/>
        </a:p>
      </dgm:t>
    </dgm:pt>
    <dgm:pt modelId="{C3859411-144C-486D-BFE7-BD5F6423AB52}">
      <dgm:prSet phldrT="[Текст]" custT="1"/>
      <dgm:spPr>
        <a:solidFill>
          <a:srgbClr val="FF4B4B">
            <a:alpha val="70000"/>
          </a:srgbClr>
        </a:solidFill>
      </dgm:spPr>
      <dgm:t>
        <a:bodyPr/>
        <a:lstStyle/>
        <a:p>
          <a:r>
            <a:rPr lang="ru-RU" sz="2800" dirty="0" smtClean="0">
              <a:solidFill>
                <a:sysClr val="windowText" lastClr="000000"/>
              </a:solidFill>
            </a:rPr>
            <a:t>«</a:t>
          </a:r>
          <a:r>
            <a:rPr lang="ru-RU" sz="2800" dirty="0" err="1" smtClean="0">
              <a:solidFill>
                <a:sysClr val="windowText" lastClr="000000"/>
              </a:solidFill>
            </a:rPr>
            <a:t>ПРОеКТОриЯ</a:t>
          </a:r>
          <a:r>
            <a:rPr lang="ru-RU" sz="2800" dirty="0" smtClean="0">
              <a:solidFill>
                <a:sysClr val="windowText" lastClr="000000"/>
              </a:solidFill>
            </a:rPr>
            <a:t>»</a:t>
          </a:r>
          <a:endParaRPr lang="ru-RU" sz="2800" dirty="0">
            <a:solidFill>
              <a:sysClr val="windowText" lastClr="000000"/>
            </a:solidFill>
          </a:endParaRPr>
        </a:p>
      </dgm:t>
    </dgm:pt>
    <dgm:pt modelId="{16C1EA7E-298E-4047-8077-2583E4D559F2}" type="parTrans" cxnId="{49EBD45A-1FB4-491D-A320-E86A9B68AF1A}">
      <dgm:prSet/>
      <dgm:spPr/>
      <dgm:t>
        <a:bodyPr/>
        <a:lstStyle/>
        <a:p>
          <a:endParaRPr lang="ru-RU"/>
        </a:p>
      </dgm:t>
    </dgm:pt>
    <dgm:pt modelId="{C8D00771-6768-4090-AB40-927E9682D810}" type="sibTrans" cxnId="{49EBD45A-1FB4-491D-A320-E86A9B68AF1A}">
      <dgm:prSet/>
      <dgm:spPr/>
      <dgm:t>
        <a:bodyPr/>
        <a:lstStyle/>
        <a:p>
          <a:endParaRPr lang="ru-RU"/>
        </a:p>
      </dgm:t>
    </dgm:pt>
    <dgm:pt modelId="{84538956-025B-496F-AA6A-0EA8C01E82BF}">
      <dgm:prSet phldrT="[Текст]"/>
      <dgm:spPr>
        <a:solidFill>
          <a:srgbClr val="3F8DFF"/>
        </a:solidFill>
      </dgm:spPr>
      <dgm:t>
        <a:bodyPr/>
        <a:lstStyle/>
        <a:p>
          <a:r>
            <a:rPr lang="ru-RU" dirty="0" smtClean="0">
              <a:solidFill>
                <a:sysClr val="windowText" lastClr="000000"/>
              </a:solidFill>
            </a:rPr>
            <a:t>Стратегия развития профессиональной ориентации населения в Красноярском крае до 2030 года</a:t>
          </a:r>
          <a:endParaRPr lang="ru-RU" dirty="0">
            <a:solidFill>
              <a:sysClr val="windowText" lastClr="000000"/>
            </a:solidFill>
          </a:endParaRPr>
        </a:p>
      </dgm:t>
    </dgm:pt>
    <dgm:pt modelId="{28461B96-668F-45AD-8242-084CA4BDC8A1}" type="parTrans" cxnId="{46FC91F8-E8A0-4D73-B2CA-1C665274C9EC}">
      <dgm:prSet/>
      <dgm:spPr/>
      <dgm:t>
        <a:bodyPr/>
        <a:lstStyle/>
        <a:p>
          <a:endParaRPr lang="ru-RU"/>
        </a:p>
      </dgm:t>
    </dgm:pt>
    <dgm:pt modelId="{ABC47D4C-775E-4BD1-9A7A-F67D2A022FC4}" type="sibTrans" cxnId="{46FC91F8-E8A0-4D73-B2CA-1C665274C9EC}">
      <dgm:prSet/>
      <dgm:spPr/>
      <dgm:t>
        <a:bodyPr/>
        <a:lstStyle/>
        <a:p>
          <a:endParaRPr lang="ru-RU"/>
        </a:p>
      </dgm:t>
    </dgm:pt>
    <dgm:pt modelId="{AF261889-896B-43A1-B81A-EDA28F74A75E}" type="pres">
      <dgm:prSet presAssocID="{76B03BD2-AD49-42D0-9FE8-DB8FFCF81500}" presName="Name0" presStyleCnt="0">
        <dgm:presLayoutVars>
          <dgm:chMax val="7"/>
          <dgm:chPref val="7"/>
          <dgm:dir/>
        </dgm:presLayoutVars>
      </dgm:prSet>
      <dgm:spPr/>
    </dgm:pt>
    <dgm:pt modelId="{32122268-8623-4ADF-BBA7-884CC4DE35BC}" type="pres">
      <dgm:prSet presAssocID="{76B03BD2-AD49-42D0-9FE8-DB8FFCF81500}" presName="Name1" presStyleCnt="0"/>
      <dgm:spPr/>
    </dgm:pt>
    <dgm:pt modelId="{A47C05EF-4A96-4A2D-8FCA-275FABD75EDE}" type="pres">
      <dgm:prSet presAssocID="{76B03BD2-AD49-42D0-9FE8-DB8FFCF81500}" presName="cycle" presStyleCnt="0"/>
      <dgm:spPr/>
    </dgm:pt>
    <dgm:pt modelId="{5EA965EA-AE94-4EA1-8219-0689E6F9F45F}" type="pres">
      <dgm:prSet presAssocID="{76B03BD2-AD49-42D0-9FE8-DB8FFCF81500}" presName="srcNode" presStyleLbl="node1" presStyleIdx="0" presStyleCnt="3"/>
      <dgm:spPr/>
    </dgm:pt>
    <dgm:pt modelId="{F8327B12-FE5E-4CAC-B74F-8D4684409514}" type="pres">
      <dgm:prSet presAssocID="{76B03BD2-AD49-42D0-9FE8-DB8FFCF81500}" presName="conn" presStyleLbl="parChTrans1D2" presStyleIdx="0" presStyleCnt="1"/>
      <dgm:spPr/>
      <dgm:t>
        <a:bodyPr/>
        <a:lstStyle/>
        <a:p>
          <a:endParaRPr lang="ru-RU"/>
        </a:p>
      </dgm:t>
    </dgm:pt>
    <dgm:pt modelId="{83E3D133-5227-4CA9-AA97-D9D9296CB38C}" type="pres">
      <dgm:prSet presAssocID="{76B03BD2-AD49-42D0-9FE8-DB8FFCF81500}" presName="extraNode" presStyleLbl="node1" presStyleIdx="0" presStyleCnt="3"/>
      <dgm:spPr/>
    </dgm:pt>
    <dgm:pt modelId="{B781D9C0-7885-4571-AAFA-187668215992}" type="pres">
      <dgm:prSet presAssocID="{76B03BD2-AD49-42D0-9FE8-DB8FFCF81500}" presName="dstNode" presStyleLbl="node1" presStyleIdx="0" presStyleCnt="3"/>
      <dgm:spPr/>
    </dgm:pt>
    <dgm:pt modelId="{D0526AFA-D334-4985-B7DD-123D679C543C}" type="pres">
      <dgm:prSet presAssocID="{271B378D-0063-4892-835B-2884E92F35A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41141-613B-40C8-8F0F-B08EB8303D09}" type="pres">
      <dgm:prSet presAssocID="{271B378D-0063-4892-835B-2884E92F35A7}" presName="accent_1" presStyleCnt="0"/>
      <dgm:spPr/>
    </dgm:pt>
    <dgm:pt modelId="{C4832B6E-2419-487E-9774-6FAFF12B31D4}" type="pres">
      <dgm:prSet presAssocID="{271B378D-0063-4892-835B-2884E92F35A7}" presName="accentRepeatNode" presStyleLbl="solidFgAcc1" presStyleIdx="0" presStyleCnt="3"/>
      <dgm:spPr/>
    </dgm:pt>
    <dgm:pt modelId="{A4B82CB5-7AB6-4333-A048-E6B86FA447BD}" type="pres">
      <dgm:prSet presAssocID="{C3859411-144C-486D-BFE7-BD5F6423AB5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B1730-6F6D-40C1-9B5A-129730B10631}" type="pres">
      <dgm:prSet presAssocID="{C3859411-144C-486D-BFE7-BD5F6423AB52}" presName="accent_2" presStyleCnt="0"/>
      <dgm:spPr/>
    </dgm:pt>
    <dgm:pt modelId="{0F76A5AF-4BE6-430E-8EC1-3F995F6FEC9C}" type="pres">
      <dgm:prSet presAssocID="{C3859411-144C-486D-BFE7-BD5F6423AB52}" presName="accentRepeatNode" presStyleLbl="solidFgAcc1" presStyleIdx="1" presStyleCnt="3"/>
      <dgm:spPr/>
    </dgm:pt>
    <dgm:pt modelId="{6DCB6C49-7DA8-48AC-A401-91D1238911B8}" type="pres">
      <dgm:prSet presAssocID="{84538956-025B-496F-AA6A-0EA8C01E82BF}" presName="text_3" presStyleLbl="node1" presStyleIdx="2" presStyleCnt="3" custScaleY="132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A6723-D9B0-45A9-B6A5-4DC0B15C0F48}" type="pres">
      <dgm:prSet presAssocID="{84538956-025B-496F-AA6A-0EA8C01E82BF}" presName="accent_3" presStyleCnt="0"/>
      <dgm:spPr/>
    </dgm:pt>
    <dgm:pt modelId="{3B81D288-FFCF-4EC4-A70B-3210A19C4ACE}" type="pres">
      <dgm:prSet presAssocID="{84538956-025B-496F-AA6A-0EA8C01E82BF}" presName="accentRepeatNode" presStyleLbl="solidFgAcc1" presStyleIdx="2" presStyleCnt="3"/>
      <dgm:spPr/>
    </dgm:pt>
  </dgm:ptLst>
  <dgm:cxnLst>
    <dgm:cxn modelId="{46FC91F8-E8A0-4D73-B2CA-1C665274C9EC}" srcId="{76B03BD2-AD49-42D0-9FE8-DB8FFCF81500}" destId="{84538956-025B-496F-AA6A-0EA8C01E82BF}" srcOrd="2" destOrd="0" parTransId="{28461B96-668F-45AD-8242-084CA4BDC8A1}" sibTransId="{ABC47D4C-775E-4BD1-9A7A-F67D2A022FC4}"/>
    <dgm:cxn modelId="{48D5D8BA-E6D7-492A-BBC5-99B0CDBD1EF1}" type="presOf" srcId="{271B378D-0063-4892-835B-2884E92F35A7}" destId="{D0526AFA-D334-4985-B7DD-123D679C543C}" srcOrd="0" destOrd="0" presId="urn:microsoft.com/office/officeart/2008/layout/VerticalCurvedList"/>
    <dgm:cxn modelId="{49EBD45A-1FB4-491D-A320-E86A9B68AF1A}" srcId="{76B03BD2-AD49-42D0-9FE8-DB8FFCF81500}" destId="{C3859411-144C-486D-BFE7-BD5F6423AB52}" srcOrd="1" destOrd="0" parTransId="{16C1EA7E-298E-4047-8077-2583E4D559F2}" sibTransId="{C8D00771-6768-4090-AB40-927E9682D810}"/>
    <dgm:cxn modelId="{3C0D16A5-3284-468B-B259-E42E066DFE54}" type="presOf" srcId="{76B03BD2-AD49-42D0-9FE8-DB8FFCF81500}" destId="{AF261889-896B-43A1-B81A-EDA28F74A75E}" srcOrd="0" destOrd="0" presId="urn:microsoft.com/office/officeart/2008/layout/VerticalCurvedList"/>
    <dgm:cxn modelId="{24E0CA6D-E5BD-404E-B80F-49D11147E324}" srcId="{76B03BD2-AD49-42D0-9FE8-DB8FFCF81500}" destId="{271B378D-0063-4892-835B-2884E92F35A7}" srcOrd="0" destOrd="0" parTransId="{C345B8E8-1A85-407E-A9C4-8A198220B256}" sibTransId="{4745A75B-7384-413C-8B27-1941AA953C01}"/>
    <dgm:cxn modelId="{90041054-C47C-46EE-8F1B-9C0685E923B4}" type="presOf" srcId="{84538956-025B-496F-AA6A-0EA8C01E82BF}" destId="{6DCB6C49-7DA8-48AC-A401-91D1238911B8}" srcOrd="0" destOrd="0" presId="urn:microsoft.com/office/officeart/2008/layout/VerticalCurvedList"/>
    <dgm:cxn modelId="{E250F7C2-8CB9-4ED2-BEFF-E208A7A2142E}" type="presOf" srcId="{C3859411-144C-486D-BFE7-BD5F6423AB52}" destId="{A4B82CB5-7AB6-4333-A048-E6B86FA447BD}" srcOrd="0" destOrd="0" presId="urn:microsoft.com/office/officeart/2008/layout/VerticalCurvedList"/>
    <dgm:cxn modelId="{E0171F73-9335-4606-9DCA-C7AC1EBD055F}" type="presOf" srcId="{4745A75B-7384-413C-8B27-1941AA953C01}" destId="{F8327B12-FE5E-4CAC-B74F-8D4684409514}" srcOrd="0" destOrd="0" presId="urn:microsoft.com/office/officeart/2008/layout/VerticalCurvedList"/>
    <dgm:cxn modelId="{7CDF0C7C-50C7-4932-93E5-34494FC09435}" type="presParOf" srcId="{AF261889-896B-43A1-B81A-EDA28F74A75E}" destId="{32122268-8623-4ADF-BBA7-884CC4DE35BC}" srcOrd="0" destOrd="0" presId="urn:microsoft.com/office/officeart/2008/layout/VerticalCurvedList"/>
    <dgm:cxn modelId="{F106C51F-26AC-4253-A106-F778E8228FEC}" type="presParOf" srcId="{32122268-8623-4ADF-BBA7-884CC4DE35BC}" destId="{A47C05EF-4A96-4A2D-8FCA-275FABD75EDE}" srcOrd="0" destOrd="0" presId="urn:microsoft.com/office/officeart/2008/layout/VerticalCurvedList"/>
    <dgm:cxn modelId="{1B5A055F-D7FB-4A45-9BBE-B841CBF758E6}" type="presParOf" srcId="{A47C05EF-4A96-4A2D-8FCA-275FABD75EDE}" destId="{5EA965EA-AE94-4EA1-8219-0689E6F9F45F}" srcOrd="0" destOrd="0" presId="urn:microsoft.com/office/officeart/2008/layout/VerticalCurvedList"/>
    <dgm:cxn modelId="{D38F5131-B8AA-46DF-8DE1-D3AA795E6DAE}" type="presParOf" srcId="{A47C05EF-4A96-4A2D-8FCA-275FABD75EDE}" destId="{F8327B12-FE5E-4CAC-B74F-8D4684409514}" srcOrd="1" destOrd="0" presId="urn:microsoft.com/office/officeart/2008/layout/VerticalCurvedList"/>
    <dgm:cxn modelId="{4E8C2D27-A9FD-4765-AAA0-5F4E2028FC57}" type="presParOf" srcId="{A47C05EF-4A96-4A2D-8FCA-275FABD75EDE}" destId="{83E3D133-5227-4CA9-AA97-D9D9296CB38C}" srcOrd="2" destOrd="0" presId="urn:microsoft.com/office/officeart/2008/layout/VerticalCurvedList"/>
    <dgm:cxn modelId="{300164D9-2806-4FD2-90D1-42E20B2D759B}" type="presParOf" srcId="{A47C05EF-4A96-4A2D-8FCA-275FABD75EDE}" destId="{B781D9C0-7885-4571-AAFA-187668215992}" srcOrd="3" destOrd="0" presId="urn:microsoft.com/office/officeart/2008/layout/VerticalCurvedList"/>
    <dgm:cxn modelId="{0DDF81FA-0868-4D33-B560-E0CE2E275521}" type="presParOf" srcId="{32122268-8623-4ADF-BBA7-884CC4DE35BC}" destId="{D0526AFA-D334-4985-B7DD-123D679C543C}" srcOrd="1" destOrd="0" presId="urn:microsoft.com/office/officeart/2008/layout/VerticalCurvedList"/>
    <dgm:cxn modelId="{B14772F3-DF49-44E2-96EC-5F5FAB3FE3EF}" type="presParOf" srcId="{32122268-8623-4ADF-BBA7-884CC4DE35BC}" destId="{85241141-613B-40C8-8F0F-B08EB8303D09}" srcOrd="2" destOrd="0" presId="urn:microsoft.com/office/officeart/2008/layout/VerticalCurvedList"/>
    <dgm:cxn modelId="{8444A366-DE64-4509-987F-9FF5DC448230}" type="presParOf" srcId="{85241141-613B-40C8-8F0F-B08EB8303D09}" destId="{C4832B6E-2419-487E-9774-6FAFF12B31D4}" srcOrd="0" destOrd="0" presId="urn:microsoft.com/office/officeart/2008/layout/VerticalCurvedList"/>
    <dgm:cxn modelId="{A79C7EC4-8A92-436C-AADE-5676216032D9}" type="presParOf" srcId="{32122268-8623-4ADF-BBA7-884CC4DE35BC}" destId="{A4B82CB5-7AB6-4333-A048-E6B86FA447BD}" srcOrd="3" destOrd="0" presId="urn:microsoft.com/office/officeart/2008/layout/VerticalCurvedList"/>
    <dgm:cxn modelId="{AAE24239-0667-474F-BEBA-CBFFAFC8F1F1}" type="presParOf" srcId="{32122268-8623-4ADF-BBA7-884CC4DE35BC}" destId="{48AB1730-6F6D-40C1-9B5A-129730B10631}" srcOrd="4" destOrd="0" presId="urn:microsoft.com/office/officeart/2008/layout/VerticalCurvedList"/>
    <dgm:cxn modelId="{33C372F4-AF91-45CA-9F43-B895738E9EFE}" type="presParOf" srcId="{48AB1730-6F6D-40C1-9B5A-129730B10631}" destId="{0F76A5AF-4BE6-430E-8EC1-3F995F6FEC9C}" srcOrd="0" destOrd="0" presId="urn:microsoft.com/office/officeart/2008/layout/VerticalCurvedList"/>
    <dgm:cxn modelId="{F7BD6B9D-4591-4E11-AC9A-6F492BDC7776}" type="presParOf" srcId="{32122268-8623-4ADF-BBA7-884CC4DE35BC}" destId="{6DCB6C49-7DA8-48AC-A401-91D1238911B8}" srcOrd="5" destOrd="0" presId="urn:microsoft.com/office/officeart/2008/layout/VerticalCurvedList"/>
    <dgm:cxn modelId="{73D084F8-F4BA-4338-AA27-4B17709D34B4}" type="presParOf" srcId="{32122268-8623-4ADF-BBA7-884CC4DE35BC}" destId="{E35A6723-D9B0-45A9-B6A5-4DC0B15C0F48}" srcOrd="6" destOrd="0" presId="urn:microsoft.com/office/officeart/2008/layout/VerticalCurvedList"/>
    <dgm:cxn modelId="{ECD2DA1B-A34A-4FE0-98DF-CEA3C1AF46E9}" type="presParOf" srcId="{E35A6723-D9B0-45A9-B6A5-4DC0B15C0F48}" destId="{3B81D288-FFCF-4EC4-A70B-3210A19C4A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BEF62-660E-4F6F-B3E2-44ADF1CC325D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FB62B-791F-4CE3-9258-E8922A53B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93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dc7d667e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dc7d667e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dc7d667e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dc7d667e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dc7d667e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dc7d667e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dc7d667e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dc7d667e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dc7d667e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dc7d667e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dc7d667e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dc7d667e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dc7d667e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dc7d667e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dc7d667e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dc7d667e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dc7d667e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dc7d667e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0F2FD-DA7E-4FF0-A2B4-AC89021C75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8748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57118-C0BF-4BA4-895A-67D240C16C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903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068FE-DDA8-434B-9FE3-07A9A3D3BE3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8271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83762-541B-4930-A70D-560EC444C55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7561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B7914-38BD-4D83-B65C-DBC0420D2D4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9452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0B979-B945-4482-A7A1-C5DE21E1BB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6625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9F1D9-3E22-4EBA-9978-05630708D31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6331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95CC2-6E20-4E29-ABBC-F05245B7B4B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76443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5FA76-F983-4C36-824D-BE81529C0C7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1500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6571B-DCE3-4BE6-A318-602A4FA3695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266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1CDC3-EE96-49E6-87B5-00CE5599F6A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92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0902D7-716F-4DA9-BC77-56B82F23876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61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8134672" cy="2808312"/>
          </a:xfrm>
        </p:spPr>
        <p:txBody>
          <a:bodyPr/>
          <a:lstStyle/>
          <a:p>
            <a:r>
              <a:rPr lang="ru-RU" sz="4500" b="1" dirty="0">
                <a:solidFill>
                  <a:srgbClr val="0051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изменений в деятельности системы образования Ермаковского района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7272808" cy="1656184"/>
          </a:xfrm>
        </p:spPr>
        <p:txBody>
          <a:bodyPr/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С.А. Носова, </a:t>
            </a:r>
          </a:p>
          <a:p>
            <a:pPr algn="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руководителя Управления образования администрации Ермаковского района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-27384"/>
            <a:ext cx="647056" cy="6885384"/>
            <a:chOff x="0" y="-27384"/>
            <a:chExt cx="647056" cy="6885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11960" y="6093296"/>
            <a:ext cx="1563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29.08.2022 г.</a:t>
            </a:r>
            <a:endParaRPr lang="ru-RU" sz="2000" i="1" dirty="0"/>
          </a:p>
        </p:txBody>
      </p:sp>
      <p:pic>
        <p:nvPicPr>
          <p:cNvPr id="9" name="Google Shape;105;p1" descr="C:\Users\User\Desktop\логотип большой.png"/>
          <p:cNvPicPr preferRelativeResize="0"/>
          <p:nvPr/>
        </p:nvPicPr>
        <p:blipFill rotWithShape="1"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6512" y="56393"/>
            <a:ext cx="2943969" cy="1342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4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19" name="Объект 18"/>
          <p:cNvSpPr>
            <a:spLocks noGrp="1"/>
          </p:cNvSpPr>
          <p:nvPr>
            <p:ph sz="half" idx="2"/>
          </p:nvPr>
        </p:nvSpPr>
        <p:spPr>
          <a:xfrm>
            <a:off x="3211022" y="57560"/>
            <a:ext cx="3881258" cy="1800200"/>
          </a:xfrm>
        </p:spPr>
        <p:txBody>
          <a:bodyPr/>
          <a:lstStyle/>
          <a:p>
            <a:r>
              <a:rPr lang="ru-RU" dirty="0" err="1" smtClean="0"/>
              <a:t>Верхнеусинская</a:t>
            </a:r>
            <a:r>
              <a:rPr lang="ru-RU" dirty="0" smtClean="0"/>
              <a:t> СШ;</a:t>
            </a:r>
          </a:p>
          <a:p>
            <a:r>
              <a:rPr lang="ru-RU" dirty="0" smtClean="0"/>
              <a:t>Нижнесуэтукская СШ;</a:t>
            </a:r>
          </a:p>
          <a:p>
            <a:r>
              <a:rPr lang="ru-RU" dirty="0" smtClean="0"/>
              <a:t>Ермаковская СШ № 2;</a:t>
            </a:r>
          </a:p>
          <a:p>
            <a:r>
              <a:rPr lang="ru-RU" dirty="0" err="1" smtClean="0"/>
              <a:t>Новоозерновская</a:t>
            </a:r>
            <a:r>
              <a:rPr lang="ru-RU" dirty="0" smtClean="0"/>
              <a:t> ОШ</a:t>
            </a:r>
          </a:p>
        </p:txBody>
      </p:sp>
      <p:sp>
        <p:nvSpPr>
          <p:cNvPr id="21" name="Объект 20"/>
          <p:cNvSpPr>
            <a:spLocks noGrp="1"/>
          </p:cNvSpPr>
          <p:nvPr>
            <p:ph sz="quarter" idx="4"/>
          </p:nvPr>
        </p:nvSpPr>
        <p:spPr>
          <a:xfrm>
            <a:off x="3779913" y="4465699"/>
            <a:ext cx="3816423" cy="2232248"/>
          </a:xfrm>
        </p:spPr>
        <p:txBody>
          <a:bodyPr/>
          <a:lstStyle/>
          <a:p>
            <a:r>
              <a:rPr lang="ru-RU" dirty="0" smtClean="0"/>
              <a:t>Ермаковская СШ № 2;</a:t>
            </a:r>
          </a:p>
          <a:p>
            <a:r>
              <a:rPr lang="ru-RU" dirty="0" smtClean="0"/>
              <a:t>Нижнесуэтукская СШ;</a:t>
            </a:r>
          </a:p>
          <a:p>
            <a:r>
              <a:rPr lang="ru-RU" dirty="0" smtClean="0"/>
              <a:t>Семенниковская СОШ;</a:t>
            </a:r>
          </a:p>
          <a:p>
            <a:r>
              <a:rPr lang="ru-RU" dirty="0" smtClean="0"/>
              <a:t>Разъезженская СШ;</a:t>
            </a:r>
          </a:p>
          <a:p>
            <a:r>
              <a:rPr lang="ru-RU" dirty="0" err="1" smtClean="0"/>
              <a:t>Араданская</a:t>
            </a:r>
            <a:r>
              <a:rPr lang="ru-RU" dirty="0" smtClean="0"/>
              <a:t> ОШ</a:t>
            </a:r>
          </a:p>
        </p:txBody>
      </p:sp>
      <p:pic>
        <p:nvPicPr>
          <p:cNvPr id="4098" name="Picture 2" descr="https://upload.wikimedia.org/wikipedia/commons/thumb/9/94/%D0%90%D0%B1%D0%B8%D0%BB%D0%B8%D0%BC%D0%BF%D0%B8%D0%BA%D1%81.png/1024px-%D0%90%D0%B1%D0%B8%D0%BB%D0%B8%D0%BC%D0%BF%D0%B8%D0%BA%D1%81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7558" y="116632"/>
            <a:ext cx="1922453" cy="166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xn---84-bedb8a7c.xn--h1aa0abgczd7be.xn--p1ai/media/sub/55/uploads/23-03-0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2372" y="2204864"/>
            <a:ext cx="2578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18"/>
          <p:cNvSpPr txBox="1">
            <a:spLocks/>
          </p:cNvSpPr>
          <p:nvPr/>
        </p:nvSpPr>
        <p:spPr bwMode="auto">
          <a:xfrm>
            <a:off x="1907704" y="2060848"/>
            <a:ext cx="3881258" cy="22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kern="0" dirty="0" err="1" smtClean="0">
                <a:solidFill>
                  <a:schemeClr val="accent6">
                    <a:lumMod val="75000"/>
                  </a:schemeClr>
                </a:solidFill>
              </a:rPr>
              <a:t>Верхнеусинская</a:t>
            </a:r>
            <a:r>
              <a:rPr lang="ru-RU" kern="0" dirty="0" smtClean="0">
                <a:solidFill>
                  <a:schemeClr val="accent6">
                    <a:lumMod val="75000"/>
                  </a:schemeClr>
                </a:solidFill>
              </a:rPr>
              <a:t> СШ;</a:t>
            </a:r>
          </a:p>
          <a:p>
            <a:r>
              <a:rPr lang="ru-RU" kern="0" dirty="0" smtClean="0">
                <a:solidFill>
                  <a:schemeClr val="accent6">
                    <a:lumMod val="75000"/>
                  </a:schemeClr>
                </a:solidFill>
              </a:rPr>
              <a:t>Семенниковская СОШ;</a:t>
            </a:r>
          </a:p>
          <a:p>
            <a:r>
              <a:rPr lang="ru-RU" kern="0" dirty="0" err="1" smtClean="0">
                <a:solidFill>
                  <a:schemeClr val="accent6">
                    <a:lumMod val="75000"/>
                  </a:schemeClr>
                </a:solidFill>
              </a:rPr>
              <a:t>Танзыбейская</a:t>
            </a:r>
            <a:r>
              <a:rPr lang="ru-RU" kern="0" dirty="0" smtClean="0">
                <a:solidFill>
                  <a:schemeClr val="accent6">
                    <a:lumMod val="75000"/>
                  </a:schemeClr>
                </a:solidFill>
              </a:rPr>
              <a:t> СШ;</a:t>
            </a:r>
          </a:p>
          <a:p>
            <a:r>
              <a:rPr lang="ru-RU" kern="0" dirty="0" smtClean="0">
                <a:solidFill>
                  <a:schemeClr val="accent6">
                    <a:lumMod val="75000"/>
                  </a:schemeClr>
                </a:solidFill>
              </a:rPr>
              <a:t>Ермаковская СШ № 2;</a:t>
            </a:r>
          </a:p>
          <a:p>
            <a:r>
              <a:rPr lang="ru-RU" kern="0" dirty="0" err="1" smtClean="0">
                <a:solidFill>
                  <a:schemeClr val="accent6">
                    <a:lumMod val="75000"/>
                  </a:schemeClr>
                </a:solidFill>
              </a:rPr>
              <a:t>Новоозерновская</a:t>
            </a:r>
            <a:r>
              <a:rPr lang="ru-RU" kern="0" dirty="0" smtClean="0">
                <a:solidFill>
                  <a:schemeClr val="accent6">
                    <a:lumMod val="75000"/>
                  </a:schemeClr>
                </a:solidFill>
              </a:rPr>
              <a:t> ОШ</a:t>
            </a:r>
          </a:p>
        </p:txBody>
      </p:sp>
      <p:pic>
        <p:nvPicPr>
          <p:cNvPr id="4105" name="Picture 9" descr="C:\Users\1\Desktop\а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725144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971600" y="1916832"/>
            <a:ext cx="6480720" cy="0"/>
          </a:xfrm>
          <a:prstGeom prst="line">
            <a:avLst/>
          </a:prstGeom>
          <a:ln>
            <a:solidFill>
              <a:srgbClr val="0051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051720" y="4437112"/>
            <a:ext cx="6480720" cy="0"/>
          </a:xfrm>
          <a:prstGeom prst="line">
            <a:avLst/>
          </a:prstGeom>
          <a:ln>
            <a:solidFill>
              <a:srgbClr val="0051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5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\Downloads\Доклад\Фото\ыв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5790" y="-27384"/>
            <a:ext cx="375241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6674" y="188640"/>
            <a:ext cx="4752528" cy="2016224"/>
          </a:xfrm>
        </p:spPr>
        <p:txBody>
          <a:bodyPr/>
          <a:lstStyle/>
          <a:p>
            <a:pPr algn="ctr"/>
            <a:r>
              <a:rPr lang="ru-RU" b="1" dirty="0" smtClean="0"/>
              <a:t>Дошкольное образование</a:t>
            </a:r>
            <a:endParaRPr lang="ru-RU" b="1" dirty="0"/>
          </a:p>
        </p:txBody>
      </p:sp>
      <p:pic>
        <p:nvPicPr>
          <p:cNvPr id="7170" name="Picture 2" descr="C:\Users\1\Downloads\Доклад\Фото\PHOTO-2022-07-07-08-20-43 (3)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4005064"/>
            <a:ext cx="4859441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ownloads\Доклад\Фото\PHOTO-2022-07-07-08-20-2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521" y="2844169"/>
            <a:ext cx="4181681" cy="349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256211"/>
              </p:ext>
            </p:extLst>
          </p:nvPr>
        </p:nvGraphicFramePr>
        <p:xfrm>
          <a:off x="2051720" y="1268760"/>
          <a:ext cx="5994666" cy="1543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98222"/>
                <a:gridCol w="1998222"/>
                <a:gridCol w="1998222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2019-20 </a:t>
                      </a:r>
                    </a:p>
                    <a:p>
                      <a:pPr algn="ctr"/>
                      <a:r>
                        <a:rPr lang="ru-RU" sz="2400" dirty="0" smtClean="0"/>
                        <a:t>уч. год</a:t>
                      </a:r>
                      <a:endParaRPr lang="ru-RU" sz="2400" dirty="0"/>
                    </a:p>
                  </a:txBody>
                  <a:tcPr>
                    <a:solidFill>
                      <a:srgbClr val="3F8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2020-21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уч. год</a:t>
                      </a:r>
                    </a:p>
                  </a:txBody>
                  <a:tcPr>
                    <a:solidFill>
                      <a:srgbClr val="3F8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2021-22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уч. год</a:t>
                      </a:r>
                    </a:p>
                  </a:txBody>
                  <a:tcPr>
                    <a:solidFill>
                      <a:srgbClr val="3F8DFF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930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900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886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Объект 6"/>
          <p:cNvSpPr txBox="1">
            <a:spLocks/>
          </p:cNvSpPr>
          <p:nvPr/>
        </p:nvSpPr>
        <p:spPr bwMode="auto">
          <a:xfrm>
            <a:off x="827584" y="44624"/>
            <a:ext cx="813690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3600" b="1" kern="0" dirty="0" smtClean="0">
                <a:solidFill>
                  <a:schemeClr val="accent2"/>
                </a:solidFill>
              </a:rPr>
              <a:t>Численность детей, получающих дошкольное образование</a:t>
            </a:r>
            <a:endParaRPr lang="ru-RU" sz="3600" b="1" kern="0" dirty="0">
              <a:solidFill>
                <a:schemeClr val="accent2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0" y="-76199"/>
            <a:ext cx="647056" cy="6885384"/>
            <a:chOff x="0" y="-27384"/>
            <a:chExt cx="647056" cy="688538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669810"/>
              </p:ext>
            </p:extLst>
          </p:nvPr>
        </p:nvGraphicFramePr>
        <p:xfrm>
          <a:off x="971600" y="4437112"/>
          <a:ext cx="7848873" cy="201622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16291"/>
                <a:gridCol w="2616291"/>
                <a:gridCol w="2616291"/>
              </a:tblGrid>
              <a:tr h="93858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2019-20 </a:t>
                      </a:r>
                    </a:p>
                    <a:p>
                      <a:pPr algn="ctr"/>
                      <a:r>
                        <a:rPr lang="ru-RU" sz="2400" dirty="0" smtClean="0"/>
                        <a:t>уч. год</a:t>
                      </a:r>
                      <a:endParaRPr lang="ru-RU" sz="2400" dirty="0"/>
                    </a:p>
                  </a:txBody>
                  <a:tcPr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2020-21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уч. год</a:t>
                      </a:r>
                    </a:p>
                  </a:txBody>
                  <a:tcPr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2021-22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уч. год</a:t>
                      </a:r>
                    </a:p>
                  </a:txBody>
                  <a:tcPr>
                    <a:solidFill>
                      <a:srgbClr val="FF4B4B"/>
                    </a:solidFill>
                  </a:tcPr>
                </a:tc>
              </a:tr>
              <a:tr h="107763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 групп\</a:t>
                      </a:r>
                    </a:p>
                    <a:p>
                      <a:pPr algn="ctr"/>
                      <a:r>
                        <a:rPr lang="ru-RU" sz="2800" dirty="0" smtClean="0"/>
                        <a:t>110 детей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10 групп\</a:t>
                      </a:r>
                    </a:p>
                    <a:p>
                      <a:pPr algn="ctr"/>
                      <a:r>
                        <a:rPr lang="ru-RU" sz="2800" dirty="0" smtClean="0"/>
                        <a:t>96 детей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11 групп\</a:t>
                      </a:r>
                    </a:p>
                    <a:p>
                      <a:pPr algn="ctr"/>
                      <a:r>
                        <a:rPr lang="ru-RU" sz="2800" dirty="0" smtClean="0"/>
                        <a:t>139 детей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Объект 6"/>
          <p:cNvSpPr txBox="1">
            <a:spLocks/>
          </p:cNvSpPr>
          <p:nvPr/>
        </p:nvSpPr>
        <p:spPr bwMode="auto">
          <a:xfrm>
            <a:off x="827584" y="3140968"/>
            <a:ext cx="813690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3600" b="1" kern="0" dirty="0" smtClean="0">
                <a:solidFill>
                  <a:srgbClr val="FF0000"/>
                </a:solidFill>
              </a:rPr>
              <a:t>Количество групп до 3 лет и их посещаемость</a:t>
            </a:r>
            <a:endParaRPr lang="ru-RU" sz="36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870" y="116632"/>
            <a:ext cx="8229600" cy="1143000"/>
          </a:xfrm>
        </p:spPr>
        <p:txBody>
          <a:bodyPr/>
          <a:lstStyle/>
          <a:p>
            <a:r>
              <a:rPr lang="ru-RU" sz="4000" b="1" dirty="0" smtClean="0"/>
              <a:t>Посещаемость детских садов,%</a:t>
            </a:r>
            <a:endParaRPr lang="ru-RU" sz="4000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34888" y="3213538"/>
            <a:ext cx="4040188" cy="546075"/>
          </a:xfrm>
        </p:spPr>
        <p:txBody>
          <a:bodyPr/>
          <a:lstStyle/>
          <a:p>
            <a:pPr algn="ctr"/>
            <a:r>
              <a:rPr lang="ru-RU" sz="2600" dirty="0" smtClean="0"/>
              <a:t>Высокая посещаемость</a:t>
            </a:r>
            <a:endParaRPr lang="ru-RU" sz="26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34888" y="3933618"/>
            <a:ext cx="4040188" cy="2799160"/>
          </a:xfrm>
        </p:spPr>
        <p:txBody>
          <a:bodyPr/>
          <a:lstStyle/>
          <a:p>
            <a:r>
              <a:rPr lang="ru-RU" sz="2600" dirty="0" err="1" smtClean="0"/>
              <a:t>Араданская</a:t>
            </a:r>
            <a:r>
              <a:rPr lang="ru-RU" sz="2600" dirty="0" smtClean="0"/>
              <a:t> ОШ;</a:t>
            </a:r>
          </a:p>
          <a:p>
            <a:r>
              <a:rPr lang="ru-RU" sz="2600" dirty="0"/>
              <a:t>Разъезженская </a:t>
            </a:r>
            <a:r>
              <a:rPr lang="ru-RU" sz="2600" dirty="0" smtClean="0"/>
              <a:t>СШ</a:t>
            </a:r>
          </a:p>
          <a:p>
            <a:r>
              <a:rPr lang="ru-RU" sz="2600" dirty="0" err="1" smtClean="0"/>
              <a:t>Новоозерновская</a:t>
            </a:r>
            <a:r>
              <a:rPr lang="ru-RU" sz="2600" dirty="0" smtClean="0"/>
              <a:t> ОШ</a:t>
            </a:r>
          </a:p>
          <a:p>
            <a:r>
              <a:rPr lang="ru-RU" sz="2600" dirty="0" smtClean="0"/>
              <a:t>Жеблахтинская СШ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922713" y="3212976"/>
            <a:ext cx="4041775" cy="546075"/>
          </a:xfrm>
        </p:spPr>
        <p:txBody>
          <a:bodyPr/>
          <a:lstStyle/>
          <a:p>
            <a:pPr algn="ctr"/>
            <a:r>
              <a:rPr lang="ru-RU" sz="2600" dirty="0" smtClean="0"/>
              <a:t>Низкая посещаемость</a:t>
            </a:r>
            <a:endParaRPr lang="ru-RU" sz="2600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4932040" y="3933056"/>
            <a:ext cx="4041775" cy="2583136"/>
          </a:xfrm>
        </p:spPr>
        <p:txBody>
          <a:bodyPr/>
          <a:lstStyle/>
          <a:p>
            <a:r>
              <a:rPr lang="ru-RU" sz="2600" dirty="0" smtClean="0"/>
              <a:t>Ермаковский детский сад № 1;</a:t>
            </a:r>
          </a:p>
          <a:p>
            <a:r>
              <a:rPr lang="ru-RU" sz="2600" dirty="0" smtClean="0"/>
              <a:t>Нижнеусинская </a:t>
            </a:r>
            <a:r>
              <a:rPr lang="ru-RU" sz="2600" dirty="0"/>
              <a:t>Н</a:t>
            </a:r>
            <a:r>
              <a:rPr lang="ru-RU" sz="2600" dirty="0" smtClean="0"/>
              <a:t>Ш;</a:t>
            </a:r>
          </a:p>
          <a:p>
            <a:r>
              <a:rPr lang="ru-RU" sz="2600" dirty="0" err="1" smtClean="0"/>
              <a:t>Верхнеусинская</a:t>
            </a:r>
            <a:r>
              <a:rPr lang="ru-RU" sz="2600" dirty="0" smtClean="0"/>
              <a:t> СШ;</a:t>
            </a:r>
          </a:p>
          <a:p>
            <a:r>
              <a:rPr lang="ru-RU" sz="2600" dirty="0" smtClean="0"/>
              <a:t>Григорьевская </a:t>
            </a:r>
            <a:r>
              <a:rPr lang="ru-RU" sz="2600" dirty="0"/>
              <a:t>СШ;</a:t>
            </a:r>
          </a:p>
          <a:p>
            <a:endParaRPr lang="ru-RU" sz="26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91984"/>
              </p:ext>
            </p:extLst>
          </p:nvPr>
        </p:nvGraphicFramePr>
        <p:xfrm>
          <a:off x="1745686" y="1052736"/>
          <a:ext cx="5994666" cy="1543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998222"/>
                <a:gridCol w="1998222"/>
                <a:gridCol w="1998222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2019-20 </a:t>
                      </a:r>
                    </a:p>
                    <a:p>
                      <a:pPr algn="ctr"/>
                      <a:r>
                        <a:rPr lang="ru-RU" sz="2400" dirty="0" smtClean="0"/>
                        <a:t>уч. год</a:t>
                      </a:r>
                      <a:endParaRPr lang="ru-RU" sz="2400" dirty="0"/>
                    </a:p>
                  </a:txBody>
                  <a:tcPr>
                    <a:solidFill>
                      <a:srgbClr val="3F8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2020-21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уч. год</a:t>
                      </a:r>
                    </a:p>
                  </a:txBody>
                  <a:tcPr>
                    <a:solidFill>
                      <a:srgbClr val="3F8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2021-22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уч. год</a:t>
                      </a:r>
                    </a:p>
                  </a:txBody>
                  <a:tcPr>
                    <a:solidFill>
                      <a:srgbClr val="3F8DFF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53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0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605" y="107504"/>
            <a:ext cx="7740859" cy="1161256"/>
          </a:xfrm>
        </p:spPr>
        <p:txBody>
          <a:bodyPr/>
          <a:lstStyle/>
          <a:p>
            <a:r>
              <a:rPr lang="ru-RU" sz="4000" b="1" dirty="0"/>
              <a:t>Обеспечение детям-инвалидам </a:t>
            </a:r>
            <a:r>
              <a:rPr lang="ru-RU" sz="4000" b="1" dirty="0" err="1"/>
              <a:t>безбарьерной</a:t>
            </a:r>
            <a:r>
              <a:rPr lang="ru-RU" sz="4000" b="1" dirty="0"/>
              <a:t> среды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0" y="-27384"/>
            <a:ext cx="647056" cy="6885384"/>
            <a:chOff x="0" y="-27384"/>
            <a:chExt cx="647056" cy="68853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1007605" y="1556792"/>
            <a:ext cx="7987918" cy="68407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3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Оборудованы </a:t>
            </a:r>
            <a:r>
              <a:rPr lang="ru-RU" sz="23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пандусы в 8 учреждениях</a:t>
            </a:r>
            <a:endParaRPr lang="ru-RU" sz="23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6570" y="2320176"/>
            <a:ext cx="7987918" cy="1359532"/>
          </a:xfrm>
          <a:prstGeom prst="roundRect">
            <a:avLst/>
          </a:prstGeom>
          <a:solidFill>
            <a:schemeClr val="bg1"/>
          </a:solidFill>
          <a:ln>
            <a:solidFill>
              <a:srgbClr val="005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sz="2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пяти детских садах  созданы условия для оказания квалифицированной помощи в коррекции  имеющихся недостатков в физическом и (или) психическом развитии детей с ОВЗ</a:t>
            </a:r>
            <a:endParaRPr lang="ru-RU" sz="2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7605" y="3761047"/>
            <a:ext cx="7987918" cy="89208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Предоставлена 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возможность для посещения детского сада 9 детям-инвалидам и 94 детям с ОВЗ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6570" y="4750353"/>
            <a:ext cx="7987918" cy="977720"/>
          </a:xfrm>
          <a:prstGeom prst="roundRect">
            <a:avLst/>
          </a:prstGeom>
          <a:solidFill>
            <a:schemeClr val="bg1"/>
          </a:solidFill>
          <a:ln>
            <a:solidFill>
              <a:srgbClr val="005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Осуществляется 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работа по коррекции речи, психических процессов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3568" y="3717032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568" y="2276872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3568" y="1512777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68" y="4710630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7605" y="5841268"/>
            <a:ext cx="7987918" cy="68407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3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Оказывается </a:t>
            </a:r>
            <a:r>
              <a:rPr lang="ru-RU" sz="23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помощь в оздоровлении и закаливании организма</a:t>
            </a:r>
            <a:endParaRPr lang="ru-RU" sz="23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3568" y="5797253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286512"/>
              </p:ext>
            </p:extLst>
          </p:nvPr>
        </p:nvGraphicFramePr>
        <p:xfrm>
          <a:off x="0" y="-27384"/>
          <a:ext cx="9144000" cy="8044434"/>
        </p:xfrm>
        <a:graphic>
          <a:graphicData uri="http://schemas.openxmlformats.org/drawingml/2006/table">
            <a:tbl>
              <a:tblPr firstRow="1" firstCol="1" bandRow="1"/>
              <a:tblGrid>
                <a:gridCol w="1835696"/>
                <a:gridCol w="6408712"/>
                <a:gridCol w="899592"/>
              </a:tblGrid>
              <a:tr h="526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Образовательная организация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Тема площадки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Статус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DFF"/>
                    </a:solidFill>
                  </a:tcPr>
                </a:tc>
              </a:tr>
              <a:tr h="568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Ермаковский детский сад №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«Поддержка детской инициативы и самостоятельности дошкольников  в рамках ФГОС ДО»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Базовая (опорная)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</a:tr>
              <a:tr h="568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Ермаковский детский сад №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«Оказание помощи семьям, имеющих детей дошкольного возраста, в том числе раннего от 0 до 3 лет»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Базовая (опорная)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8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МБДОУ Ермаковский детский сад № 2»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«Познавательно-исследовательская деятельность дошкольников в рамках реализации ФГОС ДО»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Базовая (опорная)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</a:tr>
              <a:tr h="568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МБДОУ Ермаковский детский сад № 2»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«Внутренняя система оценки качества образования (ВСОКО) в дошкольной образовательной организации»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Базовая (опорная)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1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«Ермаковский детский сад №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«Нравственно-патриотическое воспитание в деском саду: «Я – гражданин России»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Инновационная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</a:tr>
              <a:tr h="710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«Танзыбейский детский сад»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«Организация партнёрства с родителями (законными представителями) в вопросах развития и образования, охраны и укрепления здоровья детей»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Базовая (опорная)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1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МБДОУ «Ермаковский детский сад № 5»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«Практики реализации ФГОС ДО, как условие эффективного развития профессиональных компетенций педагога»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Инновационная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</a:tr>
              <a:tr h="621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«Ермаковский детский сад № </a:t>
                      </a:r>
                      <a:r>
                        <a:rPr lang="ru-RU" sz="150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5»</a:t>
                      </a:r>
                      <a:endParaRPr lang="ru-RU" sz="15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«Внутренняя система оценки качества образования (ВСОКО) в дошкольной образовательной организации»</a:t>
                      </a:r>
                      <a:endParaRPr lang="ru-RU" sz="16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Инновационная</a:t>
                      </a:r>
                      <a:endParaRPr lang="ru-RU" sz="140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7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МБДОУ Ермаковский детский сад №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«Повышение качества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дошкольного образования в ДОУ посредством создания образовательных платформ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на основе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модулей программы STEM-образования при реализации ФГОС ДО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Региональная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инновационная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0354" marR="403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3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64896" cy="1584176"/>
          </a:xfrm>
          <a:prstGeom prst="roundRect">
            <a:avLst/>
          </a:prstGeom>
          <a:solidFill>
            <a:schemeClr val="bg1"/>
          </a:solidFill>
          <a:ln>
            <a:solidFill>
              <a:srgbClr val="005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Задача: </a:t>
            </a:r>
            <a:r>
              <a:rPr lang="ru-RU" sz="2200" i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Обеспечение </a:t>
            </a:r>
            <a:r>
              <a:rPr lang="ru-RU" sz="2200" i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роста доступа к актуальному, обновляемому содержанию учебных предметов, образовательному контенту, создаваемому на различных цифровых платформах</a:t>
            </a:r>
            <a:endParaRPr lang="ru-RU" sz="2200" i="0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36240" y="1981200"/>
            <a:ext cx="3810000" cy="1447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51C8"/>
                </a:solidFill>
              </a:rPr>
              <a:t>Проведён высокоскоростной интернет </a:t>
            </a:r>
            <a:r>
              <a:rPr lang="ru-RU" dirty="0">
                <a:solidFill>
                  <a:srgbClr val="0051C8"/>
                </a:solidFill>
              </a:rPr>
              <a:t>в </a:t>
            </a:r>
            <a:endParaRPr lang="ru-RU" dirty="0" smtClean="0">
              <a:solidFill>
                <a:srgbClr val="0051C8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010472" y="1988840"/>
            <a:ext cx="3810000" cy="14127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51C8"/>
                </a:solidFill>
              </a:rPr>
              <a:t>Используются образовательные платформы:</a:t>
            </a:r>
            <a:endParaRPr lang="ru-RU" dirty="0">
              <a:solidFill>
                <a:srgbClr val="0051C8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27384"/>
            <a:ext cx="647056" cy="6885384"/>
            <a:chOff x="0" y="-27384"/>
            <a:chExt cx="647056" cy="688538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10" name="Объект 1"/>
          <p:cNvSpPr txBox="1">
            <a:spLocks/>
          </p:cNvSpPr>
          <p:nvPr/>
        </p:nvSpPr>
        <p:spPr bwMode="auto">
          <a:xfrm>
            <a:off x="906016" y="3419691"/>
            <a:ext cx="3810000" cy="260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i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i="0" kern="0" dirty="0" err="1" smtClean="0"/>
              <a:t>Араданскую</a:t>
            </a:r>
            <a:r>
              <a:rPr lang="ru-RU" i="0" kern="0" dirty="0" smtClean="0"/>
              <a:t>, </a:t>
            </a:r>
          </a:p>
          <a:p>
            <a:r>
              <a:rPr lang="ru-RU" i="0" kern="0" dirty="0" err="1" smtClean="0"/>
              <a:t>Разъезженскую</a:t>
            </a:r>
            <a:r>
              <a:rPr lang="ru-RU" i="0" kern="0" dirty="0" smtClean="0"/>
              <a:t>, </a:t>
            </a:r>
          </a:p>
          <a:p>
            <a:r>
              <a:rPr lang="ru-RU" i="0" kern="0" dirty="0" err="1" smtClean="0"/>
              <a:t>Большереченскую</a:t>
            </a:r>
            <a:r>
              <a:rPr lang="ru-RU" i="0" kern="0" dirty="0" smtClean="0"/>
              <a:t> </a:t>
            </a:r>
          </a:p>
          <a:p>
            <a:r>
              <a:rPr lang="ru-RU" i="0" kern="0" dirty="0" err="1" smtClean="0"/>
              <a:t>Верхнеусинскую</a:t>
            </a:r>
            <a:r>
              <a:rPr lang="ru-RU" i="0" kern="0" dirty="0" smtClean="0"/>
              <a:t> школы</a:t>
            </a:r>
            <a:endParaRPr lang="ru-RU" i="0" kern="0" dirty="0"/>
          </a:p>
        </p:txBody>
      </p:sp>
      <p:sp>
        <p:nvSpPr>
          <p:cNvPr id="11" name="Объект 8"/>
          <p:cNvSpPr txBox="1">
            <a:spLocks/>
          </p:cNvSpPr>
          <p:nvPr/>
        </p:nvSpPr>
        <p:spPr bwMode="auto">
          <a:xfrm>
            <a:off x="5010472" y="3573016"/>
            <a:ext cx="38100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i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i="0" dirty="0" err="1">
                <a:solidFill>
                  <a:srgbClr val="000000"/>
                </a:solidFill>
              </a:rPr>
              <a:t>Учи.ру</a:t>
            </a:r>
            <a:r>
              <a:rPr lang="ru-RU" i="0" dirty="0">
                <a:solidFill>
                  <a:srgbClr val="000000"/>
                </a:solidFill>
              </a:rPr>
              <a:t>, </a:t>
            </a:r>
            <a:endParaRPr lang="ru-RU" i="0" dirty="0" smtClean="0">
              <a:solidFill>
                <a:srgbClr val="000000"/>
              </a:solidFill>
            </a:endParaRPr>
          </a:p>
          <a:p>
            <a:r>
              <a:rPr lang="ru-RU" i="0" dirty="0" err="1" smtClean="0">
                <a:solidFill>
                  <a:srgbClr val="000000"/>
                </a:solidFill>
              </a:rPr>
              <a:t>ЯКласс</a:t>
            </a:r>
            <a:r>
              <a:rPr lang="ru-RU" i="0" dirty="0">
                <a:solidFill>
                  <a:srgbClr val="000000"/>
                </a:solidFill>
              </a:rPr>
              <a:t>, </a:t>
            </a:r>
            <a:endParaRPr lang="ru-RU" i="0" dirty="0" smtClean="0">
              <a:solidFill>
                <a:srgbClr val="000000"/>
              </a:solidFill>
            </a:endParaRPr>
          </a:p>
          <a:p>
            <a:r>
              <a:rPr lang="ru-RU" i="0" dirty="0" smtClean="0">
                <a:solidFill>
                  <a:srgbClr val="000000"/>
                </a:solidFill>
              </a:rPr>
              <a:t>Российская </a:t>
            </a:r>
            <a:r>
              <a:rPr lang="ru-RU" i="0" dirty="0">
                <a:solidFill>
                  <a:srgbClr val="000000"/>
                </a:solidFill>
              </a:rPr>
              <a:t>электронная школа</a:t>
            </a:r>
            <a:r>
              <a:rPr lang="ru-RU" i="0" dirty="0" smtClean="0">
                <a:solidFill>
                  <a:srgbClr val="000000"/>
                </a:solidFill>
              </a:rPr>
              <a:t>,</a:t>
            </a:r>
          </a:p>
          <a:p>
            <a:r>
              <a:rPr lang="ru-RU" i="0" dirty="0" smtClean="0">
                <a:solidFill>
                  <a:srgbClr val="000000"/>
                </a:solidFill>
              </a:rPr>
              <a:t> </a:t>
            </a:r>
            <a:r>
              <a:rPr lang="ru-RU" i="0" dirty="0">
                <a:solidFill>
                  <a:srgbClr val="000000"/>
                </a:solidFill>
              </a:rPr>
              <a:t>Яндекс-Учебник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14635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6632"/>
            <a:ext cx="8064896" cy="1368152"/>
          </a:xfrm>
          <a:prstGeom prst="roundRect">
            <a:avLst/>
          </a:prstGeom>
          <a:solidFill>
            <a:schemeClr val="bg1"/>
          </a:solidFill>
          <a:ln>
            <a:solidFill>
              <a:srgbClr val="005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Задача: </a:t>
            </a:r>
            <a:r>
              <a:rPr lang="ru-RU" sz="2200" i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Создание </a:t>
            </a:r>
            <a:r>
              <a:rPr lang="ru-RU" sz="2200" i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условий для персонализации и индивидуализации в учебном процессе каждого учащегося</a:t>
            </a:r>
            <a:endParaRPr lang="ru-RU" sz="2200" i="0" dirty="0">
              <a:solidFill>
                <a:schemeClr val="tx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27384"/>
            <a:ext cx="647056" cy="6885384"/>
            <a:chOff x="0" y="-27384"/>
            <a:chExt cx="647056" cy="688538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pic>
        <p:nvPicPr>
          <p:cNvPr id="2050" name="Picture 2" descr="C:\Users\1\Downloads\Доклад\Фото\для слайдов АПС\троеборье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606199"/>
            <a:ext cx="7776864" cy="527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1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ownloads\Доклад\Фото\для слайдов АПС\шаги в науку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3616126"/>
            <a:ext cx="5474047" cy="324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ownloads\Доклад\Фото\для слайдов АПС\шаги в науку_5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-744"/>
            <a:ext cx="4624982" cy="386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ownloads\Доклад\Фото\для слайдов АПС\шаги в науку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5140" y="0"/>
            <a:ext cx="48188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1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pic>
        <p:nvPicPr>
          <p:cNvPr id="3075" name="Picture 3" descr="C:\Users\svete\Downloads\-yNqI86SoPs (1)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28622"/>
            <a:ext cx="5310583" cy="410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-27384"/>
            <a:ext cx="3528392" cy="93610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Ермаковская СЮТ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svete\Downloads\IMG-20220505-WA004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9526" y="3789040"/>
            <a:ext cx="4301920" cy="309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vete\Downloads\IMG-20211213-WA000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0826" y="-28621"/>
            <a:ext cx="4070620" cy="396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vete\Downloads\IMG-20211213-WA0008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50771"/>
            <a:ext cx="4879526" cy="343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3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176" y="107504"/>
            <a:ext cx="7061248" cy="1017240"/>
          </a:xfrm>
        </p:spPr>
        <p:txBody>
          <a:bodyPr/>
          <a:lstStyle/>
          <a:p>
            <a:r>
              <a:rPr lang="ru-RU" sz="4000" b="1" dirty="0"/>
              <a:t>Приоритетные задачи на 2021/22 учебный год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0" y="-27384"/>
            <a:ext cx="647056" cy="6885384"/>
            <a:chOff x="0" y="-27384"/>
            <a:chExt cx="647056" cy="68853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1007605" y="1556792"/>
            <a:ext cx="7987918" cy="136815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3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Создание </a:t>
            </a:r>
            <a:r>
              <a:rPr lang="ru-RU" sz="23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условий для повышения качества образования, определенных в региональных проектах и региональной Концепции управления качеством образования</a:t>
            </a:r>
            <a:endParaRPr lang="ru-RU" sz="23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6570" y="3005572"/>
            <a:ext cx="7987918" cy="1359532"/>
          </a:xfrm>
          <a:prstGeom prst="roundRect">
            <a:avLst/>
          </a:prstGeom>
          <a:solidFill>
            <a:schemeClr val="bg1"/>
          </a:solidFill>
          <a:ln>
            <a:solidFill>
              <a:srgbClr val="005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Обеспечение </a:t>
            </a:r>
            <a:r>
              <a:rPr lang="ru-RU" sz="2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роста доступа к актуальному, обновляемому содержанию учебных предметов, образовательному контенту, создаваемому на различных цифровых платформах</a:t>
            </a:r>
            <a:endParaRPr lang="ru-RU" sz="2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7605" y="4437112"/>
            <a:ext cx="7987918" cy="110189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Создание 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условий для персонализации и </a:t>
            </a:r>
            <a:r>
              <a:rPr lang="ru-RU" sz="2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индивидуализации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в учебном процессе каждого учащегося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6570" y="5619632"/>
            <a:ext cx="7987918" cy="977720"/>
          </a:xfrm>
          <a:prstGeom prst="roundRect">
            <a:avLst/>
          </a:prstGeom>
          <a:solidFill>
            <a:schemeClr val="bg1"/>
          </a:solidFill>
          <a:ln>
            <a:solidFill>
              <a:srgbClr val="005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Непрерывное 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повышение профессионального мастерства педагогов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3568" y="4393097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568" y="2962268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3568" y="1512777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68" y="5579909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vete\Downloads\RuEFx7pDYc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84299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vete\Downloads\SgYAVP2qUJ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548036"/>
            <a:ext cx="4961070" cy="330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vete\Downloads\vyT-xtK0Wi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48036"/>
            <a:ext cx="4961069" cy="33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56176" y="84504"/>
            <a:ext cx="2976984" cy="1184256"/>
          </a:xfrm>
          <a:solidFill>
            <a:schemeClr val="accent5">
              <a:lumMod val="75000"/>
              <a:alpha val="42000"/>
            </a:schemeClr>
          </a:solidFill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Ермаковский ЦДО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9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2" name="AutoShape 2" descr="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C:\Users\svete\Downloads\62c0b7cb-26c1-41cc-b311-6e32191f03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612"/>
            <a:ext cx="2955816" cy="394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vete\Downloads\IMG_609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6874" y="-5612"/>
            <a:ext cx="620712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vete\Downloads\d7a4a0bc-5d3d-4696-bf50-01331ea992c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0267" y="2770776"/>
            <a:ext cx="5473733" cy="41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svete\Downloads\37d5accf-8883-4f04-a0a1-43977e0c03bf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5077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496" y="44624"/>
            <a:ext cx="2859832" cy="100811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ДЮСШ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Ланс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9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912" y="548680"/>
            <a:ext cx="5328592" cy="19442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 </a:t>
            </a:r>
            <a:r>
              <a:rPr lang="ru-RU" sz="2800" dirty="0"/>
              <a:t>место – </a:t>
            </a:r>
            <a:r>
              <a:rPr lang="ru-RU" sz="2800" dirty="0" err="1"/>
              <a:t>Верхнеусинская</a:t>
            </a:r>
            <a:r>
              <a:rPr lang="ru-RU" sz="2800" dirty="0"/>
              <a:t> </a:t>
            </a:r>
            <a:r>
              <a:rPr lang="ru-RU" sz="2800" dirty="0" smtClean="0"/>
              <a:t>СШ</a:t>
            </a:r>
            <a:endParaRPr lang="ru-RU" sz="2800" dirty="0"/>
          </a:p>
          <a:p>
            <a:r>
              <a:rPr lang="ru-RU" sz="2800" dirty="0"/>
              <a:t>2 место – Жеблахтинская </a:t>
            </a:r>
            <a:r>
              <a:rPr lang="ru-RU" sz="2800" dirty="0" smtClean="0"/>
              <a:t>СШ </a:t>
            </a:r>
            <a:endParaRPr lang="ru-RU" sz="2800" dirty="0"/>
          </a:p>
          <a:p>
            <a:r>
              <a:rPr lang="ru-RU" sz="2800" dirty="0"/>
              <a:t>3 место – </a:t>
            </a:r>
            <a:r>
              <a:rPr lang="ru-RU" sz="2800" dirty="0" err="1"/>
              <a:t>Ойская</a:t>
            </a:r>
            <a:r>
              <a:rPr lang="ru-RU" sz="2800" dirty="0"/>
              <a:t> </a:t>
            </a:r>
            <a:r>
              <a:rPr lang="ru-RU" sz="2800" dirty="0" smtClean="0"/>
              <a:t>СШ</a:t>
            </a:r>
            <a:endParaRPr lang="ru-RU" sz="28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9" name="Текст 2"/>
          <p:cNvSpPr txBox="1">
            <a:spLocks/>
          </p:cNvSpPr>
          <p:nvPr/>
        </p:nvSpPr>
        <p:spPr bwMode="auto">
          <a:xfrm>
            <a:off x="659022" y="4133124"/>
            <a:ext cx="5713178" cy="1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2800" kern="0" dirty="0" smtClean="0"/>
              <a:t>1 место – Ермаковская СШ № 1</a:t>
            </a:r>
          </a:p>
          <a:p>
            <a:r>
              <a:rPr lang="ru-RU" sz="2800" kern="0" dirty="0" smtClean="0"/>
              <a:t>2 место – Ермаковская СШ № 2</a:t>
            </a:r>
          </a:p>
          <a:p>
            <a:r>
              <a:rPr lang="ru-RU" sz="2800" kern="0" dirty="0" smtClean="0"/>
              <a:t>3 место – </a:t>
            </a:r>
            <a:r>
              <a:rPr lang="ru-RU" sz="2800" kern="0" dirty="0" err="1" smtClean="0"/>
              <a:t>Салбинская</a:t>
            </a:r>
            <a:r>
              <a:rPr lang="ru-RU" sz="2800" kern="0" dirty="0" smtClean="0"/>
              <a:t> СОШ</a:t>
            </a:r>
          </a:p>
          <a:p>
            <a:endParaRPr lang="ru-RU" sz="2800" kern="0" dirty="0"/>
          </a:p>
        </p:txBody>
      </p:sp>
      <p:pic>
        <p:nvPicPr>
          <p:cNvPr id="1026" name="Picture 2" descr="https://xn--b1atfb1adk.xn--p1ai/files/ioe/images/JXDET5XWLXFQ3K8YT75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305488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691680" y="3284984"/>
            <a:ext cx="6696744" cy="0"/>
          </a:xfrm>
          <a:prstGeom prst="line">
            <a:avLst/>
          </a:prstGeom>
          <a:ln>
            <a:solidFill>
              <a:srgbClr val="0051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dm-centre.ru/wp-content/uploads/2020/04/prezident-igry-295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5382" y="3645024"/>
            <a:ext cx="2903122" cy="295232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188640"/>
            <a:ext cx="7920880" cy="1656184"/>
          </a:xfrm>
        </p:spPr>
        <p:txBody>
          <a:bodyPr/>
          <a:lstStyle/>
          <a:p>
            <a:r>
              <a:rPr lang="en-US" sz="3200" b="1" dirty="0" smtClean="0"/>
              <a:t>I</a:t>
            </a:r>
            <a:r>
              <a:rPr lang="ru-RU" sz="3200" b="1" dirty="0"/>
              <a:t> муниципальный конкурс педагогического мастерства работников дополнительного образования Ермаковского района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27584" y="2348880"/>
            <a:ext cx="8136904" cy="4248472"/>
          </a:xfrm>
        </p:spPr>
        <p:txBody>
          <a:bodyPr/>
          <a:lstStyle/>
          <a:p>
            <a:r>
              <a:rPr lang="ru-RU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Стаценко Игорь Владимирович </a:t>
            </a:r>
            <a:r>
              <a:rPr lang="ru-RU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абсолютный победитель конкурса</a:t>
            </a:r>
            <a:r>
              <a:rPr lang="ru-RU" i="0" dirty="0" smtClean="0">
                <a:solidFill>
                  <a:srgbClr val="000000"/>
                </a:solidFill>
              </a:rPr>
              <a:t>;</a:t>
            </a:r>
          </a:p>
          <a:p>
            <a:r>
              <a:rPr lang="ru-RU" i="0" dirty="0">
                <a:solidFill>
                  <a:srgbClr val="002060"/>
                </a:solidFill>
              </a:rPr>
              <a:t>Дипломы </a:t>
            </a:r>
            <a:r>
              <a:rPr lang="en-US" i="0" dirty="0">
                <a:solidFill>
                  <a:srgbClr val="002060"/>
                </a:solidFill>
              </a:rPr>
              <a:t>II </a:t>
            </a:r>
            <a:r>
              <a:rPr lang="ru-RU" i="0" dirty="0" smtClean="0">
                <a:solidFill>
                  <a:srgbClr val="002060"/>
                </a:solidFill>
              </a:rPr>
              <a:t>степени</a:t>
            </a:r>
            <a:r>
              <a:rPr lang="ru-RU" i="0" dirty="0" smtClean="0"/>
              <a:t>: </a:t>
            </a:r>
            <a:r>
              <a:rPr lang="ru-RU" i="0" dirty="0" smtClean="0">
                <a:solidFill>
                  <a:srgbClr val="002060"/>
                </a:solidFill>
              </a:rPr>
              <a:t>Гордиенко Светлана Анатольевна (ЦДО) </a:t>
            </a:r>
            <a:r>
              <a:rPr lang="ru-RU" i="0" dirty="0">
                <a:solidFill>
                  <a:srgbClr val="002060"/>
                </a:solidFill>
              </a:rPr>
              <a:t>и </a:t>
            </a:r>
            <a:r>
              <a:rPr lang="ru-RU" i="0" dirty="0" err="1" smtClean="0">
                <a:solidFill>
                  <a:srgbClr val="002060"/>
                </a:solidFill>
              </a:rPr>
              <a:t>Резвицкая</a:t>
            </a:r>
            <a:r>
              <a:rPr lang="ru-RU" i="0" dirty="0" smtClean="0">
                <a:solidFill>
                  <a:srgbClr val="002060"/>
                </a:solidFill>
              </a:rPr>
              <a:t> Галина Николаевна (ЦДО)</a:t>
            </a:r>
            <a:r>
              <a:rPr lang="ru-RU" i="0" dirty="0" smtClean="0"/>
              <a:t>;</a:t>
            </a:r>
          </a:p>
          <a:p>
            <a:r>
              <a:rPr lang="ru-RU" i="0" dirty="0" smtClean="0"/>
              <a:t>Дипломы </a:t>
            </a:r>
            <a:r>
              <a:rPr lang="ru-RU" i="0" dirty="0"/>
              <a:t>III </a:t>
            </a:r>
            <a:r>
              <a:rPr lang="ru-RU" i="0" dirty="0" smtClean="0"/>
              <a:t>степени: </a:t>
            </a:r>
            <a:r>
              <a:rPr lang="ru-RU" i="0" dirty="0" err="1" smtClean="0"/>
              <a:t>Кичаева</a:t>
            </a:r>
            <a:r>
              <a:rPr lang="ru-RU" i="0" dirty="0" smtClean="0"/>
              <a:t> </a:t>
            </a:r>
            <a:r>
              <a:rPr lang="ru-RU" i="0" dirty="0"/>
              <a:t>Алёна </a:t>
            </a:r>
            <a:r>
              <a:rPr lang="ru-RU" i="0" dirty="0" smtClean="0"/>
              <a:t>Владимировна (СЮТ)  и Зайцева </a:t>
            </a:r>
            <a:r>
              <a:rPr lang="ru-RU" i="0" dirty="0"/>
              <a:t>Татьяна </a:t>
            </a:r>
            <a:r>
              <a:rPr lang="ru-RU" i="0" dirty="0" smtClean="0"/>
              <a:t>Петровна (ЦДО)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0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pic>
        <p:nvPicPr>
          <p:cNvPr id="172" name="Google Shape;17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88840"/>
            <a:ext cx="9144000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/>
          <a:lstStyle/>
          <a:p>
            <a:r>
              <a:rPr lang="ru-RU" sz="3600" b="1" dirty="0"/>
              <a:t>XXVI Спартакиада работников образования Ермаковского </a:t>
            </a:r>
            <a:r>
              <a:rPr lang="ru-RU" sz="3600" b="1" dirty="0" smtClean="0"/>
              <a:t>района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002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971600" y="44624"/>
            <a:ext cx="8136904" cy="3052638"/>
          </a:xfrm>
        </p:spPr>
        <p:txBody>
          <a:bodyPr/>
          <a:lstStyle/>
          <a:p>
            <a:pPr marL="2511425" lvl="5" indent="0">
              <a:buNone/>
            </a:pPr>
            <a:r>
              <a:rPr lang="ru-RU" sz="2800" i="0" dirty="0" smtClean="0"/>
              <a:t>	- 13 </a:t>
            </a:r>
            <a:r>
              <a:rPr lang="ru-RU" sz="2800" i="0" dirty="0"/>
              <a:t>лагерей с дневным </a:t>
            </a:r>
            <a:r>
              <a:rPr lang="ru-RU" sz="2800" i="0" dirty="0" smtClean="0"/>
              <a:t>    пребыванием детей - 790 детей;</a:t>
            </a:r>
          </a:p>
          <a:p>
            <a:pPr marL="2511425" lvl="5" indent="274638">
              <a:buNone/>
            </a:pPr>
            <a:r>
              <a:rPr lang="ru-RU" sz="2800" i="0" dirty="0" smtClean="0">
                <a:solidFill>
                  <a:srgbClr val="0000FF"/>
                </a:solidFill>
              </a:rPr>
              <a:t>- загородный </a:t>
            </a:r>
            <a:r>
              <a:rPr lang="ru-RU" sz="2800" i="0" dirty="0">
                <a:solidFill>
                  <a:srgbClr val="0000FF"/>
                </a:solidFill>
              </a:rPr>
              <a:t>лагерь «Огонек» </a:t>
            </a:r>
            <a:r>
              <a:rPr lang="ru-RU" sz="2800" i="0" dirty="0" smtClean="0">
                <a:solidFill>
                  <a:srgbClr val="0000FF"/>
                </a:solidFill>
              </a:rPr>
              <a:t>- 72 </a:t>
            </a:r>
            <a:r>
              <a:rPr lang="ru-RU" sz="2800" i="0" dirty="0">
                <a:solidFill>
                  <a:srgbClr val="0000FF"/>
                </a:solidFill>
              </a:rPr>
              <a:t>ребенка, </a:t>
            </a:r>
            <a:r>
              <a:rPr lang="ru-RU" sz="2800" i="0" dirty="0" smtClean="0">
                <a:solidFill>
                  <a:srgbClr val="0000FF"/>
                </a:solidFill>
              </a:rPr>
              <a:t>из них 28 опекаемых;</a:t>
            </a:r>
          </a:p>
          <a:p>
            <a:pPr marL="2286000" lvl="5" indent="0">
              <a:buNone/>
            </a:pPr>
            <a:r>
              <a:rPr lang="ru-RU" sz="2800" i="0" dirty="0" smtClean="0"/>
              <a:t>	- 12 детей -  загородный лагерь «Ёлочка» (по системе </a:t>
            </a:r>
            <a:r>
              <a:rPr lang="ru-RU" sz="2800" i="0" dirty="0" err="1" smtClean="0"/>
              <a:t>кешбэка</a:t>
            </a:r>
            <a:r>
              <a:rPr lang="ru-RU" sz="2800" i="0" dirty="0" smtClean="0"/>
              <a:t>);</a:t>
            </a:r>
          </a:p>
        </p:txBody>
      </p:sp>
      <p:sp>
        <p:nvSpPr>
          <p:cNvPr id="2" name="AutoShape 4" descr="data:image/png;base64,iVBORw0KGgoAAAANSUhEUgAAAPsAAADJCAMAAADSHrQyAAABpFBMVEX///8AAAD/zAD/ygAAltz/zQD/yAAAk9v///1hvum44fX/zwBcu+io2/Njvumx3vS/5PaCy+0AkNqd1vH//fSc1vHG5/cHmNxBsOR5yOyIze7//vjw8PC94/X+773/++z/+eT+7bXW1tY/r+Rvb2/X7vn+9tn+66z+3Grg4OBSUlLt9/ynp6d+fn7+5ZP+8MD+1Dz+4of+553Hx8czMzO4uLgdod9iYmKOjo4hISH+3W/+8sr+1kkAkuYjpOD+2mD+44r/0Sc+Pj6Wlpb+11IRERF4eHhXV1cfHx/k8/u/v7+urq44ODhISEgam8cAjtAvUF9LgJj+4nyey+1zratIo6wyn7YAmM57q5mbsZGptXm419K5vFToxw7awyV5rH6jxLvV2aLIv0u9um64uHuis4CrhwCXk4bdsxKquGuLucQZHSfX0LYoIACKbwDiy0vt2aQWEQBbXh05fX0AXYkAN1FVkrVLXGQAaJkcNkJ1rskAGySBlqAncZQAIDAASmxQdogAdauGv8Zrn7gpZoIaS2I1LCWHvtcvRE5nlqtngI2nwtDdRRobAAAc4UlEQVR4nOVd6WPaZpoHFAgJjo9YPiEgTCxwnHDIZ4AaFOO0OduQtp7OtDN7ze7sdu9tM5NkmjbbdnvMP73vfUsIG4Pdeb4kSELo9z738cqx2NlSunjGP3CeyUv+FaNvp/zWpJ9hUuRYiVSlMOmnmBA1rISV8Cb9FJOhbDKRSFh1d9LPMREqWwmIvpo+8R2yF1dn/AQC33ZOegO7OcKnGS+1EOMBlU94AztZG+kDjZN6BLvVtE/0fduvn1xhJkwuYLxfsU5s8gq+dXEjpA5geq0MWX+iMM9JJvzsyB9qTAQCnEQ95tYh66sn+HoyYZ3UVkyemiDAycdsJPfNoVnoghDBv7AaDxnfBv9WocXrDeuuXfiti6vxkPHQUeWT0OI5w30Z2kqgMxeVION78D8ujHR8Z6gvowDBurjpYAU8Pnp6B1q85FC+roiCo87ZPNgYCMotfvpCb1jwVZwRXNyoHgZ3GHC2MyT4PsmGzujJzp6A0lp9/N80Au9E/ioIjerATGTO5sHGQOk6wEvEFoHPRJZhIDKdMnEUF5Pg09PoLA11PhMxs4Gr1reBc6yc2bOdNdkZILo0Oku3rcguu+AnrAZ0FNaFje1iXUtw0lnATCua24LhvBerWRc5toPxDRfbAhADwM4I5KJkIJ28yC4e2uskN3BwKSJxEoQ2loPD4osr9HkLCi+jViqBQA0ioCsJGzvJ/Jk921mTDZx0W2AdjNci5KbAysHSRRrENxe3aIn6FGI8B9y8Ndhx9UgaBKs/Z/VkZ08uj+0QpYEgDKzIQBeHvlRUVm4M5JQ9r9roNwH1G1XPK+fdk5VboVcH4it+Gdq7hDPg92ko78jmYhyULvopi5TYLUypRKbX8GrDJ1aepeThHs3rg6nFvuPj4s94KV+n7QVOcA0yvWqxMIzfgTzsS0d6A5kJ1wuvMjAXk1D4ok/Q+wQ3XwG/X7Qj4+8pQh8rJAaldE32lbwqNWOitJdEeCuO47ZqXrMNzZRF8derbrTqqyb0yIKFxWvQRpDzBWtStWq7gYCy7oLTyvfBChD8Kb/hRuC+LvRQFMJiFhD7stA3MzkP73ZQ0bAtOBrbLXcIfiD9VWfgPXoJtcfiwCJssNS4Qg4DPLx/guceDeWx2su99KzrtbFCWIlOfoDsV3UnXQ01d57FA19YAphccyrbTRjHKJxij8D3vVDv7+qFNxjq+oH+silYx9qEjB0lt4cwdjXldsptJPxWshvi+GHerjp0aO66IdczU1iYeA5fhhyWtJ6S2/cHom/irEwkVMpzzJdD49hlnyZfrXWQzTMOTxXKdYy+GiT5NUPRER4LKGPIPt0/B/WLMhqe6pi4m823EXo/wBPDCpSKE/rwpFlU+pZY0K1M0tBTcqDWW+aRyXQNo++Zk662nMQjgow3CnMWXN3jV3uTiWoVSnsopjFrX7qIE4CuySH1dYXXEzxKBbmoB+fVzkNrCo9RGOUe8AuFwEbBMCk8MvUmJSnKXg18N3EuphTtfrDcA441Eesbui9MGuRbLWdRasqGwB3CwZ9xF6ccOjZX8y3ToEG6bjLWhngvhpdEvLaQilyvbJ115O8ieP2AszZuoKrRCIjKM7o0GO/jquFuKnJwUw96qpGR3UFKH+jMkdYrLo0XI0SCxXvtNl1VvyNnsV4qUt/jdNRFgh1kfNGggdWTQJkL7XlDvArVQ7YCUQM7NzhKHiWhiZBMoPWtIoPoCEdwf00lqNpqvdrR4r1MxD5We0zBLxx/I8M0JkKTQuKYRdY3mghDoK8bwEywdVG/OJ4KTwFZvED762Tg2ggup1OvG4xwSxN6KPJKVSMa9lYivBY0SsrCIDYVuNBZEAVZwacJFXy1IuXqKU4k7FlYUB1fGwOatFRw8aVX92oDGxrQ90lc1qx8ROzItVonbaAMT5UTzgkLVExZKREq7FipoxlRbB0ex4s60TIK6p8evONlusLHlqGOF+E3HNw5CCl/jp4Q+NP2yxzh/xVDr25wSw4aSNRIOOWTDEewZTRCz1KwDHH/4JgWsqDujye0UX52dK6lash1B+cyMMNP1iaw2QAZ2BEVkdMZrYuBvV5obopG7Wvu+Dv1ODYbbkY6kMopg1mDtYuwtYUxAvgWEBk9LzpzgmldcJ8BUjprY8pmQy2x07b08iWUaCfk3m3c2KyM2cxjghFeP2DJs4Wa1+jUM0AZU3CaIeP3+tWiE8ggT49iBtQqkZ2zUT/jzLN3AxXaRpnMul7Ft3jfXphgyHSqragCGl6j9ojGmRPFyZBd6/saamkBMpVipPKrHzahguI56AVqkzB1Jkq74cAp/mSlNlhFw8ZQUfKG2A37GeM3dRpli+0IwAn8ujeA+U5IL9JJ0oqfMKkxakrbdgGTPYhRtueLwMEq+L1Km3/u+UlpZaxkIxR9yMANGk3GiI1F8NOR7bj5ar/Sadd9P5lJZjK+3+5Vmt2yG2Cqs2UBuWX5nW7LsbOez4614T2BDUwIl4U2sL3A2QOUshO/NtoZRNst9jv1pMFOo1GzJHBWZW3apsYH0yyr3nARppYwrUbdt+1Wexy+5ZcD53baQWY+XRfiimZAf2t4KrhVOFFjyXAxCcdSioY5FX7Wb5AprHRVXDVReh1PWKnAneJBvQC0C4N28G2t/nMycsodX5ypzNR7zX6/W/UAVbuNfrNXz6BFUEeCy0mBv1RMnZ64WkpOkm1VOPP1qQ5IboCpQ7tvWIVnJLPmbpWMEKEJwk7DawHzpjxUGti9ltfvydDtiqgbVExrSRG6AYTTp+jNW2bLlnHeHkNnUgQ8XEAvPyo55TodHUu0GyGRJ/55aUlcybrTaKQqHSScKZQ7HYFJTpNdZFibtnGPHNpwxhXIVOcfhtI1OjUFjFR+qInZGO1Qcg5jp9s0QYedakvKTlptynotiMka1R1xXbAdeql7GCoQr2xZ7aozfDrUVXwBqiIUOtIhDN3B9k1JNz16UUf57ZpJkVF5XDSbpxF5p49YbqX8qnOSrTlNBTriQqHaVo5ALOSTGoeQJQFKb6t31ry7XVfKJafYQ+h28Ixcon/C6KCjRQCw7lxoi2YOl5M8cshQZeim8Cm5EgCkWR2fd1CgJDrL8knHD10smSnfO2nm39Ogw4TbFufvSXpJVcPoj4hIKOCram8HdQLlOlHvZGULp4KR904+raFzHUauhaQo8NiGNSh0s11yyFfkAE0J1/JIbBzxkBsyohlM2QaW9s4pQuGKAbpVtjPiR6SMabJIcnNaJJvYW4mJMkM91N2W7Vo/vKhlJhyIpU6DXLPwGJ4rcR2NEhRIAGCFxJ5ZrCfB+wqaaLJVXg64C2PY9NXFP9RzhvyeRMWUAXqiLkLHMtyiCxFaVEsT8OZiBTIh2ua67vCWjiif3+m1IfU6zX7XK5fzrWF2gzkRahRIOamBH9RRzdaJ0hjOtdBQq+od4XsCh9tJpYSg+AfpbjCQvnSq5bwz+DYZ7SY6QZ7QACBM4DHZJNXX9RAvn+YhqsOmMV2jqCoLkQLJjFd0Qm5jsnPqfcqCu+OKXGgFxVDEVKhOy+5pMzyIINuHeQVQgW38SyZ9Spkk5764BKlEu1o0q0E+AvQuQEOlw6KyWehYKdNEJaKaSeXx4Joa8cYw24cI5QudahGotVvQpnttuBcsX2506r66Ia6h47eTZrwi9I6Y5tBWWzkh5t4mOAmlzNFAcmqov9sJ4aUSoyLbrRX7aEMcw9+uyjWqCBIPHos7QRKR1LCpCdkc2KPfZQSLdr5psfpnuEHeaZU7rLAK2c+534pg4wtZHvVhRro9bGrCxkhwgCe2WdIZq2+KWuGbk852u6zTatRx9c4SOiT1wdBbBaEiB6FkaVjrh8bQ+BWvYlrqmZkLM8Wz30Tl1PoQP3/k4kC2W54Q3iHvlqcVrEE9ayT1g6erQGQV4T0CIyHX44Y27RvxitCbNeET8FkFbiAGqaiL7+CEX2UnArfcnCmVB7K97gmXAMvGmB6lYYrH5QYwvjL+FwMgGsj2pOgGrFq6zzU/QiUdp8Dhr3CD4cUk3mw4OKwRF8fqukIlAzuvrFtthpgp5BpD03Io8RPZSNNODEM9TwiDkIbaXh1EDCECgBmfDCnH9E4913gycgNhmmK9pFS0bLFebWgw2h9wRXVCEs+qTxr5wXbARwEBME5p2qsNLbLh5Q0MXFBk5Ywe2UDCDi7Z1PDVO9ohBt3De0p5W3bAe/mwjw+wdlAlUhPZHo2KMMADORq+YOguwlJ38Pu5e4M9GAqeAnwYHKCNtJli9IREPtWK9WXR91uSxCcrwqkC9vZNJO4o4KsPqA9ha2dW6cqYld1lwRgeW86o2UzSlTO7Go/4k47DjCD8YwTwzED3hPTHuB0Arv34hijT+R53KMgMgURMsWuuHOsJH0H4zgwB9NmNSAWHfJCl90LT/xFToeqLxVCsiS25wZxoOZJ/c9P8Y0vIfPKh2/5FwvfTtRqu6bh2BdHxAIcewHqs+Pga+zML+KzQe6+xCiQqQNgZkgtnW16z13CCfjdGVEshWAca07S406SdSva+UfRMHQkqEE1J4l3YOSenyiwewG2FDu4YtypoyCGVCfTy2KQqeo2gjyWeszHPrYzwFhcsi1LpAuCTJN7lIxfwOYmIpJD84q4pfVlW0JsSIKGqpRIFIOjdswErk4eQp+qSdrlaUAdZK7YkIRx6CsbsWESwr4bvbPFaFHnoH91y6b2FB7LCy10jI/yEqboSf2mpOwSVV6CXqZSn2TkME87L0XWyekHyvvFon4aPYsKDdqh0zwCqQnhwytIra0pEg6BnBX+HhJh8Rr24doK3FejC4eofK8UWauUmE66tO0fx+P0YMXZ8shAVPseh60X4eJbpBQe9ZIZREhAU5S49lsS7o1u4GosrSk2QrhI5tYk4ZDzSTym0ih4I9lIpK4FlYOt+HNGjGHEoSfbDBU0FzoSymOl9sSC/ub54deb587kPP/zo44+fHi9dfofQdUBLx08//ujDX33y698sbqKnTjIRiNlt5sia2HKWY14KJX0pQBm/3et0UGaSO4xT2ogRe5ni2DODK32np1YmkUyC/APgnb32/Pl06WDp8nWRLkO6JBE8Qs7uTn3y6WdABjR1Qe8lRoJi9/2MX694tOPZBOzdepchj2/nYjSIYqmc7QdvuR8ZedZvP/317z6CgDHGJUC7lJ5COj4+3l26dBkhZpiv0+W4fP2dd44//Jt19cZ9CyPXKJ/wdu7GBboJj2Inx/DaAS+XGSHhXkqA98kCyRPUvRzb3Hyw/re//btP//4ffv+7D5fBenBBAAKwIsPv1AMGppv/eBSX6BAexdjH+AY3B7/HxPyMufjjf/pDIkOathn8WOm6D8D/8+8/+ZfpqeVdhh0Ky6XLU5sRfvPR53GF/tXOpkmdYHx/egD9XuCfv9qCz/Vv//4HC8D3/+M3wBZMQVtALZ5kBJYQXToYCH7rsYo8fvSfxZYdhH1/7dQojVS0EgEtT0R3yLP913//z/H1d4jRuxRAGPxlTetl2tjTkMfjt9CpVgqOQCimfW2bnB01oZixF1AW2HwwI3Dofc3KCzaP+gGAfSX8Fw8V1Hef3Dx8tLOFzhVqkGQDtw8v2hoFVoXQy1lMdbDNxfnpg6Xr7/NnfEMgA6DQBxyUpqZXVp8/n7k6u8hoHdCD0B+UxX375sO1XOj1G08EsRgpwfEGLWbcfABgQ4iAj1/w5/wa+L+l3dL0/Ozi+oMo9sxAuTsi8AhqvEMvHjnjUb4sx4ybM9O7GDaiL/mjvlidXRchbyJ68GB9ffHGzMy1+fnnq5zm5+dnri6ub8prtCYwfS8Kmn12+c3To5UItcBEA795bfnSddGSCSIfh359dmZ+dXVlemqqVDoAQc+SHPxRM7jE6aC0sshuL2j6/Q3xQcgyglVcvHEVrCNYyPn5hYWFP7Lrf0aLmAvXjyGoqkB/sLJ0XTHhf+JP++Wly6JZMxl7DnlXJGL7cty8760BxYLJwvzC6tzKyvT0lStTiK5cuTKNaAXQ9Et6/ctXqwvXFnO347dHBF2pAG7OXdLhCCL/RZBjC8d+cHCwi3i2xSLYly9ARLRcKi1jmiI0TWAT5CuvWPjzAVKjZ6+BiRgNdOTXOdc3S9d1MKLIv6+fjoh9GTB58c/sRl+VlilshtuAnUP/BiL/CX8cidC3lNR42gBdFPk3g6EL4CXsqyAr/JqpztMS43gY9lev6Td+gsip+D8aAXS0oVhwbptLJiyCyH+Nj1wWKQp2hP6Y3eirUikS9unPRejfssf45oTOVSD0h57EutjmEstGecAmivxbBAjgwI8OHnVlencg9qXS9NzuwTHl4evjUkTszMw9W50D4FnO9+NiIKaoBId25E73VRDEgfTk0tLx06cfw4LMr/534ZmA/QH2Q8I3rpU0WVkS6WB5bgZcf2334A2VdwLdjP2KgP0Dxue5OYj9R/r59expocMgXttFvLnZqtTrn33mZ0Bu02+BoPoWh76nXryq+UOOfbc0tbIwC8LbxZn5uRIQeQz++1IpGvYVtugfzGHs33AenBJ6i1fWONll+KJw9JddyZ65DYHth/LFs7sm08iwH0Di6n5w8CVT9QjYV5h6v1wh2LnCnxI67JWp3U6nQfaHZvhflNgXsEthWGzewHNF5kXkgL4H0A+i8p1p96s5gv0Ve5BTOrmKpaZuLmnBWb2i0DsQikpyTLFoZLps647fyuCPoZU8fvHiWMK+bMDOlf3ZHMX+A3uW00GH8Zw0gU63SSblDulDge13pDtMBRUvBOx/ir/++i1AzsAflI5fUq0P5bsg8SsU+8J7I8GOWoiCsuO/KwLfwqC0i4T6cfyhdKYUATv26G++OmbYvyP3esOxT734/s3L7xTsLKj5do5hX6Xu/mhz8xQeviO92ZT8dQGrrrUAREunaNn8YJlfogi+otB5nPQVhf4Ue/HXEnbBxq/o2F8uLMzPX5u5AUsIQy8ClHg2E2/j7UyW6RVNoqV7Vzk3s3TdWLTj2N/SrxKtX37J7/Y94ftX9MB3InZu6FYM2P8IsUO6hujq7OJ65FVAs0wO+VDF2wPqxnq4yPZ97ezi89IlktECzO+//dPbt0LAy+s926iCISvQSyz03/EDAvYXjO0rJuw/EewY+gymq4AWB9TKYnh7OZH4It4CH9CSuC1iD6gtrc/OPH/+/AXNU74AH8DzgMdY36RYSVxwU7zb98sy9PjRMsfO5ONbEfsP7KiOHSK/cWMW0GIo/BbbboLnnK1MUKtP7JrcDXGqO//Hr7vHvEeO2uUNfSHj3ynQReyM7Z+viNiZf18wYifQAQWjhy+BQjY+208lAhrOmEQHF1Ir25JaatwubFFU6NOadFH8RUnQdUhvuMyzJXkmYf+JHH05CPviYpDul0lUQ8TduBMJ0z3x2YIqRTmtyUDrj9RQYkOhdN6Auj+VDgj6zhzcKwk7Ldz9PBh7AHgYzCYL+HXxCStsP7TMqQ3zRVsKpjienYBEsyC0Fjfla2BwIx/hdp7J9usVCTs1dT9EwG7OcvHf8kLjv1YytKd/S3y0e+ZrZCWWLmWxAfywo1zzolR6qRyZmp7CdUrZyjPsdEmgyA/GbtJ56N/q5K9kNUJfFyHFNUpAS2k/biAS91NrAQ1FTrnkc9nOxdHUwQ3Cd0XdKXaawv4UiP3GAOywHN9GM+2B79EiJOvxQ9MlrMGyvbOxsa1gJxM08Z2YIkJx6PW2lCP3Y5tU5lmN4oWIfY6K/EIA9qsidlMnlL+MY9Dgksx2Y9rIoCNrxsT/CT77hH8Tn7rLdT5H/N82sxZbsRvLROaZMkjYaZj7LAp2YxO4SgfgBo6wyGw3tQGZwO+gj0yl96W1u0X/C6SaX4HvfpstGJCVecL3K8zMi9hltodiXw8w8mRTenXgBmqF7XpAy/m8o3zGPu4R+XSb+Mr3csxxHOXwOj3kC7bPsU+bsMvaPoDv5i6pZ0XRdEiK19YDWqaw1PFTnb6LP1IB3yDyscFbcXdyR3TN7vP7Ly4TvjOZ/45hZ/WqHxciYEd9cBU+GtcMi2YYKVHYe5q656imUgfABAWvRY6YvntkkUSLd4TOoSifHIEmYnMaQn82xfX9c4b9Ff21HyJiR1MAEnw4wRTu0ykphlnNX3lO9oQeoIJyV16KmxvIqsF4R3Z0KEamfhB1Wtanrkx9EJ/iPo4IPYAuZHARsa+vKyMQPbRtJQKpHuhQvYApN1UGqt7UGcpBD1oQKb5BU4R0BY+wWK2/eA3C+isstokfoaB2jgby8W8WVleHws7RO5al/6EzI+FIfo95IFXdmYDTRWE6QgNa2V6g79/XjlBJwHqD5jFuLa4LC3/081/+8memA7gVOxx2ave6Ud8NQjjEfJKWv1KJ3yYnNmgqR0Nflr8iwl5CPILXjAoHWoi1e3Tt9OEzzArcrr82T9FHwr6OfH06in1HhO3UbcZMVd1ZckvcG4vp2CJJtvKuduiJ+Dv4/CFfpkdxE/EkepMswrV5Bj4MO2R8wYkInTwGHw9R1Z1ymUBYo5+PNpRbYNrSDq1Jq/EY/JdGgYfi/UUyRBhoDdCAConojdiHamAR9/UoxiJ0Rd0Vu8Zs2Hs8zxVLc4RhT/gRgoMFhofcFKB1Uk0tuLUxnxAXAc7pLM7O3piVwQ85DIYf5C73Saq6UxN4T0bwmF8mubOceohaCQN7Sd1DTY3vRO9CobEvTMMXsNcoTxk/FXVnx6FX3mCRgNilFRlH4j5BiamV0JBvM8GRymV3Auomo6d3KU9Z2qWoOzXD0CtzRNJFQl5Pu3g8iaNLKeFDJwTu5g6xjjy+szOymbKBRLi6JvgkWd2Zvd4TmP6efI2g27R6F9dupwq2Zs1yG+ODjX5vm+DiInkkPwG3UHw29L5yE4GX5NCafq1S9BnFBNHpiDzQhiDOT+QrVEkFTBcnQ+FCCdErZbK8HUg5FNcEZxJEmA2DTBaVykxVMjxVVh9Ck8cFggUk2/rVor7vjVe6jUQAwydhzyW7VlVL392Qz0Kbx4NSepJpgahA/CaTl3cmrNAtcQ8kS6Oc3W7Lg9A3kQPj6s7YzhRIFBJ68DwwPZbD0QZyS0xnlchG6tHt6F/fEkWDyQT1cLLdRL8xPu8dSsTQIV4ynZVNnWDCFeQE8obgynn6YWL7uSJixnCAxoyTbOp45K34NbKvA3Zh9LSfxXnng8cGeiI+H8Mo2iGx8Sg3ZqmzvitYij3t7Kg3PoyMbotiyV2ZYM1yYmd2W/8qNg6H+jdv3997sn33KGh+YeKU408fE8MT/rw5IVSN8+J07pAJOWphUNkIaF+eRyKPTAwYYx63zAp0IME7a2s7h4LTk2tTo9rbcfa0I+sos9XMxZHClFSIk+gIyziza+fBa0ci2mughphpNqm3U0h7ekxLpYBg3bpz89a97bvn065t3D/UXQ2ReJaFs5oKkXliqW/q/WRMj5WdbuPOP6MRir7u7cvbMEl4yeMYHr5BH7dFxADmOHq5BQjHBdFt1vYVimAUD7fpojDfoUYOI9TqLdu3zyOPTcRLqFwjCVuFiFMfIeKn5fmiW2MsKp2ShICcDRTcUSVeCGl16OAe+8QcHN0ymI7zS2s6GKk1REjfmi+lIbm12/v7t9cuEvCYVCsmWGkIJ9krbXhMa8VeQBKqZPgANV3yLijVmu8YbnXhiNfScDJC5WBbsViS0G+f1yRkOBJeOgC0dYPFrio6sa10/8JY8nASsL+3x2M0XaZZT10N2S4uiS+b4GSsJR1Ct7/3i9B0TOrbVRAF5R250b1g4TyQFpHG9Y2uv1RSR5r/iqBrU/xB4+G/SFKjlvPQDxobSRr/5IKF5KelNZakPQkd4fll0trtm+/u7V+cxPt09P9ZsQDopi6jp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data:image/png;base64,iVBORw0KGgoAAAANSUhEUgAAAPsAAADJCAMAAADSHrQyAAABpFBMVEX///8AAAD/zAD/ygAAltz/zQD/yAAAk9v///1hvum44fX/zwBcu+io2/Njvumx3vS/5PaCy+0AkNqd1vH//fSc1vHG5/cHmNxBsOR5yOyIze7//vjw8PC94/X+773/++z/+eT+7bXW1tY/r+Rvb2/X7vn+9tn+66z+3Grg4OBSUlLt9/ynp6d+fn7+5ZP+8MD+1Dz+4of+553Hx8czMzO4uLgdod9iYmKOjo4hISH+3W/+8sr+1kkAkuYjpOD+2mD+44r/0Sc+Pj6Wlpb+11IRERF4eHhXV1cfHx/k8/u/v7+urq44ODhISEgam8cAjtAvUF9LgJj+4nyey+1zratIo6wyn7YAmM57q5mbsZGptXm419K5vFToxw7awyV5rH6jxLvV2aLIv0u9um64uHuis4CrhwCXk4bdsxKquGuLucQZHSfX0LYoIACKbwDiy0vt2aQWEQBbXh05fX0AXYkAN1FVkrVLXGQAaJkcNkJ1rskAGySBlqAncZQAIDAASmxQdogAdauGv8Zrn7gpZoIaS2I1LCWHvtcvRE5nlqtngI2nwtDdRRobAAAc4UlEQVR4nOVd6WPaZpoHFAgJjo9YPiEgTCxwnHDIZ4AaFOO0OduQtp7OtDN7ze7sdu9tM5NkmjbbdnvMP73vfUsIG4Pdeb4kSELo9z738cqx2NlSunjGP3CeyUv+FaNvp/zWpJ9hUuRYiVSlMOmnmBA1rISV8Cb9FJOhbDKRSFh1d9LPMREqWwmIvpo+8R2yF1dn/AQC33ZOegO7OcKnGS+1EOMBlU94AztZG+kDjZN6BLvVtE/0fduvn1xhJkwuYLxfsU5s8gq+dXEjpA5geq0MWX+iMM9JJvzsyB9qTAQCnEQ95tYh66sn+HoyYZ3UVkyemiDAycdsJPfNoVnoghDBv7AaDxnfBv9WocXrDeuuXfiti6vxkPHQUeWT0OI5w30Z2kqgMxeVION78D8ujHR8Z6gvowDBurjpYAU8Pnp6B1q85FC+roiCo87ZPNgYCMotfvpCb1jwVZwRXNyoHgZ3GHC2MyT4PsmGzujJzp6A0lp9/N80Au9E/ioIjerATGTO5sHGQOk6wEvEFoHPRJZhIDKdMnEUF5Pg09PoLA11PhMxs4Gr1reBc6yc2bOdNdkZILo0Oku3rcguu+AnrAZ0FNaFje1iXUtw0lnATCua24LhvBerWRc5toPxDRfbAhADwM4I5KJkIJ28yC4e2uskN3BwKSJxEoQ2loPD4osr9HkLCi+jViqBQA0ioCsJGzvJ/Jk921mTDZx0W2AdjNci5KbAysHSRRrENxe3aIn6FGI8B9y8Ndhx9UgaBKs/Z/VkZ08uj+0QpYEgDKzIQBeHvlRUVm4M5JQ9r9roNwH1G1XPK+fdk5VboVcH4it+Gdq7hDPg92ko78jmYhyULvopi5TYLUypRKbX8GrDJ1aepeThHs3rg6nFvuPj4s94KV+n7QVOcA0yvWqxMIzfgTzsS0d6A5kJ1wuvMjAXk1D4ok/Q+wQ3XwG/X7Qj4+8pQh8rJAaldE32lbwqNWOitJdEeCuO47ZqXrMNzZRF8derbrTqqyb0yIKFxWvQRpDzBWtStWq7gYCy7oLTyvfBChD8Kb/hRuC+LvRQFMJiFhD7stA3MzkP73ZQ0bAtOBrbLXcIfiD9VWfgPXoJtcfiwCJssNS4Qg4DPLx/guceDeWx2su99KzrtbFCWIlOfoDsV3UnXQ01d57FA19YAphccyrbTRjHKJxij8D3vVDv7+qFNxjq+oH+silYx9qEjB0lt4cwdjXldsptJPxWshvi+GHerjp0aO66IdczU1iYeA5fhhyWtJ6S2/cHom/irEwkVMpzzJdD49hlnyZfrXWQzTMOTxXKdYy+GiT5NUPRER4LKGPIPt0/B/WLMhqe6pi4m823EXo/wBPDCpSKE/rwpFlU+pZY0K1M0tBTcqDWW+aRyXQNo++Zk662nMQjgow3CnMWXN3jV3uTiWoVSnsopjFrX7qIE4CuySH1dYXXEzxKBbmoB+fVzkNrCo9RGOUe8AuFwEbBMCk8MvUmJSnKXg18N3EuphTtfrDcA441Eesbui9MGuRbLWdRasqGwB3CwZ9xF6ccOjZX8y3ToEG6bjLWhngvhpdEvLaQilyvbJ115O8ieP2AszZuoKrRCIjKM7o0GO/jquFuKnJwUw96qpGR3UFKH+jMkdYrLo0XI0SCxXvtNl1VvyNnsV4qUt/jdNRFgh1kfNGggdWTQJkL7XlDvArVQ7YCUQM7NzhKHiWhiZBMoPWtIoPoCEdwf00lqNpqvdrR4r1MxD5We0zBLxx/I8M0JkKTQuKYRdY3mghDoK8bwEywdVG/OJ4KTwFZvED762Tg2ggup1OvG4xwSxN6KPJKVSMa9lYivBY0SsrCIDYVuNBZEAVZwacJFXy1IuXqKU4k7FlYUB1fGwOatFRw8aVX92oDGxrQ90lc1qx8ROzItVonbaAMT5UTzgkLVExZKREq7FipoxlRbB0ex4s60TIK6p8evONlusLHlqGOF+E3HNw5CCl/jp4Q+NP2yxzh/xVDr25wSw4aSNRIOOWTDEewZTRCz1KwDHH/4JgWsqDujye0UX52dK6lash1B+cyMMNP1iaw2QAZ2BEVkdMZrYuBvV5obopG7Wvu+Dv1ODYbbkY6kMopg1mDtYuwtYUxAvgWEBk9LzpzgmldcJ8BUjprY8pmQy2x07b08iWUaCfk3m3c2KyM2cxjghFeP2DJs4Wa1+jUM0AZU3CaIeP3+tWiE8ggT49iBtQqkZ2zUT/jzLN3AxXaRpnMul7Ft3jfXphgyHSqragCGl6j9ojGmRPFyZBd6/saamkBMpVipPKrHzahguI56AVqkzB1Jkq74cAp/mSlNlhFw8ZQUfKG2A37GeM3dRpli+0IwAn8ujeA+U5IL9JJ0oqfMKkxakrbdgGTPYhRtueLwMEq+L1Km3/u+UlpZaxkIxR9yMANGk3GiI1F8NOR7bj5ar/Sadd9P5lJZjK+3+5Vmt2yG2Cqs2UBuWX5nW7LsbOez4614T2BDUwIl4U2sL3A2QOUshO/NtoZRNst9jv1pMFOo1GzJHBWZW3apsYH0yyr3nARppYwrUbdt+1Wexy+5ZcD53baQWY+XRfiimZAf2t4KrhVOFFjyXAxCcdSioY5FX7Wb5AprHRVXDVReh1PWKnAneJBvQC0C4N28G2t/nMycsodX5ypzNR7zX6/W/UAVbuNfrNXz6BFUEeCy0mBv1RMnZ64WkpOkm1VOPP1qQ5IboCpQ7tvWIVnJLPmbpWMEKEJwk7DawHzpjxUGti9ltfvydDtiqgbVExrSRG6AYTTp+jNW2bLlnHeHkNnUgQ8XEAvPyo55TodHUu0GyGRJ/55aUlcybrTaKQqHSScKZQ7HYFJTpNdZFibtnGPHNpwxhXIVOcfhtI1OjUFjFR+qInZGO1Qcg5jp9s0QYedakvKTlptynotiMka1R1xXbAdeql7GCoQr2xZ7aozfDrUVXwBqiIUOtIhDN3B9k1JNz16UUf57ZpJkVF5XDSbpxF5p49YbqX8qnOSrTlNBTriQqHaVo5ALOSTGoeQJQFKb6t31ry7XVfKJafYQ+h28Ixcon/C6KCjRQCw7lxoi2YOl5M8cshQZeim8Cm5EgCkWR2fd1CgJDrL8knHD10smSnfO2nm39Ogw4TbFufvSXpJVcPoj4hIKOCram8HdQLlOlHvZGULp4KR904+raFzHUauhaQo8NiGNSh0s11yyFfkAE0J1/JIbBzxkBsyohlM2QaW9s4pQuGKAbpVtjPiR6SMabJIcnNaJJvYW4mJMkM91N2W7Vo/vKhlJhyIpU6DXLPwGJ4rcR2NEhRIAGCFxJ5ZrCfB+wqaaLJVXg64C2PY9NXFP9RzhvyeRMWUAXqiLkLHMtyiCxFaVEsT8OZiBTIh2ua67vCWjiif3+m1IfU6zX7XK5fzrWF2gzkRahRIOamBH9RRzdaJ0hjOtdBQq+od4XsCh9tJpYSg+AfpbjCQvnSq5bwz+DYZ7SY6QZ7QACBM4DHZJNXX9RAvn+YhqsOmMV2jqCoLkQLJjFd0Qm5jsnPqfcqCu+OKXGgFxVDEVKhOy+5pMzyIINuHeQVQgW38SyZ9Spkk5764BKlEu1o0q0E+AvQuQEOlw6KyWehYKdNEJaKaSeXx4Joa8cYw24cI5QudahGotVvQpnttuBcsX2506r66Ia6h47eTZrwi9I6Y5tBWWzkh5t4mOAmlzNFAcmqov9sJ4aUSoyLbrRX7aEMcw9+uyjWqCBIPHos7QRKR1LCpCdkc2KPfZQSLdr5psfpnuEHeaZU7rLAK2c+534pg4wtZHvVhRro9bGrCxkhwgCe2WdIZq2+KWuGbk852u6zTatRx9c4SOiT1wdBbBaEiB6FkaVjrh8bQ+BWvYlrqmZkLM8Wz30Tl1PoQP3/k4kC2W54Q3iHvlqcVrEE9ayT1g6erQGQV4T0CIyHX44Y27RvxitCbNeET8FkFbiAGqaiL7+CEX2UnArfcnCmVB7K97gmXAMvGmB6lYYrH5QYwvjL+FwMgGsj2pOgGrFq6zzU/QiUdp8Dhr3CD4cUk3mw4OKwRF8fqukIlAzuvrFtthpgp5BpD03Io8RPZSNNODEM9TwiDkIbaXh1EDCECgBmfDCnH9E4913gycgNhmmK9pFS0bLFebWgw2h9wRXVCEs+qTxr5wXbARwEBME5p2qsNLbLh5Q0MXFBk5Ywe2UDCDi7Z1PDVO9ohBt3De0p5W3bAe/mwjw+wdlAlUhPZHo2KMMADORq+YOguwlJ38Pu5e4M9GAqeAnwYHKCNtJli9IREPtWK9WXR91uSxCcrwqkC9vZNJO4o4KsPqA9ha2dW6cqYld1lwRgeW86o2UzSlTO7Go/4k47DjCD8YwTwzED3hPTHuB0Arv34hijT+R53KMgMgURMsWuuHOsJH0H4zgwB9NmNSAWHfJCl90LT/xFToeqLxVCsiS25wZxoOZJ/c9P8Y0vIfPKh2/5FwvfTtRqu6bh2BdHxAIcewHqs+Pga+zML+KzQe6+xCiQqQNgZkgtnW16z13CCfjdGVEshWAca07S406SdSva+UfRMHQkqEE1J4l3YOSenyiwewG2FDu4YtypoyCGVCfTy2KQqeo2gjyWeszHPrYzwFhcsi1LpAuCTJN7lIxfwOYmIpJD84q4pfVlW0JsSIKGqpRIFIOjdswErk4eQp+qSdrlaUAdZK7YkIRx6CsbsWESwr4bvbPFaFHnoH91y6b2FB7LCy10jI/yEqboSf2mpOwSVV6CXqZSn2TkME87L0XWyekHyvvFon4aPYsKDdqh0zwCqQnhwytIra0pEg6BnBX+HhJh8Rr24doK3FejC4eofK8UWauUmE66tO0fx+P0YMXZ8shAVPseh60X4eJbpBQe9ZIZREhAU5S49lsS7o1u4GosrSk2QrhI5tYk4ZDzSTym0ih4I9lIpK4FlYOt+HNGjGHEoSfbDBU0FzoSymOl9sSC/ub54deb587kPP/zo44+fHi9dfofQdUBLx08//ujDX33y698sbqKnTjIRiNlt5sia2HKWY14KJX0pQBm/3et0UGaSO4xT2ogRe5ni2DODK32np1YmkUyC/APgnb32/Pl06WDp8nWRLkO6JBE8Qs7uTn3y6WdABjR1Qe8lRoJi9/2MX694tOPZBOzdepchj2/nYjSIYqmc7QdvuR8ZedZvP/317z6CgDHGJUC7lJ5COj4+3l26dBkhZpiv0+W4fP2dd44//Jt19cZ9CyPXKJ/wdu7GBboJj2Inx/DaAS+XGSHhXkqA98kCyRPUvRzb3Hyw/re//btP//4ffv+7D5fBenBBAAKwIsPv1AMGppv/eBSX6BAexdjH+AY3B7/HxPyMufjjf/pDIkOathn8WOm6D8D/8+8/+ZfpqeVdhh0Ky6XLU5sRfvPR53GF/tXOpkmdYHx/egD9XuCfv9qCz/Vv//4HC8D3/+M3wBZMQVtALZ5kBJYQXToYCH7rsYo8fvSfxZYdhH1/7dQojVS0EgEtT0R3yLP913//z/H1d4jRuxRAGPxlTetl2tjTkMfjt9CpVgqOQCimfW2bnB01oZixF1AW2HwwI3Dofc3KCzaP+gGAfSX8Fw8V1Hef3Dx8tLOFzhVqkGQDtw8v2hoFVoXQy1lMdbDNxfnpg6Xr7/NnfEMgA6DQBxyUpqZXVp8/n7k6u8hoHdCD0B+UxX375sO1XOj1G08EsRgpwfEGLWbcfABgQ4iAj1/w5/wa+L+l3dL0/Ozi+oMo9sxAuTsi8AhqvEMvHjnjUb4sx4ybM9O7GDaiL/mjvlidXRchbyJ68GB9ffHGzMy1+fnnq5zm5+dnri6ub8prtCYwfS8Kmn12+c3To5UItcBEA795bfnSddGSCSIfh359dmZ+dXVlemqqVDoAQc+SHPxRM7jE6aC0sshuL2j6/Q3xQcgyglVcvHEVrCNYyPn5hYWFP7Lrf0aLmAvXjyGoqkB/sLJ0XTHhf+JP++Wly6JZMxl7DnlXJGL7cty8760BxYLJwvzC6tzKyvT0lStTiK5cuTKNaAXQ9Et6/ctXqwvXFnO347dHBF2pAG7OXdLhCCL/RZBjC8d+cHCwi3i2xSLYly9ARLRcKi1jmiI0TWAT5CuvWPjzAVKjZ6+BiRgNdOTXOdc3S9d1MKLIv6+fjoh9GTB58c/sRl+VlilshtuAnUP/BiL/CX8cidC3lNR42gBdFPk3g6EL4CXsqyAr/JqpztMS43gY9lev6Td+gsip+D8aAXS0oVhwbptLJiyCyH+Nj1wWKQp2hP6Y3eirUikS9unPRejfssf45oTOVSD0h57EutjmEstGecAmivxbBAjgwI8OHnVlencg9qXS9NzuwTHl4evjUkTszMw9W50D4FnO9+NiIKaoBId25E73VRDEgfTk0tLx06cfw4LMr/534ZmA/QH2Q8I3rpU0WVkS6WB5bgZcf2334A2VdwLdjP2KgP0Dxue5OYj9R/r59expocMgXttFvLnZqtTrn33mZ0Bu02+BoPoWh76nXryq+UOOfbc0tbIwC8LbxZn5uRIQeQz++1IpGvYVtugfzGHs33AenBJ6i1fWONll+KJw9JddyZ65DYHth/LFs7sm08iwH0Di6n5w8CVT9QjYV5h6v1wh2LnCnxI67JWp3U6nQfaHZvhflNgXsEthWGzewHNF5kXkgL4H0A+i8p1p96s5gv0Ve5BTOrmKpaZuLmnBWb2i0DsQikpyTLFoZLps647fyuCPoZU8fvHiWMK+bMDOlf3ZHMX+A3uW00GH8Zw0gU63SSblDulDge13pDtMBRUvBOx/ir/++i1AzsAflI5fUq0P5bsg8SsU+8J7I8GOWoiCsuO/KwLfwqC0i4T6cfyhdKYUATv26G++OmbYvyP3esOxT734/s3L7xTsLKj5do5hX6Xu/mhz8xQeviO92ZT8dQGrrrUAREunaNn8YJlfogi+otB5nPQVhf4Ue/HXEnbBxq/o2F8uLMzPX5u5AUsIQy8ClHg2E2/j7UyW6RVNoqV7Vzk3s3TdWLTj2N/SrxKtX37J7/Y94ftX9MB3InZu6FYM2P8IsUO6hujq7OJ65FVAs0wO+VDF2wPqxnq4yPZ97ezi89IlktECzO+//dPbt0LAy+s926iCISvQSyz03/EDAvYXjO0rJuw/EewY+gymq4AWB9TKYnh7OZH4It4CH9CSuC1iD6gtrc/OPH/+/AXNU74AH8DzgMdY36RYSVxwU7zb98sy9PjRMsfO5ONbEfsP7KiOHSK/cWMW0GIo/BbbboLnnK1MUKtP7JrcDXGqO//Hr7vHvEeO2uUNfSHj3ynQReyM7Z+viNiZf18wYifQAQWjhy+BQjY+208lAhrOmEQHF1Ir25JaatwubFFU6NOadFH8RUnQdUhvuMyzJXkmYf+JHH05CPviYpDul0lUQ8TduBMJ0z3x2YIqRTmtyUDrj9RQYkOhdN6Auj+VDgj6zhzcKwk7Ldz9PBh7AHgYzCYL+HXxCStsP7TMqQ3zRVsKpjienYBEsyC0Fjfla2BwIx/hdp7J9usVCTs1dT9EwG7OcvHf8kLjv1YytKd/S3y0e+ZrZCWWLmWxAfywo1zzolR6qRyZmp7CdUrZyjPsdEmgyA/GbtJ56N/q5K9kNUJfFyHFNUpAS2k/biAS91NrAQ1FTrnkc9nOxdHUwQ3Cd0XdKXaawv4UiP3GAOywHN9GM+2B79EiJOvxQ9MlrMGyvbOxsa1gJxM08Z2YIkJx6PW2lCP3Y5tU5lmN4oWIfY6K/EIA9qsidlMnlL+MY9Dgksx2Y9rIoCNrxsT/CT77hH8Tn7rLdT5H/N82sxZbsRvLROaZMkjYaZj7LAp2YxO4SgfgBo6wyGw3tQGZwO+gj0yl96W1u0X/C6SaX4HvfpstGJCVecL3K8zMi9hltodiXw8w8mRTenXgBmqF7XpAy/m8o3zGPu4R+XSb+Mr3csxxHOXwOj3kC7bPsU+bsMvaPoDv5i6pZ0XRdEiK19YDWqaw1PFTnb6LP1IB3yDyscFbcXdyR3TN7vP7Ly4TvjOZ/45hZ/WqHxciYEd9cBU+GtcMi2YYKVHYe5q656imUgfABAWvRY6YvntkkUSLd4TOoSifHIEmYnMaQn82xfX9c4b9Ff21HyJiR1MAEnw4wRTu0ykphlnNX3lO9oQeoIJyV16KmxvIqsF4R3Z0KEamfhB1Wtanrkx9EJ/iPo4IPYAuZHARsa+vKyMQPbRtJQKpHuhQvYApN1UGqt7UGcpBD1oQKb5BU4R0BY+wWK2/eA3C+isstokfoaB2jgby8W8WVleHws7RO5al/6EzI+FIfo95IFXdmYDTRWE6QgNa2V6g79/XjlBJwHqD5jFuLa4LC3/081/+8memA7gVOxx2ave6Ud8NQjjEfJKWv1KJ3yYnNmgqR0Nflr8iwl5CPILXjAoHWoi1e3Tt9OEzzArcrr82T9FHwr6OfH06in1HhO3UbcZMVd1ZckvcG4vp2CJJtvKuduiJ+Dv4/CFfpkdxE/EkepMswrV5Bj4MO2R8wYkInTwGHw9R1Z1ymUBYo5+PNpRbYNrSDq1Jq/EY/JdGgYfi/UUyRBhoDdCAConojdiHamAR9/UoxiJ0Rd0Vu8Zs2Hs8zxVLc4RhT/gRgoMFhofcFKB1Uk0tuLUxnxAXAc7pLM7O3piVwQ85DIYf5C73Saq6UxN4T0bwmF8mubOceohaCQN7Sd1DTY3vRO9CobEvTMMXsNcoTxk/FXVnx6FX3mCRgNilFRlH4j5BiamV0JBvM8GRymV3Auomo6d3KU9Z2qWoOzXD0CtzRNJFQl5Pu3g8iaNLKeFDJwTu5g6xjjy+szOymbKBRLi6JvgkWd2Zvd4TmP6efI2g27R6F9dupwq2Zs1yG+ODjX5vm+DiInkkPwG3UHw29L5yE4GX5NCafq1S9BnFBNHpiDzQhiDOT+QrVEkFTBcnQ+FCCdErZbK8HUg5FNcEZxJEmA2DTBaVykxVMjxVVh9Ck8cFggUk2/rVor7vjVe6jUQAwydhzyW7VlVL392Qz0Kbx4NSepJpgahA/CaTl3cmrNAtcQ8kS6Oc3W7Lg9A3kQPj6s7YzhRIFBJ68DwwPZbD0QZyS0xnlchG6tHt6F/fEkWDyQT1cLLdRL8xPu8dSsTQIV4ynZVNnWDCFeQE8obgynn6YWL7uSJixnCAxoyTbOp45K34NbKvA3Zh9LSfxXnng8cGeiI+H8Mo2iGx8Sg3ZqmzvitYij3t7Kg3PoyMbotiyV2ZYM1yYmd2W/8qNg6H+jdv3997sn33KGh+YeKU408fE8MT/rw5IVSN8+J07pAJOWphUNkIaF+eRyKPTAwYYx63zAp0IME7a2s7h4LTk2tTo9rbcfa0I+sos9XMxZHClFSIk+gIyziza+fBa0ci2mughphpNqm3U0h7ekxLpYBg3bpz89a97bvn065t3D/UXQ2ReJaFs5oKkXliqW/q/WRMj5WdbuPOP6MRir7u7cvbMEl4yeMYHr5BH7dFxADmOHq5BQjHBdFt1vYVimAUD7fpojDfoUYOI9TqLdu3zyOPTcRLqFwjCVuFiFMfIeKn5fmiW2MsKp2ShICcDRTcUSVeCGl16OAe+8QcHN0ymI7zS2s6GKk1REjfmi+lIbm12/v7t9cuEvCYVCsmWGkIJ9krbXhMa8VeQBKqZPgANV3yLijVmu8YbnXhiNfScDJC5WBbsViS0G+f1yRkOBJeOgC0dYPFrio6sa10/8JY8nASsL+3x2M0XaZZT10N2S4uiS+b4GSsJR1Ct7/3i9B0TOrbVRAF5R250b1g4TyQFpHG9Y2uv1RSR5r/iqBrU/xB4+G/SFKjlvPQDxobSRr/5IKF5KelNZakPQkd4fll0trtm+/u7V+cxPt09P9ZsQDopi6jp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Users\1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2874"/>
            <a:ext cx="2664296" cy="213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8"/>
          <p:cNvSpPr txBox="1">
            <a:spLocks/>
          </p:cNvSpPr>
          <p:nvPr/>
        </p:nvSpPr>
        <p:spPr bwMode="auto">
          <a:xfrm>
            <a:off x="791072" y="2852936"/>
            <a:ext cx="8245424" cy="392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5" indent="0">
              <a:buNone/>
            </a:pPr>
            <a:r>
              <a:rPr lang="ru-RU" sz="2800" i="0" dirty="0" smtClean="0">
                <a:solidFill>
                  <a:srgbClr val="0000FF"/>
                </a:solidFill>
              </a:rPr>
              <a:t>- 12 человек</a:t>
            </a:r>
            <a:r>
              <a:rPr lang="ru-RU" sz="2800" i="0" dirty="0">
                <a:solidFill>
                  <a:srgbClr val="0000FF"/>
                </a:solidFill>
              </a:rPr>
              <a:t>  - сборы в загородном лагере «Журавленок»;</a:t>
            </a:r>
          </a:p>
          <a:p>
            <a:pPr marL="0" lvl="5" indent="0">
              <a:buNone/>
            </a:pPr>
            <a:r>
              <a:rPr lang="ru-RU" sz="2800" i="0" kern="0" dirty="0" smtClean="0"/>
              <a:t>- ТИМ Юниор – 11 человек;</a:t>
            </a:r>
          </a:p>
          <a:p>
            <a:pPr marL="0" lvl="5" indent="0">
              <a:buNone/>
            </a:pPr>
            <a:r>
              <a:rPr lang="ru-RU" sz="2800" i="0" kern="0" dirty="0" smtClean="0">
                <a:solidFill>
                  <a:srgbClr val="0000FF"/>
                </a:solidFill>
              </a:rPr>
              <a:t>- ТОС - 158 </a:t>
            </a:r>
            <a:r>
              <a:rPr lang="ru-RU" sz="2800" i="0" kern="0" dirty="0">
                <a:solidFill>
                  <a:srgbClr val="0000FF"/>
                </a:solidFill>
              </a:rPr>
              <a:t>человек</a:t>
            </a:r>
            <a:r>
              <a:rPr lang="ru-RU" sz="2800" i="0" kern="0" dirty="0" smtClean="0">
                <a:solidFill>
                  <a:srgbClr val="0000FF"/>
                </a:solidFill>
              </a:rPr>
              <a:t>;</a:t>
            </a:r>
          </a:p>
          <a:p>
            <a:pPr marL="0" lvl="5" indent="0">
              <a:buNone/>
            </a:pPr>
            <a:r>
              <a:rPr lang="ru-RU" sz="2800" i="0" kern="0" dirty="0" smtClean="0"/>
              <a:t>- палаточный лагерь «Робинзон» - 70 человек;</a:t>
            </a:r>
          </a:p>
          <a:p>
            <a:pPr marL="0" lvl="5" indent="0">
              <a:buNone/>
            </a:pPr>
            <a:r>
              <a:rPr lang="ru-RU" sz="2800" i="0" kern="0" dirty="0" smtClean="0">
                <a:solidFill>
                  <a:srgbClr val="0000FF"/>
                </a:solidFill>
              </a:rPr>
              <a:t>- палаточный </a:t>
            </a:r>
            <a:r>
              <a:rPr lang="ru-RU" sz="2800" i="0" kern="0" dirty="0">
                <a:solidFill>
                  <a:srgbClr val="0000FF"/>
                </a:solidFill>
              </a:rPr>
              <a:t>лагерь </a:t>
            </a:r>
            <a:r>
              <a:rPr lang="ru-RU" sz="2800" i="0" kern="0" dirty="0" smtClean="0">
                <a:solidFill>
                  <a:srgbClr val="0000FF"/>
                </a:solidFill>
              </a:rPr>
              <a:t>«</a:t>
            </a:r>
            <a:r>
              <a:rPr lang="ru-RU" sz="2800" i="0" kern="0" dirty="0" err="1" smtClean="0">
                <a:solidFill>
                  <a:srgbClr val="0000FF"/>
                </a:solidFill>
              </a:rPr>
              <a:t>Юнармия</a:t>
            </a:r>
            <a:r>
              <a:rPr lang="ru-RU" sz="2800" i="0" kern="0" dirty="0" smtClean="0">
                <a:solidFill>
                  <a:srgbClr val="0000FF"/>
                </a:solidFill>
              </a:rPr>
              <a:t>» </a:t>
            </a:r>
            <a:r>
              <a:rPr lang="ru-RU" sz="2800" i="0" kern="0" dirty="0">
                <a:solidFill>
                  <a:srgbClr val="0000FF"/>
                </a:solidFill>
              </a:rPr>
              <a:t>- </a:t>
            </a:r>
            <a:r>
              <a:rPr lang="ru-RU" sz="2800" i="0" kern="0" dirty="0" smtClean="0">
                <a:solidFill>
                  <a:srgbClr val="0000FF"/>
                </a:solidFill>
              </a:rPr>
              <a:t>6 человек;</a:t>
            </a:r>
          </a:p>
          <a:p>
            <a:pPr marL="0" lvl="5" indent="0">
              <a:buNone/>
            </a:pPr>
            <a:r>
              <a:rPr lang="ru-RU" sz="2800" kern="0" dirty="0" smtClean="0"/>
              <a:t>- </a:t>
            </a:r>
            <a:r>
              <a:rPr lang="ru-RU" sz="2800" i="0" kern="0" dirty="0" smtClean="0"/>
              <a:t>с</a:t>
            </a:r>
            <a:r>
              <a:rPr lang="ru-RU" sz="2800" i="0" dirty="0" smtClean="0"/>
              <a:t>леты </a:t>
            </a:r>
            <a:r>
              <a:rPr lang="ru-RU" sz="2800" i="0" dirty="0"/>
              <a:t>военно-патриотических объединений </a:t>
            </a:r>
            <a:r>
              <a:rPr lang="ru-RU" sz="2800" i="0" dirty="0" smtClean="0"/>
              <a:t>края – 26 человек</a:t>
            </a:r>
            <a:endParaRPr lang="ru-RU" sz="2800" kern="0" dirty="0"/>
          </a:p>
          <a:p>
            <a:pPr marL="87313" lvl="5" indent="0">
              <a:buNone/>
            </a:pPr>
            <a:r>
              <a:rPr lang="ru-RU" sz="2800" i="0" kern="0" dirty="0" smtClean="0"/>
              <a:t> </a:t>
            </a:r>
            <a:endParaRPr lang="ru-RU" sz="2800" kern="0" dirty="0"/>
          </a:p>
        </p:txBody>
      </p:sp>
    </p:spTree>
    <p:extLst>
      <p:ext uri="{BB962C8B-B14F-4D97-AF65-F5344CB8AC3E}">
        <p14:creationId xmlns:p14="http://schemas.microsoft.com/office/powerpoint/2010/main" val="9175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29614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Динамика результативности участия района: </a:t>
            </a:r>
            <a:r>
              <a:rPr lang="ru-RU" sz="2800" b="1" dirty="0" smtClean="0">
                <a:solidFill>
                  <a:srgbClr val="0000FF"/>
                </a:solidFill>
              </a:rPr>
              <a:t>региональный этап Всероссийской олимпиады школьников</a:t>
            </a:r>
            <a:endParaRPr lang="ru-RU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282666"/>
              </p:ext>
            </p:extLst>
          </p:nvPr>
        </p:nvGraphicFramePr>
        <p:xfrm>
          <a:off x="827584" y="1844824"/>
          <a:ext cx="8229600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944216"/>
                <a:gridCol w="2098576"/>
                <a:gridCol w="29626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Учебный год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Количество приглашенных на региональный этап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Количество участников/победителей, призеров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Предметы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B4B"/>
                    </a:solidFill>
                  </a:tcPr>
                </a:tc>
              </a:tr>
              <a:tr h="74444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2018-2019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5/0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История, обществознание, физическая культура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4FA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2019-2020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r>
                        <a:rPr lang="en-US" dirty="0" smtClean="0"/>
                        <a:t>/0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Астрономия, биология, история, литература, математика, физическая культура, химия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2020-2021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3/0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История, обществознание,</a:t>
                      </a:r>
                      <a:r>
                        <a:rPr lang="ru-RU" baseline="0" dirty="0" smtClean="0"/>
                        <a:t> право, физическая культура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F4F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2021-2022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10/0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История, ОБЖ, литература, физическая культура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0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079198"/>
              </p:ext>
            </p:extLst>
          </p:nvPr>
        </p:nvGraphicFramePr>
        <p:xfrm>
          <a:off x="961256" y="1628798"/>
          <a:ext cx="7931224" cy="4701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247"/>
                <a:gridCol w="2927705"/>
                <a:gridCol w="2819272"/>
              </a:tblGrid>
              <a:tr h="108012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Учебный год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Школьный этап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ysClr val="windowText" lastClr="000000"/>
                          </a:solidFill>
                        </a:rPr>
                        <a:t>Муниципальный этап</a:t>
                      </a:r>
                      <a:endParaRPr lang="ru-RU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</a:tr>
              <a:tr h="90527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2018-2019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1190/33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266/8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</a:tr>
              <a:tr h="90527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2019-2020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1202/30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267/6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05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2020-2021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1022/16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429/5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</a:tr>
              <a:tr h="905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2021-2022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1157/35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322/0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971600" y="113203"/>
            <a:ext cx="77724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sz="2800" b="1" kern="0" dirty="0" smtClean="0"/>
              <a:t>Динамика результативности участия района: </a:t>
            </a:r>
            <a:r>
              <a:rPr lang="ru-RU" sz="2800" b="1" kern="0" dirty="0" smtClean="0">
                <a:solidFill>
                  <a:srgbClr val="0000FF"/>
                </a:solidFill>
              </a:rPr>
              <a:t>школьный и муниципальный этапы Всероссийской олимпиады школьников</a:t>
            </a:r>
            <a:endParaRPr lang="ru-RU" sz="2800" b="1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8136904" cy="55446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0051C8"/>
                </a:solidFill>
              </a:rPr>
              <a:t>МБОУ «Ермаковская СШ №1» </a:t>
            </a:r>
          </a:p>
          <a:p>
            <a:pPr marL="0" indent="0">
              <a:buNone/>
            </a:pPr>
            <a:r>
              <a:rPr lang="ru-RU" sz="2400" dirty="0" smtClean="0"/>
              <a:t>154 участника – 40 дипломов (4 победителя, 36 призеров, 2 участника приглашены на региональный этап); </a:t>
            </a:r>
          </a:p>
          <a:p>
            <a:pPr marL="0" indent="0">
              <a:buNone/>
            </a:pPr>
            <a:endParaRPr lang="ru-RU" sz="2100" dirty="0" smtClean="0"/>
          </a:p>
          <a:p>
            <a:pPr marL="0" indent="0">
              <a:buNone/>
            </a:pPr>
            <a:r>
              <a:rPr lang="ru-RU" sz="2600" b="1" dirty="0">
                <a:solidFill>
                  <a:srgbClr val="C00000"/>
                </a:solidFill>
              </a:rPr>
              <a:t>МБОУ «Ермаковская СШ </a:t>
            </a:r>
            <a:r>
              <a:rPr lang="ru-RU" sz="2600" b="1" dirty="0" smtClean="0">
                <a:solidFill>
                  <a:srgbClr val="C00000"/>
                </a:solidFill>
              </a:rPr>
              <a:t>№2» </a:t>
            </a:r>
            <a:endParaRPr lang="ru-RU" sz="2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114 участников – 45 дипломов (3 победителя, 42 призера, 3 участника приглашены на региональный этап); </a:t>
            </a:r>
          </a:p>
          <a:p>
            <a:pPr marL="0" indent="0">
              <a:buNone/>
            </a:pPr>
            <a:endParaRPr lang="ru-RU" sz="2100" dirty="0"/>
          </a:p>
          <a:p>
            <a:pPr marL="0" indent="0">
              <a:buNone/>
            </a:pPr>
            <a:r>
              <a:rPr lang="ru-RU" sz="2600" b="1" dirty="0">
                <a:solidFill>
                  <a:srgbClr val="0051C8"/>
                </a:solidFill>
              </a:rPr>
              <a:t>МБОУ </a:t>
            </a:r>
            <a:r>
              <a:rPr lang="ru-RU" sz="2600" b="1" dirty="0" smtClean="0">
                <a:solidFill>
                  <a:srgbClr val="0051C8"/>
                </a:solidFill>
              </a:rPr>
              <a:t>«</a:t>
            </a:r>
            <a:r>
              <a:rPr lang="ru-RU" sz="2600" b="1" dirty="0" err="1" smtClean="0">
                <a:solidFill>
                  <a:srgbClr val="0051C8"/>
                </a:solidFill>
              </a:rPr>
              <a:t>Салбинская</a:t>
            </a:r>
            <a:r>
              <a:rPr lang="ru-RU" sz="2600" b="1" dirty="0" smtClean="0">
                <a:solidFill>
                  <a:srgbClr val="0051C8"/>
                </a:solidFill>
              </a:rPr>
              <a:t> СШ» </a:t>
            </a:r>
            <a:endParaRPr lang="ru-RU" sz="2600" b="1" dirty="0">
              <a:solidFill>
                <a:srgbClr val="0051C8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39 участников – 11 дипломов (4 победителя, 7 призеров, 2 участника приглашены на региональный этап); </a:t>
            </a:r>
          </a:p>
          <a:p>
            <a:pPr marL="0" indent="0">
              <a:buNone/>
            </a:pPr>
            <a:endParaRPr lang="ru-RU" sz="2100" dirty="0"/>
          </a:p>
          <a:p>
            <a:pPr marL="0" indent="0">
              <a:buNone/>
            </a:pPr>
            <a:r>
              <a:rPr lang="ru-RU" sz="2600" b="1" dirty="0">
                <a:solidFill>
                  <a:srgbClr val="C00000"/>
                </a:solidFill>
              </a:rPr>
              <a:t>МБОУ </a:t>
            </a:r>
            <a:r>
              <a:rPr lang="ru-RU" sz="2600" b="1" dirty="0" smtClean="0">
                <a:solidFill>
                  <a:srgbClr val="C00000"/>
                </a:solidFill>
              </a:rPr>
              <a:t>«</a:t>
            </a:r>
            <a:r>
              <a:rPr lang="ru-RU" sz="2600" b="1" dirty="0" err="1" smtClean="0">
                <a:solidFill>
                  <a:srgbClr val="C00000"/>
                </a:solidFill>
              </a:rPr>
              <a:t>Новополтавская</a:t>
            </a:r>
            <a:r>
              <a:rPr lang="ru-RU" sz="2600" b="1" dirty="0" smtClean="0">
                <a:solidFill>
                  <a:srgbClr val="C00000"/>
                </a:solidFill>
              </a:rPr>
              <a:t> СШ» </a:t>
            </a:r>
            <a:endParaRPr lang="ru-RU" sz="2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3 </a:t>
            </a:r>
            <a:r>
              <a:rPr lang="ru-RU" sz="2400" dirty="0"/>
              <a:t>участника </a:t>
            </a:r>
            <a:r>
              <a:rPr lang="ru-RU" sz="2400" dirty="0" smtClean="0"/>
              <a:t>– 3 диплома (1 победитель, 2 призера, 1 участник приглашен на региональный этап); </a:t>
            </a:r>
          </a:p>
          <a:p>
            <a:pPr marL="0" indent="0">
              <a:buNone/>
            </a:pPr>
            <a:endParaRPr lang="ru-RU" sz="21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051C8"/>
                </a:solidFill>
              </a:rPr>
              <a:t>МБОУ «</a:t>
            </a:r>
            <a:r>
              <a:rPr lang="ru-RU" sz="2600" b="1" dirty="0" err="1" smtClean="0">
                <a:solidFill>
                  <a:srgbClr val="0051C8"/>
                </a:solidFill>
              </a:rPr>
              <a:t>Ойская</a:t>
            </a:r>
            <a:r>
              <a:rPr lang="ru-RU" sz="2600" b="1" dirty="0" smtClean="0">
                <a:solidFill>
                  <a:srgbClr val="0051C8"/>
                </a:solidFill>
              </a:rPr>
              <a:t> СШ» </a:t>
            </a:r>
            <a:endParaRPr lang="ru-RU" sz="2600" b="1" dirty="0">
              <a:solidFill>
                <a:srgbClr val="0051C8"/>
              </a:solidFill>
            </a:endParaRPr>
          </a:p>
          <a:p>
            <a:pPr marL="0" indent="0">
              <a:buNone/>
            </a:pPr>
            <a:r>
              <a:rPr lang="ru-RU" sz="2100" dirty="0" smtClean="0"/>
              <a:t>80 участников – 12 дипломов (3 победителя, 9 призеров, 1 участник приглашен на региональный этап).</a:t>
            </a:r>
            <a:endParaRPr lang="ru-RU" sz="21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33758" y="44624"/>
            <a:ext cx="77724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sz="2800" b="1" kern="0" dirty="0" smtClean="0"/>
              <a:t>Лидеры </a:t>
            </a:r>
            <a:r>
              <a:rPr lang="ru-RU" sz="2800" b="1" kern="0" dirty="0" smtClean="0">
                <a:solidFill>
                  <a:schemeClr val="tx1"/>
                </a:solidFill>
              </a:rPr>
              <a:t>муниципального этапа Всероссийской олимпиады школьников</a:t>
            </a:r>
            <a:endParaRPr lang="ru-RU" sz="28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562907"/>
              </p:ext>
            </p:extLst>
          </p:nvPr>
        </p:nvGraphicFramePr>
        <p:xfrm>
          <a:off x="-540568" y="1412776"/>
          <a:ext cx="10657184" cy="543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989773" y="21772"/>
            <a:ext cx="77724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sz="2800" b="1" kern="0" dirty="0" smtClean="0"/>
              <a:t>Победители и призеры регионального и федерального уровней мероприятий, внесенных в перечень министерства просвещения</a:t>
            </a:r>
            <a:endParaRPr lang="ru-RU" sz="2800" b="1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414868"/>
              </p:ext>
            </p:extLst>
          </p:nvPr>
        </p:nvGraphicFramePr>
        <p:xfrm>
          <a:off x="190500" y="-27384"/>
          <a:ext cx="8839200" cy="7010400"/>
        </p:xfrm>
        <a:graphic>
          <a:graphicData uri="http://schemas.openxmlformats.org/drawingml/2006/table">
            <a:tbl>
              <a:tblPr firstRow="1" firstCol="1" bandRow="1"/>
              <a:tblGrid>
                <a:gridCol w="2474466"/>
                <a:gridCol w="1772942"/>
                <a:gridCol w="1632637"/>
                <a:gridCol w="994888"/>
                <a:gridCol w="1964267"/>
              </a:tblGrid>
              <a:tr h="2962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51C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ФИО ученика</a:t>
                      </a:r>
                      <a:endParaRPr lang="ru-RU" sz="1700" b="1" dirty="0">
                        <a:solidFill>
                          <a:srgbClr val="0051C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51C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ОУ</a:t>
                      </a:r>
                      <a:endParaRPr lang="ru-RU" sz="1700" b="1" dirty="0">
                        <a:solidFill>
                          <a:srgbClr val="0051C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51C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Предмет</a:t>
                      </a:r>
                      <a:endParaRPr lang="ru-RU" sz="1700" b="1" dirty="0">
                        <a:solidFill>
                          <a:srgbClr val="0051C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51C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Баллы</a:t>
                      </a:r>
                      <a:endParaRPr lang="ru-RU" sz="1700" b="1" dirty="0">
                        <a:solidFill>
                          <a:srgbClr val="0051C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51C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Calibri"/>
                          <a:cs typeface="Times New Roman"/>
                        </a:rPr>
                        <a:t>ФИО учителя</a:t>
                      </a:r>
                      <a:endParaRPr lang="ru-RU" sz="1700" b="1" dirty="0">
                        <a:solidFill>
                          <a:srgbClr val="0051C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 smtClean="0">
                          <a:solidFill>
                            <a:srgbClr val="FF0000"/>
                          </a:solidFill>
                          <a:effectLst/>
                        </a:rPr>
                        <a:t>Голубь Анна</a:t>
                      </a:r>
                      <a:endParaRPr lang="ru-RU" sz="16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Ермаковская СШ №1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Русский язык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Меркушова</a:t>
                      </a: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Т.А.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0" dirty="0">
                          <a:effectLst/>
                        </a:rPr>
                        <a:t>Козлова Мария 	</a:t>
                      </a:r>
                      <a:endParaRPr lang="ru-RU" sz="16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87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7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44726" marR="44726" marT="0" marB="0"/>
                </a:tc>
              </a:tr>
              <a:tr h="29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 err="1">
                          <a:solidFill>
                            <a:srgbClr val="FF0000"/>
                          </a:solidFill>
                          <a:effectLst/>
                        </a:rPr>
                        <a:t>Зеленовская</a:t>
                      </a:r>
                      <a:r>
                        <a:rPr lang="ru-RU" sz="165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50" b="1" dirty="0" smtClean="0">
                          <a:solidFill>
                            <a:srgbClr val="FF0000"/>
                          </a:solidFill>
                          <a:effectLst/>
                        </a:rPr>
                        <a:t>Вероника</a:t>
                      </a:r>
                      <a:endParaRPr lang="ru-RU" sz="16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</a:rPr>
                        <a:t>98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726" marR="44726" marT="0" marB="0"/>
                </a:tc>
              </a:tr>
              <a:tr h="2962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650" b="1" dirty="0">
                          <a:solidFill>
                            <a:srgbClr val="FF0000"/>
                          </a:solidFill>
                          <a:effectLst/>
                        </a:rPr>
                        <a:t>	</a:t>
                      </a:r>
                      <a:r>
                        <a:rPr lang="ru-RU" sz="1650" b="1" dirty="0" smtClean="0">
                          <a:solidFill>
                            <a:srgbClr val="FF0000"/>
                          </a:solidFill>
                          <a:effectLst/>
                        </a:rPr>
                        <a:t>Скибина Ксения</a:t>
                      </a:r>
                      <a:endParaRPr lang="ru-RU" sz="16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FF0000"/>
                          </a:solidFill>
                          <a:effectLst/>
                        </a:rPr>
                        <a:t>91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7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44726" marR="44726" marT="0" marB="0"/>
                </a:tc>
              </a:tr>
              <a:tr h="29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0" dirty="0">
                          <a:effectLst/>
                        </a:rPr>
                        <a:t>Голубева </a:t>
                      </a:r>
                      <a:r>
                        <a:rPr lang="ru-RU" sz="1650" b="0" dirty="0" smtClean="0">
                          <a:effectLst/>
                        </a:rPr>
                        <a:t>Софья</a:t>
                      </a:r>
                      <a:endParaRPr lang="ru-RU" sz="16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85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726" marR="44726" marT="0" marB="0"/>
                </a:tc>
              </a:tr>
              <a:tr h="29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0" dirty="0">
                          <a:effectLst/>
                        </a:rPr>
                        <a:t>Войтенко </a:t>
                      </a:r>
                      <a:r>
                        <a:rPr lang="ru-RU" sz="1650" b="0" dirty="0" smtClean="0">
                          <a:effectLst/>
                        </a:rPr>
                        <a:t>Вадим</a:t>
                      </a:r>
                      <a:endParaRPr lang="ru-RU" sz="16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80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7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44726" marR="44726" marT="0" marB="0"/>
                </a:tc>
              </a:tr>
              <a:tr h="29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0" dirty="0">
                          <a:effectLst/>
                        </a:rPr>
                        <a:t>Иродова </a:t>
                      </a:r>
                      <a:r>
                        <a:rPr lang="ru-RU" sz="1650" b="0" dirty="0" smtClean="0">
                          <a:effectLst/>
                        </a:rPr>
                        <a:t>Милина</a:t>
                      </a:r>
                      <a:endParaRPr lang="ru-RU" sz="16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Ермаковская СШ №2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80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Череповская</a:t>
                      </a: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С.А.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0" dirty="0" err="1">
                          <a:effectLst/>
                        </a:rPr>
                        <a:t>Варавина</a:t>
                      </a:r>
                      <a:r>
                        <a:rPr lang="ru-RU" sz="1650" b="0" dirty="0">
                          <a:effectLst/>
                        </a:rPr>
                        <a:t> </a:t>
                      </a:r>
                      <a:r>
                        <a:rPr lang="ru-RU" sz="1650" b="0" dirty="0" smtClean="0">
                          <a:effectLst/>
                        </a:rPr>
                        <a:t>Елена</a:t>
                      </a:r>
                      <a:r>
                        <a:rPr lang="ru-RU" sz="1650" b="0" dirty="0">
                          <a:effectLst/>
                        </a:rPr>
                        <a:t>	</a:t>
                      </a:r>
                      <a:endParaRPr lang="ru-RU" sz="16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82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7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44726" marR="44726" marT="0" marB="0"/>
                </a:tc>
              </a:tr>
              <a:tr h="29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0" dirty="0" err="1">
                          <a:effectLst/>
                        </a:rPr>
                        <a:t>Ахмадеева</a:t>
                      </a:r>
                      <a:r>
                        <a:rPr lang="ru-RU" sz="1650" b="0" dirty="0">
                          <a:effectLst/>
                        </a:rPr>
                        <a:t> </a:t>
                      </a:r>
                      <a:r>
                        <a:rPr lang="ru-RU" sz="1650" b="0" dirty="0" smtClean="0">
                          <a:effectLst/>
                        </a:rPr>
                        <a:t>Ксения</a:t>
                      </a:r>
                      <a:endParaRPr lang="ru-RU" sz="16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80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726" marR="44726" marT="0" marB="0"/>
                </a:tc>
              </a:tr>
              <a:tr h="29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0" dirty="0">
                          <a:effectLst/>
                        </a:rPr>
                        <a:t>Юнг </a:t>
                      </a:r>
                      <a:r>
                        <a:rPr lang="ru-RU" sz="1650" b="0" dirty="0" smtClean="0">
                          <a:effectLst/>
                        </a:rPr>
                        <a:t>Елизавета</a:t>
                      </a:r>
                      <a:endParaRPr lang="ru-RU" sz="16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89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7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44726" marR="44726" marT="0" marB="0"/>
                </a:tc>
              </a:tr>
              <a:tr h="29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0" dirty="0" err="1">
                          <a:effectLst/>
                        </a:rPr>
                        <a:t>Чульдум</a:t>
                      </a:r>
                      <a:r>
                        <a:rPr lang="ru-RU" sz="1650" b="0" dirty="0">
                          <a:effectLst/>
                        </a:rPr>
                        <a:t> </a:t>
                      </a:r>
                      <a:r>
                        <a:rPr lang="ru-RU" sz="1650" b="0" dirty="0" err="1" smtClean="0">
                          <a:effectLst/>
                        </a:rPr>
                        <a:t>Юльзана</a:t>
                      </a:r>
                      <a:endParaRPr lang="ru-RU" sz="16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Верхнеусинская</a:t>
                      </a:r>
                      <a:r>
                        <a:rPr lang="ru-RU" sz="1200" dirty="0">
                          <a:effectLst/>
                        </a:rPr>
                        <a:t> СШ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80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Тумашова</a:t>
                      </a: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Т.В.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solidFill>
                            <a:srgbClr val="FF0000"/>
                          </a:solidFill>
                          <a:effectLst/>
                        </a:rPr>
                        <a:t>Зубков </a:t>
                      </a:r>
                      <a:r>
                        <a:rPr lang="ru-RU" sz="1650" b="1" dirty="0" smtClean="0">
                          <a:solidFill>
                            <a:srgbClr val="FF0000"/>
                          </a:solidFill>
                          <a:effectLst/>
                        </a:rPr>
                        <a:t>Дмитрий</a:t>
                      </a:r>
                      <a:endParaRPr lang="ru-RU" sz="16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Танзыбейская</a:t>
                      </a:r>
                      <a:r>
                        <a:rPr lang="ru-RU" sz="1200" dirty="0">
                          <a:effectLst/>
                        </a:rPr>
                        <a:t> СШ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FF0000"/>
                          </a:solidFill>
                          <a:effectLst/>
                        </a:rPr>
                        <a:t>91</a:t>
                      </a:r>
                      <a:endParaRPr lang="ru-RU" sz="1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Ращупкина</a:t>
                      </a: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А.С.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solidFill>
                            <a:srgbClr val="FF0000"/>
                          </a:solidFill>
                          <a:effectLst/>
                        </a:rPr>
                        <a:t>Созинов </a:t>
                      </a:r>
                      <a:r>
                        <a:rPr lang="ru-RU" sz="1650" b="1" dirty="0" smtClean="0">
                          <a:solidFill>
                            <a:srgbClr val="FF0000"/>
                          </a:solidFill>
                          <a:effectLst/>
                        </a:rPr>
                        <a:t>Егор</a:t>
                      </a:r>
                      <a:endParaRPr lang="ru-RU" sz="16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Новополтавская СШ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</a:rPr>
                        <a:t>91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Варзина</a:t>
                      </a: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Л.В.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0" dirty="0">
                          <a:effectLst/>
                        </a:rPr>
                        <a:t>Романченко </a:t>
                      </a:r>
                      <a:r>
                        <a:rPr lang="ru-RU" sz="1650" b="0" dirty="0" smtClean="0">
                          <a:effectLst/>
                        </a:rPr>
                        <a:t>Татьяна</a:t>
                      </a:r>
                      <a:endParaRPr lang="ru-RU" sz="16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Нижнесуэтукская СШ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80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Стрелкова И.А.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solidFill>
                            <a:srgbClr val="FF0000"/>
                          </a:solidFill>
                          <a:effectLst/>
                        </a:rPr>
                        <a:t>Скибина </a:t>
                      </a:r>
                      <a:r>
                        <a:rPr lang="ru-RU" sz="1650" b="1" dirty="0" smtClean="0">
                          <a:solidFill>
                            <a:srgbClr val="FF0000"/>
                          </a:solidFill>
                          <a:effectLst/>
                        </a:rPr>
                        <a:t>Ксения</a:t>
                      </a:r>
                      <a:endParaRPr lang="ru-RU" sz="16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Ермаковская СШ №1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Химия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FF0000"/>
                          </a:solidFill>
                          <a:effectLst/>
                        </a:rPr>
                        <a:t>90</a:t>
                      </a:r>
                      <a:endParaRPr lang="ru-RU" sz="1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Лариошкина</a:t>
                      </a: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Е.В.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solidFill>
                            <a:srgbClr val="FF0000"/>
                          </a:solidFill>
                          <a:effectLst/>
                        </a:rPr>
                        <a:t>Созинов </a:t>
                      </a:r>
                      <a:r>
                        <a:rPr lang="ru-RU" sz="1650" b="1" dirty="0" smtClean="0">
                          <a:solidFill>
                            <a:srgbClr val="FF0000"/>
                          </a:solidFill>
                          <a:effectLst/>
                        </a:rPr>
                        <a:t>Егор</a:t>
                      </a:r>
                      <a:r>
                        <a:rPr lang="ru-RU" sz="1650" b="1" dirty="0">
                          <a:solidFill>
                            <a:srgbClr val="FF0000"/>
                          </a:solidFill>
                          <a:effectLst/>
                        </a:rPr>
                        <a:t>	</a:t>
                      </a:r>
                      <a:endParaRPr lang="ru-RU" sz="16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Новополтавская СШ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История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</a:rPr>
                        <a:t>90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Кулинченко Ю.Р.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0" dirty="0" err="1">
                          <a:effectLst/>
                        </a:rPr>
                        <a:t>Зеленовская</a:t>
                      </a:r>
                      <a:r>
                        <a:rPr lang="ru-RU" sz="1650" b="0" dirty="0">
                          <a:effectLst/>
                        </a:rPr>
                        <a:t> </a:t>
                      </a:r>
                      <a:r>
                        <a:rPr lang="ru-RU" sz="1650" b="0" dirty="0" smtClean="0">
                          <a:effectLst/>
                        </a:rPr>
                        <a:t>Вероника</a:t>
                      </a:r>
                      <a:endParaRPr lang="ru-RU" sz="16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Ермаковская СШ №1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87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Харитонова Ю.Ю.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 smtClean="0">
                          <a:solidFill>
                            <a:srgbClr val="FF0000"/>
                          </a:solidFill>
                          <a:effectLst/>
                        </a:rPr>
                        <a:t>Голубь Анна</a:t>
                      </a:r>
                      <a:r>
                        <a:rPr lang="ru-RU" sz="1650" b="1" dirty="0">
                          <a:solidFill>
                            <a:srgbClr val="FF0000"/>
                          </a:solidFill>
                          <a:effectLst/>
                        </a:rPr>
                        <a:t>	</a:t>
                      </a:r>
                      <a:endParaRPr lang="ru-RU" sz="165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FF0000"/>
                          </a:solidFill>
                          <a:effectLst/>
                        </a:rPr>
                        <a:t>96</a:t>
                      </a:r>
                      <a:endParaRPr lang="ru-RU" sz="17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7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44726" marR="44726" marT="0" marB="0"/>
                </a:tc>
              </a:tr>
              <a:tr h="296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="1" dirty="0" err="1" smtClean="0">
                          <a:solidFill>
                            <a:srgbClr val="FF0000"/>
                          </a:solidFill>
                          <a:effectLst/>
                        </a:rPr>
                        <a:t>Зеленовская</a:t>
                      </a:r>
                      <a:r>
                        <a:rPr lang="ru-RU" sz="1650" b="1" dirty="0" smtClean="0">
                          <a:solidFill>
                            <a:srgbClr val="FF0000"/>
                          </a:solidFill>
                          <a:effectLst/>
                        </a:rPr>
                        <a:t> Вероника</a:t>
                      </a:r>
                      <a:endParaRPr lang="ru-RU" sz="165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Обществознание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FF0000"/>
                          </a:solidFill>
                          <a:effectLst/>
                        </a:rPr>
                        <a:t>96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7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44726" marR="44726" marT="0" marB="0"/>
                </a:tc>
              </a:tr>
              <a:tr h="29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0" dirty="0" smtClean="0">
                          <a:effectLst/>
                        </a:rPr>
                        <a:t>Созинов Егор </a:t>
                      </a:r>
                      <a:endParaRPr lang="ru-RU" sz="16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Новополтавская СШ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88</a:t>
                      </a:r>
                      <a:endParaRPr lang="ru-RU" sz="17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+mn-cs"/>
                          <a:sym typeface="Arial"/>
                        </a:rPr>
                        <a:t>Кулинченко Ю.Р.</a:t>
                      </a: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0" dirty="0">
                          <a:effectLst/>
                        </a:rPr>
                        <a:t>Никитина </a:t>
                      </a:r>
                      <a:r>
                        <a:rPr lang="ru-RU" sz="1650" b="0" dirty="0" smtClean="0">
                          <a:effectLst/>
                        </a:rPr>
                        <a:t>Илона</a:t>
                      </a:r>
                      <a:endParaRPr lang="ru-RU" sz="16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Ойская</a:t>
                      </a:r>
                      <a:r>
                        <a:rPr lang="ru-RU" sz="1200" dirty="0">
                          <a:effectLst/>
                        </a:rPr>
                        <a:t> СШ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80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Глущенко Н.С.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0" dirty="0">
                          <a:effectLst/>
                        </a:rPr>
                        <a:t>Голубь </a:t>
                      </a:r>
                      <a:r>
                        <a:rPr lang="ru-RU" sz="1650" b="0" dirty="0" smtClean="0">
                          <a:effectLst/>
                        </a:rPr>
                        <a:t>Анна</a:t>
                      </a:r>
                      <a:r>
                        <a:rPr lang="ru-RU" sz="1650" b="0" dirty="0">
                          <a:effectLst/>
                        </a:rPr>
                        <a:t>	</a:t>
                      </a:r>
                      <a:endParaRPr lang="ru-RU" sz="165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Ермаковская СШ №1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Английский язык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84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Гармашова</a:t>
                      </a:r>
                      <a:r>
                        <a:rPr lang="ru-RU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Л.Ф.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726" marR="44726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9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pic>
        <p:nvPicPr>
          <p:cNvPr id="1030" name="Picture 6" descr="https://sun9-67.userapi.com/impg/fUcKrETbWtlKBhHjDaMtjdRAjYemcgRG0wBgUw/0x6xhvQWIyI.jpg?size=1280x960&amp;quality=95&amp;sign=eaf9231866bf625c5dfeeaaab46c295b&amp;type=albu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43" y="116631"/>
            <a:ext cx="2651498" cy="198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24.userapi.com/impg/9-z8_leX7tXcnee8kbqtRqA0g9jMVxmHp1fVRQ/Kcs-RFWHwe4.jpg?size=1280x960&amp;quality=95&amp;sign=bfa5db23d3ea1e58bf3f036dffdc976a&amp;type=albu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122" y="116632"/>
            <a:ext cx="2762061" cy="20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1944" y="2105254"/>
            <a:ext cx="2754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Сборная МБОУ «Ермаковская СШ №1» «Президентские спортивные игры», г. Ачинск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33463" y="2174973"/>
            <a:ext cx="25947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Сборная девушек по баскетболу МБОУ «Ермаковская СШ №1» «Президентские спортивные игры», </a:t>
            </a:r>
          </a:p>
          <a:p>
            <a:pPr algn="ctr"/>
            <a:r>
              <a:rPr lang="ru-RU" sz="1600" dirty="0" smtClean="0"/>
              <a:t>г. Ачинск</a:t>
            </a:r>
            <a:endParaRPr lang="ru-RU" sz="1600" dirty="0"/>
          </a:p>
        </p:txBody>
      </p:sp>
      <p:pic>
        <p:nvPicPr>
          <p:cNvPr id="1035" name="Picture 11" descr="C:\Users\Svetlana Braun\Downloads\photo1660637405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508" y="116632"/>
            <a:ext cx="2611980" cy="196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98626" y="2153810"/>
            <a:ext cx="24658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Сборная юношей по волейболу МБОУ «Ермаковская СШ №2» «Южный меридиан», п. Шушенское</a:t>
            </a:r>
            <a:endParaRPr lang="ru-RU" sz="1600" dirty="0"/>
          </a:p>
        </p:txBody>
      </p:sp>
      <p:pic>
        <p:nvPicPr>
          <p:cNvPr id="1036" name="Picture 12" descr="C:\Users\Svetlana Braun\Downloads\photo1660637610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44" y="3612927"/>
            <a:ext cx="3692075" cy="204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08111" y="5823504"/>
            <a:ext cx="3077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Сборная по легкой атлетике МБОУ «Ермаковская СШ №2» «Шиповка юных», г. Красноярск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64088" y="5733256"/>
            <a:ext cx="3682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/>
              <a:t>Брудерс</a:t>
            </a:r>
            <a:r>
              <a:rPr lang="ru-RU" sz="1600" dirty="0" smtClean="0"/>
              <a:t> Надежда, МБОУ «</a:t>
            </a:r>
            <a:r>
              <a:rPr lang="ru-RU" sz="1600" dirty="0" err="1" smtClean="0"/>
              <a:t>Нижнесуэтукская</a:t>
            </a:r>
            <a:r>
              <a:rPr lang="ru-RU" sz="1600" dirty="0" smtClean="0"/>
              <a:t> СШ» Открытое первенство г. Минусинска по </a:t>
            </a:r>
            <a:r>
              <a:rPr lang="ru-RU" sz="1600" dirty="0" err="1" smtClean="0"/>
              <a:t>полиатлону</a:t>
            </a:r>
            <a:r>
              <a:rPr lang="ru-RU" sz="1600" dirty="0" smtClean="0"/>
              <a:t>, г. Минусинск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3575955"/>
            <a:ext cx="3050374" cy="222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ПОБЕДИТЕЛИ И ПРИЗЁРЫ РЕГИОНАЛЬНОГО И ФЕДЕРАЛЬНОГО УРОВНЕЙ МЕРОПРИЯТИЙ. ВНЕСЕННЫХ В ПЕРЕЧЕНЬ МИНИСТЕРСТВА ПРОСВЕЩЕНИЯ</a:t>
            </a:r>
            <a:endParaRPr lang="ru-RU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580112" y="5157192"/>
            <a:ext cx="333305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/>
          </a:p>
        </p:txBody>
      </p:sp>
      <p:pic>
        <p:nvPicPr>
          <p:cNvPr id="5" name="Picture 4" descr="https://sun9-80.userapi.com/impg/RtL7mIsnzWgoInvm5VvkQmnjF0lpKt7pOYufxw/aY1Lr9vm7UE.jpg?size=1280x853&amp;quality=95&amp;sign=d0bf159358a3b82be5f697128334de22&amp;type=albu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0518" y="1073593"/>
            <a:ext cx="3168352" cy="21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vetlana Braun\Downloads\photo1660638656.jpe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3707" y="1073593"/>
            <a:ext cx="1872343" cy="19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vetlana Braun\Downloads\photo1660638656 (1).jpe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052736"/>
            <a:ext cx="1989150" cy="22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53817" y="3212976"/>
            <a:ext cx="7546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Абрамова Татьяна и Андреева Полина в составе сборной краевой команды Всероссийская </a:t>
            </a:r>
            <a:r>
              <a:rPr lang="ru-RU" sz="1400" dirty="0" err="1" smtClean="0"/>
              <a:t>МедиаШкола</a:t>
            </a:r>
            <a:r>
              <a:rPr lang="ru-RU" sz="1400" dirty="0" smtClean="0"/>
              <a:t> РДШ, г. Москва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7056" y="5701393"/>
            <a:ext cx="43282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Смоленцева Алина и Орешков Иван</a:t>
            </a:r>
          </a:p>
          <a:p>
            <a:pPr algn="ctr"/>
            <a:r>
              <a:rPr lang="ru-RU" sz="1400" dirty="0" smtClean="0"/>
              <a:t> МБОУ «</a:t>
            </a:r>
            <a:r>
              <a:rPr lang="ru-RU" sz="1400" dirty="0" err="1" smtClean="0"/>
              <a:t>Разъезженская</a:t>
            </a:r>
            <a:r>
              <a:rPr lang="ru-RU" sz="1400" dirty="0" smtClean="0"/>
              <a:t> СШ» региональный этап </a:t>
            </a:r>
            <a:r>
              <a:rPr lang="ru-RU" sz="1400" dirty="0"/>
              <a:t>Всероссийского конкурса </a:t>
            </a:r>
            <a:r>
              <a:rPr lang="ru-RU" sz="1400" dirty="0" smtClean="0"/>
              <a:t>сочинений «Без срока давности», «Мой взгляд на выборы»,  г. Красноярск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27247" y="6002704"/>
            <a:ext cx="41635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Шмидт Ренат</a:t>
            </a:r>
          </a:p>
          <a:p>
            <a:pPr algn="ctr"/>
            <a:r>
              <a:rPr lang="ru-RU" sz="1400" dirty="0" smtClean="0"/>
              <a:t> МБОУ «</a:t>
            </a:r>
            <a:r>
              <a:rPr lang="ru-RU" sz="1400" dirty="0" err="1" smtClean="0"/>
              <a:t>Жеблахтинская</a:t>
            </a:r>
            <a:r>
              <a:rPr lang="ru-RU" sz="1400" dirty="0" smtClean="0"/>
              <a:t> СШ» краевой конкурс творческих работ «Наша Победа»,  г. Красноярск</a:t>
            </a:r>
            <a:endParaRPr lang="ru-RU" sz="14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pic>
        <p:nvPicPr>
          <p:cNvPr id="17" name="Picture 3" descr="C:\Users\Svetlana Braun\Downloads\IMG-20220822-WA0014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053817" y="3901193"/>
            <a:ext cx="141758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Svetlana Braun\Downloads\Смоленцева А.А. Разъезженская СШ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901193"/>
            <a:ext cx="2226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vetlana Braun\Downloads\photo1661396424.jpe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8887" y="3662940"/>
            <a:ext cx="1795506" cy="230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5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580112" y="5157192"/>
            <a:ext cx="333305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564904"/>
            <a:ext cx="3178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Сборная МБОУ «</a:t>
            </a:r>
            <a:r>
              <a:rPr lang="ru-RU" sz="1400" dirty="0" err="1" smtClean="0"/>
              <a:t>Разъезженская</a:t>
            </a:r>
            <a:r>
              <a:rPr lang="ru-RU" sz="1400" dirty="0" smtClean="0"/>
              <a:t> СШ» Зональный конкурс по строевой подготовке, г. Красноярск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31556" y="5283785"/>
            <a:ext cx="33889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Образцовый хореографический ансамбль РИТМ МБОУ «</a:t>
            </a:r>
            <a:r>
              <a:rPr lang="ru-RU" sz="1400" dirty="0" err="1" smtClean="0"/>
              <a:t>Нижнесуэтукская</a:t>
            </a:r>
            <a:r>
              <a:rPr lang="ru-RU" sz="1400" dirty="0" smtClean="0"/>
              <a:t> СШ» региональный этап </a:t>
            </a:r>
            <a:r>
              <a:rPr lang="ru-RU" sz="1400" dirty="0"/>
              <a:t>Всероссийского конкурса казачий круг Енисейского казачьего войска, </a:t>
            </a:r>
            <a:r>
              <a:rPr lang="ru-RU" sz="1400" dirty="0" smtClean="0"/>
              <a:t>г. Красноярск</a:t>
            </a:r>
            <a:endParaRPr lang="ru-RU" sz="1400" dirty="0"/>
          </a:p>
        </p:txBody>
      </p:sp>
      <p:pic>
        <p:nvPicPr>
          <p:cNvPr id="11" name="Picture 6" descr="https://sun9-65.userapi.com/impg/hH_QVTFQqYjGa9QbaMwIlMdjOEyMyDt3RXdHCQ/68sj1oByzLY.jpg?size=1083x799&amp;quality=95&amp;sign=6ca0c37680139b99597cb2ccf7318482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990" y="3344585"/>
            <a:ext cx="4737528" cy="339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940152" y="3699029"/>
            <a:ext cx="3096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Сборная МБОУ «</a:t>
            </a:r>
            <a:r>
              <a:rPr lang="ru-RU" sz="1400" dirty="0" err="1" smtClean="0"/>
              <a:t>Разъезженская</a:t>
            </a:r>
            <a:r>
              <a:rPr lang="ru-RU" sz="1400" dirty="0" smtClean="0"/>
              <a:t> СШ» Краевой фестиваль школьных музеев и клубов патриотической направленности, г. Красноярск</a:t>
            </a:r>
            <a:endParaRPr lang="ru-RU" sz="1400" dirty="0"/>
          </a:p>
        </p:txBody>
      </p:sp>
      <p:pic>
        <p:nvPicPr>
          <p:cNvPr id="1026" name="Picture 2" descr="C:\Users\Svetlana Braun\Downloads\IMG-20220817-WA00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44" y="65496"/>
            <a:ext cx="3549624" cy="25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vetlana Braun\Downloads\IMG_20220304_09313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4624"/>
            <a:ext cx="3296981" cy="362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7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1007605" y="2042186"/>
            <a:ext cx="7987918" cy="138120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обеспечение </a:t>
            </a:r>
            <a:r>
              <a:rPr lang="ru-RU" sz="28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равного доступа детей к актуальным и востребованным программам дополнительного 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образования</a:t>
            </a:r>
            <a:endParaRPr lang="ru-RU" sz="2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6570" y="3769667"/>
            <a:ext cx="7987918" cy="1099493"/>
          </a:xfrm>
          <a:prstGeom prst="roundRect">
            <a:avLst/>
          </a:prstGeom>
          <a:solidFill>
            <a:schemeClr val="bg1"/>
          </a:solidFill>
          <a:ln>
            <a:solidFill>
              <a:srgbClr val="005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выявление </a:t>
            </a:r>
            <a:r>
              <a:rPr lang="ru-RU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талантов каждого ребенка и </a:t>
            </a:r>
            <a:r>
              <a:rPr lang="ru-RU" sz="28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ранняя профориентация </a:t>
            </a:r>
            <a:r>
              <a:rPr lang="ru-RU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обучающихся</a:t>
            </a:r>
            <a:endParaRPr lang="ru-RU" sz="28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568" y="3726363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3568" y="1998171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827584" y="94403"/>
            <a:ext cx="6408712" cy="103034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Федеральный проект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«Успех каждого ребенка»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20" name="Picture 5" descr="C:\Users\Svetlana Braun\Downloads\logo_1_1536x120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-18173"/>
            <a:ext cx="175123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1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4403"/>
            <a:ext cx="6408712" cy="103034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Федеральный проект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«Успех каждого ребенка»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vetlana Braun\Downloads\logo_1_1536x120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-18173"/>
            <a:ext cx="175123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446108"/>
              </p:ext>
            </p:extLst>
          </p:nvPr>
        </p:nvGraphicFramePr>
        <p:xfrm>
          <a:off x="755576" y="1598566"/>
          <a:ext cx="8269399" cy="505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350"/>
                <a:gridCol w="1044493"/>
                <a:gridCol w="1032556"/>
              </a:tblGrid>
              <a:tr h="6024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4B4B"/>
                    </a:solidFill>
                  </a:tcPr>
                </a:tc>
              </a:tr>
              <a:tr h="63056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Доля детей в возрасте от 5 до 18 лет, охваченных дополнительным образованием</a:t>
                      </a:r>
                      <a:endParaRPr lang="ru-RU" sz="2000" b="0" dirty="0"/>
                    </a:p>
                  </a:txBody>
                  <a:tcPr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69%</a:t>
                      </a:r>
                      <a:endParaRPr lang="ru-RU" sz="2000" dirty="0"/>
                    </a:p>
                  </a:txBody>
                  <a:tcPr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62,2%</a:t>
                      </a:r>
                      <a:endParaRPr lang="ru-RU" sz="2000" dirty="0"/>
                    </a:p>
                  </a:txBody>
                  <a:tcPr>
                    <a:solidFill>
                      <a:srgbClr val="CAF4FA"/>
                    </a:solidFill>
                  </a:tcPr>
                </a:tc>
              </a:tr>
              <a:tr h="868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</a:rPr>
                        <a:t>Количество детей, принявших участие в мероприятиях профессиональной ориентации в рамках реализации проекта «Билет в будущее»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</a:rPr>
                        <a:t>109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</a:rPr>
                        <a:t>153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60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</a:rPr>
                        <a:t>Дети,</a:t>
                      </a:r>
                      <a:r>
                        <a:rPr lang="ru-RU" sz="2000" u="none" strike="noStrike" baseline="0" dirty="0" smtClean="0">
                          <a:effectLst/>
                        </a:rPr>
                        <a:t> принявшие участие в открытых онлайн уроках, реализуемых с учетом опыта цикла открытых уроков «Проектория»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1660</a:t>
                      </a:r>
                      <a:endParaRPr lang="ru-RU" sz="1800" dirty="0"/>
                    </a:p>
                  </a:txBody>
                  <a:tcPr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1187</a:t>
                      </a:r>
                      <a:endParaRPr lang="ru-RU" sz="1800" dirty="0"/>
                    </a:p>
                  </a:txBody>
                  <a:tcPr>
                    <a:solidFill>
                      <a:srgbClr val="CAF4FA"/>
                    </a:solidFill>
                  </a:tcPr>
                </a:tc>
              </a:tr>
              <a:tr h="1312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</a:rPr>
                        <a:t>Доля образовательных программ базового и продвинутого уровней в системе дополнительного образования детей, направленных на развитие способностей и талантов обучающихся (Приказ Министерства просвещения РФ)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</a:rPr>
                        <a:t>62,5%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</a:rPr>
                        <a:t>120 программ продвинутого уровня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32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056" y="260648"/>
            <a:ext cx="77724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Задачи работы с высокомотивированными школьниками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050504"/>
            <a:ext cx="7772400" cy="4114800"/>
          </a:xfrm>
        </p:spPr>
        <p:txBody>
          <a:bodyPr>
            <a:normAutofit/>
          </a:bodyPr>
          <a:lstStyle/>
          <a:p>
            <a:r>
              <a:rPr lang="ru-RU" sz="3000" i="0" dirty="0" smtClean="0">
                <a:solidFill>
                  <a:srgbClr val="002060"/>
                </a:solidFill>
              </a:rPr>
              <a:t>Персонализация дополнительного образования/индивидуализация сопровождения одаренного ребенка</a:t>
            </a:r>
          </a:p>
          <a:p>
            <a:r>
              <a:rPr lang="ru-RU" sz="3000" i="0" dirty="0" smtClean="0">
                <a:solidFill>
                  <a:srgbClr val="002060"/>
                </a:solidFill>
              </a:rPr>
              <a:t>Сочетание традиционных форм аудиторного обучения с элементами электронного обучения, в том числе с использованием краевых и федеральных ресурсов</a:t>
            </a:r>
            <a:endParaRPr lang="ru-RU" sz="3000" i="0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7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Профессиональная ориентация обучающихся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18528066"/>
              </p:ext>
            </p:extLst>
          </p:nvPr>
        </p:nvGraphicFramePr>
        <p:xfrm>
          <a:off x="1115616" y="1628800"/>
          <a:ext cx="6576392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Svetlana Braun\Downloads\logo-header-proectoriya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643" y="2924944"/>
            <a:ext cx="2013124" cy="89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Svetlana Braun\Downloads\ZRdqFdBYbO4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1811969" cy="150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vetlana Braun\Downloads\1832730_penzenskii-krai-gerb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720" y="4581127"/>
            <a:ext cx="1469047" cy="146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cl.edu54.ru/wp-content/uploads/2022/03/shou-professij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827" y="3370528"/>
            <a:ext cx="1636404" cy="106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0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Профпробы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971600" y="1578272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0000FF"/>
                </a:solidFill>
              </a:rPr>
              <a:t>Ачинский</a:t>
            </a:r>
            <a:r>
              <a:rPr lang="ru-RU" dirty="0" smtClean="0">
                <a:solidFill>
                  <a:srgbClr val="0000FF"/>
                </a:solidFill>
              </a:rPr>
              <a:t> торгово-экономический техникум </a:t>
            </a:r>
            <a:r>
              <a:rPr lang="ru-RU" dirty="0">
                <a:solidFill>
                  <a:srgbClr val="0000FF"/>
                </a:solidFill>
              </a:rPr>
              <a:t>– 3 пробы: </a:t>
            </a:r>
            <a:r>
              <a:rPr lang="ru-RU" dirty="0" smtClean="0"/>
              <a:t>	правозащитник</a:t>
            </a:r>
            <a:r>
              <a:rPr lang="ru-RU" dirty="0"/>
              <a:t>, </a:t>
            </a:r>
            <a:endParaRPr lang="ru-RU" dirty="0" smtClean="0"/>
          </a:p>
          <a:p>
            <a:pPr lvl="2"/>
            <a:r>
              <a:rPr lang="ru-RU" dirty="0" smtClean="0"/>
              <a:t>бухгалтер</a:t>
            </a:r>
          </a:p>
          <a:p>
            <a:pPr lvl="2"/>
            <a:r>
              <a:rPr lang="ru-RU" dirty="0" smtClean="0"/>
              <a:t>предприниматель </a:t>
            </a:r>
            <a:r>
              <a:rPr lang="ru-RU" dirty="0"/>
              <a:t>малого </a:t>
            </a:r>
            <a:r>
              <a:rPr lang="ru-RU" dirty="0" smtClean="0"/>
              <a:t>бизнеса;</a:t>
            </a:r>
          </a:p>
          <a:p>
            <a:pPr lvl="2"/>
            <a:endParaRPr lang="ru-RU" dirty="0" smtClean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</a:rPr>
              <a:t>Красноярский педагогический колледж </a:t>
            </a:r>
            <a:r>
              <a:rPr lang="ru-RU" dirty="0">
                <a:solidFill>
                  <a:srgbClr val="0000FF"/>
                </a:solidFill>
              </a:rPr>
              <a:t>№2 – 1 </a:t>
            </a:r>
            <a:r>
              <a:rPr lang="ru-RU" dirty="0" smtClean="0">
                <a:solidFill>
                  <a:srgbClr val="0000FF"/>
                </a:solidFill>
              </a:rPr>
              <a:t>проба:</a:t>
            </a:r>
          </a:p>
          <a:p>
            <a:pPr marL="457200" lvl="3"/>
            <a:r>
              <a:rPr lang="ru-RU" dirty="0"/>
              <a:t>	</a:t>
            </a:r>
            <a:r>
              <a:rPr lang="ru-RU" dirty="0" smtClean="0"/>
              <a:t>социальный работник;</a:t>
            </a:r>
          </a:p>
          <a:p>
            <a:pPr marL="457200" lvl="3"/>
            <a:endParaRPr lang="ru-RU" dirty="0" smtClean="0"/>
          </a:p>
          <a:p>
            <a:pPr marL="0" lvl="3" indent="3556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FF"/>
                </a:solidFill>
              </a:rPr>
              <a:t>Красноярский колледж </a:t>
            </a:r>
            <a:r>
              <a:rPr lang="ru-RU" dirty="0">
                <a:solidFill>
                  <a:srgbClr val="0000FF"/>
                </a:solidFill>
              </a:rPr>
              <a:t>сферы услуг и </a:t>
            </a:r>
            <a:r>
              <a:rPr lang="ru-RU" dirty="0" smtClean="0">
                <a:solidFill>
                  <a:srgbClr val="0000FF"/>
                </a:solidFill>
              </a:rPr>
              <a:t>предпринимательства  </a:t>
            </a:r>
            <a:r>
              <a:rPr lang="ru-RU" dirty="0">
                <a:solidFill>
                  <a:srgbClr val="0000FF"/>
                </a:solidFill>
              </a:rPr>
              <a:t>- 1 </a:t>
            </a:r>
            <a:r>
              <a:rPr lang="ru-RU" dirty="0" smtClean="0">
                <a:solidFill>
                  <a:srgbClr val="0000FF"/>
                </a:solidFill>
              </a:rPr>
              <a:t>проба:</a:t>
            </a:r>
          </a:p>
          <a:p>
            <a:pPr marL="457200" lvl="4"/>
            <a:r>
              <a:rPr lang="ru-RU" dirty="0"/>
              <a:t>	</a:t>
            </a:r>
            <a:r>
              <a:rPr lang="ru-RU" dirty="0" smtClean="0"/>
              <a:t>менеджер </a:t>
            </a:r>
            <a:r>
              <a:rPr lang="ru-RU" dirty="0"/>
              <a:t>по туризму. </a:t>
            </a:r>
          </a:p>
        </p:txBody>
      </p:sp>
    </p:spTree>
    <p:extLst>
      <p:ext uri="{BB962C8B-B14F-4D97-AF65-F5344CB8AC3E}">
        <p14:creationId xmlns:p14="http://schemas.microsoft.com/office/powerpoint/2010/main" val="29292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Всероссийский конкурс </a:t>
            </a:r>
            <a:br>
              <a:rPr lang="ru-RU" sz="3200" b="1" dirty="0" smtClean="0"/>
            </a:br>
            <a:r>
              <a:rPr lang="ru-RU" sz="3200" b="1" dirty="0" smtClean="0"/>
              <a:t>«Большая перемена»</a:t>
            </a:r>
            <a:endParaRPr lang="ru-RU" sz="32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491676"/>
              </p:ext>
            </p:extLst>
          </p:nvPr>
        </p:nvGraphicFramePr>
        <p:xfrm>
          <a:off x="647056" y="2132856"/>
          <a:ext cx="82454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79712" y="2204864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2204864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4725144"/>
            <a:ext cx="844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Факт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4195392"/>
            <a:ext cx="844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Факт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6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Финансовая грамотность: проблемы и решения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4653136"/>
            <a:ext cx="5040560" cy="2016224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200" b="1" dirty="0" smtClean="0">
                <a:solidFill>
                  <a:srgbClr val="002060"/>
                </a:solidFill>
              </a:rPr>
              <a:t>ЗАДАЧА:</a:t>
            </a:r>
            <a:endParaRPr lang="ru-RU" sz="4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200" b="1" dirty="0" smtClean="0">
                <a:solidFill>
                  <a:srgbClr val="002060"/>
                </a:solidFill>
              </a:rPr>
              <a:t>содействие  продвижению учащихся к </a:t>
            </a:r>
            <a:r>
              <a:rPr lang="ru-RU" sz="4200" b="1" dirty="0">
                <a:solidFill>
                  <a:srgbClr val="002060"/>
                </a:solidFill>
              </a:rPr>
              <a:t>высокому уровню финансовой грамотности 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1484782"/>
            <a:ext cx="5400600" cy="340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9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772400" cy="720080"/>
          </a:xfrm>
        </p:spPr>
        <p:txBody>
          <a:bodyPr/>
          <a:lstStyle/>
          <a:p>
            <a:r>
              <a:rPr lang="ru-RU" b="1" dirty="0" smtClean="0"/>
              <a:t>Медалисты - 2022</a:t>
            </a:r>
            <a:endParaRPr lang="ru-RU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711088"/>
              </p:ext>
            </p:extLst>
          </p:nvPr>
        </p:nvGraphicFramePr>
        <p:xfrm>
          <a:off x="971600" y="908720"/>
          <a:ext cx="7787075" cy="5678508"/>
        </p:xfrm>
        <a:graphic>
          <a:graphicData uri="http://schemas.openxmlformats.org/drawingml/2006/table">
            <a:tbl>
              <a:tblPr firstRow="1" firstCol="1" bandRow="1"/>
              <a:tblGrid>
                <a:gridCol w="4068922"/>
                <a:gridCol w="3718153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51C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ФИО</a:t>
                      </a:r>
                      <a:endParaRPr lang="ru-RU" sz="2400" b="1" dirty="0">
                        <a:solidFill>
                          <a:srgbClr val="0051C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53" marR="53953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51C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ОУ</a:t>
                      </a:r>
                      <a:endParaRPr lang="ru-RU" sz="2400" b="1" dirty="0">
                        <a:solidFill>
                          <a:srgbClr val="0051C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53" marR="53953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4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dirty="0" err="1" smtClean="0">
                          <a:effectLst/>
                        </a:rPr>
                        <a:t>Зеленовская</a:t>
                      </a:r>
                      <a:r>
                        <a:rPr lang="ru-RU" sz="2500" dirty="0" smtClean="0">
                          <a:effectLst/>
                        </a:rPr>
                        <a:t> </a:t>
                      </a:r>
                      <a:r>
                        <a:rPr lang="ru-RU" sz="2500" dirty="0">
                          <a:effectLst/>
                        </a:rPr>
                        <a:t>Вероника Евгеньевна</a:t>
                      </a:r>
                      <a:endParaRPr lang="ru-RU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53" marR="53953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МБОУ «Ермаковская средняя школа №1»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53" marR="53953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5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</a:rPr>
                        <a:t>Скибина </a:t>
                      </a:r>
                      <a:r>
                        <a:rPr lang="ru-RU" sz="2500" dirty="0">
                          <a:effectLst/>
                        </a:rPr>
                        <a:t>Ксения Романовна</a:t>
                      </a:r>
                      <a:endParaRPr lang="ru-RU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53" marR="53953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53" marR="53953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</a:rPr>
                        <a:t>Козлова  </a:t>
                      </a:r>
                      <a:r>
                        <a:rPr lang="ru-RU" sz="2500" dirty="0">
                          <a:effectLst/>
                        </a:rPr>
                        <a:t>Мария Андреевна</a:t>
                      </a:r>
                      <a:endParaRPr lang="ru-RU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53" marR="53953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53" marR="53953" marT="0" marB="0"/>
                </a:tc>
              </a:tr>
              <a:tr h="6830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dirty="0" err="1" smtClean="0">
                          <a:effectLst/>
                        </a:rPr>
                        <a:t>Володенков</a:t>
                      </a:r>
                      <a:r>
                        <a:rPr lang="ru-RU" sz="2500" dirty="0" smtClean="0">
                          <a:effectLst/>
                        </a:rPr>
                        <a:t> </a:t>
                      </a:r>
                      <a:r>
                        <a:rPr lang="ru-RU" sz="2500" dirty="0">
                          <a:effectLst/>
                        </a:rPr>
                        <a:t>Иван Максимович</a:t>
                      </a:r>
                      <a:endParaRPr lang="ru-RU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53" marR="53953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53" marR="53953" marT="0" marB="0"/>
                </a:tc>
              </a:tr>
              <a:tr h="6830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dirty="0" err="1">
                          <a:effectLst/>
                        </a:rPr>
                        <a:t>Ерашева</a:t>
                      </a:r>
                      <a:r>
                        <a:rPr lang="ru-RU" sz="2500" dirty="0">
                          <a:effectLst/>
                        </a:rPr>
                        <a:t> Полина Александровна</a:t>
                      </a:r>
                      <a:endParaRPr lang="ru-RU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53" marR="53953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МБОУ «Ермаковская средняя школа №2»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53" marR="53953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2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</a:rPr>
                        <a:t>Михайлова Дарья Алексеевна</a:t>
                      </a:r>
                      <a:endParaRPr lang="ru-RU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53" marR="53953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53" marR="53953" marT="0" marB="0"/>
                </a:tc>
              </a:tr>
              <a:tr h="4702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dirty="0" err="1">
                          <a:effectLst/>
                        </a:rPr>
                        <a:t>Вейдэ</a:t>
                      </a:r>
                      <a:r>
                        <a:rPr lang="ru-RU" sz="2500" dirty="0">
                          <a:effectLst/>
                        </a:rPr>
                        <a:t> Лия Яковлевна</a:t>
                      </a:r>
                      <a:endParaRPr lang="ru-RU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53" marR="53953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МБОУ «</a:t>
                      </a:r>
                      <a:r>
                        <a:rPr lang="ru-RU" sz="2000" dirty="0" err="1">
                          <a:effectLst/>
                        </a:rPr>
                        <a:t>Ойская</a:t>
                      </a:r>
                      <a:r>
                        <a:rPr lang="ru-RU" sz="2000" dirty="0">
                          <a:effectLst/>
                        </a:rPr>
                        <a:t> средняя школа»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53" marR="53953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0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</a:rPr>
                        <a:t>Зубков Дмитрий Александрович</a:t>
                      </a:r>
                      <a:endParaRPr lang="ru-RU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53" marR="53953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МБОУ «</a:t>
                      </a:r>
                      <a:r>
                        <a:rPr lang="ru-RU" sz="2000" dirty="0" err="1">
                          <a:effectLst/>
                        </a:rPr>
                        <a:t>Танзыбейская</a:t>
                      </a:r>
                      <a:r>
                        <a:rPr lang="ru-RU" sz="2000" dirty="0">
                          <a:effectLst/>
                        </a:rPr>
                        <a:t> средняя школа»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53" marR="53953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2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805264" cy="86409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Опека и попечительство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87615"/>
            <a:ext cx="7772400" cy="2520280"/>
          </a:xfrm>
        </p:spPr>
        <p:txBody>
          <a:bodyPr>
            <a:normAutofit/>
          </a:bodyPr>
          <a:lstStyle/>
          <a:p>
            <a:r>
              <a:rPr lang="ru-RU" sz="2800" i="0" dirty="0" smtClean="0"/>
              <a:t>На </a:t>
            </a:r>
            <a:r>
              <a:rPr lang="ru-RU" sz="2800" i="0" dirty="0"/>
              <a:t>учете </a:t>
            </a:r>
            <a:r>
              <a:rPr lang="ru-RU" sz="2800" i="0" dirty="0" smtClean="0"/>
              <a:t>состоят</a:t>
            </a:r>
            <a:r>
              <a:rPr lang="ru-RU" sz="2800" i="0" dirty="0"/>
              <a:t> </a:t>
            </a:r>
            <a:r>
              <a:rPr lang="ru-RU" sz="2800" i="0" dirty="0" smtClean="0"/>
              <a:t>183 </a:t>
            </a:r>
            <a:r>
              <a:rPr lang="ru-RU" sz="2800" i="0" dirty="0"/>
              <a:t>ребенка из числа детей-сирот и детей, оставшихся без попечения </a:t>
            </a:r>
            <a:r>
              <a:rPr lang="ru-RU" sz="2800" i="0" dirty="0" smtClean="0"/>
              <a:t>родителей</a:t>
            </a:r>
          </a:p>
          <a:p>
            <a:r>
              <a:rPr lang="ru-RU" sz="2800" i="0" dirty="0" smtClean="0"/>
              <a:t>Из </a:t>
            </a:r>
            <a:r>
              <a:rPr lang="ru-RU" sz="2800" i="0" dirty="0"/>
              <a:t>них 108 детей воспитываются в приемных семьях и 75 </a:t>
            </a:r>
            <a:r>
              <a:rPr lang="ru-RU" sz="2800" i="0" dirty="0" smtClean="0"/>
              <a:t>- на </a:t>
            </a:r>
            <a:r>
              <a:rPr lang="ru-RU" sz="2800" i="0" dirty="0"/>
              <a:t>б</a:t>
            </a:r>
            <a:r>
              <a:rPr lang="ru-RU" sz="2800" i="0" dirty="0" smtClean="0"/>
              <a:t>езвозмездной </a:t>
            </a:r>
            <a:r>
              <a:rPr lang="ru-RU" sz="2800" i="0" dirty="0"/>
              <a:t>форме опеки. </a:t>
            </a:r>
            <a:endParaRPr lang="ru-RU" sz="3000" i="0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624136" y="3594121"/>
            <a:ext cx="680526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Сотрудничество: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1192088" y="4365104"/>
            <a:ext cx="77724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sz="2800" i="0" dirty="0" smtClean="0">
                <a:solidFill>
                  <a:srgbClr val="002060"/>
                </a:solidFill>
              </a:rPr>
              <a:t>Центр </a:t>
            </a:r>
            <a:r>
              <a:rPr lang="ru-RU" sz="2800" i="0" dirty="0">
                <a:solidFill>
                  <a:srgbClr val="002060"/>
                </a:solidFill>
              </a:rPr>
              <a:t>социальной помощи семье и детям «</a:t>
            </a:r>
            <a:r>
              <a:rPr lang="ru-RU" sz="2800" i="0" dirty="0" err="1">
                <a:solidFill>
                  <a:srgbClr val="002060"/>
                </a:solidFill>
              </a:rPr>
              <a:t>Ермаковский</a:t>
            </a:r>
            <a:r>
              <a:rPr lang="ru-RU" sz="2800" i="0" dirty="0" smtClean="0">
                <a:solidFill>
                  <a:srgbClr val="002060"/>
                </a:solidFill>
              </a:rPr>
              <a:t>»;</a:t>
            </a:r>
          </a:p>
          <a:p>
            <a:r>
              <a:rPr lang="ru-RU" sz="2800" i="0" dirty="0" smtClean="0">
                <a:solidFill>
                  <a:srgbClr val="002060"/>
                </a:solidFill>
              </a:rPr>
              <a:t>КГКУ </a:t>
            </a:r>
            <a:r>
              <a:rPr lang="ru-RU" sz="2800" i="0" dirty="0">
                <a:solidFill>
                  <a:srgbClr val="002060"/>
                </a:solidFill>
              </a:rPr>
              <a:t>«Центр развития семейных форм воспитания» в г. Минусинске</a:t>
            </a:r>
            <a:endParaRPr lang="ru-RU" sz="3000" i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vete\Downloads\Фестиваль 201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3074859"/>
            <a:ext cx="9144000" cy="424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vete\Downloads\Санг Питербург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4958" y="-25848"/>
            <a:ext cx="4030893" cy="384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vete\Downloads\Алушта лагерь 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995935" y="-25849"/>
            <a:ext cx="5398690" cy="384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0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056" y="116632"/>
            <a:ext cx="8317432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Задача: </a:t>
            </a:r>
            <a:r>
              <a:rPr lang="ru-RU" sz="3200" b="1" dirty="0" smtClean="0"/>
              <a:t>Непрерывное </a:t>
            </a:r>
            <a:r>
              <a:rPr lang="ru-RU" sz="3200" b="1" dirty="0"/>
              <a:t>повышение профессионального мастерства педагогов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1007605" y="1312775"/>
            <a:ext cx="7987918" cy="96409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3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доля образовательных организаций, полностью обеспеченных педагогическими кадрами  </a:t>
            </a:r>
            <a:r>
              <a:rPr lang="ru-RU" sz="2300" dirty="0" smtClean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-  </a:t>
            </a:r>
            <a:r>
              <a:rPr lang="ru-RU" sz="23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87%</a:t>
            </a:r>
            <a:endParaRPr lang="ru-RU" sz="23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6570" y="2464192"/>
            <a:ext cx="7987918" cy="883469"/>
          </a:xfrm>
          <a:prstGeom prst="roundRect">
            <a:avLst/>
          </a:prstGeom>
          <a:solidFill>
            <a:schemeClr val="bg1"/>
          </a:solidFill>
          <a:ln>
            <a:solidFill>
              <a:srgbClr val="005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доля </a:t>
            </a:r>
            <a:r>
              <a:rPr lang="ru-RU" sz="2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педагогов-совместителей, от общего количества педагогических работников – 38,8</a:t>
            </a:r>
            <a:r>
              <a:rPr lang="ru-RU" sz="22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lang="ru-RU" sz="2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7605" y="3545023"/>
            <a:ext cx="7987918" cy="110189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доля 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педагогических работников, имеющих образование, соответствующее профилю преподаваемого учебного предмета – 82,3 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570" y="4799550"/>
            <a:ext cx="7987918" cy="1653786"/>
          </a:xfrm>
          <a:prstGeom prst="roundRect">
            <a:avLst/>
          </a:prstGeom>
          <a:solidFill>
            <a:schemeClr val="bg1"/>
          </a:solidFill>
          <a:ln>
            <a:solidFill>
              <a:srgbClr val="005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наличие (доля) педагогов с установленной первой и высшей квалификационной категорией: 48,2% (соответственно 29,4%-  с первой квалификационной категорией и  18,8%  - с высшей)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3568" y="3501008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568" y="2420888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3568" y="1268760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68" y="4759828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5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056" y="116632"/>
            <a:ext cx="8317432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Задача: </a:t>
            </a:r>
            <a:r>
              <a:rPr lang="ru-RU" sz="3200" b="1" dirty="0" smtClean="0"/>
              <a:t>Непрерывное </a:t>
            </a:r>
            <a:r>
              <a:rPr lang="ru-RU" sz="3200" b="1" dirty="0"/>
              <a:t>повышение профессионального мастерства педагогов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1007605" y="1312775"/>
            <a:ext cx="7987918" cy="96409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3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доля педагогов со стажем работы до 3-х лет – 4,18%</a:t>
            </a:r>
            <a:endParaRPr lang="ru-RU" sz="23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7605" y="4913174"/>
            <a:ext cx="7987918" cy="154016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доля  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педагогов, 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повысивших квалификацию по вопросам, связанным с введением обновленных ФГОС, приступающим  к обучению с 01 сентября  2022 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года - 87,4 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570" y="2492896"/>
            <a:ext cx="7987918" cy="2160240"/>
          </a:xfrm>
          <a:prstGeom prst="roundRect">
            <a:avLst/>
          </a:prstGeom>
          <a:solidFill>
            <a:schemeClr val="bg1"/>
          </a:solidFill>
          <a:ln>
            <a:solidFill>
              <a:srgbClr val="005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доля педагогических работников повысивших квалификацию по вопросам, связанным с введением обновленных ФГОС 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общем количестве педагогических работников общеобразовательных организаций </a:t>
            </a:r>
            <a:r>
              <a:rPr lang="ru-RU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30,8%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3568" y="4797152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3568" y="1196752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68" y="2348880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6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056" y="-27384"/>
            <a:ext cx="8317432" cy="86409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Непрерывное образование педагогов</a:t>
            </a:r>
            <a:endParaRPr lang="ru-RU" sz="32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16" name="Объект 1"/>
          <p:cNvSpPr>
            <a:spLocks noGrp="1"/>
          </p:cNvSpPr>
          <p:nvPr>
            <p:ph sz="half" idx="1"/>
          </p:nvPr>
        </p:nvSpPr>
        <p:spPr>
          <a:xfrm>
            <a:off x="878813" y="908720"/>
            <a:ext cx="3810000" cy="252028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51C8"/>
                </a:solidFill>
              </a:rPr>
              <a:t>Управленческие проекты, направленные на развитие кадрового </a:t>
            </a:r>
            <a:r>
              <a:rPr lang="ru-RU" dirty="0" smtClean="0">
                <a:solidFill>
                  <a:srgbClr val="0051C8"/>
                </a:solidFill>
              </a:rPr>
              <a:t>потенциала:</a:t>
            </a:r>
          </a:p>
        </p:txBody>
      </p:sp>
      <p:sp>
        <p:nvSpPr>
          <p:cNvPr id="19" name="Объект 8"/>
          <p:cNvSpPr txBox="1">
            <a:spLocks/>
          </p:cNvSpPr>
          <p:nvPr/>
        </p:nvSpPr>
        <p:spPr>
          <a:xfrm>
            <a:off x="4938079" y="908720"/>
            <a:ext cx="4098417" cy="129614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dirty="0" smtClean="0">
                <a:solidFill>
                  <a:srgbClr val="C00000"/>
                </a:solidFill>
              </a:rPr>
              <a:t>Представляли район на краевом уровне: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Объект 1"/>
          <p:cNvSpPr txBox="1">
            <a:spLocks/>
          </p:cNvSpPr>
          <p:nvPr/>
        </p:nvSpPr>
        <p:spPr bwMode="auto">
          <a:xfrm>
            <a:off x="883455" y="3518632"/>
            <a:ext cx="3810000" cy="315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i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i="0" kern="0" dirty="0" err="1"/>
              <a:t>Тиунова</a:t>
            </a:r>
            <a:r>
              <a:rPr lang="ru-RU" i="0" kern="0" dirty="0"/>
              <a:t> М.В</a:t>
            </a:r>
            <a:r>
              <a:rPr lang="ru-RU" i="0" kern="0" dirty="0" smtClean="0"/>
              <a:t>.,</a:t>
            </a:r>
          </a:p>
          <a:p>
            <a:r>
              <a:rPr lang="ru-RU" i="0" kern="0" dirty="0" smtClean="0"/>
              <a:t> </a:t>
            </a:r>
            <a:r>
              <a:rPr lang="ru-RU" i="0" kern="0" dirty="0"/>
              <a:t>Веселова Л.А</a:t>
            </a:r>
            <a:r>
              <a:rPr lang="ru-RU" i="0" kern="0" dirty="0" smtClean="0"/>
              <a:t>.,</a:t>
            </a:r>
          </a:p>
          <a:p>
            <a:r>
              <a:rPr lang="ru-RU" i="0" kern="0" dirty="0" smtClean="0"/>
              <a:t> </a:t>
            </a:r>
            <a:r>
              <a:rPr lang="ru-RU" i="0" kern="0" dirty="0" err="1"/>
              <a:t>Кильдибекова</a:t>
            </a:r>
            <a:r>
              <a:rPr lang="ru-RU" i="0" kern="0" dirty="0"/>
              <a:t> А.М</a:t>
            </a:r>
            <a:r>
              <a:rPr lang="ru-RU" i="0" kern="0" dirty="0" smtClean="0"/>
              <a:t>.,</a:t>
            </a:r>
          </a:p>
          <a:p>
            <a:r>
              <a:rPr lang="ru-RU" i="0" kern="0" dirty="0" smtClean="0"/>
              <a:t> </a:t>
            </a:r>
            <a:r>
              <a:rPr lang="ru-RU" i="0" kern="0" dirty="0"/>
              <a:t>Семина Л.В</a:t>
            </a:r>
            <a:r>
              <a:rPr lang="ru-RU" i="0" kern="0" dirty="0" smtClean="0"/>
              <a:t>.,</a:t>
            </a:r>
          </a:p>
          <a:p>
            <a:r>
              <a:rPr lang="ru-RU" i="0" kern="0" dirty="0" smtClean="0"/>
              <a:t> </a:t>
            </a:r>
            <a:r>
              <a:rPr lang="ru-RU" i="0" kern="0" dirty="0"/>
              <a:t>Ибрагимова Л.М</a:t>
            </a:r>
            <a:r>
              <a:rPr lang="ru-RU" i="0" kern="0" dirty="0" smtClean="0"/>
              <a:t>.,</a:t>
            </a:r>
          </a:p>
          <a:p>
            <a:r>
              <a:rPr lang="ru-RU" i="0" kern="0" dirty="0" smtClean="0"/>
              <a:t> </a:t>
            </a:r>
            <a:r>
              <a:rPr lang="ru-RU" i="0" kern="0" dirty="0"/>
              <a:t>Абрамова Е.В.</a:t>
            </a:r>
          </a:p>
        </p:txBody>
      </p:sp>
      <p:sp>
        <p:nvSpPr>
          <p:cNvPr id="21" name="Объект 8"/>
          <p:cNvSpPr txBox="1">
            <a:spLocks/>
          </p:cNvSpPr>
          <p:nvPr/>
        </p:nvSpPr>
        <p:spPr bwMode="auto">
          <a:xfrm>
            <a:off x="5010087" y="2564904"/>
            <a:ext cx="409841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i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ru-RU" i="0" dirty="0"/>
              <a:t>Афанасьева </a:t>
            </a:r>
            <a:r>
              <a:rPr lang="ru-RU" i="0" dirty="0" smtClean="0"/>
              <a:t>Н.Е.;</a:t>
            </a:r>
            <a:endParaRPr lang="ru-RU" i="0" dirty="0"/>
          </a:p>
          <a:p>
            <a:r>
              <a:rPr lang="ru-RU" i="0" dirty="0"/>
              <a:t>Бабич </a:t>
            </a:r>
            <a:r>
              <a:rPr lang="ru-RU" i="0" dirty="0" smtClean="0"/>
              <a:t>Е.И.;</a:t>
            </a:r>
            <a:endParaRPr lang="ru-RU" i="0" dirty="0"/>
          </a:p>
          <a:p>
            <a:r>
              <a:rPr lang="ru-RU" i="0" dirty="0"/>
              <a:t>Еременко </a:t>
            </a:r>
            <a:r>
              <a:rPr lang="ru-RU" i="0" dirty="0" smtClean="0"/>
              <a:t>Е.Ю.;</a:t>
            </a:r>
            <a:endParaRPr lang="ru-RU" i="0" dirty="0"/>
          </a:p>
          <a:p>
            <a:r>
              <a:rPr lang="ru-RU" i="0" dirty="0"/>
              <a:t>Зыкова </a:t>
            </a:r>
            <a:r>
              <a:rPr lang="ru-RU" i="0" dirty="0" smtClean="0"/>
              <a:t>М.Е.;</a:t>
            </a:r>
            <a:endParaRPr lang="ru-RU" i="0" dirty="0"/>
          </a:p>
          <a:p>
            <a:r>
              <a:rPr lang="ru-RU" i="0" dirty="0" err="1"/>
              <a:t>Тенсина</a:t>
            </a:r>
            <a:r>
              <a:rPr lang="ru-RU" i="0" dirty="0"/>
              <a:t> </a:t>
            </a:r>
            <a:r>
              <a:rPr lang="ru-RU" i="0" dirty="0" smtClean="0"/>
              <a:t>Г.Н.;</a:t>
            </a:r>
            <a:endParaRPr lang="ru-RU" i="0" dirty="0"/>
          </a:p>
          <a:p>
            <a:r>
              <a:rPr lang="ru-RU" i="0" dirty="0" err="1"/>
              <a:t>Череповская</a:t>
            </a:r>
            <a:r>
              <a:rPr lang="ru-RU" i="0" dirty="0"/>
              <a:t> </a:t>
            </a:r>
            <a:r>
              <a:rPr lang="ru-RU" i="0" dirty="0" smtClean="0"/>
              <a:t>М.А.;</a:t>
            </a:r>
            <a:endParaRPr lang="ru-RU" i="0" dirty="0"/>
          </a:p>
          <a:p>
            <a:r>
              <a:rPr lang="ru-RU" i="0" dirty="0" err="1"/>
              <a:t>Чулочникова</a:t>
            </a:r>
            <a:r>
              <a:rPr lang="ru-RU" i="0" dirty="0"/>
              <a:t> </a:t>
            </a:r>
            <a:r>
              <a:rPr lang="ru-RU" i="0" dirty="0" smtClean="0"/>
              <a:t>О.В.</a:t>
            </a:r>
            <a:r>
              <a:rPr lang="ru-RU" dirty="0"/>
              <a:t/>
            </a:r>
            <a:br>
              <a:rPr lang="ru-RU" dirty="0"/>
            </a:br>
            <a:endParaRPr lang="ru-RU" kern="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93455" y="1556792"/>
            <a:ext cx="94569" cy="4608512"/>
          </a:xfrm>
          <a:prstGeom prst="line">
            <a:avLst/>
          </a:prstGeom>
          <a:ln>
            <a:solidFill>
              <a:srgbClr val="0051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6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ownloads\Доклад\Фото\для слайдов АПС\Фралкова М И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-18144"/>
            <a:ext cx="3918857" cy="48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pic>
        <p:nvPicPr>
          <p:cNvPr id="1027" name="Picture 3" descr="C:\Users\1\Downloads\Доклад\Фото\для слайдов АПС\гордиенко с м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1" b="-1"/>
          <a:stretch/>
        </p:blipFill>
        <p:spPr bwMode="auto">
          <a:xfrm>
            <a:off x="5105921" y="3587660"/>
            <a:ext cx="4059918" cy="329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8fd5f6ae-6344-48f3-9843-2217ecf776a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0022"/>
            <a:ext cx="2972453" cy="375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IMG_011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6226" y="2816321"/>
            <a:ext cx="3273120" cy="402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pic>
        <p:nvPicPr>
          <p:cNvPr id="7170" name="Picture 2" descr="https://lh3.googleusercontent.com/OFjsgxz0c0_4HJqKA2Lis97VOPCq8bPe_CRzyZj6q3SUactuU0t4QyYDs9TOGAYRUVexr4e_XJK_jdv_-fc1XxqpLTYYU5qjG5Htf57Tu6Sf7Ce8HUJIZHBP_oedOPu9E3yqxQFZphX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612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dc7d667e2_0_15"/>
          <p:cNvSpPr txBox="1">
            <a:spLocks noGrp="1"/>
          </p:cNvSpPr>
          <p:nvPr>
            <p:ph type="body" idx="1"/>
          </p:nvPr>
        </p:nvSpPr>
        <p:spPr>
          <a:xfrm>
            <a:off x="647056" y="3933056"/>
            <a:ext cx="8496944" cy="27809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 i="0" dirty="0">
                <a:latin typeface="Times New Roman"/>
                <a:ea typeface="Times New Roman"/>
                <a:cs typeface="Times New Roman"/>
                <a:sym typeface="Times New Roman"/>
              </a:rPr>
              <a:t> «Решение Президента объявить 2023 год Годом педагога и наставника еще раз говорит о высоком статусе этих специалистов в нашем обществе, о важности их </a:t>
            </a:r>
            <a:r>
              <a:rPr lang="ru-RU" sz="2800" i="0" dirty="0" smtClean="0">
                <a:latin typeface="Times New Roman"/>
                <a:ea typeface="Times New Roman"/>
                <a:cs typeface="Times New Roman"/>
                <a:sym typeface="Times New Roman"/>
              </a:rPr>
              <a:t>работы».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cs typeface="Times New Roman"/>
                <a:sym typeface="Times New Roman"/>
              </a:rPr>
              <a:t>С.С. Кравцов,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cs typeface="Times New Roman"/>
                <a:sym typeface="Times New Roman"/>
              </a:rPr>
              <a:t>министр просвещения РФ</a:t>
            </a:r>
            <a:endParaRPr sz="2800" dirty="0"/>
          </a:p>
        </p:txBody>
      </p:sp>
      <p:pic>
        <p:nvPicPr>
          <p:cNvPr id="10242" name="Picture 2" descr="https://bgtrk.ru/upload/iblock/09d/wcw2k3nd7l2r3rxbj8jv0mb0oaojhwc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9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176" y="107504"/>
            <a:ext cx="7061248" cy="1017240"/>
          </a:xfrm>
        </p:spPr>
        <p:txBody>
          <a:bodyPr/>
          <a:lstStyle/>
          <a:p>
            <a:r>
              <a:rPr lang="ru-RU" sz="4000" b="1" dirty="0" smtClean="0"/>
              <a:t>Векторы развития на 2022/23 </a:t>
            </a:r>
            <a:r>
              <a:rPr lang="ru-RU" sz="4000" b="1" dirty="0"/>
              <a:t>учебный год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0" y="-27384"/>
            <a:ext cx="647056" cy="6885384"/>
            <a:chOff x="0" y="-27384"/>
            <a:chExt cx="647056" cy="68853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1007605" y="1556792"/>
            <a:ext cx="7987918" cy="68407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6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Общая </a:t>
            </a:r>
            <a:r>
              <a:rPr lang="ru-RU" sz="2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стратегия развития </a:t>
            </a:r>
            <a:r>
              <a:rPr lang="ru-RU" sz="26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образования</a:t>
            </a:r>
            <a:endParaRPr lang="ru-RU" sz="2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6570" y="2464192"/>
            <a:ext cx="7987918" cy="679766"/>
          </a:xfrm>
          <a:prstGeom prst="roundRect">
            <a:avLst/>
          </a:prstGeom>
          <a:solidFill>
            <a:schemeClr val="bg1"/>
          </a:solidFill>
          <a:ln>
            <a:solidFill>
              <a:srgbClr val="005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6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Идеологическая </a:t>
            </a:r>
            <a:r>
              <a:rPr lang="ru-RU" sz="2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воспитательная работа</a:t>
            </a:r>
            <a:endParaRPr lang="ru-RU" sz="2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7605" y="3401007"/>
            <a:ext cx="7987918" cy="72008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6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Единое </a:t>
            </a:r>
            <a:r>
              <a:rPr lang="ru-RU" sz="2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содержание образования</a:t>
            </a:r>
            <a:endParaRPr lang="ru-RU" sz="2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6570" y="4404827"/>
            <a:ext cx="7987918" cy="617680"/>
          </a:xfrm>
          <a:prstGeom prst="roundRect">
            <a:avLst/>
          </a:prstGeom>
          <a:solidFill>
            <a:schemeClr val="bg1"/>
          </a:solidFill>
          <a:ln>
            <a:solidFill>
              <a:srgbClr val="005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6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Поддержка </a:t>
            </a:r>
            <a:r>
              <a:rPr lang="ru-RU" sz="26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учителя</a:t>
            </a:r>
            <a:endParaRPr lang="ru-RU" sz="2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3568" y="3356992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568" y="2420888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3568" y="1512777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68" y="4365104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7605" y="5301208"/>
            <a:ext cx="7987918" cy="72008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6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Инфраструктура</a:t>
            </a:r>
            <a:endParaRPr lang="ru-RU" sz="2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3568" y="5257193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dc7d667e2_0_21"/>
          <p:cNvSpPr txBox="1">
            <a:spLocks noGrp="1"/>
          </p:cNvSpPr>
          <p:nvPr>
            <p:ph type="body" idx="1"/>
          </p:nvPr>
        </p:nvSpPr>
        <p:spPr>
          <a:xfrm>
            <a:off x="1043608" y="2636912"/>
            <a:ext cx="7786232" cy="20162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2899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0" dirty="0"/>
              <a:t>формирование единой государственной </a:t>
            </a:r>
            <a:r>
              <a:rPr lang="ru-RU" i="0" dirty="0" smtClean="0"/>
              <a:t>политики;</a:t>
            </a:r>
          </a:p>
          <a:p>
            <a:pPr marL="432899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i="0" dirty="0" smtClean="0"/>
              <a:t>мотивирующий </a:t>
            </a:r>
            <a:r>
              <a:rPr lang="ru-RU" i="0" dirty="0"/>
              <a:t>мониторинг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088" y="260648"/>
            <a:ext cx="6192688" cy="1143000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стратегия развития образования</a:t>
            </a:r>
          </a:p>
        </p:txBody>
      </p:sp>
      <p:pic>
        <p:nvPicPr>
          <p:cNvPr id="11266" name="Picture 2" descr="https://cdn1.flamp.ru/9fbc088d503595c85715625f357be701_300_3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776" y="-5612"/>
            <a:ext cx="2016224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1772"/>
            <a:ext cx="7772400" cy="886948"/>
          </a:xfrm>
        </p:spPr>
        <p:txBody>
          <a:bodyPr/>
          <a:lstStyle/>
          <a:p>
            <a:r>
              <a:rPr lang="ru-RU" sz="4000" b="1" dirty="0" smtClean="0"/>
              <a:t>ГИА- 9</a:t>
            </a:r>
            <a:endParaRPr lang="ru-RU" sz="40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27584" y="836712"/>
            <a:ext cx="8136904" cy="3312368"/>
          </a:xfrm>
        </p:spPr>
        <p:txBody>
          <a:bodyPr/>
          <a:lstStyle/>
          <a:p>
            <a:r>
              <a:rPr lang="ru-RU" sz="3600" dirty="0" smtClean="0"/>
              <a:t>Всего выпускников – 199</a:t>
            </a:r>
          </a:p>
          <a:p>
            <a:r>
              <a:rPr lang="ru-RU" sz="3600" dirty="0" smtClean="0"/>
              <a:t>Допущены к экзаменам – 197</a:t>
            </a:r>
          </a:p>
          <a:p>
            <a:r>
              <a:rPr lang="ru-RU" sz="3600" dirty="0" smtClean="0"/>
              <a:t>Справились в основной период – 193</a:t>
            </a:r>
          </a:p>
          <a:p>
            <a:r>
              <a:rPr lang="ru-RU" sz="3600" u="sng" dirty="0" smtClean="0"/>
              <a:t>Пересдают в дополнительный период в сентябре - 4</a:t>
            </a:r>
          </a:p>
          <a:p>
            <a:pPr marL="0" indent="0" algn="ctr">
              <a:buNone/>
            </a:pPr>
            <a:endParaRPr lang="ru-RU" dirty="0" smtClean="0"/>
          </a:p>
        </p:txBody>
      </p:sp>
      <p:grpSp>
        <p:nvGrpSpPr>
          <p:cNvPr id="3" name="Группа 2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033661"/>
              </p:ext>
            </p:extLst>
          </p:nvPr>
        </p:nvGraphicFramePr>
        <p:xfrm>
          <a:off x="899592" y="5090316"/>
          <a:ext cx="7776864" cy="1543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92288"/>
                <a:gridCol w="2592288"/>
                <a:gridCol w="259228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2019-20 </a:t>
                      </a:r>
                    </a:p>
                    <a:p>
                      <a:pPr algn="ctr"/>
                      <a:r>
                        <a:rPr lang="ru-RU" sz="2400" dirty="0" smtClean="0"/>
                        <a:t>уч. год</a:t>
                      </a:r>
                      <a:endParaRPr lang="ru-RU" sz="2400" dirty="0"/>
                    </a:p>
                  </a:txBody>
                  <a:tcPr>
                    <a:solidFill>
                      <a:srgbClr val="0051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2020-21</a:t>
                      </a:r>
                      <a:endParaRPr lang="ru-RU" sz="2400" dirty="0"/>
                    </a:p>
                  </a:txBody>
                  <a:tcPr>
                    <a:solidFill>
                      <a:srgbClr val="0051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2021-22</a:t>
                      </a:r>
                      <a:endParaRPr lang="ru-RU" sz="2400" dirty="0"/>
                    </a:p>
                  </a:txBody>
                  <a:tcPr>
                    <a:solidFill>
                      <a:srgbClr val="0051C8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49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42,3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44,6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Объект 6"/>
          <p:cNvSpPr txBox="1">
            <a:spLocks/>
          </p:cNvSpPr>
          <p:nvPr/>
        </p:nvSpPr>
        <p:spPr bwMode="auto">
          <a:xfrm>
            <a:off x="827584" y="4293096"/>
            <a:ext cx="813690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3600" b="1" kern="0" dirty="0" smtClean="0">
                <a:solidFill>
                  <a:schemeClr val="accent2"/>
                </a:solidFill>
              </a:rPr>
              <a:t>Продолжат обучение в 10 классе, %</a:t>
            </a:r>
            <a:endParaRPr lang="ru-RU" sz="3600" b="1" kern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dc7d667e2_0_21"/>
          <p:cNvSpPr txBox="1">
            <a:spLocks noGrp="1"/>
          </p:cNvSpPr>
          <p:nvPr>
            <p:ph type="body" idx="1"/>
          </p:nvPr>
        </p:nvSpPr>
        <p:spPr>
          <a:xfrm>
            <a:off x="755576" y="1283274"/>
            <a:ext cx="8388424" cy="55964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500" i="0" dirty="0"/>
              <a:t>обобщение  передового опыта;</a:t>
            </a:r>
            <a:endParaRPr lang="ru-RU" sz="2500" dirty="0"/>
          </a:p>
          <a:p>
            <a:r>
              <a:rPr lang="ru-RU" sz="2500" i="0" dirty="0" smtClean="0">
                <a:solidFill>
                  <a:srgbClr val="002060"/>
                </a:solidFill>
              </a:rPr>
              <a:t>выявление </a:t>
            </a:r>
            <a:r>
              <a:rPr lang="ru-RU" sz="2500" i="0" dirty="0">
                <a:solidFill>
                  <a:srgbClr val="002060"/>
                </a:solidFill>
              </a:rPr>
              <a:t>и распространение успешных практик воспитания;</a:t>
            </a:r>
            <a:endParaRPr lang="ru-RU" sz="2500" dirty="0">
              <a:solidFill>
                <a:srgbClr val="002060"/>
              </a:solidFill>
            </a:endParaRPr>
          </a:p>
          <a:p>
            <a:r>
              <a:rPr lang="ru-RU" sz="2500" i="0" dirty="0" smtClean="0"/>
              <a:t>методическое </a:t>
            </a:r>
            <a:r>
              <a:rPr lang="ru-RU" sz="2500" i="0" dirty="0"/>
              <a:t>сопровождение и повышение квалификации </a:t>
            </a:r>
            <a:r>
              <a:rPr lang="ru-RU" sz="2500" i="0" dirty="0" smtClean="0"/>
              <a:t>педагогов, </a:t>
            </a:r>
            <a:r>
              <a:rPr lang="ru-RU" sz="2500" i="0" dirty="0"/>
              <a:t>решающих задачи в области воспитания;</a:t>
            </a:r>
            <a:endParaRPr lang="ru-RU" sz="2500" dirty="0"/>
          </a:p>
          <a:p>
            <a:r>
              <a:rPr lang="ru-RU" sz="2500" i="0" dirty="0" smtClean="0">
                <a:solidFill>
                  <a:srgbClr val="002060"/>
                </a:solidFill>
              </a:rPr>
              <a:t>развитие </a:t>
            </a:r>
            <a:r>
              <a:rPr lang="ru-RU" sz="2500" i="0" dirty="0">
                <a:solidFill>
                  <a:srgbClr val="002060"/>
                </a:solidFill>
              </a:rPr>
              <a:t>работы с родителями, родительским сообществом; </a:t>
            </a:r>
            <a:endParaRPr lang="ru-RU" sz="2500" dirty="0">
              <a:solidFill>
                <a:srgbClr val="002060"/>
              </a:solidFill>
            </a:endParaRPr>
          </a:p>
          <a:p>
            <a:r>
              <a:rPr lang="ru-RU" sz="2500" i="0" dirty="0" smtClean="0"/>
              <a:t>развитие </a:t>
            </a:r>
            <a:r>
              <a:rPr lang="ru-RU" sz="2500" i="0" dirty="0"/>
              <a:t>воспитательной среды,  в том числе через интеграцию программ общего и дополнительного образования;</a:t>
            </a:r>
            <a:endParaRPr lang="ru-RU" sz="2500" dirty="0"/>
          </a:p>
          <a:p>
            <a:r>
              <a:rPr lang="ru-RU" sz="2500" i="0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2500" i="0" dirty="0">
                <a:solidFill>
                  <a:srgbClr val="002060"/>
                </a:solidFill>
              </a:rPr>
              <a:t>подходов к оценке эффективности </a:t>
            </a:r>
            <a:r>
              <a:rPr lang="ru-RU" sz="2500" i="0" dirty="0" smtClean="0">
                <a:solidFill>
                  <a:srgbClr val="002060"/>
                </a:solidFill>
              </a:rPr>
              <a:t>воспитания</a:t>
            </a:r>
            <a:endParaRPr lang="ru-RU" sz="2500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088" y="59138"/>
            <a:ext cx="6192688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Идеологическая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работа</a:t>
            </a:r>
          </a:p>
        </p:txBody>
      </p:sp>
      <p:pic>
        <p:nvPicPr>
          <p:cNvPr id="11266" name="Picture 2" descr="https://cdn1.flamp.ru/9fbc088d503595c85715625f357be701_300_3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776" y="-5612"/>
            <a:ext cx="2016224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3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061423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Государственная символика;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</a:rPr>
              <a:t>П</a:t>
            </a:r>
            <a:r>
              <a:rPr lang="ru-RU" sz="3200" dirty="0" smtClean="0">
                <a:solidFill>
                  <a:srgbClr val="002060"/>
                </a:solidFill>
              </a:rPr>
              <a:t>рограммы воспитания;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Развитие </a:t>
            </a:r>
            <a:r>
              <a:rPr lang="ru-RU" sz="3200" dirty="0"/>
              <a:t>детских общественных </a:t>
            </a:r>
            <a:r>
              <a:rPr lang="ru-RU" sz="3200" dirty="0" smtClean="0"/>
              <a:t>организаций;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Всероссийские уроки;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Школьные </a:t>
            </a:r>
            <a:r>
              <a:rPr lang="ru-RU" sz="3200" dirty="0"/>
              <a:t>театры и спортивные </a:t>
            </a:r>
            <a:r>
              <a:rPr lang="ru-RU" sz="3200" dirty="0" smtClean="0"/>
              <a:t>клубы;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</a:rPr>
              <a:t>Работа </a:t>
            </a:r>
            <a:r>
              <a:rPr lang="ru-RU" sz="3200" dirty="0">
                <a:solidFill>
                  <a:srgbClr val="002060"/>
                </a:solidFill>
              </a:rPr>
              <a:t>с </a:t>
            </a:r>
            <a:r>
              <a:rPr lang="ru-RU" sz="3200" dirty="0" smtClean="0">
                <a:solidFill>
                  <a:srgbClr val="002060"/>
                </a:solidFill>
              </a:rPr>
              <a:t>родителями;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Идеологическая </a:t>
            </a:r>
            <a:r>
              <a:rPr lang="ru-RU" sz="3200" dirty="0"/>
              <a:t>составляющая.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35088" y="59138"/>
            <a:ext cx="6192688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Идеологическая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воспитательная работа</a:t>
            </a:r>
          </a:p>
        </p:txBody>
      </p:sp>
      <p:pic>
        <p:nvPicPr>
          <p:cNvPr id="7" name="Picture 2" descr="https://cdn1.flamp.ru/9fbc088d503595c85715625f357be701_300_30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776" y="-5612"/>
            <a:ext cx="2016224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2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35088" y="59138"/>
            <a:ext cx="7957392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Предметно-эстетическая среда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55576" y="1853728"/>
            <a:ext cx="8252926" cy="1938992"/>
          </a:xfrm>
          <a:prstGeom prst="rect">
            <a:avLst/>
          </a:prstGeom>
          <a:solidFill>
            <a:srgbClr val="CAF4FA"/>
          </a:solidFill>
        </p:spPr>
        <p:txBody>
          <a:bodyPr wrap="square">
            <a:spAutoFit/>
          </a:bodyPr>
          <a:lstStyle/>
          <a:p>
            <a:r>
              <a:rPr lang="ru-RU" b="1" dirty="0"/>
              <a:t>Центр детских инициатив </a:t>
            </a:r>
            <a:r>
              <a:rPr lang="ru-RU" dirty="0" smtClean="0"/>
              <a:t>-</a:t>
            </a:r>
            <a:r>
              <a:rPr lang="ru-RU" dirty="0"/>
              <a:t>  это физическое содержательное пространство для обеспечения деятельности ученического самоуправления в общеобразовательных организациях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" name="Google Shape;145;g13fd83335ff_0_16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13" y="3423388"/>
            <a:ext cx="4400487" cy="299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46;g13fd83335ff_0_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3" y="4961034"/>
            <a:ext cx="3988467" cy="1831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8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27584" y="55127"/>
            <a:ext cx="7957392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досуга несовершеннолетних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14" name="Google Shape;153;g13fb8b8f282_0_0"/>
          <p:cNvGraphicFramePr/>
          <p:nvPr>
            <p:extLst>
              <p:ext uri="{D42A27DB-BD31-4B8C-83A1-F6EECF244321}">
                <p14:modId xmlns:p14="http://schemas.microsoft.com/office/powerpoint/2010/main" val="3269141172"/>
              </p:ext>
            </p:extLst>
          </p:nvPr>
        </p:nvGraphicFramePr>
        <p:xfrm>
          <a:off x="899592" y="1412777"/>
          <a:ext cx="7815064" cy="18749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52328"/>
                <a:gridCol w="1728192"/>
                <a:gridCol w="1800200"/>
                <a:gridCol w="1334344"/>
              </a:tblGrid>
              <a:tr h="4018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Г</a:t>
                      </a:r>
                      <a:r>
                        <a:rPr lang="ru-RU" sz="2400" dirty="0" smtClean="0"/>
                        <a:t>од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2019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2020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dirty="0"/>
                        <a:t>2021</a:t>
                      </a:r>
                      <a:endParaRPr sz="2400" dirty="0"/>
                    </a:p>
                  </a:txBody>
                  <a:tcPr marL="91425" marR="91425" marT="91425" marB="91425">
                    <a:solidFill>
                      <a:srgbClr val="CAF4FA"/>
                    </a:solidFill>
                  </a:tcPr>
                </a:tc>
              </a:tr>
              <a:tr h="132630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 smtClean="0"/>
                        <a:t>Количество детей, состоящих на учете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ПДН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/>
                        <a:t>24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/>
                        <a:t>21</a:t>
                      </a:r>
                      <a:endParaRPr sz="2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/>
                        <a:t>11</a:t>
                      </a:r>
                      <a:endParaRPr sz="2400" b="1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827584" y="3870176"/>
            <a:ext cx="8136904" cy="243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/>
            <a:r>
              <a:rPr lang="ru-RU" sz="2800" i="0" dirty="0" smtClean="0"/>
              <a:t>Организованный </a:t>
            </a:r>
            <a:r>
              <a:rPr lang="ru-RU" sz="2800" i="0" dirty="0"/>
              <a:t>досуг и занятость во внеурочное время имеют 100% обучающихся  общеобразовательных организаций, состоящих на профилактическом учете в органах и учреждениях системы профилактики</a:t>
            </a:r>
          </a:p>
        </p:txBody>
      </p:sp>
    </p:spTree>
    <p:extLst>
      <p:ext uri="{BB962C8B-B14F-4D97-AF65-F5344CB8AC3E}">
        <p14:creationId xmlns:p14="http://schemas.microsoft.com/office/powerpoint/2010/main" val="28579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5576" y="21772"/>
            <a:ext cx="8208912" cy="984507"/>
          </a:xfrm>
        </p:spPr>
        <p:txBody>
          <a:bodyPr/>
          <a:lstStyle/>
          <a:p>
            <a:r>
              <a:rPr lang="ru-RU" sz="4000" dirty="0" smtClean="0"/>
              <a:t>Патриотическое воспитание в ДОУ</a:t>
            </a:r>
            <a:endParaRPr lang="ru-RU" sz="40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pic>
        <p:nvPicPr>
          <p:cNvPr id="12290" name="Picture 2" descr="E:\Фото\для слайдов АПС\день эколят_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98" y="892288"/>
            <a:ext cx="4630421" cy="347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Фото\для слайдов АПС\красная гвоздика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4546" y="4005065"/>
            <a:ext cx="4321712" cy="284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E:\Фото\для слайдов АПС\голубь мира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600" y="892287"/>
            <a:ext cx="4438401" cy="33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4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113280"/>
              </p:ext>
            </p:extLst>
          </p:nvPr>
        </p:nvGraphicFramePr>
        <p:xfrm>
          <a:off x="95966" y="2917759"/>
          <a:ext cx="9012538" cy="39676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68352"/>
                <a:gridCol w="5844186"/>
              </a:tblGrid>
              <a:tr h="72920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Учреждение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Название мини-музея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AF4FA"/>
                    </a:solidFill>
                  </a:tcPr>
                </a:tc>
              </a:tr>
              <a:tr h="92697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Ермаковский детский сад №1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«Ложки», «Кошелек», «Космос», «Музей хлеба», «Народная игрушка»</a:t>
                      </a:r>
                      <a:endParaRPr lang="ru-RU" sz="24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Ермаковский детский сад №2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 музея «Русской старины»</a:t>
                      </a:r>
                      <a:endParaRPr lang="ru-RU" sz="2400" dirty="0"/>
                    </a:p>
                  </a:txBody>
                  <a:tcPr/>
                </a:tc>
              </a:tr>
              <a:tr h="86215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Ермаковский детский сад №5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«Музей букв «</a:t>
                      </a:r>
                      <a:r>
                        <a:rPr lang="ru-RU" sz="2400" dirty="0" err="1" smtClean="0"/>
                        <a:t>АБВГДейка</a:t>
                      </a:r>
                      <a:r>
                        <a:rPr lang="ru-RU" sz="2400" dirty="0" smtClean="0"/>
                        <a:t>»</a:t>
                      </a:r>
                      <a:endParaRPr lang="ru-RU" sz="2400" dirty="0"/>
                    </a:p>
                  </a:txBody>
                  <a:tcPr/>
                </a:tc>
              </a:tr>
              <a:tr h="58518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Ойский детский сад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«Русская горница»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 descr="E:\Фото\для слайдов АПС\мини-музей\сад 1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1939"/>
            <a:ext cx="3851920" cy="288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Фото\для слайдов АПС\мини-музей\сад 1\Рисунок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-27385"/>
            <a:ext cx="5183312" cy="29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2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dc7d667e2_0_21"/>
          <p:cNvSpPr txBox="1">
            <a:spLocks noGrp="1"/>
          </p:cNvSpPr>
          <p:nvPr>
            <p:ph type="body" idx="1"/>
          </p:nvPr>
        </p:nvSpPr>
        <p:spPr>
          <a:xfrm>
            <a:off x="1034240" y="1975998"/>
            <a:ext cx="7786232" cy="454934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i="0" dirty="0"/>
              <a:t>обновление ФГОС;</a:t>
            </a:r>
          </a:p>
          <a:p>
            <a:r>
              <a:rPr lang="ru-RU" i="0" dirty="0"/>
              <a:t>историческое просвещение;</a:t>
            </a:r>
          </a:p>
          <a:p>
            <a:r>
              <a:rPr lang="ru-RU" i="0" dirty="0"/>
              <a:t>единая система организации внеурочной деятельности;</a:t>
            </a:r>
          </a:p>
          <a:p>
            <a:r>
              <a:rPr lang="ru-RU" i="0" dirty="0"/>
              <a:t>реализация проекта </a:t>
            </a:r>
            <a:r>
              <a:rPr lang="ru-RU" i="0" dirty="0" smtClean="0"/>
              <a:t>«Школа </a:t>
            </a:r>
            <a:r>
              <a:rPr lang="ru-RU" i="0" dirty="0" err="1"/>
              <a:t>Минпросвещения</a:t>
            </a:r>
            <a:r>
              <a:rPr lang="ru-RU" i="0" dirty="0"/>
              <a:t> </a:t>
            </a:r>
            <a:r>
              <a:rPr lang="ru-RU" i="0" dirty="0" smtClean="0"/>
              <a:t>России»;</a:t>
            </a:r>
            <a:endParaRPr lang="ru-RU" i="0" dirty="0"/>
          </a:p>
          <a:p>
            <a:r>
              <a:rPr lang="ru-RU" i="0" dirty="0"/>
              <a:t>создание цифровой образовательной </a:t>
            </a:r>
            <a:r>
              <a:rPr lang="ru-RU" i="0" dirty="0" smtClean="0"/>
              <a:t>среды</a:t>
            </a:r>
            <a:endParaRPr lang="ru-RU" i="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088" y="260648"/>
            <a:ext cx="6192688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Единое содержание образования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s://cdn1.flamp.ru/9fbc088d503595c85715625f357be701_300_3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776" y="-5612"/>
            <a:ext cx="2016224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803176"/>
          </a:xfrm>
        </p:spPr>
        <p:txBody>
          <a:bodyPr/>
          <a:lstStyle/>
          <a:p>
            <a:r>
              <a:rPr lang="ru-RU" b="1" dirty="0" smtClean="0"/>
              <a:t>Обязательные мероприятия:</a:t>
            </a:r>
            <a:endParaRPr lang="ru-RU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1007605" y="1312775"/>
            <a:ext cx="7987918" cy="125212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3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все педагоги и управленческие кадры должны пройти курсы повышения квалификации по темам, связанным с обновленными ФГОС</a:t>
            </a:r>
            <a:endParaRPr lang="ru-RU" sz="23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7605" y="4913174"/>
            <a:ext cx="7987918" cy="154016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 каждым родителем должна быть проведена информационно – разъяснительная работа по вопросам введения обновленных ФГОС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6570" y="2924944"/>
            <a:ext cx="7987918" cy="1656184"/>
          </a:xfrm>
          <a:prstGeom prst="roundRect">
            <a:avLst/>
          </a:prstGeom>
          <a:solidFill>
            <a:schemeClr val="bg1"/>
          </a:solidFill>
          <a:ln>
            <a:solidFill>
              <a:srgbClr val="005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все рабочие программы по учебным предметам должны быть разработаны с использованием конструктора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4725144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1196752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3568" y="2780928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6632"/>
            <a:ext cx="7772400" cy="803176"/>
          </a:xfrm>
        </p:spPr>
        <p:txBody>
          <a:bodyPr/>
          <a:lstStyle/>
          <a:p>
            <a:r>
              <a:rPr lang="ru-RU" b="1" dirty="0" smtClean="0"/>
              <a:t>Направления работы:</a:t>
            </a:r>
            <a:endParaRPr lang="ru-RU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1007605" y="1240767"/>
            <a:ext cx="7987918" cy="125212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30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методическое сопровождение педагогов по вопросам формирования функциональной грамотности обучающихся</a:t>
            </a:r>
            <a:endParaRPr lang="ru-RU" sz="23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7605" y="3977071"/>
            <a:ext cx="7987918" cy="103610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оценка и формирование функциональной грамотности обучающихся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6570" y="2708920"/>
            <a:ext cx="7987918" cy="1008112"/>
          </a:xfrm>
          <a:prstGeom prst="roundRect">
            <a:avLst/>
          </a:prstGeom>
          <a:solidFill>
            <a:schemeClr val="bg1"/>
          </a:solidFill>
          <a:ln>
            <a:solidFill>
              <a:srgbClr val="005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повышение квалификации по вопросам формирования функциональной грамотности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3789040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1124744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3568" y="2564904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6570" y="5301208"/>
            <a:ext cx="7987918" cy="1368152"/>
          </a:xfrm>
          <a:prstGeom prst="roundRect">
            <a:avLst/>
          </a:prstGeom>
          <a:solidFill>
            <a:schemeClr val="bg1"/>
          </a:solidFill>
          <a:ln>
            <a:solidFill>
              <a:srgbClr val="005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организационное, информационное обеспечение и управление формированием функциональной грамотности обучающихся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568" y="5157192"/>
            <a:ext cx="463083" cy="432048"/>
          </a:xfrm>
          <a:prstGeom prst="roundRect">
            <a:avLst/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870" y="116632"/>
            <a:ext cx="8229600" cy="1143000"/>
          </a:xfrm>
        </p:spPr>
        <p:txBody>
          <a:bodyPr/>
          <a:lstStyle/>
          <a:p>
            <a:r>
              <a:rPr lang="ru-RU" sz="4000" b="1" dirty="0" smtClean="0"/>
              <a:t>Итоги КДР в </a:t>
            </a:r>
            <a:r>
              <a:rPr lang="ru-RU" sz="4000" b="1" dirty="0" smtClean="0">
                <a:solidFill>
                  <a:schemeClr val="accent2"/>
                </a:solidFill>
              </a:rPr>
              <a:t>4,6,8</a:t>
            </a:r>
            <a:r>
              <a:rPr lang="ru-RU" sz="4000" b="1" dirty="0" smtClean="0"/>
              <a:t> классах</a:t>
            </a:r>
            <a:endParaRPr lang="ru-RU" sz="4000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34888" y="1628800"/>
            <a:ext cx="4040188" cy="762099"/>
          </a:xfrm>
        </p:spPr>
        <p:txBody>
          <a:bodyPr/>
          <a:lstStyle/>
          <a:p>
            <a:pPr algn="ctr"/>
            <a:r>
              <a:rPr lang="ru-RU" sz="2600" dirty="0" smtClean="0"/>
              <a:t>Результаты ниже ожидаемых</a:t>
            </a:r>
            <a:endParaRPr lang="ru-RU" sz="26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34888" y="2574056"/>
            <a:ext cx="4040188" cy="3951288"/>
          </a:xfrm>
        </p:spPr>
        <p:txBody>
          <a:bodyPr/>
          <a:lstStyle/>
          <a:p>
            <a:r>
              <a:rPr lang="ru-RU" sz="2600" dirty="0" err="1" smtClean="0"/>
              <a:t>Ойская</a:t>
            </a:r>
            <a:r>
              <a:rPr lang="ru-RU" sz="2600" dirty="0" smtClean="0"/>
              <a:t> СШ;</a:t>
            </a:r>
          </a:p>
          <a:p>
            <a:r>
              <a:rPr lang="ru-RU" sz="2600" dirty="0" smtClean="0">
                <a:solidFill>
                  <a:schemeClr val="accent2"/>
                </a:solidFill>
              </a:rPr>
              <a:t>Григорьевская СШ;</a:t>
            </a:r>
          </a:p>
          <a:p>
            <a:r>
              <a:rPr lang="ru-RU" sz="2600" dirty="0" err="1" smtClean="0"/>
              <a:t>Салбинская</a:t>
            </a:r>
            <a:r>
              <a:rPr lang="ru-RU" sz="2600" dirty="0" smtClean="0"/>
              <a:t> СОШ;</a:t>
            </a:r>
          </a:p>
          <a:p>
            <a:r>
              <a:rPr lang="ru-RU" sz="2600" dirty="0" smtClean="0">
                <a:solidFill>
                  <a:schemeClr val="accent2"/>
                </a:solidFill>
              </a:rPr>
              <a:t>Ермаковская СШ №2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922713" y="1628800"/>
            <a:ext cx="4041775" cy="762099"/>
          </a:xfrm>
        </p:spPr>
        <p:txBody>
          <a:bodyPr/>
          <a:lstStyle/>
          <a:p>
            <a:pPr algn="ctr"/>
            <a:r>
              <a:rPr lang="ru-RU" sz="2600" dirty="0"/>
              <a:t>Результаты </a:t>
            </a:r>
            <a:r>
              <a:rPr lang="ru-RU" sz="2600" dirty="0" smtClean="0"/>
              <a:t>выше ожидаемых</a:t>
            </a:r>
            <a:endParaRPr lang="ru-RU" sz="2600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4922713" y="2574056"/>
            <a:ext cx="4041775" cy="3951288"/>
          </a:xfrm>
        </p:spPr>
        <p:txBody>
          <a:bodyPr/>
          <a:lstStyle/>
          <a:p>
            <a:r>
              <a:rPr lang="ru-RU" sz="2600" dirty="0" smtClean="0"/>
              <a:t>Новополтавская СШ;</a:t>
            </a:r>
          </a:p>
          <a:p>
            <a:r>
              <a:rPr lang="ru-RU" sz="2600" dirty="0" smtClean="0">
                <a:solidFill>
                  <a:schemeClr val="accent2"/>
                </a:solidFill>
              </a:rPr>
              <a:t>Разъезженская СШ;</a:t>
            </a:r>
          </a:p>
          <a:p>
            <a:r>
              <a:rPr lang="ru-RU" sz="2600" dirty="0" smtClean="0"/>
              <a:t>Нижнесуэтукская СШ;</a:t>
            </a:r>
          </a:p>
          <a:p>
            <a:r>
              <a:rPr lang="ru-RU" sz="2600" dirty="0" err="1" smtClean="0">
                <a:solidFill>
                  <a:schemeClr val="accent2"/>
                </a:solidFill>
              </a:rPr>
              <a:t>Верхнеусинская</a:t>
            </a:r>
            <a:r>
              <a:rPr lang="ru-RU" sz="2600" dirty="0" smtClean="0">
                <a:solidFill>
                  <a:schemeClr val="accent2"/>
                </a:solidFill>
              </a:rPr>
              <a:t> СШ</a:t>
            </a:r>
            <a:endParaRPr lang="ru-RU" sz="2600" dirty="0">
              <a:solidFill>
                <a:schemeClr val="accent2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4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dc7d667e2_0_21"/>
          <p:cNvSpPr txBox="1">
            <a:spLocks noGrp="1"/>
          </p:cNvSpPr>
          <p:nvPr>
            <p:ph type="body" idx="1"/>
          </p:nvPr>
        </p:nvSpPr>
        <p:spPr>
          <a:xfrm>
            <a:off x="1034240" y="1975998"/>
            <a:ext cx="7786232" cy="454934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i="0" dirty="0"/>
              <a:t>система учительского роста;</a:t>
            </a:r>
          </a:p>
          <a:p>
            <a:r>
              <a:rPr lang="ru-RU" i="0" dirty="0"/>
              <a:t>снижение бюрократической нагрузки и оплата труда педагогов;</a:t>
            </a:r>
          </a:p>
          <a:p>
            <a:r>
              <a:rPr lang="ru-RU" i="0" dirty="0"/>
              <a:t>синхронизация профессиональных конкурсов для педагогических работников;</a:t>
            </a:r>
          </a:p>
          <a:p>
            <a:r>
              <a:rPr lang="ru-RU" i="0" dirty="0"/>
              <a:t>взаимодействие с педагогическими ВУЗами.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088" y="260648"/>
            <a:ext cx="6192688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учителя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s://cdn1.flamp.ru/9fbc088d503595c85715625f357be701_300_3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776" y="-5612"/>
            <a:ext cx="2016224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dc7d667e2_0_21"/>
          <p:cNvSpPr txBox="1">
            <a:spLocks noGrp="1"/>
          </p:cNvSpPr>
          <p:nvPr>
            <p:ph type="body" idx="1"/>
          </p:nvPr>
        </p:nvSpPr>
        <p:spPr>
          <a:xfrm>
            <a:off x="899592" y="1124744"/>
            <a:ext cx="8064896" cy="5448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2800" i="0" dirty="0" smtClean="0"/>
              <a:t>Определить </a:t>
            </a:r>
            <a:r>
              <a:rPr lang="ru-RU" sz="2800" i="0" dirty="0"/>
              <a:t>программы повышения квалификации </a:t>
            </a:r>
            <a:r>
              <a:rPr lang="ru-RU" sz="2800" i="0" dirty="0" smtClean="0"/>
              <a:t>ориентируя их на </a:t>
            </a:r>
            <a:r>
              <a:rPr lang="ru-RU" sz="2800" i="0" dirty="0"/>
              <a:t>устранение выявленных профессиональных дефицитов </a:t>
            </a:r>
            <a:r>
              <a:rPr lang="ru-RU" sz="2800" i="0" dirty="0" smtClean="0"/>
              <a:t>педагогов;</a:t>
            </a:r>
            <a:endParaRPr lang="ru-RU" sz="2800" dirty="0"/>
          </a:p>
          <a:p>
            <a:r>
              <a:rPr lang="ru-RU" sz="2800" i="0" dirty="0">
                <a:solidFill>
                  <a:srgbClr val="002060"/>
                </a:solidFill>
              </a:rPr>
              <a:t>Продолжить развивать деятельность по сопровождению молодых педагогов и методической поддержке педагогических работников в сфере проблематики по наставничеству. 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i="0" dirty="0"/>
              <a:t>Продолжить реализацию муниципального проекта «</a:t>
            </a:r>
            <a:r>
              <a:rPr lang="ru-RU" sz="2800" i="0" dirty="0" err="1"/>
              <a:t>Взаимообучение</a:t>
            </a:r>
            <a:r>
              <a:rPr lang="ru-RU" sz="2800" i="0" dirty="0"/>
              <a:t> ОО Ермаковского района</a:t>
            </a:r>
            <a:r>
              <a:rPr lang="ru-RU" sz="2800" i="0" dirty="0" smtClean="0"/>
              <a:t>”.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i="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1772"/>
            <a:ext cx="4284984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31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088" y="26662"/>
            <a:ext cx="6192688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s://cdn1.flamp.ru/9fbc088d503595c85715625f357be701_300_30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776" y="-5612"/>
            <a:ext cx="2016224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748409"/>
              </p:ext>
            </p:extLst>
          </p:nvPr>
        </p:nvGraphicFramePr>
        <p:xfrm>
          <a:off x="755577" y="1628799"/>
          <a:ext cx="8208913" cy="5223589"/>
        </p:xfrm>
        <a:graphic>
          <a:graphicData uri="http://schemas.openxmlformats.org/drawingml/2006/table">
            <a:tbl>
              <a:tblPr/>
              <a:tblGrid>
                <a:gridCol w="1085246"/>
                <a:gridCol w="1435033"/>
                <a:gridCol w="2304256"/>
                <a:gridCol w="1728899"/>
                <a:gridCol w="1655479"/>
              </a:tblGrid>
              <a:tr h="604405">
                <a:tc gridSpan="5"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Расходы бюджета на развитие инфраструктуры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6672"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23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  <a:endParaRPr lang="ru-RU" sz="23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Федеральный</a:t>
                      </a:r>
                      <a:endParaRPr lang="ru-RU" sz="2300" dirty="0">
                        <a:effectLst/>
                        <a:latin typeface="+mn-lt"/>
                      </a:endParaRPr>
                    </a:p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бюджет</a:t>
                      </a:r>
                      <a:endParaRPr lang="ru-RU" sz="23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Краевой</a:t>
                      </a:r>
                      <a:endParaRPr lang="ru-RU" sz="2300" dirty="0">
                        <a:effectLst/>
                        <a:latin typeface="+mn-lt"/>
                      </a:endParaRPr>
                    </a:p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бюджет</a:t>
                      </a:r>
                      <a:endParaRPr lang="ru-RU" sz="23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Местный</a:t>
                      </a:r>
                      <a:endParaRPr lang="ru-RU" sz="2300" dirty="0">
                        <a:effectLst/>
                        <a:latin typeface="+mn-lt"/>
                      </a:endParaRPr>
                    </a:p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бюджет</a:t>
                      </a:r>
                      <a:endParaRPr lang="ru-RU" sz="23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018448"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2400" b="1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4155,2</a:t>
                      </a:r>
                      <a:endParaRPr lang="ru-RU" sz="2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1357,7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2741,0</a:t>
                      </a:r>
                      <a:endParaRPr lang="ru-RU" sz="2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56,6</a:t>
                      </a:r>
                      <a:endParaRPr lang="ru-RU" sz="2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448"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2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13681,3</a:t>
                      </a:r>
                      <a:endParaRPr lang="ru-RU" sz="2200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2435,3</a:t>
                      </a:r>
                      <a:endParaRPr lang="ru-RU" sz="2400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11085,0</a:t>
                      </a:r>
                      <a:endParaRPr lang="ru-RU" sz="2400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161,0</a:t>
                      </a:r>
                      <a:endParaRPr lang="ru-RU" sz="2400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</a:tr>
              <a:tr h="975616"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ru-RU" sz="2400" b="1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18667,2</a:t>
                      </a:r>
                      <a:endParaRPr lang="ru-RU" sz="22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6468,7</a:t>
                      </a:r>
                      <a:endParaRPr lang="ru-RU" sz="2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11845,2</a:t>
                      </a:r>
                      <a:endParaRPr lang="ru-RU" sz="240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353,3</a:t>
                      </a:r>
                      <a:endParaRPr lang="ru-RU" sz="24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62125" y="2295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1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62125" y="2295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537716"/>
              </p:ext>
            </p:extLst>
          </p:nvPr>
        </p:nvGraphicFramePr>
        <p:xfrm>
          <a:off x="827584" y="116632"/>
          <a:ext cx="8136904" cy="6624740"/>
        </p:xfrm>
        <a:graphic>
          <a:graphicData uri="http://schemas.openxmlformats.org/drawingml/2006/table">
            <a:tbl>
              <a:tblPr/>
              <a:tblGrid>
                <a:gridCol w="4779913"/>
                <a:gridCol w="1118997"/>
                <a:gridCol w="1118997"/>
                <a:gridCol w="1118997"/>
              </a:tblGrid>
              <a:tr h="772458">
                <a:tc gridSpan="4"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оборудования за счет средств национальных проектов "Точки роста" и Цифровая образовательная среда"</a:t>
                      </a:r>
                      <a:endParaRPr lang="ru-RU" sz="280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0538"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2800" b="1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  <a:endParaRPr lang="ru-RU" sz="2800" b="1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  <a:endParaRPr lang="ru-RU" sz="2800" b="1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</a:t>
                      </a:r>
                      <a:endParaRPr lang="ru-RU" sz="2800" b="1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538">
                <a:tc>
                  <a:txBody>
                    <a:bodyPr/>
                    <a:lstStyle/>
                    <a:p>
                      <a:pPr indent="2667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интерактивные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панели</a:t>
                      </a:r>
                      <a:endParaRPr lang="ru-RU" sz="3200" b="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360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360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360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</a:tr>
              <a:tr h="680538">
                <a:tc>
                  <a:txBody>
                    <a:bodyPr/>
                    <a:lstStyle/>
                    <a:p>
                      <a:pPr indent="2667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ноутбуки</a:t>
                      </a:r>
                      <a:endParaRPr lang="ru-RU" sz="3200" b="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</a:t>
                      </a:r>
                      <a:endParaRPr lang="ru-RU" sz="360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360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360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538">
                <a:tc>
                  <a:txBody>
                    <a:bodyPr/>
                    <a:lstStyle/>
                    <a:p>
                      <a:pPr indent="2667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мфу</a:t>
                      </a:r>
                      <a:endParaRPr lang="ru-RU" sz="3200" b="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360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360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  <a:endParaRPr lang="ru-RU" sz="360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</a:tr>
              <a:tr h="857369">
                <a:tc>
                  <a:txBody>
                    <a:bodyPr/>
                    <a:lstStyle/>
                    <a:p>
                      <a:pPr indent="2667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цифровые лаборатории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школьников</a:t>
                      </a:r>
                      <a:endParaRPr lang="ru-RU" sz="3200" b="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360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ru-RU" sz="360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  <a:endParaRPr lang="ru-RU" sz="360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538">
                <a:tc>
                  <a:txBody>
                    <a:bodyPr/>
                    <a:lstStyle/>
                    <a:p>
                      <a:pPr indent="2667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электронный микроскоп</a:t>
                      </a:r>
                      <a:endParaRPr lang="ru-RU" sz="3200" b="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360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360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360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</a:tr>
              <a:tr h="734854">
                <a:tc>
                  <a:txBody>
                    <a:bodyPr/>
                    <a:lstStyle/>
                    <a:p>
                      <a:pPr indent="2667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наборы робототехники</a:t>
                      </a:r>
                      <a:endParaRPr lang="ru-RU" sz="3200" b="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360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360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endParaRPr lang="ru-RU" sz="360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369">
                <a:tc>
                  <a:txBody>
                    <a:bodyPr/>
                    <a:lstStyle/>
                    <a:p>
                      <a:pPr indent="266700" algn="l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оборудование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для ЕГЭ и ОГЭ</a:t>
                      </a:r>
                      <a:endParaRPr lang="ru-RU" sz="3200" b="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360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ru-RU" sz="360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3600" dirty="0">
                        <a:effectLst/>
                      </a:endParaRPr>
                    </a:p>
                  </a:txBody>
                  <a:tcPr marL="62630" marR="62630" marT="62630" marB="62630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04988" y="1981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62125" y="2295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04988" y="1981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13201"/>
              </p:ext>
            </p:extLst>
          </p:nvPr>
        </p:nvGraphicFramePr>
        <p:xfrm>
          <a:off x="755576" y="21774"/>
          <a:ext cx="8388424" cy="6676358"/>
        </p:xfrm>
        <a:graphic>
          <a:graphicData uri="http://schemas.openxmlformats.org/drawingml/2006/table">
            <a:tbl>
              <a:tblPr/>
              <a:tblGrid>
                <a:gridCol w="3600400"/>
                <a:gridCol w="1584176"/>
                <a:gridCol w="1656184"/>
                <a:gridCol w="1547664"/>
              </a:tblGrid>
              <a:tr h="814938"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направления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расходов, тыс. р.</a:t>
                      </a:r>
                      <a:endParaRPr lang="ru-RU" sz="36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DFF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  <a:endParaRPr lang="ru-RU" sz="40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DFF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  <a:endParaRPr lang="ru-RU" sz="40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DFF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</a:t>
                      </a:r>
                      <a:endParaRPr lang="ru-RU" sz="40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8DFF"/>
                    </a:solidFill>
                  </a:tcPr>
                </a:tc>
              </a:tr>
              <a:tr h="548591"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Текущий ремонт зданий</a:t>
                      </a:r>
                      <a:endParaRPr lang="ru-RU" sz="21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691,0</a:t>
                      </a:r>
                      <a:endParaRPr lang="ru-RU" sz="400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691,0</a:t>
                      </a:r>
                      <a:endParaRPr lang="ru-RU" sz="40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691,0</a:t>
                      </a:r>
                      <a:endParaRPr lang="ru-RU" sz="40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590"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1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Оборудование кабинетов Точка Роста</a:t>
                      </a:r>
                      <a:endParaRPr lang="ru-RU" sz="21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40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1212,0</a:t>
                      </a:r>
                      <a:endParaRPr lang="ru-RU" sz="40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3030,0</a:t>
                      </a:r>
                      <a:endParaRPr lang="ru-RU" sz="40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</a:tr>
              <a:tr h="705590"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Безопасность дорожного движения</a:t>
                      </a:r>
                      <a:endParaRPr lang="ru-RU" sz="21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44,2</a:t>
                      </a:r>
                      <a:endParaRPr lang="ru-RU" sz="400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40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40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19"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1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Устранение предписаний надзорных органов</a:t>
                      </a:r>
                      <a:endParaRPr lang="ru-RU" sz="21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2666,7</a:t>
                      </a:r>
                      <a:endParaRPr lang="ru-RU" sz="40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3777,7</a:t>
                      </a:r>
                      <a:endParaRPr lang="ru-RU" sz="40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4596,0</a:t>
                      </a:r>
                      <a:endParaRPr lang="ru-RU" sz="40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</a:tr>
              <a:tr h="705590"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Цифровая образовательная среда</a:t>
                      </a:r>
                      <a:endParaRPr lang="ru-RU" sz="21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4240,774</a:t>
                      </a:r>
                      <a:endParaRPr lang="ru-RU" sz="400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40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40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068"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1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Ремонт спортивного зала  МБОУ «</a:t>
                      </a:r>
                      <a:r>
                        <a:rPr lang="ru-RU" sz="21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Танзыбейская</a:t>
                      </a:r>
                      <a:r>
                        <a:rPr lang="ru-RU" sz="21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 СШ»</a:t>
                      </a:r>
                      <a:endParaRPr lang="ru-RU" sz="21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40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3250,0</a:t>
                      </a:r>
                      <a:endParaRPr lang="ru-RU" sz="40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40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</a:tr>
              <a:tr h="496760"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Точки Роста</a:t>
                      </a:r>
                      <a:endParaRPr lang="ru-RU" sz="21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400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2741,7</a:t>
                      </a:r>
                      <a:endParaRPr lang="ru-RU" sz="400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6878,8</a:t>
                      </a:r>
                      <a:endParaRPr lang="ru-RU" sz="40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590">
                <a:tc>
                  <a:txBody>
                    <a:bodyPr/>
                    <a:lstStyle/>
                    <a:p>
                      <a:pPr indent="266700" algn="just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1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</a:rPr>
                        <a:t>Антитеррористическая защищенность</a:t>
                      </a:r>
                      <a:endParaRPr lang="ru-RU" sz="21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40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40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  <a:tc>
                  <a:txBody>
                    <a:bodyPr/>
                    <a:lstStyle/>
                    <a:p>
                      <a:pPr indent="2667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4162,884</a:t>
                      </a:r>
                      <a:endParaRPr lang="ru-RU" sz="4000" dirty="0">
                        <a:effectLst/>
                      </a:endParaRPr>
                    </a:p>
                  </a:txBody>
                  <a:tcPr marL="38121" marR="38121" marT="38121" marB="38121">
                    <a:lnL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4FA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84488" y="1981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27384"/>
            <a:ext cx="7772400" cy="720080"/>
          </a:xfrm>
        </p:spPr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</a:rPr>
              <a:t>Капитальный </a:t>
            </a:r>
            <a:r>
              <a:rPr lang="ru-RU" b="1" dirty="0">
                <a:solidFill>
                  <a:srgbClr val="000000"/>
                </a:solidFill>
              </a:rPr>
              <a:t>ремонт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348" y="692696"/>
            <a:ext cx="8300140" cy="3384376"/>
          </a:xfrm>
        </p:spPr>
        <p:txBody>
          <a:bodyPr/>
          <a:lstStyle/>
          <a:p>
            <a:pPr indent="266700" algn="just">
              <a:spcBef>
                <a:spcPts val="1200"/>
              </a:spcBef>
              <a:spcAft>
                <a:spcPts val="0"/>
              </a:spcAft>
            </a:pPr>
            <a:r>
              <a:rPr lang="ru-RU" i="0" dirty="0" smtClean="0">
                <a:solidFill>
                  <a:srgbClr val="000000"/>
                </a:solidFill>
              </a:rPr>
              <a:t>МБОУ </a:t>
            </a:r>
            <a:r>
              <a:rPr lang="ru-RU" i="0" dirty="0">
                <a:solidFill>
                  <a:srgbClr val="000000"/>
                </a:solidFill>
              </a:rPr>
              <a:t>«</a:t>
            </a:r>
            <a:r>
              <a:rPr lang="ru-RU" i="0" dirty="0" err="1">
                <a:solidFill>
                  <a:srgbClr val="000000"/>
                </a:solidFill>
              </a:rPr>
              <a:t>Мигнинская</a:t>
            </a:r>
            <a:r>
              <a:rPr lang="ru-RU" i="0" dirty="0">
                <a:solidFill>
                  <a:srgbClr val="000000"/>
                </a:solidFill>
              </a:rPr>
              <a:t> СШ» -  </a:t>
            </a:r>
            <a:r>
              <a:rPr lang="ru-RU" b="1" i="0" dirty="0">
                <a:solidFill>
                  <a:srgbClr val="000000"/>
                </a:solidFill>
              </a:rPr>
              <a:t>59 189,71</a:t>
            </a:r>
            <a:r>
              <a:rPr lang="ru-RU" i="0" dirty="0">
                <a:solidFill>
                  <a:srgbClr val="000000"/>
                </a:solidFill>
              </a:rPr>
              <a:t> тысяч рублей;</a:t>
            </a:r>
            <a:endParaRPr lang="ru-RU" dirty="0"/>
          </a:p>
          <a:p>
            <a:pPr indent="266700" algn="just">
              <a:spcBef>
                <a:spcPts val="1200"/>
              </a:spcBef>
              <a:spcAft>
                <a:spcPts val="0"/>
              </a:spcAft>
            </a:pPr>
            <a:r>
              <a:rPr lang="ru-RU" i="0" dirty="0" smtClean="0">
                <a:solidFill>
                  <a:srgbClr val="000000"/>
                </a:solidFill>
              </a:rPr>
              <a:t>МБОУ </a:t>
            </a:r>
            <a:r>
              <a:rPr lang="ru-RU" i="0" dirty="0">
                <a:solidFill>
                  <a:srgbClr val="000000"/>
                </a:solidFill>
              </a:rPr>
              <a:t>«</a:t>
            </a:r>
            <a:r>
              <a:rPr lang="ru-RU" i="0" dirty="0" err="1">
                <a:solidFill>
                  <a:srgbClr val="000000"/>
                </a:solidFill>
              </a:rPr>
              <a:t>Танзыбейская</a:t>
            </a:r>
            <a:r>
              <a:rPr lang="ru-RU" i="0" dirty="0">
                <a:solidFill>
                  <a:srgbClr val="000000"/>
                </a:solidFill>
              </a:rPr>
              <a:t> СШ» </a:t>
            </a:r>
            <a:r>
              <a:rPr lang="ru-RU" i="0" dirty="0" smtClean="0">
                <a:solidFill>
                  <a:srgbClr val="000000"/>
                </a:solidFill>
              </a:rPr>
              <a:t>- </a:t>
            </a:r>
            <a:r>
              <a:rPr lang="ru-RU" b="1" i="0" dirty="0">
                <a:solidFill>
                  <a:srgbClr val="000000"/>
                </a:solidFill>
              </a:rPr>
              <a:t>44 612,52</a:t>
            </a:r>
            <a:r>
              <a:rPr lang="ru-RU" i="0" dirty="0">
                <a:solidFill>
                  <a:srgbClr val="000000"/>
                </a:solidFill>
              </a:rPr>
              <a:t> тысяч </a:t>
            </a:r>
            <a:r>
              <a:rPr lang="ru-RU" i="0" dirty="0" smtClean="0">
                <a:solidFill>
                  <a:srgbClr val="000000"/>
                </a:solidFill>
              </a:rPr>
              <a:t>рублей.</a:t>
            </a:r>
          </a:p>
          <a:p>
            <a:pPr indent="266700" algn="just">
              <a:spcBef>
                <a:spcPts val="1200"/>
              </a:spcBef>
              <a:spcAft>
                <a:spcPts val="0"/>
              </a:spcAft>
            </a:pPr>
            <a:r>
              <a:rPr lang="ru-RU" i="0" dirty="0" smtClean="0"/>
              <a:t>Выполнение </a:t>
            </a:r>
            <a:r>
              <a:rPr lang="ru-RU" i="0" dirty="0"/>
              <a:t>работ </a:t>
            </a:r>
            <a:r>
              <a:rPr lang="ru-RU" i="0" dirty="0" smtClean="0"/>
              <a:t>запланировано </a:t>
            </a:r>
            <a:r>
              <a:rPr lang="ru-RU" i="0" dirty="0"/>
              <a:t>на </a:t>
            </a:r>
            <a:r>
              <a:rPr lang="ru-RU" i="0" dirty="0" smtClean="0"/>
              <a:t>01.08.2023 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47056" y="4293096"/>
            <a:ext cx="849694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Антитеррористическая защищенность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760040" y="4941168"/>
            <a:ext cx="77724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indent="266700" algn="just">
              <a:spcBef>
                <a:spcPts val="1200"/>
              </a:spcBef>
              <a:spcAft>
                <a:spcPts val="0"/>
              </a:spcAft>
            </a:pPr>
            <a:r>
              <a:rPr lang="ru-RU" i="0" dirty="0" smtClean="0">
                <a:solidFill>
                  <a:srgbClr val="002060"/>
                </a:solidFill>
              </a:rPr>
              <a:t>Краевая субсидия: 3954,737 тыс. р. </a:t>
            </a:r>
            <a:r>
              <a:rPr lang="ru-RU" i="0" dirty="0">
                <a:solidFill>
                  <a:srgbClr val="002060"/>
                </a:solidFill>
              </a:rPr>
              <a:t>рублей </a:t>
            </a:r>
            <a:endParaRPr lang="ru-RU" i="0" dirty="0" smtClean="0">
              <a:solidFill>
                <a:srgbClr val="002060"/>
              </a:solidFill>
            </a:endParaRPr>
          </a:p>
          <a:p>
            <a:pPr indent="266700" algn="just">
              <a:spcBef>
                <a:spcPts val="1200"/>
              </a:spcBef>
              <a:spcAft>
                <a:spcPts val="0"/>
              </a:spcAft>
            </a:pPr>
            <a:r>
              <a:rPr lang="ru-RU" i="0" dirty="0" smtClean="0">
                <a:solidFill>
                  <a:srgbClr val="002060"/>
                </a:solidFill>
              </a:rPr>
              <a:t>Местный бюджет: 208,147 тыс. р.</a:t>
            </a:r>
            <a:endParaRPr lang="ru-RU" i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</a:rPr>
              <a:t>Противоэпидемиологические ограничения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2564904"/>
            <a:ext cx="5038328" cy="3024336"/>
          </a:xfrm>
        </p:spPr>
        <p:txBody>
          <a:bodyPr/>
          <a:lstStyle/>
          <a:p>
            <a:pPr indent="266700" algn="just">
              <a:spcBef>
                <a:spcPts val="1200"/>
              </a:spcBef>
              <a:spcAft>
                <a:spcPts val="0"/>
              </a:spcAft>
            </a:pPr>
            <a:r>
              <a:rPr lang="ru-RU" i="0" dirty="0" smtClean="0"/>
              <a:t>Термометрия;</a:t>
            </a:r>
          </a:p>
          <a:p>
            <a:pPr indent="266700" algn="just">
              <a:spcBef>
                <a:spcPts val="1200"/>
              </a:spcBef>
              <a:spcAft>
                <a:spcPts val="0"/>
              </a:spcAft>
            </a:pPr>
            <a:r>
              <a:rPr lang="ru-RU" i="0" dirty="0" smtClean="0"/>
              <a:t>Дезинфекция;</a:t>
            </a:r>
          </a:p>
          <a:p>
            <a:pPr indent="266700" algn="just">
              <a:spcBef>
                <a:spcPts val="1200"/>
              </a:spcBef>
              <a:spcAft>
                <a:spcPts val="0"/>
              </a:spcAft>
            </a:pPr>
            <a:r>
              <a:rPr lang="ru-RU" i="0" dirty="0" smtClean="0"/>
              <a:t>Антисептики;</a:t>
            </a:r>
          </a:p>
          <a:p>
            <a:pPr indent="266700" algn="just">
              <a:spcBef>
                <a:spcPts val="1200"/>
              </a:spcBef>
              <a:spcAft>
                <a:spcPts val="0"/>
              </a:spcAft>
            </a:pPr>
            <a:r>
              <a:rPr lang="ru-RU" i="0" dirty="0" smtClean="0"/>
              <a:t>Проветривание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6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www.shkolazhizni.ru/img/content/i131/131888_o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31" y="1335314"/>
            <a:ext cx="9145658" cy="55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3657" y="0"/>
            <a:ext cx="9157657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праздником, дорогие коллеги!</a:t>
            </a:r>
          </a:p>
          <a:p>
            <a:pPr algn="ctr"/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5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pic>
        <p:nvPicPr>
          <p:cNvPr id="2050" name="Picture 2" descr="https://minkino.ru/minkino/wp-content/uploads/2021/02/ContSchool-300x2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049" y="188640"/>
            <a:ext cx="2281436" cy="158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sosh24.ru/upload/medialibrary/8c6/8c613e2010200c0aaca250a6600535a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1251779" cy="125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s://chernovschool.minobr63.ru/wp-content/uploads/2021/02/%D0%BB%D0%BE%D0%B3%D0%BE%D1%82%D0%B8%D0%BF_%D1%82%D0%BE%D1%87%D0%BA%D0%B0_%D1%80%D0%BE%D1%81%D1%82%D0%B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1226" y="1844824"/>
            <a:ext cx="3103262" cy="85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18"/>
          <p:cNvSpPr>
            <a:spLocks noGrp="1"/>
          </p:cNvSpPr>
          <p:nvPr>
            <p:ph sz="half" idx="2"/>
          </p:nvPr>
        </p:nvSpPr>
        <p:spPr>
          <a:xfrm>
            <a:off x="5868144" y="476672"/>
            <a:ext cx="3284724" cy="634251"/>
          </a:xfrm>
        </p:spPr>
        <p:txBody>
          <a:bodyPr/>
          <a:lstStyle/>
          <a:p>
            <a:r>
              <a:rPr lang="ru-RU" dirty="0" err="1" smtClean="0"/>
              <a:t>Верхнеусинская</a:t>
            </a:r>
            <a:r>
              <a:rPr lang="ru-RU" dirty="0" smtClean="0"/>
              <a:t> СШ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4"/>
          </p:nvPr>
        </p:nvSpPr>
        <p:spPr>
          <a:xfrm>
            <a:off x="5580113" y="2844800"/>
            <a:ext cx="3600399" cy="3744415"/>
          </a:xfrm>
        </p:spPr>
        <p:txBody>
          <a:bodyPr/>
          <a:lstStyle/>
          <a:p>
            <a:r>
              <a:rPr lang="ru-RU" dirty="0" smtClean="0"/>
              <a:t>Ермаковская СШ № 1;</a:t>
            </a:r>
          </a:p>
          <a:p>
            <a:r>
              <a:rPr lang="ru-RU" dirty="0" smtClean="0"/>
              <a:t>Нижнесуэтукская СШ</a:t>
            </a:r>
          </a:p>
          <a:p>
            <a:pPr marL="0" indent="0" algn="ctr">
              <a:buNone/>
            </a:pPr>
            <a:r>
              <a:rPr lang="ru-RU" dirty="0"/>
              <a:t>+</a:t>
            </a:r>
            <a:endParaRPr lang="ru-RU" dirty="0" smtClean="0"/>
          </a:p>
          <a:p>
            <a:r>
              <a:rPr lang="ru-RU" dirty="0" err="1" smtClean="0"/>
              <a:t>Верхнеусинская</a:t>
            </a:r>
            <a:r>
              <a:rPr lang="ru-RU" dirty="0" smtClean="0"/>
              <a:t> СШ;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Григорьевская СШ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Салбинская</a:t>
            </a:r>
            <a:r>
              <a:rPr lang="ru-RU" dirty="0" smtClean="0"/>
              <a:t> СОШ;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Жеблахтинская СШ</a:t>
            </a:r>
            <a:r>
              <a:rPr lang="ru-RU" dirty="0" smtClean="0"/>
              <a:t>;</a:t>
            </a:r>
          </a:p>
          <a:p>
            <a:r>
              <a:rPr lang="ru-RU" dirty="0" smtClean="0"/>
              <a:t>Ермаковская СШ № 2</a:t>
            </a:r>
            <a:endParaRPr lang="ru-RU" dirty="0"/>
          </a:p>
        </p:txBody>
      </p:sp>
      <p:pic>
        <p:nvPicPr>
          <p:cNvPr id="1026" name="Picture 2" descr="C:\Users\svete\Downloads\Химия 3-1 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388" y="2708920"/>
            <a:ext cx="483019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211960" y="1628800"/>
            <a:ext cx="4320480" cy="0"/>
          </a:xfrm>
          <a:prstGeom prst="line">
            <a:avLst/>
          </a:prstGeom>
          <a:ln>
            <a:solidFill>
              <a:srgbClr val="0051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27384"/>
            <a:ext cx="647056" cy="6885384"/>
            <a:chOff x="0" y="-27384"/>
            <a:chExt cx="647056" cy="68853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1007605" y="1412776"/>
            <a:ext cx="7987918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3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lang="ru-RU" sz="23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реподавание </a:t>
            </a:r>
            <a:r>
              <a:rPr lang="ru-RU" sz="23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учебных предметов из предметных областей естественнонаучного </a:t>
            </a:r>
            <a:r>
              <a:rPr lang="ru-RU" sz="23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цикла</a:t>
            </a:r>
            <a:endParaRPr lang="ru-RU" sz="23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6570" y="2332100"/>
            <a:ext cx="7987918" cy="1143508"/>
          </a:xfrm>
          <a:prstGeom prst="roundRect">
            <a:avLst/>
          </a:prstGeom>
          <a:solidFill>
            <a:schemeClr val="bg1"/>
          </a:solidFill>
          <a:ln>
            <a:solidFill>
              <a:srgbClr val="005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Реализация </a:t>
            </a:r>
            <a:r>
              <a:rPr lang="ru-RU" sz="22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внеурочной деятельности для поддержки изучения предметов естественно-научной и технологической направленностей</a:t>
            </a:r>
            <a:endParaRPr lang="ru-RU" sz="2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7605" y="3551244"/>
            <a:ext cx="7987918" cy="110189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Реализация 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дополнительных общеобразовательных общеразвивающих программ естественно-научной и технической направленностей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6570" y="4742836"/>
            <a:ext cx="7987918" cy="977720"/>
          </a:xfrm>
          <a:prstGeom prst="roundRect">
            <a:avLst/>
          </a:prstGeom>
          <a:solidFill>
            <a:schemeClr val="bg1"/>
          </a:solidFill>
          <a:ln>
            <a:solidFill>
              <a:srgbClr val="005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Проведение 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внеклассных мероприятий для обучающихся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9571" y="1340768"/>
            <a:ext cx="324037" cy="432048"/>
          </a:xfrm>
          <a:prstGeom prst="round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06325" y="5792564"/>
            <a:ext cx="7987918" cy="100811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3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Организация </a:t>
            </a:r>
            <a:r>
              <a:rPr lang="ru-RU" sz="23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образовательных мероприятий, в том числе в дистанционном формате с участием обучающихся из других образовательных </a:t>
            </a:r>
            <a:r>
              <a:rPr lang="ru-RU" sz="230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организаций</a:t>
            </a:r>
            <a:endParaRPr lang="ru-RU" sz="23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19571" y="2288085"/>
            <a:ext cx="324037" cy="432048"/>
          </a:xfrm>
          <a:prstGeom prst="round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9571" y="3501008"/>
            <a:ext cx="324037" cy="432048"/>
          </a:xfrm>
          <a:prstGeom prst="round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19571" y="4698821"/>
            <a:ext cx="324037" cy="432048"/>
          </a:xfrm>
          <a:prstGeom prst="round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9571" y="5750948"/>
            <a:ext cx="324037" cy="432048"/>
          </a:xfrm>
          <a:prstGeom prst="round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https://chernovschool.minobr63.ru/wp-content/uploads/2021/02/%D0%BB%D0%BE%D0%B3%D0%BE%D1%82%D0%B8%D0%BF_%D1%82%D0%BE%D1%87%D0%BA%D0%B0_%D1%80%D0%BE%D1%81%D1%82%D0%B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44624"/>
            <a:ext cx="4596136" cy="126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5612"/>
            <a:ext cx="647056" cy="6885384"/>
            <a:chOff x="0" y="-27384"/>
            <a:chExt cx="647056" cy="68853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2160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6024" y="-27384"/>
              <a:ext cx="179512" cy="6858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67544" y="-27384"/>
              <a:ext cx="179512" cy="6858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405158"/>
              </p:ext>
            </p:extLst>
          </p:nvPr>
        </p:nvGraphicFramePr>
        <p:xfrm>
          <a:off x="899592" y="1489916"/>
          <a:ext cx="7920879" cy="1543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880320"/>
                <a:gridCol w="2592288"/>
                <a:gridCol w="2448271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2019-20 </a:t>
                      </a:r>
                    </a:p>
                    <a:p>
                      <a:pPr algn="ctr"/>
                      <a:r>
                        <a:rPr lang="ru-RU" sz="2400" dirty="0" smtClean="0"/>
                        <a:t>уч. год</a:t>
                      </a:r>
                      <a:endParaRPr lang="ru-RU" sz="2400" dirty="0"/>
                    </a:p>
                  </a:txBody>
                  <a:tcPr>
                    <a:solidFill>
                      <a:srgbClr val="3F8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2020-21</a:t>
                      </a:r>
                      <a:endParaRPr lang="ru-RU" sz="2400" dirty="0"/>
                    </a:p>
                  </a:txBody>
                  <a:tcPr>
                    <a:solidFill>
                      <a:srgbClr val="3F8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2021-22</a:t>
                      </a:r>
                      <a:endParaRPr lang="ru-RU" sz="2400" dirty="0"/>
                    </a:p>
                  </a:txBody>
                  <a:tcPr>
                    <a:solidFill>
                      <a:srgbClr val="3F8DFF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8,6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8,1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7,7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Объект 6"/>
          <p:cNvSpPr txBox="1">
            <a:spLocks/>
          </p:cNvSpPr>
          <p:nvPr/>
        </p:nvSpPr>
        <p:spPr bwMode="auto">
          <a:xfrm>
            <a:off x="827584" y="188640"/>
            <a:ext cx="813690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3600" b="1" kern="0" dirty="0" smtClean="0">
                <a:solidFill>
                  <a:schemeClr val="accent2"/>
                </a:solidFill>
              </a:rPr>
              <a:t>Численность детей с ОВЗ от общего числа обучающихся, %</a:t>
            </a:r>
            <a:endParaRPr lang="ru-RU" sz="3600" b="1" kern="0" dirty="0">
              <a:solidFill>
                <a:schemeClr val="accent2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074986"/>
              </p:ext>
            </p:extLst>
          </p:nvPr>
        </p:nvGraphicFramePr>
        <p:xfrm>
          <a:off x="827584" y="5013176"/>
          <a:ext cx="8136903" cy="16649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12301"/>
                <a:gridCol w="2904323"/>
                <a:gridCol w="2520279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ЦДО</a:t>
                      </a:r>
                      <a:endParaRPr lang="ru-RU" sz="2400" dirty="0"/>
                    </a:p>
                  </a:txBody>
                  <a:tcPr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СЮТ</a:t>
                      </a:r>
                      <a:endParaRPr lang="ru-RU" sz="2400" dirty="0"/>
                    </a:p>
                  </a:txBody>
                  <a:tcPr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ЛАНС</a:t>
                      </a:r>
                      <a:endParaRPr lang="ru-RU" sz="2400" dirty="0"/>
                    </a:p>
                  </a:txBody>
                  <a:tcPr>
                    <a:solidFill>
                      <a:srgbClr val="FF4B4B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41</a:t>
                      </a:r>
                    </a:p>
                    <a:p>
                      <a:pPr algn="ctr"/>
                      <a:r>
                        <a:rPr lang="ru-RU" sz="2800" dirty="0" smtClean="0"/>
                        <a:t>3 программы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18</a:t>
                      </a:r>
                    </a:p>
                    <a:p>
                      <a:pPr algn="ctr"/>
                      <a:r>
                        <a:rPr lang="ru-RU" sz="2800" dirty="0" smtClean="0"/>
                        <a:t>1 программа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Объект 6"/>
          <p:cNvSpPr txBox="1">
            <a:spLocks/>
          </p:cNvSpPr>
          <p:nvPr/>
        </p:nvSpPr>
        <p:spPr bwMode="auto">
          <a:xfrm>
            <a:off x="827584" y="3645024"/>
            <a:ext cx="813690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i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i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ru-RU" sz="3600" b="1" kern="0" dirty="0" smtClean="0">
                <a:solidFill>
                  <a:srgbClr val="C00000"/>
                </a:solidFill>
              </a:rPr>
              <a:t>Охват дополнительным образованием детей с ОВЗ в 2021-22 уч. году, человек</a:t>
            </a:r>
            <a:endParaRPr lang="ru-RU" sz="36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ой с кадратиками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с кадратиками</Template>
  <TotalTime>2876</TotalTime>
  <Words>2553</Words>
  <Application>Microsoft Office PowerPoint</Application>
  <PresentationFormat>Экран (4:3)</PresentationFormat>
  <Paragraphs>614</Paragraphs>
  <Slides>67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голубой с кадратиками</vt:lpstr>
      <vt:lpstr>Основные направления изменений в деятельности системы образования Ермаковского района</vt:lpstr>
      <vt:lpstr>Приоритетные задачи на 2021/22 учебный год </vt:lpstr>
      <vt:lpstr>Презентация PowerPoint</vt:lpstr>
      <vt:lpstr>Медалисты - 2022</vt:lpstr>
      <vt:lpstr>ГИА- 9</vt:lpstr>
      <vt:lpstr>Итоги КДР в 4,6,8 классах</vt:lpstr>
      <vt:lpstr>Презентация PowerPoint</vt:lpstr>
      <vt:lpstr>Презентация PowerPoint</vt:lpstr>
      <vt:lpstr>Презентация PowerPoint</vt:lpstr>
      <vt:lpstr>Презентация PowerPoint</vt:lpstr>
      <vt:lpstr>Дошкольное образование</vt:lpstr>
      <vt:lpstr>Презентация PowerPoint</vt:lpstr>
      <vt:lpstr>Посещаемость детских садов,%</vt:lpstr>
      <vt:lpstr>Обеспечение детям-инвалидам безбарьерной среды</vt:lpstr>
      <vt:lpstr>Презентация PowerPoint</vt:lpstr>
      <vt:lpstr>Задача: Обеспечение роста доступа к актуальному, обновляемому содержанию учебных предметов, образовательному контенту, создаваемому на различных цифровых платформах</vt:lpstr>
      <vt:lpstr>Задача: Создание условий для персонализации и индивидуализации в учебном процессе каждого учащегося</vt:lpstr>
      <vt:lpstr>Презентация PowerPoint</vt:lpstr>
      <vt:lpstr>Ермаковская СЮТ</vt:lpstr>
      <vt:lpstr>Ермаковский ЦДО</vt:lpstr>
      <vt:lpstr>ДЮСШ «Ланс»</vt:lpstr>
      <vt:lpstr>Презентация PowerPoint</vt:lpstr>
      <vt:lpstr>I муниципальный конкурс педагогического мастерства работников дополнительного образования Ермаковского района</vt:lpstr>
      <vt:lpstr>XXVI Спартакиада работников образования Ермаковского района </vt:lpstr>
      <vt:lpstr>Презентация PowerPoint</vt:lpstr>
      <vt:lpstr>Динамика результативности участия района: региональный этап Всероссийской олимпиады 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ПОБЕДИТЕЛИ И ПРИЗЁРЫ РЕГИОНАЛЬНОГО И ФЕДЕРАЛЬНОГО УРОВНЕЙ МЕРОПРИЯТИЙ. ВНЕСЕННЫХ В ПЕРЕЧЕНЬ МИНИСТЕРСТВА ПРОСВЕЩЕНИЯ</vt:lpstr>
      <vt:lpstr>Презентация PowerPoint</vt:lpstr>
      <vt:lpstr>Федеральный проект «Успех каждого ребенка»</vt:lpstr>
      <vt:lpstr>Федеральный проект «Успех каждого ребенка»</vt:lpstr>
      <vt:lpstr>Задачи работы с высокомотивированными школьниками</vt:lpstr>
      <vt:lpstr>Профессиональная ориентация обучающихся</vt:lpstr>
      <vt:lpstr>Профпробы</vt:lpstr>
      <vt:lpstr>Всероссийский конкурс  «Большая перемена»</vt:lpstr>
      <vt:lpstr>Финансовая грамотность: проблемы и решения</vt:lpstr>
      <vt:lpstr>Опека и попечительство</vt:lpstr>
      <vt:lpstr>Презентация PowerPoint</vt:lpstr>
      <vt:lpstr>Задача: Непрерывное повышение профессионального мастерства педагогов</vt:lpstr>
      <vt:lpstr>Задача: Непрерывное повышение профессионального мастерства педагогов</vt:lpstr>
      <vt:lpstr>Непрерывное образование педагогов</vt:lpstr>
      <vt:lpstr>Презентация PowerPoint</vt:lpstr>
      <vt:lpstr>Презентация PowerPoint</vt:lpstr>
      <vt:lpstr>Презентация PowerPoint</vt:lpstr>
      <vt:lpstr>Векторы развития на 2022/23 учебный год </vt:lpstr>
      <vt:lpstr>Общая стратегия развития образования</vt:lpstr>
      <vt:lpstr>Идеологическая воспитательная работа</vt:lpstr>
      <vt:lpstr>Идеологическая воспитательная работа</vt:lpstr>
      <vt:lpstr>Предметно-эстетическая среда</vt:lpstr>
      <vt:lpstr>Организация досуга несовершеннолетних</vt:lpstr>
      <vt:lpstr>Патриотическое воспитание в ДОУ</vt:lpstr>
      <vt:lpstr>Презентация PowerPoint</vt:lpstr>
      <vt:lpstr>Презентация PowerPoint</vt:lpstr>
      <vt:lpstr>Единое содержание образования</vt:lpstr>
      <vt:lpstr>Обязательные мероприятия:</vt:lpstr>
      <vt:lpstr>Направления работы:</vt:lpstr>
      <vt:lpstr>Поддержка учителя</vt:lpstr>
      <vt:lpstr>Задачи:</vt:lpstr>
      <vt:lpstr>Инфраструктура</vt:lpstr>
      <vt:lpstr>Презентация PowerPoint</vt:lpstr>
      <vt:lpstr>Презентация PowerPoint</vt:lpstr>
      <vt:lpstr>Капитальный ремонт </vt:lpstr>
      <vt:lpstr>Противоэпидемиологические ограничения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1</dc:creator>
  <cp:lastModifiedBy>1</cp:lastModifiedBy>
  <cp:revision>126</cp:revision>
  <dcterms:created xsi:type="dcterms:W3CDTF">2022-08-15T03:54:35Z</dcterms:created>
  <dcterms:modified xsi:type="dcterms:W3CDTF">2022-08-29T07:35:30Z</dcterms:modified>
</cp:coreProperties>
</file>