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68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8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97E8F3-A70F-4D18-990D-B642255F1A04}" type="doc">
      <dgm:prSet loTypeId="urn:microsoft.com/office/officeart/2005/8/layout/vList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E01F1BD-B287-4379-9E34-F65E205B0A45}">
      <dgm:prSet/>
      <dgm:spPr/>
      <dgm:t>
        <a:bodyPr/>
        <a:lstStyle/>
        <a:p>
          <a:pPr algn="ctr" rtl="0"/>
          <a:r>
            <a:rPr lang="ru-RU" b="1" dirty="0" smtClean="0"/>
            <a:t>обновление методической инфраструктуры региональной системы образования, значит муниципальной СО</a:t>
          </a:r>
          <a:endParaRPr lang="ru-RU" dirty="0"/>
        </a:p>
      </dgm:t>
    </dgm:pt>
    <dgm:pt modelId="{6BA2F72A-E9F9-4D22-845F-08B2787DFAC8}" type="parTrans" cxnId="{46C569A3-0ABF-44F3-8D0E-A27084FFB848}">
      <dgm:prSet/>
      <dgm:spPr/>
      <dgm:t>
        <a:bodyPr/>
        <a:lstStyle/>
        <a:p>
          <a:endParaRPr lang="ru-RU"/>
        </a:p>
      </dgm:t>
    </dgm:pt>
    <dgm:pt modelId="{4D7981EE-F642-47F2-B52D-81E522508EF4}" type="sibTrans" cxnId="{46C569A3-0ABF-44F3-8D0E-A27084FFB848}">
      <dgm:prSet/>
      <dgm:spPr/>
      <dgm:t>
        <a:bodyPr/>
        <a:lstStyle/>
        <a:p>
          <a:endParaRPr lang="ru-RU"/>
        </a:p>
      </dgm:t>
    </dgm:pt>
    <dgm:pt modelId="{C1F57BEB-4427-46C2-86DC-1BD4B55757E0}" type="pres">
      <dgm:prSet presAssocID="{F597E8F3-A70F-4D18-990D-B642255F1A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47B0CE-0D7B-4926-9411-FDA1F76284A1}" type="pres">
      <dgm:prSet presAssocID="{BE01F1BD-B287-4379-9E34-F65E205B0A45}" presName="parentText" presStyleLbl="node1" presStyleIdx="0" presStyleCnt="1" custLinFactNeighborX="3636" custLinFactNeighborY="-178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EAC3B3-8975-4700-B99B-C4629FD59B30}" type="presOf" srcId="{BE01F1BD-B287-4379-9E34-F65E205B0A45}" destId="{0B47B0CE-0D7B-4926-9411-FDA1F76284A1}" srcOrd="0" destOrd="0" presId="urn:microsoft.com/office/officeart/2005/8/layout/vList2"/>
    <dgm:cxn modelId="{2473F468-731E-434A-B351-7BAC4987D31B}" type="presOf" srcId="{F597E8F3-A70F-4D18-990D-B642255F1A04}" destId="{C1F57BEB-4427-46C2-86DC-1BD4B55757E0}" srcOrd="0" destOrd="0" presId="urn:microsoft.com/office/officeart/2005/8/layout/vList2"/>
    <dgm:cxn modelId="{46C569A3-0ABF-44F3-8D0E-A27084FFB848}" srcId="{F597E8F3-A70F-4D18-990D-B642255F1A04}" destId="{BE01F1BD-B287-4379-9E34-F65E205B0A45}" srcOrd="0" destOrd="0" parTransId="{6BA2F72A-E9F9-4D22-845F-08B2787DFAC8}" sibTransId="{4D7981EE-F642-47F2-B52D-81E522508EF4}"/>
    <dgm:cxn modelId="{F7A516A4-9B3F-4298-AE4A-E98B6FA831D6}" type="presParOf" srcId="{C1F57BEB-4427-46C2-86DC-1BD4B55757E0}" destId="{0B47B0CE-0D7B-4926-9411-FDA1F76284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D78D3A-5F71-483E-82D5-30BE1846826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1A5438-4128-4B81-A1F7-7BF5ADA677DD}">
      <dgm:prSet/>
      <dgm:spPr>
        <a:solidFill>
          <a:srgbClr val="FFFF00"/>
        </a:solidFill>
      </dgm:spPr>
      <dgm:t>
        <a:bodyPr/>
        <a:lstStyle/>
        <a:p>
          <a:pPr rtl="0"/>
          <a:r>
            <a:rPr lang="ru-RU" b="1" dirty="0" smtClean="0"/>
            <a:t>Вычленение типичных ошибок педагогов при планировании и проведении уроков </a:t>
          </a:r>
          <a:endParaRPr lang="ru-RU" b="1" dirty="0"/>
        </a:p>
      </dgm:t>
    </dgm:pt>
    <dgm:pt modelId="{AAE24B56-0005-46E0-869B-4B7DD7C3002A}" type="parTrans" cxnId="{86484200-B30E-4539-B609-3E22DD5AC785}">
      <dgm:prSet/>
      <dgm:spPr/>
      <dgm:t>
        <a:bodyPr/>
        <a:lstStyle/>
        <a:p>
          <a:endParaRPr lang="ru-RU" b="1"/>
        </a:p>
      </dgm:t>
    </dgm:pt>
    <dgm:pt modelId="{32B051E0-2026-4BF4-A1BC-3CA32FD74566}" type="sibTrans" cxnId="{86484200-B30E-4539-B609-3E22DD5AC785}">
      <dgm:prSet/>
      <dgm:spPr/>
      <dgm:t>
        <a:bodyPr/>
        <a:lstStyle/>
        <a:p>
          <a:endParaRPr lang="ru-RU" b="1"/>
        </a:p>
      </dgm:t>
    </dgm:pt>
    <dgm:pt modelId="{8EECDEEC-98A3-40DE-8898-755E45F7CB0B}">
      <dgm:prSet/>
      <dgm:spPr/>
      <dgm:t>
        <a:bodyPr/>
        <a:lstStyle/>
        <a:p>
          <a:pPr rtl="0"/>
          <a:r>
            <a:rPr lang="ru-RU" b="1" dirty="0" smtClean="0"/>
            <a:t>Запуск работы школ и педагогов на платформе Российской Электронной Школы (РЭШ) </a:t>
          </a:r>
          <a:endParaRPr lang="ru-RU" b="1" dirty="0"/>
        </a:p>
      </dgm:t>
    </dgm:pt>
    <dgm:pt modelId="{2C6487E0-B662-48DF-8691-F3A2E69B5FFF}" type="parTrans" cxnId="{08B6A3EE-93C9-4ACA-96B5-9C9D448C86DA}">
      <dgm:prSet/>
      <dgm:spPr/>
      <dgm:t>
        <a:bodyPr/>
        <a:lstStyle/>
        <a:p>
          <a:endParaRPr lang="ru-RU" b="1"/>
        </a:p>
      </dgm:t>
    </dgm:pt>
    <dgm:pt modelId="{E48DB510-CE72-4328-BAD3-98552879D5D5}" type="sibTrans" cxnId="{08B6A3EE-93C9-4ACA-96B5-9C9D448C86DA}">
      <dgm:prSet/>
      <dgm:spPr/>
      <dgm:t>
        <a:bodyPr/>
        <a:lstStyle/>
        <a:p>
          <a:endParaRPr lang="ru-RU" b="1"/>
        </a:p>
      </dgm:t>
    </dgm:pt>
    <dgm:pt modelId="{E0EC5BBE-20AE-442F-B515-10701A5D169E}">
      <dgm:prSet/>
      <dgm:spPr>
        <a:solidFill>
          <a:srgbClr val="FFFF00"/>
        </a:solidFill>
      </dgm:spPr>
      <dgm:t>
        <a:bodyPr/>
        <a:lstStyle/>
        <a:p>
          <a:pPr rtl="0"/>
          <a:r>
            <a:rPr lang="ru-RU" b="1" dirty="0" smtClean="0"/>
            <a:t>Организация горизонтального  методического взаимодействия педагогов внутри школ</a:t>
          </a:r>
          <a:endParaRPr lang="ru-RU" b="1" dirty="0"/>
        </a:p>
      </dgm:t>
    </dgm:pt>
    <dgm:pt modelId="{22F8230E-C840-4D91-A18C-F487F8FDA2A2}" type="parTrans" cxnId="{85D38812-1E16-41F6-9EF6-C42A48821F85}">
      <dgm:prSet/>
      <dgm:spPr/>
      <dgm:t>
        <a:bodyPr/>
        <a:lstStyle/>
        <a:p>
          <a:endParaRPr lang="ru-RU" b="1"/>
        </a:p>
      </dgm:t>
    </dgm:pt>
    <dgm:pt modelId="{F76EE5E2-ED04-4146-A1A6-DA7C964CD93F}" type="sibTrans" cxnId="{85D38812-1E16-41F6-9EF6-C42A48821F85}">
      <dgm:prSet/>
      <dgm:spPr/>
      <dgm:t>
        <a:bodyPr/>
        <a:lstStyle/>
        <a:p>
          <a:endParaRPr lang="ru-RU" b="1"/>
        </a:p>
      </dgm:t>
    </dgm:pt>
    <dgm:pt modelId="{20FBAE88-8933-42D5-BFC1-5C5B3E22C441}">
      <dgm:prSet/>
      <dgm:spPr/>
      <dgm:t>
        <a:bodyPr/>
        <a:lstStyle/>
        <a:p>
          <a:pPr rtl="0"/>
          <a:r>
            <a:rPr lang="ru-RU" b="1" dirty="0" smtClean="0"/>
            <a:t>Опробованы разные формы (уроки, внеурочная деятельность, </a:t>
          </a:r>
          <a:r>
            <a:rPr lang="ru-RU" b="1" dirty="0" err="1" smtClean="0"/>
            <a:t>интенсивы</a:t>
          </a:r>
          <a:r>
            <a:rPr lang="ru-RU" b="1" dirty="0" smtClean="0"/>
            <a:t>) для формирования функциональной грамотности </a:t>
          </a:r>
          <a:endParaRPr lang="ru-RU" b="1" dirty="0"/>
        </a:p>
      </dgm:t>
    </dgm:pt>
    <dgm:pt modelId="{F96CC7D4-FA7B-4895-BD93-CC43B7FC74E1}" type="parTrans" cxnId="{73735782-8652-4615-8254-094CF69365D3}">
      <dgm:prSet/>
      <dgm:spPr/>
      <dgm:t>
        <a:bodyPr/>
        <a:lstStyle/>
        <a:p>
          <a:endParaRPr lang="ru-RU" b="1"/>
        </a:p>
      </dgm:t>
    </dgm:pt>
    <dgm:pt modelId="{68244AEF-0361-453C-9803-6A56A9A5588D}" type="sibTrans" cxnId="{73735782-8652-4615-8254-094CF69365D3}">
      <dgm:prSet/>
      <dgm:spPr/>
      <dgm:t>
        <a:bodyPr/>
        <a:lstStyle/>
        <a:p>
          <a:endParaRPr lang="ru-RU" b="1"/>
        </a:p>
      </dgm:t>
    </dgm:pt>
    <dgm:pt modelId="{588781F2-0736-44F0-8A09-4E3F073DA1F2}" type="pres">
      <dgm:prSet presAssocID="{D6D78D3A-5F71-483E-82D5-30BE1846826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84BFCFE-CB05-4E74-B98E-8F5B250671F5}" type="pres">
      <dgm:prSet presAssocID="{A51A5438-4128-4B81-A1F7-7BF5ADA677DD}" presName="thickLine" presStyleLbl="alignNode1" presStyleIdx="0" presStyleCnt="4"/>
      <dgm:spPr/>
    </dgm:pt>
    <dgm:pt modelId="{58CAD9C3-D0F6-4ECE-B936-DDF02378C830}" type="pres">
      <dgm:prSet presAssocID="{A51A5438-4128-4B81-A1F7-7BF5ADA677DD}" presName="horz1" presStyleCnt="0"/>
      <dgm:spPr/>
    </dgm:pt>
    <dgm:pt modelId="{F6E62964-6AF2-4991-85B9-5452E0931880}" type="pres">
      <dgm:prSet presAssocID="{A51A5438-4128-4B81-A1F7-7BF5ADA677DD}" presName="tx1" presStyleLbl="revTx" presStyleIdx="0" presStyleCnt="4"/>
      <dgm:spPr/>
      <dgm:t>
        <a:bodyPr/>
        <a:lstStyle/>
        <a:p>
          <a:endParaRPr lang="ru-RU"/>
        </a:p>
      </dgm:t>
    </dgm:pt>
    <dgm:pt modelId="{D7562BCA-E183-4944-B254-BE87149019A8}" type="pres">
      <dgm:prSet presAssocID="{A51A5438-4128-4B81-A1F7-7BF5ADA677DD}" presName="vert1" presStyleCnt="0"/>
      <dgm:spPr/>
    </dgm:pt>
    <dgm:pt modelId="{039FC552-161C-4DD9-A837-E4A5B72E819B}" type="pres">
      <dgm:prSet presAssocID="{8EECDEEC-98A3-40DE-8898-755E45F7CB0B}" presName="thickLine" presStyleLbl="alignNode1" presStyleIdx="1" presStyleCnt="4" custLinFactNeighborX="242" custLinFactNeighborY="-2211"/>
      <dgm:spPr/>
    </dgm:pt>
    <dgm:pt modelId="{F0DCB9DC-F685-4345-9FE1-4B54BCB7D8FF}" type="pres">
      <dgm:prSet presAssocID="{8EECDEEC-98A3-40DE-8898-755E45F7CB0B}" presName="horz1" presStyleCnt="0"/>
      <dgm:spPr/>
    </dgm:pt>
    <dgm:pt modelId="{B77FB3BF-880A-427A-AA3F-ABF1D31EE65B}" type="pres">
      <dgm:prSet presAssocID="{8EECDEEC-98A3-40DE-8898-755E45F7CB0B}" presName="tx1" presStyleLbl="revTx" presStyleIdx="1" presStyleCnt="4"/>
      <dgm:spPr/>
      <dgm:t>
        <a:bodyPr/>
        <a:lstStyle/>
        <a:p>
          <a:endParaRPr lang="ru-RU"/>
        </a:p>
      </dgm:t>
    </dgm:pt>
    <dgm:pt modelId="{9DF2190C-D9CB-4CDD-8D68-70B74727186D}" type="pres">
      <dgm:prSet presAssocID="{8EECDEEC-98A3-40DE-8898-755E45F7CB0B}" presName="vert1" presStyleCnt="0"/>
      <dgm:spPr/>
    </dgm:pt>
    <dgm:pt modelId="{B15DF56B-C7DD-42ED-9076-91040BEB9BC5}" type="pres">
      <dgm:prSet presAssocID="{E0EC5BBE-20AE-442F-B515-10701A5D169E}" presName="thickLine" presStyleLbl="alignNode1" presStyleIdx="2" presStyleCnt="4"/>
      <dgm:spPr/>
    </dgm:pt>
    <dgm:pt modelId="{F398D778-DF9D-4269-A1F0-96A89F507DE9}" type="pres">
      <dgm:prSet presAssocID="{E0EC5BBE-20AE-442F-B515-10701A5D169E}" presName="horz1" presStyleCnt="0"/>
      <dgm:spPr/>
    </dgm:pt>
    <dgm:pt modelId="{7D143FB1-309E-4E8E-8B9A-7D0FDD08E2C0}" type="pres">
      <dgm:prSet presAssocID="{E0EC5BBE-20AE-442F-B515-10701A5D169E}" presName="tx1" presStyleLbl="revTx" presStyleIdx="2" presStyleCnt="4"/>
      <dgm:spPr/>
      <dgm:t>
        <a:bodyPr/>
        <a:lstStyle/>
        <a:p>
          <a:endParaRPr lang="ru-RU"/>
        </a:p>
      </dgm:t>
    </dgm:pt>
    <dgm:pt modelId="{93F1F5F8-6F4B-4456-B0C9-5FA219DA2681}" type="pres">
      <dgm:prSet presAssocID="{E0EC5BBE-20AE-442F-B515-10701A5D169E}" presName="vert1" presStyleCnt="0"/>
      <dgm:spPr/>
    </dgm:pt>
    <dgm:pt modelId="{0346CEDD-FBCF-46C6-BB50-8C094C1D5649}" type="pres">
      <dgm:prSet presAssocID="{20FBAE88-8933-42D5-BFC1-5C5B3E22C441}" presName="thickLine" presStyleLbl="alignNode1" presStyleIdx="3" presStyleCnt="4"/>
      <dgm:spPr/>
    </dgm:pt>
    <dgm:pt modelId="{333FB98E-5799-48C2-A329-490A6A650386}" type="pres">
      <dgm:prSet presAssocID="{20FBAE88-8933-42D5-BFC1-5C5B3E22C441}" presName="horz1" presStyleCnt="0"/>
      <dgm:spPr/>
    </dgm:pt>
    <dgm:pt modelId="{0F75FED3-D34A-45FB-9788-A90DD5FF4F69}" type="pres">
      <dgm:prSet presAssocID="{20FBAE88-8933-42D5-BFC1-5C5B3E22C441}" presName="tx1" presStyleLbl="revTx" presStyleIdx="3" presStyleCnt="4"/>
      <dgm:spPr/>
      <dgm:t>
        <a:bodyPr/>
        <a:lstStyle/>
        <a:p>
          <a:endParaRPr lang="ru-RU"/>
        </a:p>
      </dgm:t>
    </dgm:pt>
    <dgm:pt modelId="{00790899-AF2A-4DCC-9DF3-C4ECD84F6FCA}" type="pres">
      <dgm:prSet presAssocID="{20FBAE88-8933-42D5-BFC1-5C5B3E22C441}" presName="vert1" presStyleCnt="0"/>
      <dgm:spPr/>
    </dgm:pt>
  </dgm:ptLst>
  <dgm:cxnLst>
    <dgm:cxn modelId="{9E8BA07E-AD45-4E04-818D-C814CC7B2239}" type="presOf" srcId="{8EECDEEC-98A3-40DE-8898-755E45F7CB0B}" destId="{B77FB3BF-880A-427A-AA3F-ABF1D31EE65B}" srcOrd="0" destOrd="0" presId="urn:microsoft.com/office/officeart/2008/layout/LinedList"/>
    <dgm:cxn modelId="{73735782-8652-4615-8254-094CF69365D3}" srcId="{D6D78D3A-5F71-483E-82D5-30BE18468267}" destId="{20FBAE88-8933-42D5-BFC1-5C5B3E22C441}" srcOrd="3" destOrd="0" parTransId="{F96CC7D4-FA7B-4895-BD93-CC43B7FC74E1}" sibTransId="{68244AEF-0361-453C-9803-6A56A9A5588D}"/>
    <dgm:cxn modelId="{08B6A3EE-93C9-4ACA-96B5-9C9D448C86DA}" srcId="{D6D78D3A-5F71-483E-82D5-30BE18468267}" destId="{8EECDEEC-98A3-40DE-8898-755E45F7CB0B}" srcOrd="1" destOrd="0" parTransId="{2C6487E0-B662-48DF-8691-F3A2E69B5FFF}" sibTransId="{E48DB510-CE72-4328-BAD3-98552879D5D5}"/>
    <dgm:cxn modelId="{D3F53640-3540-4FB4-8840-FCEAD6E2E48B}" type="presOf" srcId="{D6D78D3A-5F71-483E-82D5-30BE18468267}" destId="{588781F2-0736-44F0-8A09-4E3F073DA1F2}" srcOrd="0" destOrd="0" presId="urn:microsoft.com/office/officeart/2008/layout/LinedList"/>
    <dgm:cxn modelId="{FE12542D-331C-4910-B1F9-6B8429234AC2}" type="presOf" srcId="{A51A5438-4128-4B81-A1F7-7BF5ADA677DD}" destId="{F6E62964-6AF2-4991-85B9-5452E0931880}" srcOrd="0" destOrd="0" presId="urn:microsoft.com/office/officeart/2008/layout/LinedList"/>
    <dgm:cxn modelId="{F52315D4-148F-4DAE-BB10-75C0E3C29FDB}" type="presOf" srcId="{E0EC5BBE-20AE-442F-B515-10701A5D169E}" destId="{7D143FB1-309E-4E8E-8B9A-7D0FDD08E2C0}" srcOrd="0" destOrd="0" presId="urn:microsoft.com/office/officeart/2008/layout/LinedList"/>
    <dgm:cxn modelId="{86484200-B30E-4539-B609-3E22DD5AC785}" srcId="{D6D78D3A-5F71-483E-82D5-30BE18468267}" destId="{A51A5438-4128-4B81-A1F7-7BF5ADA677DD}" srcOrd="0" destOrd="0" parTransId="{AAE24B56-0005-46E0-869B-4B7DD7C3002A}" sibTransId="{32B051E0-2026-4BF4-A1BC-3CA32FD74566}"/>
    <dgm:cxn modelId="{6C0D81A6-4389-4990-BF3C-065D6D5333D7}" type="presOf" srcId="{20FBAE88-8933-42D5-BFC1-5C5B3E22C441}" destId="{0F75FED3-D34A-45FB-9788-A90DD5FF4F69}" srcOrd="0" destOrd="0" presId="urn:microsoft.com/office/officeart/2008/layout/LinedList"/>
    <dgm:cxn modelId="{85D38812-1E16-41F6-9EF6-C42A48821F85}" srcId="{D6D78D3A-5F71-483E-82D5-30BE18468267}" destId="{E0EC5BBE-20AE-442F-B515-10701A5D169E}" srcOrd="2" destOrd="0" parTransId="{22F8230E-C840-4D91-A18C-F487F8FDA2A2}" sibTransId="{F76EE5E2-ED04-4146-A1A6-DA7C964CD93F}"/>
    <dgm:cxn modelId="{CC3C646B-E4E4-4E1B-A91C-E9F53CB09F52}" type="presParOf" srcId="{588781F2-0736-44F0-8A09-4E3F073DA1F2}" destId="{C84BFCFE-CB05-4E74-B98E-8F5B250671F5}" srcOrd="0" destOrd="0" presId="urn:microsoft.com/office/officeart/2008/layout/LinedList"/>
    <dgm:cxn modelId="{2D77896F-14DE-4749-A72F-1D1DF69C20A9}" type="presParOf" srcId="{588781F2-0736-44F0-8A09-4E3F073DA1F2}" destId="{58CAD9C3-D0F6-4ECE-B936-DDF02378C830}" srcOrd="1" destOrd="0" presId="urn:microsoft.com/office/officeart/2008/layout/LinedList"/>
    <dgm:cxn modelId="{94A1578F-738E-4E83-90A2-F444CE2264A5}" type="presParOf" srcId="{58CAD9C3-D0F6-4ECE-B936-DDF02378C830}" destId="{F6E62964-6AF2-4991-85B9-5452E0931880}" srcOrd="0" destOrd="0" presId="urn:microsoft.com/office/officeart/2008/layout/LinedList"/>
    <dgm:cxn modelId="{B7FF59DB-76EB-4DCB-AA82-6F30CCADBE72}" type="presParOf" srcId="{58CAD9C3-D0F6-4ECE-B936-DDF02378C830}" destId="{D7562BCA-E183-4944-B254-BE87149019A8}" srcOrd="1" destOrd="0" presId="urn:microsoft.com/office/officeart/2008/layout/LinedList"/>
    <dgm:cxn modelId="{3CC5E494-0DD8-43BA-90C4-91DFFD855CC3}" type="presParOf" srcId="{588781F2-0736-44F0-8A09-4E3F073DA1F2}" destId="{039FC552-161C-4DD9-A837-E4A5B72E819B}" srcOrd="2" destOrd="0" presId="urn:microsoft.com/office/officeart/2008/layout/LinedList"/>
    <dgm:cxn modelId="{AB66E876-3443-40C3-8D13-533DFF4E5254}" type="presParOf" srcId="{588781F2-0736-44F0-8A09-4E3F073DA1F2}" destId="{F0DCB9DC-F685-4345-9FE1-4B54BCB7D8FF}" srcOrd="3" destOrd="0" presId="urn:microsoft.com/office/officeart/2008/layout/LinedList"/>
    <dgm:cxn modelId="{FFAB4647-0028-4793-9344-29AF89349D7A}" type="presParOf" srcId="{F0DCB9DC-F685-4345-9FE1-4B54BCB7D8FF}" destId="{B77FB3BF-880A-427A-AA3F-ABF1D31EE65B}" srcOrd="0" destOrd="0" presId="urn:microsoft.com/office/officeart/2008/layout/LinedList"/>
    <dgm:cxn modelId="{EBA4015F-6437-4192-81B1-7F0FC3582E8D}" type="presParOf" srcId="{F0DCB9DC-F685-4345-9FE1-4B54BCB7D8FF}" destId="{9DF2190C-D9CB-4CDD-8D68-70B74727186D}" srcOrd="1" destOrd="0" presId="urn:microsoft.com/office/officeart/2008/layout/LinedList"/>
    <dgm:cxn modelId="{9BEAABB5-A8D7-4E3A-9607-5CF4EC2909CD}" type="presParOf" srcId="{588781F2-0736-44F0-8A09-4E3F073DA1F2}" destId="{B15DF56B-C7DD-42ED-9076-91040BEB9BC5}" srcOrd="4" destOrd="0" presId="urn:microsoft.com/office/officeart/2008/layout/LinedList"/>
    <dgm:cxn modelId="{02161B15-22C6-40BB-BEED-9A922FEBFCE0}" type="presParOf" srcId="{588781F2-0736-44F0-8A09-4E3F073DA1F2}" destId="{F398D778-DF9D-4269-A1F0-96A89F507DE9}" srcOrd="5" destOrd="0" presId="urn:microsoft.com/office/officeart/2008/layout/LinedList"/>
    <dgm:cxn modelId="{C129FA20-97D5-42D6-B824-C4F2E1E6BE28}" type="presParOf" srcId="{F398D778-DF9D-4269-A1F0-96A89F507DE9}" destId="{7D143FB1-309E-4E8E-8B9A-7D0FDD08E2C0}" srcOrd="0" destOrd="0" presId="urn:microsoft.com/office/officeart/2008/layout/LinedList"/>
    <dgm:cxn modelId="{9944B91B-A6DE-4CBD-9818-A23E3C702E4A}" type="presParOf" srcId="{F398D778-DF9D-4269-A1F0-96A89F507DE9}" destId="{93F1F5F8-6F4B-4456-B0C9-5FA219DA2681}" srcOrd="1" destOrd="0" presId="urn:microsoft.com/office/officeart/2008/layout/LinedList"/>
    <dgm:cxn modelId="{A0F53F7A-1140-43B1-9059-AC4D8421B905}" type="presParOf" srcId="{588781F2-0736-44F0-8A09-4E3F073DA1F2}" destId="{0346CEDD-FBCF-46C6-BB50-8C094C1D5649}" srcOrd="6" destOrd="0" presId="urn:microsoft.com/office/officeart/2008/layout/LinedList"/>
    <dgm:cxn modelId="{3C280A79-30D6-4835-BBE3-00DE1EBFA24D}" type="presParOf" srcId="{588781F2-0736-44F0-8A09-4E3F073DA1F2}" destId="{333FB98E-5799-48C2-A329-490A6A650386}" srcOrd="7" destOrd="0" presId="urn:microsoft.com/office/officeart/2008/layout/LinedList"/>
    <dgm:cxn modelId="{DAB6DC58-DB6A-4625-9B1C-5003092B38A9}" type="presParOf" srcId="{333FB98E-5799-48C2-A329-490A6A650386}" destId="{0F75FED3-D34A-45FB-9788-A90DD5FF4F69}" srcOrd="0" destOrd="0" presId="urn:microsoft.com/office/officeart/2008/layout/LinedList"/>
    <dgm:cxn modelId="{12168183-FE6F-4F1C-BBDD-90101B4B8C4F}" type="presParOf" srcId="{333FB98E-5799-48C2-A329-490A6A650386}" destId="{00790899-AF2A-4DCC-9DF3-C4ECD84F6F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1663AF-699A-4CB3-B82A-746C8D2EB4AB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B202E758-E183-414D-ABB4-4D682BDE8B9C}">
      <dgm:prSet custT="1"/>
      <dgm:spPr/>
      <dgm:t>
        <a:bodyPr/>
        <a:lstStyle/>
        <a:p>
          <a:pPr algn="ctr" rtl="0"/>
          <a:r>
            <a:rPr lang="ru-RU" sz="5400" b="1" dirty="0" smtClean="0"/>
            <a:t>УРОК</a:t>
          </a:r>
          <a:endParaRPr lang="ru-RU" sz="5400" dirty="0"/>
        </a:p>
      </dgm:t>
    </dgm:pt>
    <dgm:pt modelId="{2EEEC33E-20C6-4D23-84AF-E8BD9B33253C}" type="parTrans" cxnId="{E5C0AC5C-A10C-470B-9D4B-B53C604AFDD4}">
      <dgm:prSet/>
      <dgm:spPr/>
      <dgm:t>
        <a:bodyPr/>
        <a:lstStyle/>
        <a:p>
          <a:endParaRPr lang="ru-RU"/>
        </a:p>
      </dgm:t>
    </dgm:pt>
    <dgm:pt modelId="{38BE7B15-1C87-4577-8C79-A569D289DB0E}" type="sibTrans" cxnId="{E5C0AC5C-A10C-470B-9D4B-B53C604AFDD4}">
      <dgm:prSet/>
      <dgm:spPr/>
      <dgm:t>
        <a:bodyPr/>
        <a:lstStyle/>
        <a:p>
          <a:endParaRPr lang="ru-RU"/>
        </a:p>
      </dgm:t>
    </dgm:pt>
    <dgm:pt modelId="{9D148E25-E09F-424B-A8F3-99F663208E4B}" type="pres">
      <dgm:prSet presAssocID="{951663AF-699A-4CB3-B82A-746C8D2EB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B82A7-EC43-454E-B25C-0945A399CD34}" type="pres">
      <dgm:prSet presAssocID="{B202E758-E183-414D-ABB4-4D682BDE8B9C}" presName="parentText" presStyleLbl="node1" presStyleIdx="0" presStyleCnt="1" custLinFactNeighborY="-154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C0AC5C-A10C-470B-9D4B-B53C604AFDD4}" srcId="{951663AF-699A-4CB3-B82A-746C8D2EB4AB}" destId="{B202E758-E183-414D-ABB4-4D682BDE8B9C}" srcOrd="0" destOrd="0" parTransId="{2EEEC33E-20C6-4D23-84AF-E8BD9B33253C}" sibTransId="{38BE7B15-1C87-4577-8C79-A569D289DB0E}"/>
    <dgm:cxn modelId="{9BB89BF6-4A8C-4CDE-9676-2FE0CFB3C2A2}" type="presOf" srcId="{B202E758-E183-414D-ABB4-4D682BDE8B9C}" destId="{373B82A7-EC43-454E-B25C-0945A399CD34}" srcOrd="0" destOrd="0" presId="urn:microsoft.com/office/officeart/2005/8/layout/vList2"/>
    <dgm:cxn modelId="{56FF5EAE-E2E3-429D-83D4-C5719E59D95D}" type="presOf" srcId="{951663AF-699A-4CB3-B82A-746C8D2EB4AB}" destId="{9D148E25-E09F-424B-A8F3-99F663208E4B}" srcOrd="0" destOrd="0" presId="urn:microsoft.com/office/officeart/2005/8/layout/vList2"/>
    <dgm:cxn modelId="{F59838BA-A562-46BE-A202-70CC00DB9D5A}" type="presParOf" srcId="{9D148E25-E09F-424B-A8F3-99F663208E4B}" destId="{373B82A7-EC43-454E-B25C-0945A399CD3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3D0071-44B9-4A44-A223-C6BCB5F3226A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E5BED63-EE5A-4021-AABD-0008ACF7F392}">
      <dgm:prSet/>
      <dgm:spPr/>
      <dgm:t>
        <a:bodyPr/>
        <a:lstStyle/>
        <a:p>
          <a:pPr algn="ctr" rtl="0"/>
          <a:r>
            <a:rPr lang="ru-RU" b="1" u="sng" dirty="0" smtClean="0"/>
            <a:t>ЦЕЛЬ - РЕЗУЛЬТАТ – СОДЕРЖАНИЕ - ДЕЯТЕЛЬНОСТЬ</a:t>
          </a:r>
          <a:endParaRPr lang="ru-RU" dirty="0"/>
        </a:p>
      </dgm:t>
    </dgm:pt>
    <dgm:pt modelId="{E7143B1A-1FA3-4556-9CC9-253B67EE89E3}" type="parTrans" cxnId="{9438325A-D52A-4BC1-AA2A-F4DD9FB78934}">
      <dgm:prSet/>
      <dgm:spPr/>
      <dgm:t>
        <a:bodyPr/>
        <a:lstStyle/>
        <a:p>
          <a:endParaRPr lang="ru-RU"/>
        </a:p>
      </dgm:t>
    </dgm:pt>
    <dgm:pt modelId="{B5CF83BD-1C23-4F5E-A8A7-3257D917E916}" type="sibTrans" cxnId="{9438325A-D52A-4BC1-AA2A-F4DD9FB78934}">
      <dgm:prSet/>
      <dgm:spPr/>
      <dgm:t>
        <a:bodyPr/>
        <a:lstStyle/>
        <a:p>
          <a:endParaRPr lang="ru-RU"/>
        </a:p>
      </dgm:t>
    </dgm:pt>
    <dgm:pt modelId="{FCCFC7A8-8A03-4549-A79E-999318FE9BBF}">
      <dgm:prSet/>
      <dgm:spPr/>
      <dgm:t>
        <a:bodyPr/>
        <a:lstStyle/>
        <a:p>
          <a:pPr rtl="0"/>
          <a:r>
            <a:rPr lang="ru-RU" b="1" dirty="0" smtClean="0"/>
            <a:t>Ключевая педагогическая задача: </a:t>
          </a:r>
          <a:r>
            <a:rPr lang="ru-RU" dirty="0" smtClean="0"/>
            <a:t>Создание условий инициирующих действия обучающегося,</a:t>
          </a:r>
          <a:r>
            <a:rPr lang="ru-RU" b="1" dirty="0" smtClean="0"/>
            <a:t> </a:t>
          </a:r>
          <a:endParaRPr lang="ru-RU" dirty="0"/>
        </a:p>
      </dgm:t>
    </dgm:pt>
    <dgm:pt modelId="{81E898E4-6B49-4964-8D4D-CBF68C63839B}" type="parTrans" cxnId="{C8A4D60F-BD04-477A-AE9D-57F1E2D59A98}">
      <dgm:prSet/>
      <dgm:spPr/>
      <dgm:t>
        <a:bodyPr/>
        <a:lstStyle/>
        <a:p>
          <a:endParaRPr lang="ru-RU"/>
        </a:p>
      </dgm:t>
    </dgm:pt>
    <dgm:pt modelId="{54F01F41-17E1-42A8-BC05-CF67934C8ED1}" type="sibTrans" cxnId="{C8A4D60F-BD04-477A-AE9D-57F1E2D59A98}">
      <dgm:prSet/>
      <dgm:spPr/>
      <dgm:t>
        <a:bodyPr/>
        <a:lstStyle/>
        <a:p>
          <a:endParaRPr lang="ru-RU"/>
        </a:p>
      </dgm:t>
    </dgm:pt>
    <dgm:pt modelId="{5220C127-850C-4113-BCC8-90680C242BFE}">
      <dgm:prSet custT="1"/>
      <dgm:spPr/>
      <dgm:t>
        <a:bodyPr/>
        <a:lstStyle/>
        <a:p>
          <a:pPr rtl="0"/>
          <a:r>
            <a:rPr lang="ru-RU" sz="2400" b="1" u="sng" smtClean="0">
              <a:solidFill>
                <a:srgbClr val="C00000"/>
              </a:solidFill>
            </a:rPr>
            <a:t>Каждому участнику  в группе:</a:t>
          </a:r>
          <a:endParaRPr lang="ru-RU" sz="2400" dirty="0">
            <a:solidFill>
              <a:srgbClr val="C00000"/>
            </a:solidFill>
          </a:endParaRPr>
        </a:p>
      </dgm:t>
    </dgm:pt>
    <dgm:pt modelId="{4A168B3D-DC29-4D04-9F12-B92E9A089265}" type="parTrans" cxnId="{08ABAF2E-483D-47E1-99B2-D908C0EED56E}">
      <dgm:prSet/>
      <dgm:spPr/>
      <dgm:t>
        <a:bodyPr/>
        <a:lstStyle/>
        <a:p>
          <a:endParaRPr lang="ru-RU"/>
        </a:p>
      </dgm:t>
    </dgm:pt>
    <dgm:pt modelId="{305B40C9-4CA0-4B06-9F7F-B6D1E60888DF}" type="sibTrans" cxnId="{08ABAF2E-483D-47E1-99B2-D908C0EED56E}">
      <dgm:prSet/>
      <dgm:spPr/>
      <dgm:t>
        <a:bodyPr/>
        <a:lstStyle/>
        <a:p>
          <a:endParaRPr lang="ru-RU"/>
        </a:p>
      </dgm:t>
    </dgm:pt>
    <dgm:pt modelId="{F9B4DA0C-E691-4EEC-8752-23B11E9CF6AA}">
      <dgm:prSet/>
      <dgm:spPr/>
      <dgm:t>
        <a:bodyPr/>
        <a:lstStyle/>
        <a:p>
          <a:pPr rtl="0"/>
          <a:r>
            <a:rPr lang="ru-RU" b="1" dirty="0" smtClean="0"/>
            <a:t>1)Присвоить способы работы по  формированию ФГ </a:t>
          </a:r>
          <a:r>
            <a:rPr lang="ru-RU" dirty="0" smtClean="0"/>
            <a:t>(ЧГ, МГ , ЕНГ) и перенести на свой урок, свою школу.</a:t>
          </a:r>
          <a:endParaRPr lang="ru-RU" dirty="0"/>
        </a:p>
      </dgm:t>
    </dgm:pt>
    <dgm:pt modelId="{67E1D355-39EB-4EA9-B762-FFF82AF3FE55}" type="parTrans" cxnId="{780F1EEC-C16F-489A-A100-17A1DE34B3FA}">
      <dgm:prSet/>
      <dgm:spPr/>
      <dgm:t>
        <a:bodyPr/>
        <a:lstStyle/>
        <a:p>
          <a:endParaRPr lang="ru-RU"/>
        </a:p>
      </dgm:t>
    </dgm:pt>
    <dgm:pt modelId="{546A85DA-ED30-4CF7-ACD9-7AABB89BD993}" type="sibTrans" cxnId="{780F1EEC-C16F-489A-A100-17A1DE34B3FA}">
      <dgm:prSet/>
      <dgm:spPr/>
      <dgm:t>
        <a:bodyPr/>
        <a:lstStyle/>
        <a:p>
          <a:endParaRPr lang="ru-RU"/>
        </a:p>
      </dgm:t>
    </dgm:pt>
    <dgm:pt modelId="{5089C2DE-90B2-4896-A2E3-7F29805A4304}" type="pres">
      <dgm:prSet presAssocID="{E83D0071-44B9-4A44-A223-C6BCB5F322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B27FE3-9A95-4382-8876-6D302DBE3C65}" type="pres">
      <dgm:prSet presAssocID="{EE5BED63-EE5A-4021-AABD-0008ACF7F392}" presName="parentText" presStyleLbl="node1" presStyleIdx="0" presStyleCnt="3" custScaleY="106018" custLinFactY="-14963" custLinFactNeighborX="8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94AF9-C75C-43C0-BB1E-9876592EE4BC}" type="pres">
      <dgm:prSet presAssocID="{B5CF83BD-1C23-4F5E-A8A7-3257D917E916}" presName="spacer" presStyleCnt="0"/>
      <dgm:spPr/>
      <dgm:t>
        <a:bodyPr/>
        <a:lstStyle/>
        <a:p>
          <a:endParaRPr lang="ru-RU"/>
        </a:p>
      </dgm:t>
    </dgm:pt>
    <dgm:pt modelId="{6803ABBA-29CD-4945-A1D2-C3CD104F4CDC}" type="pres">
      <dgm:prSet presAssocID="{FCCFC7A8-8A03-4549-A79E-999318FE9BBF}" presName="parentText" presStyleLbl="node1" presStyleIdx="1" presStyleCnt="3" custScaleY="82525" custLinFactNeighborY="-126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F4054-CDA5-43F9-918D-C174C5263D5E}" type="pres">
      <dgm:prSet presAssocID="{FCCFC7A8-8A03-4549-A79E-999318FE9BB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E236C-9F3D-4E23-ACC5-90F34EE08379}" type="pres">
      <dgm:prSet presAssocID="{F9B4DA0C-E691-4EEC-8752-23B11E9CF6AA}" presName="parentText" presStyleLbl="node1" presStyleIdx="2" presStyleCnt="3" custLinFactNeighborY="201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C2856-7B82-4693-9151-4EA9DE3EBC55}" type="presOf" srcId="{FCCFC7A8-8A03-4549-A79E-999318FE9BBF}" destId="{6803ABBA-29CD-4945-A1D2-C3CD104F4CDC}" srcOrd="0" destOrd="0" presId="urn:microsoft.com/office/officeart/2005/8/layout/vList2"/>
    <dgm:cxn modelId="{F82C0EC2-45FD-490F-B54B-E25CB0D65E6E}" type="presOf" srcId="{F9B4DA0C-E691-4EEC-8752-23B11E9CF6AA}" destId="{DE0E236C-9F3D-4E23-ACC5-90F34EE08379}" srcOrd="0" destOrd="0" presId="urn:microsoft.com/office/officeart/2005/8/layout/vList2"/>
    <dgm:cxn modelId="{08ABAF2E-483D-47E1-99B2-D908C0EED56E}" srcId="{FCCFC7A8-8A03-4549-A79E-999318FE9BBF}" destId="{5220C127-850C-4113-BCC8-90680C242BFE}" srcOrd="0" destOrd="0" parTransId="{4A168B3D-DC29-4D04-9F12-B92E9A089265}" sibTransId="{305B40C9-4CA0-4B06-9F7F-B6D1E60888DF}"/>
    <dgm:cxn modelId="{780F1EEC-C16F-489A-A100-17A1DE34B3FA}" srcId="{E83D0071-44B9-4A44-A223-C6BCB5F3226A}" destId="{F9B4DA0C-E691-4EEC-8752-23B11E9CF6AA}" srcOrd="2" destOrd="0" parTransId="{67E1D355-39EB-4EA9-B762-FFF82AF3FE55}" sibTransId="{546A85DA-ED30-4CF7-ACD9-7AABB89BD993}"/>
    <dgm:cxn modelId="{9438325A-D52A-4BC1-AA2A-F4DD9FB78934}" srcId="{E83D0071-44B9-4A44-A223-C6BCB5F3226A}" destId="{EE5BED63-EE5A-4021-AABD-0008ACF7F392}" srcOrd="0" destOrd="0" parTransId="{E7143B1A-1FA3-4556-9CC9-253B67EE89E3}" sibTransId="{B5CF83BD-1C23-4F5E-A8A7-3257D917E916}"/>
    <dgm:cxn modelId="{C2DE7076-D5F8-4D81-A9ED-333EFD2F978A}" type="presOf" srcId="{E83D0071-44B9-4A44-A223-C6BCB5F3226A}" destId="{5089C2DE-90B2-4896-A2E3-7F29805A4304}" srcOrd="0" destOrd="0" presId="urn:microsoft.com/office/officeart/2005/8/layout/vList2"/>
    <dgm:cxn modelId="{C8A4D60F-BD04-477A-AE9D-57F1E2D59A98}" srcId="{E83D0071-44B9-4A44-A223-C6BCB5F3226A}" destId="{FCCFC7A8-8A03-4549-A79E-999318FE9BBF}" srcOrd="1" destOrd="0" parTransId="{81E898E4-6B49-4964-8D4D-CBF68C63839B}" sibTransId="{54F01F41-17E1-42A8-BC05-CF67934C8ED1}"/>
    <dgm:cxn modelId="{B4A0B10B-6402-49DF-A038-0FF3C801C4FC}" type="presOf" srcId="{EE5BED63-EE5A-4021-AABD-0008ACF7F392}" destId="{D0B27FE3-9A95-4382-8876-6D302DBE3C65}" srcOrd="0" destOrd="0" presId="urn:microsoft.com/office/officeart/2005/8/layout/vList2"/>
    <dgm:cxn modelId="{03A62970-0251-4152-A686-3C5B66356494}" type="presOf" srcId="{5220C127-850C-4113-BCC8-90680C242BFE}" destId="{F55F4054-CDA5-43F9-918D-C174C5263D5E}" srcOrd="0" destOrd="0" presId="urn:microsoft.com/office/officeart/2005/8/layout/vList2"/>
    <dgm:cxn modelId="{6191056A-C3C3-4197-8711-A8BA801299D1}" type="presParOf" srcId="{5089C2DE-90B2-4896-A2E3-7F29805A4304}" destId="{D0B27FE3-9A95-4382-8876-6D302DBE3C65}" srcOrd="0" destOrd="0" presId="urn:microsoft.com/office/officeart/2005/8/layout/vList2"/>
    <dgm:cxn modelId="{3DD30D22-23B3-4B0C-A3B4-EFF1AD928606}" type="presParOf" srcId="{5089C2DE-90B2-4896-A2E3-7F29805A4304}" destId="{77F94AF9-C75C-43C0-BB1E-9876592EE4BC}" srcOrd="1" destOrd="0" presId="urn:microsoft.com/office/officeart/2005/8/layout/vList2"/>
    <dgm:cxn modelId="{F4E84BF8-2D55-46F5-8F73-C872D48E873C}" type="presParOf" srcId="{5089C2DE-90B2-4896-A2E3-7F29805A4304}" destId="{6803ABBA-29CD-4945-A1D2-C3CD104F4CDC}" srcOrd="2" destOrd="0" presId="urn:microsoft.com/office/officeart/2005/8/layout/vList2"/>
    <dgm:cxn modelId="{948C378C-DDB8-4097-9219-D07333436A54}" type="presParOf" srcId="{5089C2DE-90B2-4896-A2E3-7F29805A4304}" destId="{F55F4054-CDA5-43F9-918D-C174C5263D5E}" srcOrd="3" destOrd="0" presId="urn:microsoft.com/office/officeart/2005/8/layout/vList2"/>
    <dgm:cxn modelId="{858DDDBE-9491-4D17-B098-0B0C1EF3BCE1}" type="presParOf" srcId="{5089C2DE-90B2-4896-A2E3-7F29805A4304}" destId="{DE0E236C-9F3D-4E23-ACC5-90F34EE083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2B96EA-2256-4201-B179-CF0CDA2518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CC257E9-B326-43D1-BB2F-EC50F4EFD153}">
      <dgm:prSet/>
      <dgm:spPr/>
      <dgm:t>
        <a:bodyPr/>
        <a:lstStyle/>
        <a:p>
          <a:pPr algn="ctr" rtl="0"/>
          <a:r>
            <a:rPr lang="ru-RU" b="1" dirty="0" smtClean="0"/>
            <a:t>Разработка ( подбор) задания, направленного на формирование одного дефицитарного компонента ФГ (наиболее сформированного)</a:t>
          </a:r>
          <a:endParaRPr lang="ru-RU" dirty="0"/>
        </a:p>
      </dgm:t>
    </dgm:pt>
    <dgm:pt modelId="{EEF3D8F6-9CAE-4868-85B9-175079F18176}" type="parTrans" cxnId="{812038C9-AD32-4C59-B4E8-9918B3CACE33}">
      <dgm:prSet/>
      <dgm:spPr/>
      <dgm:t>
        <a:bodyPr/>
        <a:lstStyle/>
        <a:p>
          <a:endParaRPr lang="ru-RU"/>
        </a:p>
      </dgm:t>
    </dgm:pt>
    <dgm:pt modelId="{338F0C0D-6A58-415A-8EF6-10CE6411DE4F}" type="sibTrans" cxnId="{812038C9-AD32-4C59-B4E8-9918B3CACE33}">
      <dgm:prSet/>
      <dgm:spPr/>
      <dgm:t>
        <a:bodyPr/>
        <a:lstStyle/>
        <a:p>
          <a:endParaRPr lang="ru-RU"/>
        </a:p>
      </dgm:t>
    </dgm:pt>
    <dgm:pt modelId="{3B64F3AA-DEA6-41B8-9024-8D7E0FA0F184}" type="pres">
      <dgm:prSet presAssocID="{9C2B96EA-2256-4201-B179-CF0CDA25189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28BF494-AC51-42B3-ABDA-03F4327FC015}" type="pres">
      <dgm:prSet presAssocID="{DCC257E9-B326-43D1-BB2F-EC50F4EFD153}" presName="thickLine" presStyleLbl="alignNode1" presStyleIdx="0" presStyleCnt="1"/>
      <dgm:spPr/>
    </dgm:pt>
    <dgm:pt modelId="{9FA46993-CFE8-41F4-9CD8-5DD9508E0D20}" type="pres">
      <dgm:prSet presAssocID="{DCC257E9-B326-43D1-BB2F-EC50F4EFD153}" presName="horz1" presStyleCnt="0"/>
      <dgm:spPr/>
    </dgm:pt>
    <dgm:pt modelId="{7DC0B3B7-E2D5-4231-A683-D44DFFF666D3}" type="pres">
      <dgm:prSet presAssocID="{DCC257E9-B326-43D1-BB2F-EC50F4EFD153}" presName="tx1" presStyleLbl="revTx" presStyleIdx="0" presStyleCnt="1"/>
      <dgm:spPr/>
      <dgm:t>
        <a:bodyPr/>
        <a:lstStyle/>
        <a:p>
          <a:endParaRPr lang="ru-RU"/>
        </a:p>
      </dgm:t>
    </dgm:pt>
    <dgm:pt modelId="{EF8DB427-27FD-4ED4-8385-CBDEF28C0377}" type="pres">
      <dgm:prSet presAssocID="{DCC257E9-B326-43D1-BB2F-EC50F4EFD153}" presName="vert1" presStyleCnt="0"/>
      <dgm:spPr/>
    </dgm:pt>
  </dgm:ptLst>
  <dgm:cxnLst>
    <dgm:cxn modelId="{85EFF5C2-F4DA-4B29-9810-AE7BE917CE21}" type="presOf" srcId="{DCC257E9-B326-43D1-BB2F-EC50F4EFD153}" destId="{7DC0B3B7-E2D5-4231-A683-D44DFFF666D3}" srcOrd="0" destOrd="0" presId="urn:microsoft.com/office/officeart/2008/layout/LinedList"/>
    <dgm:cxn modelId="{812038C9-AD32-4C59-B4E8-9918B3CACE33}" srcId="{9C2B96EA-2256-4201-B179-CF0CDA25189E}" destId="{DCC257E9-B326-43D1-BB2F-EC50F4EFD153}" srcOrd="0" destOrd="0" parTransId="{EEF3D8F6-9CAE-4868-85B9-175079F18176}" sibTransId="{338F0C0D-6A58-415A-8EF6-10CE6411DE4F}"/>
    <dgm:cxn modelId="{2738CB00-6046-4446-82AA-5B79C58B0E14}" type="presOf" srcId="{9C2B96EA-2256-4201-B179-CF0CDA25189E}" destId="{3B64F3AA-DEA6-41B8-9024-8D7E0FA0F184}" srcOrd="0" destOrd="0" presId="urn:microsoft.com/office/officeart/2008/layout/LinedList"/>
    <dgm:cxn modelId="{47D849B9-660C-4213-9499-E7E0A2D2E8CC}" type="presParOf" srcId="{3B64F3AA-DEA6-41B8-9024-8D7E0FA0F184}" destId="{528BF494-AC51-42B3-ABDA-03F4327FC015}" srcOrd="0" destOrd="0" presId="urn:microsoft.com/office/officeart/2008/layout/LinedList"/>
    <dgm:cxn modelId="{B2E3C153-0DA6-47B1-9664-01D7AF28AB79}" type="presParOf" srcId="{3B64F3AA-DEA6-41B8-9024-8D7E0FA0F184}" destId="{9FA46993-CFE8-41F4-9CD8-5DD9508E0D20}" srcOrd="1" destOrd="0" presId="urn:microsoft.com/office/officeart/2008/layout/LinedList"/>
    <dgm:cxn modelId="{E8962BDC-5C19-440E-89F6-27BD186BCDCE}" type="presParOf" srcId="{9FA46993-CFE8-41F4-9CD8-5DD9508E0D20}" destId="{7DC0B3B7-E2D5-4231-A683-D44DFFF666D3}" srcOrd="0" destOrd="0" presId="urn:microsoft.com/office/officeart/2008/layout/LinedList"/>
    <dgm:cxn modelId="{2F27C26A-73C6-4EC2-A3A0-3EECFF4AFE36}" type="presParOf" srcId="{9FA46993-CFE8-41F4-9CD8-5DD9508E0D20}" destId="{EF8DB427-27FD-4ED4-8385-CBDEF28C03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4BF8E0-6A9D-4FFC-92FC-24F148E68E4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48A48F-C1D1-455C-945B-AF2FD07A41B2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Планирование работы метод актива школы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на основании диагностики профессиональных дефицитов педагогических работников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endParaRPr lang="ru-RU" sz="3200" b="0" dirty="0" smtClean="0"/>
        </a:p>
        <a:p>
          <a:pPr algn="ctr" rtl="0">
            <a:lnSpc>
              <a:spcPct val="100000"/>
            </a:lnSpc>
            <a:spcAft>
              <a:spcPts val="0"/>
            </a:spcAft>
          </a:pPr>
          <a:endParaRPr lang="ru-RU" sz="3200" b="0" dirty="0"/>
        </a:p>
      </dgm:t>
    </dgm:pt>
    <dgm:pt modelId="{0E6338F9-F8E3-4BB1-AFAD-72143AC628D5}" type="parTrans" cxnId="{A1C395F1-966B-4B5B-B7BE-096337DD7FEB}">
      <dgm:prSet/>
      <dgm:spPr/>
      <dgm:t>
        <a:bodyPr/>
        <a:lstStyle/>
        <a:p>
          <a:endParaRPr lang="ru-RU"/>
        </a:p>
      </dgm:t>
    </dgm:pt>
    <dgm:pt modelId="{CCF5D4BE-9599-44EE-A9D1-12616EDC746C}" type="sibTrans" cxnId="{A1C395F1-966B-4B5B-B7BE-096337DD7FEB}">
      <dgm:prSet/>
      <dgm:spPr/>
      <dgm:t>
        <a:bodyPr/>
        <a:lstStyle/>
        <a:p>
          <a:endParaRPr lang="ru-RU"/>
        </a:p>
      </dgm:t>
    </dgm:pt>
    <dgm:pt modelId="{E056BA6E-CAA8-4FBE-B00A-FB5A07ADC75D}" type="pres">
      <dgm:prSet presAssocID="{E14BF8E0-6A9D-4FFC-92FC-24F148E68E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B500A51-9A2D-464A-9E89-935E91B191E7}" type="pres">
      <dgm:prSet presAssocID="{2D48A48F-C1D1-455C-945B-AF2FD07A41B2}" presName="thickLine" presStyleLbl="alignNode1" presStyleIdx="0" presStyleCnt="1"/>
      <dgm:spPr/>
    </dgm:pt>
    <dgm:pt modelId="{C881175E-50F9-4A68-A84F-C76066BF5196}" type="pres">
      <dgm:prSet presAssocID="{2D48A48F-C1D1-455C-945B-AF2FD07A41B2}" presName="horz1" presStyleCnt="0"/>
      <dgm:spPr/>
    </dgm:pt>
    <dgm:pt modelId="{C4B10806-82AB-44B3-9FD0-2F7C1477B8C7}" type="pres">
      <dgm:prSet presAssocID="{2D48A48F-C1D1-455C-945B-AF2FD07A41B2}" presName="tx1" presStyleLbl="revTx" presStyleIdx="0" presStyleCnt="1" custScaleX="100098" custScaleY="100196" custLinFactNeighborX="1728" custLinFactNeighborY="-12586"/>
      <dgm:spPr/>
      <dgm:t>
        <a:bodyPr/>
        <a:lstStyle/>
        <a:p>
          <a:endParaRPr lang="ru-RU"/>
        </a:p>
      </dgm:t>
    </dgm:pt>
    <dgm:pt modelId="{70EA0BF6-BE87-4052-834B-F3CC9AC018EA}" type="pres">
      <dgm:prSet presAssocID="{2D48A48F-C1D1-455C-945B-AF2FD07A41B2}" presName="vert1" presStyleCnt="0"/>
      <dgm:spPr/>
    </dgm:pt>
  </dgm:ptLst>
  <dgm:cxnLst>
    <dgm:cxn modelId="{9A834CFE-F572-4393-B283-3247D5583166}" type="presOf" srcId="{2D48A48F-C1D1-455C-945B-AF2FD07A41B2}" destId="{C4B10806-82AB-44B3-9FD0-2F7C1477B8C7}" srcOrd="0" destOrd="0" presId="urn:microsoft.com/office/officeart/2008/layout/LinedList"/>
    <dgm:cxn modelId="{021BD84B-38A8-4975-BAB3-F0553016ED21}" type="presOf" srcId="{E14BF8E0-6A9D-4FFC-92FC-24F148E68E48}" destId="{E056BA6E-CAA8-4FBE-B00A-FB5A07ADC75D}" srcOrd="0" destOrd="0" presId="urn:microsoft.com/office/officeart/2008/layout/LinedList"/>
    <dgm:cxn modelId="{A1C395F1-966B-4B5B-B7BE-096337DD7FEB}" srcId="{E14BF8E0-6A9D-4FFC-92FC-24F148E68E48}" destId="{2D48A48F-C1D1-455C-945B-AF2FD07A41B2}" srcOrd="0" destOrd="0" parTransId="{0E6338F9-F8E3-4BB1-AFAD-72143AC628D5}" sibTransId="{CCF5D4BE-9599-44EE-A9D1-12616EDC746C}"/>
    <dgm:cxn modelId="{47450C93-E5ED-41BA-A045-F92A9B0623F2}" type="presParOf" srcId="{E056BA6E-CAA8-4FBE-B00A-FB5A07ADC75D}" destId="{7B500A51-9A2D-464A-9E89-935E91B191E7}" srcOrd="0" destOrd="0" presId="urn:microsoft.com/office/officeart/2008/layout/LinedList"/>
    <dgm:cxn modelId="{ABE70E96-172F-4BF1-B2BC-2B5F07662226}" type="presParOf" srcId="{E056BA6E-CAA8-4FBE-B00A-FB5A07ADC75D}" destId="{C881175E-50F9-4A68-A84F-C76066BF5196}" srcOrd="1" destOrd="0" presId="urn:microsoft.com/office/officeart/2008/layout/LinedList"/>
    <dgm:cxn modelId="{0E7171E1-27E8-4A19-90DF-30A7C71B6DC1}" type="presParOf" srcId="{C881175E-50F9-4A68-A84F-C76066BF5196}" destId="{C4B10806-82AB-44B3-9FD0-2F7C1477B8C7}" srcOrd="0" destOrd="0" presId="urn:microsoft.com/office/officeart/2008/layout/LinedList"/>
    <dgm:cxn modelId="{08570717-8189-43B6-AF70-0CE8EF98A7E0}" type="presParOf" srcId="{C881175E-50F9-4A68-A84F-C76066BF5196}" destId="{70EA0BF6-BE87-4052-834B-F3CC9AC018E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4BF8E0-6A9D-4FFC-92FC-24F148E68E4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48A48F-C1D1-455C-945B-AF2FD07A41B2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Планирование работы метод актива школы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на основании диагностики профессиональных дефицитов педагогических работников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endParaRPr lang="ru-RU" sz="3200" b="0" dirty="0" smtClean="0"/>
        </a:p>
        <a:p>
          <a:pPr algn="ctr" rtl="0">
            <a:lnSpc>
              <a:spcPct val="100000"/>
            </a:lnSpc>
            <a:spcAft>
              <a:spcPts val="0"/>
            </a:spcAft>
          </a:pPr>
          <a:endParaRPr lang="ru-RU" sz="3200" b="0" dirty="0"/>
        </a:p>
      </dgm:t>
    </dgm:pt>
    <dgm:pt modelId="{0E6338F9-F8E3-4BB1-AFAD-72143AC628D5}" type="parTrans" cxnId="{A1C395F1-966B-4B5B-B7BE-096337DD7FEB}">
      <dgm:prSet/>
      <dgm:spPr/>
      <dgm:t>
        <a:bodyPr/>
        <a:lstStyle/>
        <a:p>
          <a:endParaRPr lang="ru-RU"/>
        </a:p>
      </dgm:t>
    </dgm:pt>
    <dgm:pt modelId="{CCF5D4BE-9599-44EE-A9D1-12616EDC746C}" type="sibTrans" cxnId="{A1C395F1-966B-4B5B-B7BE-096337DD7FEB}">
      <dgm:prSet/>
      <dgm:spPr/>
      <dgm:t>
        <a:bodyPr/>
        <a:lstStyle/>
        <a:p>
          <a:endParaRPr lang="ru-RU"/>
        </a:p>
      </dgm:t>
    </dgm:pt>
    <dgm:pt modelId="{E056BA6E-CAA8-4FBE-B00A-FB5A07ADC75D}" type="pres">
      <dgm:prSet presAssocID="{E14BF8E0-6A9D-4FFC-92FC-24F148E68E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B500A51-9A2D-464A-9E89-935E91B191E7}" type="pres">
      <dgm:prSet presAssocID="{2D48A48F-C1D1-455C-945B-AF2FD07A41B2}" presName="thickLine" presStyleLbl="alignNode1" presStyleIdx="0" presStyleCnt="1"/>
      <dgm:spPr/>
    </dgm:pt>
    <dgm:pt modelId="{C881175E-50F9-4A68-A84F-C76066BF5196}" type="pres">
      <dgm:prSet presAssocID="{2D48A48F-C1D1-455C-945B-AF2FD07A41B2}" presName="horz1" presStyleCnt="0"/>
      <dgm:spPr/>
    </dgm:pt>
    <dgm:pt modelId="{C4B10806-82AB-44B3-9FD0-2F7C1477B8C7}" type="pres">
      <dgm:prSet presAssocID="{2D48A48F-C1D1-455C-945B-AF2FD07A41B2}" presName="tx1" presStyleLbl="revTx" presStyleIdx="0" presStyleCnt="1" custScaleX="100098" custScaleY="100196" custLinFactNeighborX="1728" custLinFactNeighborY="-12586"/>
      <dgm:spPr/>
      <dgm:t>
        <a:bodyPr/>
        <a:lstStyle/>
        <a:p>
          <a:endParaRPr lang="ru-RU"/>
        </a:p>
      </dgm:t>
    </dgm:pt>
    <dgm:pt modelId="{70EA0BF6-BE87-4052-834B-F3CC9AC018EA}" type="pres">
      <dgm:prSet presAssocID="{2D48A48F-C1D1-455C-945B-AF2FD07A41B2}" presName="vert1" presStyleCnt="0"/>
      <dgm:spPr/>
    </dgm:pt>
  </dgm:ptLst>
  <dgm:cxnLst>
    <dgm:cxn modelId="{9133A8A7-EAD1-472E-A348-1C007D8DC80E}" type="presOf" srcId="{E14BF8E0-6A9D-4FFC-92FC-24F148E68E48}" destId="{E056BA6E-CAA8-4FBE-B00A-FB5A07ADC75D}" srcOrd="0" destOrd="0" presId="urn:microsoft.com/office/officeart/2008/layout/LinedList"/>
    <dgm:cxn modelId="{A1C395F1-966B-4B5B-B7BE-096337DD7FEB}" srcId="{E14BF8E0-6A9D-4FFC-92FC-24F148E68E48}" destId="{2D48A48F-C1D1-455C-945B-AF2FD07A41B2}" srcOrd="0" destOrd="0" parTransId="{0E6338F9-F8E3-4BB1-AFAD-72143AC628D5}" sibTransId="{CCF5D4BE-9599-44EE-A9D1-12616EDC746C}"/>
    <dgm:cxn modelId="{959F179E-A8DD-4FAF-BFC8-BD82DBD7878D}" type="presOf" srcId="{2D48A48F-C1D1-455C-945B-AF2FD07A41B2}" destId="{C4B10806-82AB-44B3-9FD0-2F7C1477B8C7}" srcOrd="0" destOrd="0" presId="urn:microsoft.com/office/officeart/2008/layout/LinedList"/>
    <dgm:cxn modelId="{5D55D412-1E04-42CC-AFD6-C9B5540E369C}" type="presParOf" srcId="{E056BA6E-CAA8-4FBE-B00A-FB5A07ADC75D}" destId="{7B500A51-9A2D-464A-9E89-935E91B191E7}" srcOrd="0" destOrd="0" presId="urn:microsoft.com/office/officeart/2008/layout/LinedList"/>
    <dgm:cxn modelId="{4B779B99-1A41-4DBF-ABE8-D7A7B725C8D9}" type="presParOf" srcId="{E056BA6E-CAA8-4FBE-B00A-FB5A07ADC75D}" destId="{C881175E-50F9-4A68-A84F-C76066BF5196}" srcOrd="1" destOrd="0" presId="urn:microsoft.com/office/officeart/2008/layout/LinedList"/>
    <dgm:cxn modelId="{EBD2ADCB-FCBD-4551-8122-E4FCE1982DAD}" type="presParOf" srcId="{C881175E-50F9-4A68-A84F-C76066BF5196}" destId="{C4B10806-82AB-44B3-9FD0-2F7C1477B8C7}" srcOrd="0" destOrd="0" presId="urn:microsoft.com/office/officeart/2008/layout/LinedList"/>
    <dgm:cxn modelId="{4281CC2B-4D0B-4310-A649-838AD2EF51B0}" type="presParOf" srcId="{C881175E-50F9-4A68-A84F-C76066BF5196}" destId="{70EA0BF6-BE87-4052-834B-F3CC9AC018E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18ECC5-7DBF-4A2B-8F51-6312EA8AF3E1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E410015-C784-4E83-9935-75CDAAF05AC0}">
      <dgm:prSet custT="1"/>
      <dgm:spPr/>
      <dgm:t>
        <a:bodyPr/>
        <a:lstStyle/>
        <a:p>
          <a:pPr rtl="0"/>
          <a:r>
            <a:rPr lang="ru-RU" sz="2300" b="1" dirty="0" smtClean="0"/>
            <a:t>До контрольной точки 2022 года </a:t>
          </a:r>
          <a:r>
            <a:rPr lang="ru-RU" sz="2800" b="1" u="sng" dirty="0" smtClean="0">
              <a:solidFill>
                <a:srgbClr val="FF0000"/>
              </a:solidFill>
            </a:rPr>
            <a:t>30 ноября </a:t>
          </a:r>
          <a:r>
            <a:rPr lang="ru-RU" sz="2300" b="1" dirty="0" smtClean="0"/>
            <a:t>осталось немного</a:t>
          </a:r>
          <a:r>
            <a:rPr lang="ru-RU" sz="2300" dirty="0" smtClean="0"/>
            <a:t>, </a:t>
          </a:r>
          <a:r>
            <a:rPr lang="ru-RU" sz="2300" b="1" dirty="0" smtClean="0"/>
            <a:t>прошу вас обратить внимание на  обязательства по количеству (и качеству) составленных и СОПРОВОЖДАЕМЫХ в реализации ИОМ</a:t>
          </a:r>
          <a:endParaRPr lang="ru-RU" sz="2300" dirty="0"/>
        </a:p>
      </dgm:t>
    </dgm:pt>
    <dgm:pt modelId="{D3E3FAC1-2660-447F-8D70-3FF8D03B418E}" type="parTrans" cxnId="{B900740E-E41B-45E0-98B6-1C8ACB701444}">
      <dgm:prSet/>
      <dgm:spPr/>
      <dgm:t>
        <a:bodyPr/>
        <a:lstStyle/>
        <a:p>
          <a:endParaRPr lang="ru-RU"/>
        </a:p>
      </dgm:t>
    </dgm:pt>
    <dgm:pt modelId="{3BED9A41-18F7-4C5B-8272-84DCFD4CC3A1}" type="sibTrans" cxnId="{B900740E-E41B-45E0-98B6-1C8ACB701444}">
      <dgm:prSet/>
      <dgm:spPr/>
      <dgm:t>
        <a:bodyPr/>
        <a:lstStyle/>
        <a:p>
          <a:endParaRPr lang="ru-RU"/>
        </a:p>
      </dgm:t>
    </dgm:pt>
    <dgm:pt modelId="{4A2C89F2-B8E5-46E1-BEA1-CFC71852A23C}">
      <dgm:prSet custT="1"/>
      <dgm:spPr/>
      <dgm:t>
        <a:bodyPr/>
        <a:lstStyle/>
        <a:p>
          <a:pPr algn="ctr" rtl="0"/>
          <a:endParaRPr lang="ru-RU" sz="2300" b="1" smtClean="0"/>
        </a:p>
        <a:p>
          <a:pPr algn="ctr" rtl="0"/>
          <a:r>
            <a:rPr lang="ru-RU" sz="5400" b="1" smtClean="0"/>
            <a:t>20%</a:t>
          </a:r>
          <a:endParaRPr lang="ru-RU" sz="5400" dirty="0"/>
        </a:p>
      </dgm:t>
    </dgm:pt>
    <dgm:pt modelId="{0863EF29-7C12-49FF-9B62-62700ED54080}" type="parTrans" cxnId="{23BBA65D-E58D-4CF6-AD44-188D73E505E7}">
      <dgm:prSet/>
      <dgm:spPr/>
      <dgm:t>
        <a:bodyPr/>
        <a:lstStyle/>
        <a:p>
          <a:endParaRPr lang="ru-RU"/>
        </a:p>
      </dgm:t>
    </dgm:pt>
    <dgm:pt modelId="{C58BF149-9FF4-4AA0-9B8B-83BCD5669CA6}" type="sibTrans" cxnId="{23BBA65D-E58D-4CF6-AD44-188D73E505E7}">
      <dgm:prSet/>
      <dgm:spPr/>
      <dgm:t>
        <a:bodyPr/>
        <a:lstStyle/>
        <a:p>
          <a:endParaRPr lang="ru-RU"/>
        </a:p>
      </dgm:t>
    </dgm:pt>
    <dgm:pt modelId="{19C890B0-7324-442B-8513-2B1CA5AAF74A}" type="pres">
      <dgm:prSet presAssocID="{5A18ECC5-7DBF-4A2B-8F51-6312EA8AF3E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C451E95-B154-4B64-9946-902F78986167}" type="pres">
      <dgm:prSet presAssocID="{8E410015-C784-4E83-9935-75CDAAF05AC0}" presName="composite" presStyleCnt="0"/>
      <dgm:spPr/>
      <dgm:t>
        <a:bodyPr/>
        <a:lstStyle/>
        <a:p>
          <a:endParaRPr lang="ru-RU"/>
        </a:p>
      </dgm:t>
    </dgm:pt>
    <dgm:pt modelId="{0D8CB681-5F73-4A8E-8DE5-726A982D30C8}" type="pres">
      <dgm:prSet presAssocID="{8E410015-C784-4E83-9935-75CDAAF05AC0}" presName="LShape" presStyleLbl="alignNode1" presStyleIdx="0" presStyleCnt="3" custScaleX="105577" custScaleY="94021" custLinFactNeighborX="2491" custLinFactNeighborY="-1365"/>
      <dgm:spPr/>
      <dgm:t>
        <a:bodyPr/>
        <a:lstStyle/>
        <a:p>
          <a:endParaRPr lang="ru-RU"/>
        </a:p>
      </dgm:t>
    </dgm:pt>
    <dgm:pt modelId="{2DCD267D-21D1-4464-AF87-480FDF273E71}" type="pres">
      <dgm:prSet presAssocID="{8E410015-C784-4E83-9935-75CDAAF05AC0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EDBFA-A0BE-4C51-AAED-9349B32DD0AA}" type="pres">
      <dgm:prSet presAssocID="{8E410015-C784-4E83-9935-75CDAAF05AC0}" presName="Triangle" presStyleLbl="alignNode1" presStyleIdx="1" presStyleCnt="3"/>
      <dgm:spPr/>
      <dgm:t>
        <a:bodyPr/>
        <a:lstStyle/>
        <a:p>
          <a:endParaRPr lang="ru-RU"/>
        </a:p>
      </dgm:t>
    </dgm:pt>
    <dgm:pt modelId="{CC4502DC-464A-4F3A-8BAE-CB70849B1763}" type="pres">
      <dgm:prSet presAssocID="{3BED9A41-18F7-4C5B-8272-84DCFD4CC3A1}" presName="sibTrans" presStyleCnt="0"/>
      <dgm:spPr/>
      <dgm:t>
        <a:bodyPr/>
        <a:lstStyle/>
        <a:p>
          <a:endParaRPr lang="ru-RU"/>
        </a:p>
      </dgm:t>
    </dgm:pt>
    <dgm:pt modelId="{924CE4F3-BA62-40A6-A0C8-310ABEC7B606}" type="pres">
      <dgm:prSet presAssocID="{3BED9A41-18F7-4C5B-8272-84DCFD4CC3A1}" presName="space" presStyleCnt="0"/>
      <dgm:spPr/>
      <dgm:t>
        <a:bodyPr/>
        <a:lstStyle/>
        <a:p>
          <a:endParaRPr lang="ru-RU"/>
        </a:p>
      </dgm:t>
    </dgm:pt>
    <dgm:pt modelId="{D8885C03-825D-4725-81D6-8435759243C5}" type="pres">
      <dgm:prSet presAssocID="{4A2C89F2-B8E5-46E1-BEA1-CFC71852A23C}" presName="composite" presStyleCnt="0"/>
      <dgm:spPr/>
      <dgm:t>
        <a:bodyPr/>
        <a:lstStyle/>
        <a:p>
          <a:endParaRPr lang="ru-RU"/>
        </a:p>
      </dgm:t>
    </dgm:pt>
    <dgm:pt modelId="{09F66F86-E2F3-4ED5-ADDE-16756FA39C4C}" type="pres">
      <dgm:prSet presAssocID="{4A2C89F2-B8E5-46E1-BEA1-CFC71852A23C}" presName="LShape" presStyleLbl="alignNode1" presStyleIdx="2" presStyleCnt="3"/>
      <dgm:spPr/>
      <dgm:t>
        <a:bodyPr/>
        <a:lstStyle/>
        <a:p>
          <a:endParaRPr lang="ru-RU"/>
        </a:p>
      </dgm:t>
    </dgm:pt>
    <dgm:pt modelId="{38889EC1-2995-41AD-95CA-33E847882E11}" type="pres">
      <dgm:prSet presAssocID="{4A2C89F2-B8E5-46E1-BEA1-CFC71852A23C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A08706-C108-4679-9546-62634091F187}" type="presOf" srcId="{5A18ECC5-7DBF-4A2B-8F51-6312EA8AF3E1}" destId="{19C890B0-7324-442B-8513-2B1CA5AAF74A}" srcOrd="0" destOrd="0" presId="urn:microsoft.com/office/officeart/2009/3/layout/StepUpProcess"/>
    <dgm:cxn modelId="{23BBA65D-E58D-4CF6-AD44-188D73E505E7}" srcId="{5A18ECC5-7DBF-4A2B-8F51-6312EA8AF3E1}" destId="{4A2C89F2-B8E5-46E1-BEA1-CFC71852A23C}" srcOrd="1" destOrd="0" parTransId="{0863EF29-7C12-49FF-9B62-62700ED54080}" sibTransId="{C58BF149-9FF4-4AA0-9B8B-83BCD5669CA6}"/>
    <dgm:cxn modelId="{FA8D94CD-F92A-4B9B-A6C7-713E317503EF}" type="presOf" srcId="{4A2C89F2-B8E5-46E1-BEA1-CFC71852A23C}" destId="{38889EC1-2995-41AD-95CA-33E847882E11}" srcOrd="0" destOrd="0" presId="urn:microsoft.com/office/officeart/2009/3/layout/StepUpProcess"/>
    <dgm:cxn modelId="{B900740E-E41B-45E0-98B6-1C8ACB701444}" srcId="{5A18ECC5-7DBF-4A2B-8F51-6312EA8AF3E1}" destId="{8E410015-C784-4E83-9935-75CDAAF05AC0}" srcOrd="0" destOrd="0" parTransId="{D3E3FAC1-2660-447F-8D70-3FF8D03B418E}" sibTransId="{3BED9A41-18F7-4C5B-8272-84DCFD4CC3A1}"/>
    <dgm:cxn modelId="{3D5D841B-9A3F-4DCC-98AB-7474309876B3}" type="presOf" srcId="{8E410015-C784-4E83-9935-75CDAAF05AC0}" destId="{2DCD267D-21D1-4464-AF87-480FDF273E71}" srcOrd="0" destOrd="0" presId="urn:microsoft.com/office/officeart/2009/3/layout/StepUpProcess"/>
    <dgm:cxn modelId="{4F658744-13BA-45D1-9DCF-7A9FE4F0F9A7}" type="presParOf" srcId="{19C890B0-7324-442B-8513-2B1CA5AAF74A}" destId="{1C451E95-B154-4B64-9946-902F78986167}" srcOrd="0" destOrd="0" presId="urn:microsoft.com/office/officeart/2009/3/layout/StepUpProcess"/>
    <dgm:cxn modelId="{3ED35FA2-376C-43FB-A7DE-71EBB2E22DC1}" type="presParOf" srcId="{1C451E95-B154-4B64-9946-902F78986167}" destId="{0D8CB681-5F73-4A8E-8DE5-726A982D30C8}" srcOrd="0" destOrd="0" presId="urn:microsoft.com/office/officeart/2009/3/layout/StepUpProcess"/>
    <dgm:cxn modelId="{0E60A6FE-BDE8-4B04-AABF-4BF4C2F3C686}" type="presParOf" srcId="{1C451E95-B154-4B64-9946-902F78986167}" destId="{2DCD267D-21D1-4464-AF87-480FDF273E71}" srcOrd="1" destOrd="0" presId="urn:microsoft.com/office/officeart/2009/3/layout/StepUpProcess"/>
    <dgm:cxn modelId="{682C2A3D-7E6C-46E6-8305-E0523E2B4CDF}" type="presParOf" srcId="{1C451E95-B154-4B64-9946-902F78986167}" destId="{A0FEDBFA-A0BE-4C51-AAED-9349B32DD0AA}" srcOrd="2" destOrd="0" presId="urn:microsoft.com/office/officeart/2009/3/layout/StepUpProcess"/>
    <dgm:cxn modelId="{B7FB3348-9F1F-4FCC-BA34-ACF64AA937C7}" type="presParOf" srcId="{19C890B0-7324-442B-8513-2B1CA5AAF74A}" destId="{CC4502DC-464A-4F3A-8BAE-CB70849B1763}" srcOrd="1" destOrd="0" presId="urn:microsoft.com/office/officeart/2009/3/layout/StepUpProcess"/>
    <dgm:cxn modelId="{39392DDE-28E2-4871-ACD7-66C5DCCEAD3E}" type="presParOf" srcId="{CC4502DC-464A-4F3A-8BAE-CB70849B1763}" destId="{924CE4F3-BA62-40A6-A0C8-310ABEC7B606}" srcOrd="0" destOrd="0" presId="urn:microsoft.com/office/officeart/2009/3/layout/StepUpProcess"/>
    <dgm:cxn modelId="{FFB4FA9A-52A3-4131-9DF6-C637F451A422}" type="presParOf" srcId="{19C890B0-7324-442B-8513-2B1CA5AAF74A}" destId="{D8885C03-825D-4725-81D6-8435759243C5}" srcOrd="2" destOrd="0" presId="urn:microsoft.com/office/officeart/2009/3/layout/StepUpProcess"/>
    <dgm:cxn modelId="{97C9D131-43E4-4D49-8918-2D1E09947584}" type="presParOf" srcId="{D8885C03-825D-4725-81D6-8435759243C5}" destId="{09F66F86-E2F3-4ED5-ADDE-16756FA39C4C}" srcOrd="0" destOrd="0" presId="urn:microsoft.com/office/officeart/2009/3/layout/StepUpProcess"/>
    <dgm:cxn modelId="{CA326AE2-26CC-474C-9659-D158FD505E03}" type="presParOf" srcId="{D8885C03-825D-4725-81D6-8435759243C5}" destId="{38889EC1-2995-41AD-95CA-33E847882E1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C80174-4683-434A-BD2D-A4426F3F68E3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B6248E8D-05A5-4562-A804-986894C2DD2B}">
      <dgm:prSet/>
      <dgm:spPr/>
      <dgm:t>
        <a:bodyPr/>
        <a:lstStyle/>
        <a:p>
          <a:pPr rtl="0"/>
          <a:r>
            <a:rPr lang="ru-RU" b="1" smtClean="0"/>
            <a:t>Отсутствие траектории профессионального развития (ИОП), собственной образовательной задачи (хаотичность ПК, обобщения и представления опыта и т.п.); </a:t>
          </a:r>
          <a:endParaRPr lang="ru-RU"/>
        </a:p>
      </dgm:t>
    </dgm:pt>
    <dgm:pt modelId="{4913EFA9-9A93-43AA-B8E8-072E805DC4A6}" type="parTrans" cxnId="{A200A66C-6CE5-4BC7-8D7A-E16F410290CD}">
      <dgm:prSet/>
      <dgm:spPr/>
      <dgm:t>
        <a:bodyPr/>
        <a:lstStyle/>
        <a:p>
          <a:endParaRPr lang="ru-RU"/>
        </a:p>
      </dgm:t>
    </dgm:pt>
    <dgm:pt modelId="{46224AC2-706B-4486-A685-92021485E0F9}" type="sibTrans" cxnId="{A200A66C-6CE5-4BC7-8D7A-E16F410290CD}">
      <dgm:prSet/>
      <dgm:spPr/>
      <dgm:t>
        <a:bodyPr/>
        <a:lstStyle/>
        <a:p>
          <a:endParaRPr lang="ru-RU"/>
        </a:p>
      </dgm:t>
    </dgm:pt>
    <dgm:pt modelId="{6AC0014B-22C4-4C63-B07B-4D2B3F58BD24}">
      <dgm:prSet/>
      <dgm:spPr/>
      <dgm:t>
        <a:bodyPr/>
        <a:lstStyle/>
        <a:p>
          <a:pPr rtl="0"/>
          <a:r>
            <a:rPr lang="ru-RU" b="1" u="sng" dirty="0" smtClean="0"/>
            <a:t>Формальное проведение диагностик (мониторингов), без указания параметров, критериев, инструментария; </a:t>
          </a:r>
          <a:endParaRPr lang="ru-RU" dirty="0"/>
        </a:p>
      </dgm:t>
    </dgm:pt>
    <dgm:pt modelId="{995A1F05-FA73-4B40-BF1F-BBB55A14BA75}" type="parTrans" cxnId="{99688FC8-8C62-4B9F-8798-BDE040C46AA3}">
      <dgm:prSet/>
      <dgm:spPr/>
      <dgm:t>
        <a:bodyPr/>
        <a:lstStyle/>
        <a:p>
          <a:endParaRPr lang="ru-RU"/>
        </a:p>
      </dgm:t>
    </dgm:pt>
    <dgm:pt modelId="{1F329164-C9F6-4155-9559-2B84CC8FFF73}" type="sibTrans" cxnId="{99688FC8-8C62-4B9F-8798-BDE040C46AA3}">
      <dgm:prSet/>
      <dgm:spPr/>
      <dgm:t>
        <a:bodyPr/>
        <a:lstStyle/>
        <a:p>
          <a:endParaRPr lang="ru-RU"/>
        </a:p>
      </dgm:t>
    </dgm:pt>
    <dgm:pt modelId="{8BDA4D73-0041-4980-B89F-6A7CE98CAA56}" type="pres">
      <dgm:prSet presAssocID="{E2C80174-4683-434A-BD2D-A4426F3F68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AF53DB-7BFC-4D34-A726-6A4B39B67E82}" type="pres">
      <dgm:prSet presAssocID="{B6248E8D-05A5-4562-A804-986894C2DD2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9FEEF-4EC4-4C29-AF57-24F46846255F}" type="pres">
      <dgm:prSet presAssocID="{46224AC2-706B-4486-A685-92021485E0F9}" presName="spacer" presStyleCnt="0"/>
      <dgm:spPr/>
    </dgm:pt>
    <dgm:pt modelId="{E0B66A12-7973-4F07-8808-C4A309817390}" type="pres">
      <dgm:prSet presAssocID="{6AC0014B-22C4-4C63-B07B-4D2B3F58BD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00A66C-6CE5-4BC7-8D7A-E16F410290CD}" srcId="{E2C80174-4683-434A-BD2D-A4426F3F68E3}" destId="{B6248E8D-05A5-4562-A804-986894C2DD2B}" srcOrd="0" destOrd="0" parTransId="{4913EFA9-9A93-43AA-B8E8-072E805DC4A6}" sibTransId="{46224AC2-706B-4486-A685-92021485E0F9}"/>
    <dgm:cxn modelId="{C9BF72BD-9D63-42C6-9A34-C63096723BBF}" type="presOf" srcId="{E2C80174-4683-434A-BD2D-A4426F3F68E3}" destId="{8BDA4D73-0041-4980-B89F-6A7CE98CAA56}" srcOrd="0" destOrd="0" presId="urn:microsoft.com/office/officeart/2005/8/layout/vList2"/>
    <dgm:cxn modelId="{45D5233E-7A92-4315-A8C7-8F76BDBC691F}" type="presOf" srcId="{6AC0014B-22C4-4C63-B07B-4D2B3F58BD24}" destId="{E0B66A12-7973-4F07-8808-C4A309817390}" srcOrd="0" destOrd="0" presId="urn:microsoft.com/office/officeart/2005/8/layout/vList2"/>
    <dgm:cxn modelId="{99688FC8-8C62-4B9F-8798-BDE040C46AA3}" srcId="{E2C80174-4683-434A-BD2D-A4426F3F68E3}" destId="{6AC0014B-22C4-4C63-B07B-4D2B3F58BD24}" srcOrd="1" destOrd="0" parTransId="{995A1F05-FA73-4B40-BF1F-BBB55A14BA75}" sibTransId="{1F329164-C9F6-4155-9559-2B84CC8FFF73}"/>
    <dgm:cxn modelId="{746ED77E-69ED-49CE-A07C-F690D99EC38B}" type="presOf" srcId="{B6248E8D-05A5-4562-A804-986894C2DD2B}" destId="{8BAF53DB-7BFC-4D34-A726-6A4B39B67E82}" srcOrd="0" destOrd="0" presId="urn:microsoft.com/office/officeart/2005/8/layout/vList2"/>
    <dgm:cxn modelId="{1E391E1F-6366-4042-9B03-DB0CAA529365}" type="presParOf" srcId="{8BDA4D73-0041-4980-B89F-6A7CE98CAA56}" destId="{8BAF53DB-7BFC-4D34-A726-6A4B39B67E82}" srcOrd="0" destOrd="0" presId="urn:microsoft.com/office/officeart/2005/8/layout/vList2"/>
    <dgm:cxn modelId="{3B1840D8-6A27-4817-80D3-4321F0496C5C}" type="presParOf" srcId="{8BDA4D73-0041-4980-B89F-6A7CE98CAA56}" destId="{C379FEEF-4EC4-4C29-AF57-24F46846255F}" srcOrd="1" destOrd="0" presId="urn:microsoft.com/office/officeart/2005/8/layout/vList2"/>
    <dgm:cxn modelId="{ED4AFAA3-8E41-4E2B-AF2C-EBC4F4F39156}" type="presParOf" srcId="{8BDA4D73-0041-4980-B89F-6A7CE98CAA56}" destId="{E0B66A12-7973-4F07-8808-C4A30981739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7B0CE-0D7B-4926-9411-FDA1F76284A1}">
      <dsp:nvSpPr>
        <dsp:cNvPr id="0" name=""/>
        <dsp:cNvSpPr/>
      </dsp:nvSpPr>
      <dsp:spPr>
        <a:xfrm>
          <a:off x="0" y="0"/>
          <a:ext cx="7920360" cy="772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обновление методической инфраструктуры региональной системы образования, значит муниципальной СО</a:t>
          </a:r>
          <a:endParaRPr lang="ru-RU" sz="2000" kern="1200" dirty="0"/>
        </a:p>
      </dsp:txBody>
      <dsp:txXfrm>
        <a:off x="37696" y="37696"/>
        <a:ext cx="7844968" cy="696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BFCFE-CB05-4E74-B98E-8F5B250671F5}">
      <dsp:nvSpPr>
        <dsp:cNvPr id="0" name=""/>
        <dsp:cNvSpPr/>
      </dsp:nvSpPr>
      <dsp:spPr>
        <a:xfrm>
          <a:off x="0" y="0"/>
          <a:ext cx="885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62964-6AF2-4991-85B9-5452E0931880}">
      <dsp:nvSpPr>
        <dsp:cNvPr id="0" name=""/>
        <dsp:cNvSpPr/>
      </dsp:nvSpPr>
      <dsp:spPr>
        <a:xfrm>
          <a:off x="0" y="0"/>
          <a:ext cx="8856720" cy="81000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Вычленение типичных ошибок педагогов при планировании и проведении уроков </a:t>
          </a:r>
          <a:endParaRPr lang="ru-RU" sz="2100" b="1" kern="1200" dirty="0"/>
        </a:p>
      </dsp:txBody>
      <dsp:txXfrm>
        <a:off x="0" y="0"/>
        <a:ext cx="8856720" cy="810000"/>
      </dsp:txXfrm>
    </dsp:sp>
    <dsp:sp modelId="{039FC552-161C-4DD9-A837-E4A5B72E819B}">
      <dsp:nvSpPr>
        <dsp:cNvPr id="0" name=""/>
        <dsp:cNvSpPr/>
      </dsp:nvSpPr>
      <dsp:spPr>
        <a:xfrm>
          <a:off x="0" y="792090"/>
          <a:ext cx="885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FB3BF-880A-427A-AA3F-ABF1D31EE65B}">
      <dsp:nvSpPr>
        <dsp:cNvPr id="0" name=""/>
        <dsp:cNvSpPr/>
      </dsp:nvSpPr>
      <dsp:spPr>
        <a:xfrm>
          <a:off x="0" y="810000"/>
          <a:ext cx="8856720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Запуск работы школ и педагогов на платформе Российской Электронной Школы (РЭШ) </a:t>
          </a:r>
          <a:endParaRPr lang="ru-RU" sz="2100" b="1" kern="1200" dirty="0"/>
        </a:p>
      </dsp:txBody>
      <dsp:txXfrm>
        <a:off x="0" y="810000"/>
        <a:ext cx="8856720" cy="810000"/>
      </dsp:txXfrm>
    </dsp:sp>
    <dsp:sp modelId="{B15DF56B-C7DD-42ED-9076-91040BEB9BC5}">
      <dsp:nvSpPr>
        <dsp:cNvPr id="0" name=""/>
        <dsp:cNvSpPr/>
      </dsp:nvSpPr>
      <dsp:spPr>
        <a:xfrm>
          <a:off x="0" y="1620000"/>
          <a:ext cx="885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43FB1-309E-4E8E-8B9A-7D0FDD08E2C0}">
      <dsp:nvSpPr>
        <dsp:cNvPr id="0" name=""/>
        <dsp:cNvSpPr/>
      </dsp:nvSpPr>
      <dsp:spPr>
        <a:xfrm>
          <a:off x="0" y="1620000"/>
          <a:ext cx="8856720" cy="81000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Организация горизонтального  методического взаимодействия педагогов внутри школ</a:t>
          </a:r>
          <a:endParaRPr lang="ru-RU" sz="2100" b="1" kern="1200" dirty="0"/>
        </a:p>
      </dsp:txBody>
      <dsp:txXfrm>
        <a:off x="0" y="1620000"/>
        <a:ext cx="8856720" cy="810000"/>
      </dsp:txXfrm>
    </dsp:sp>
    <dsp:sp modelId="{0346CEDD-FBCF-46C6-BB50-8C094C1D5649}">
      <dsp:nvSpPr>
        <dsp:cNvPr id="0" name=""/>
        <dsp:cNvSpPr/>
      </dsp:nvSpPr>
      <dsp:spPr>
        <a:xfrm>
          <a:off x="0" y="2430000"/>
          <a:ext cx="885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5FED3-D34A-45FB-9788-A90DD5FF4F69}">
      <dsp:nvSpPr>
        <dsp:cNvPr id="0" name=""/>
        <dsp:cNvSpPr/>
      </dsp:nvSpPr>
      <dsp:spPr>
        <a:xfrm>
          <a:off x="0" y="2430000"/>
          <a:ext cx="8856720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Опробованы разные формы (уроки, внеурочная деятельность, </a:t>
          </a:r>
          <a:r>
            <a:rPr lang="ru-RU" sz="2100" b="1" kern="1200" dirty="0" err="1" smtClean="0"/>
            <a:t>интенсивы</a:t>
          </a:r>
          <a:r>
            <a:rPr lang="ru-RU" sz="2100" b="1" kern="1200" dirty="0" smtClean="0"/>
            <a:t>) для формирования функциональной грамотности </a:t>
          </a:r>
          <a:endParaRPr lang="ru-RU" sz="2100" b="1" kern="1200" dirty="0"/>
        </a:p>
      </dsp:txBody>
      <dsp:txXfrm>
        <a:off x="0" y="2430000"/>
        <a:ext cx="8856720" cy="81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B82A7-EC43-454E-B25C-0945A399CD34}">
      <dsp:nvSpPr>
        <dsp:cNvPr id="0" name=""/>
        <dsp:cNvSpPr/>
      </dsp:nvSpPr>
      <dsp:spPr>
        <a:xfrm>
          <a:off x="0" y="0"/>
          <a:ext cx="6408360" cy="935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/>
            <a:t>УРОК</a:t>
          </a:r>
          <a:endParaRPr lang="ru-RU" sz="5400" kern="1200" dirty="0"/>
        </a:p>
      </dsp:txBody>
      <dsp:txXfrm>
        <a:off x="45661" y="45661"/>
        <a:ext cx="6317038" cy="844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27FE3-9A95-4382-8876-6D302DBE3C65}">
      <dsp:nvSpPr>
        <dsp:cNvPr id="0" name=""/>
        <dsp:cNvSpPr/>
      </dsp:nvSpPr>
      <dsp:spPr>
        <a:xfrm>
          <a:off x="0" y="0"/>
          <a:ext cx="8640840" cy="15196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u="sng" kern="1200" dirty="0" smtClean="0"/>
            <a:t>ЦЕЛЬ - РЕЗУЛЬТАТ – СОДЕРЖАНИЕ - ДЕЯТЕЛЬНОСТЬ</a:t>
          </a:r>
          <a:endParaRPr lang="ru-RU" sz="2700" kern="1200" dirty="0"/>
        </a:p>
      </dsp:txBody>
      <dsp:txXfrm>
        <a:off x="74184" y="74184"/>
        <a:ext cx="8492472" cy="1371290"/>
      </dsp:txXfrm>
    </dsp:sp>
    <dsp:sp modelId="{6803ABBA-29CD-4945-A1D2-C3CD104F4CDC}">
      <dsp:nvSpPr>
        <dsp:cNvPr id="0" name=""/>
        <dsp:cNvSpPr/>
      </dsp:nvSpPr>
      <dsp:spPr>
        <a:xfrm>
          <a:off x="0" y="1622716"/>
          <a:ext cx="8640840" cy="11829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Ключевая педагогическая задача: </a:t>
          </a:r>
          <a:r>
            <a:rPr lang="ru-RU" sz="2700" kern="1200" dirty="0" smtClean="0"/>
            <a:t>Создание условий инициирующих действия обучающегося,</a:t>
          </a:r>
          <a:r>
            <a:rPr lang="ru-RU" sz="2700" b="1" kern="1200" dirty="0" smtClean="0"/>
            <a:t> </a:t>
          </a:r>
          <a:endParaRPr lang="ru-RU" sz="2700" kern="1200" dirty="0"/>
        </a:p>
      </dsp:txBody>
      <dsp:txXfrm>
        <a:off x="57745" y="1680461"/>
        <a:ext cx="8525350" cy="1067420"/>
      </dsp:txXfrm>
    </dsp:sp>
    <dsp:sp modelId="{F55F4054-CDA5-43F9-918D-C174C5263D5E}">
      <dsp:nvSpPr>
        <dsp:cNvPr id="0" name=""/>
        <dsp:cNvSpPr/>
      </dsp:nvSpPr>
      <dsp:spPr>
        <a:xfrm>
          <a:off x="0" y="2862246"/>
          <a:ext cx="864084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47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u="sng" kern="1200" smtClean="0">
              <a:solidFill>
                <a:srgbClr val="C00000"/>
              </a:solidFill>
            </a:rPr>
            <a:t>Каждому участнику  в группе:</a:t>
          </a:r>
          <a:endParaRPr lang="ru-RU" sz="2400" kern="1200" dirty="0">
            <a:solidFill>
              <a:srgbClr val="C00000"/>
            </a:solidFill>
          </a:endParaRPr>
        </a:p>
      </dsp:txBody>
      <dsp:txXfrm>
        <a:off x="0" y="2862246"/>
        <a:ext cx="8640840" cy="447120"/>
      </dsp:txXfrm>
    </dsp:sp>
    <dsp:sp modelId="{DE0E236C-9F3D-4E23-ACC5-90F34EE08379}">
      <dsp:nvSpPr>
        <dsp:cNvPr id="0" name=""/>
        <dsp:cNvSpPr/>
      </dsp:nvSpPr>
      <dsp:spPr>
        <a:xfrm>
          <a:off x="0" y="3391283"/>
          <a:ext cx="8640840" cy="1433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1)Присвоить способы работы по  формированию ФГ </a:t>
          </a:r>
          <a:r>
            <a:rPr lang="ru-RU" sz="2700" kern="1200" dirty="0" smtClean="0"/>
            <a:t>(ЧГ, МГ , ЕНГ) и перенести на свой урок, свою школу.</a:t>
          </a:r>
          <a:endParaRPr lang="ru-RU" sz="2700" kern="1200" dirty="0"/>
        </a:p>
      </dsp:txBody>
      <dsp:txXfrm>
        <a:off x="69973" y="3461256"/>
        <a:ext cx="8500894" cy="12934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BF494-AC51-42B3-ABDA-03F4327FC015}">
      <dsp:nvSpPr>
        <dsp:cNvPr id="0" name=""/>
        <dsp:cNvSpPr/>
      </dsp:nvSpPr>
      <dsp:spPr>
        <a:xfrm>
          <a:off x="0" y="0"/>
          <a:ext cx="817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0B3B7-E2D5-4231-A683-D44DFFF666D3}">
      <dsp:nvSpPr>
        <dsp:cNvPr id="0" name=""/>
        <dsp:cNvSpPr/>
      </dsp:nvSpPr>
      <dsp:spPr>
        <a:xfrm>
          <a:off x="0" y="0"/>
          <a:ext cx="8172000" cy="130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Разработка ( подбор) задания, направленного на формирование одного дефицитарного компонента ФГ (наиболее сформированного)</a:t>
          </a:r>
          <a:endParaRPr lang="ru-RU" sz="2700" kern="1200" dirty="0"/>
        </a:p>
      </dsp:txBody>
      <dsp:txXfrm>
        <a:off x="0" y="0"/>
        <a:ext cx="8172000" cy="13017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00A51-9A2D-464A-9E89-935E91B191E7}">
      <dsp:nvSpPr>
        <dsp:cNvPr id="0" name=""/>
        <dsp:cNvSpPr/>
      </dsp:nvSpPr>
      <dsp:spPr>
        <a:xfrm>
          <a:off x="0" y="842"/>
          <a:ext cx="8351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10806-82AB-44B3-9FD0-2F7C1477B8C7}">
      <dsp:nvSpPr>
        <dsp:cNvPr id="0" name=""/>
        <dsp:cNvSpPr/>
      </dsp:nvSpPr>
      <dsp:spPr>
        <a:xfrm>
          <a:off x="8142" y="0"/>
          <a:ext cx="8343137" cy="1726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Планирование работы метод актива школы</a:t>
          </a:r>
        </a:p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на основании диагностики профессиональных дефицитов педагогических работников</a:t>
          </a:r>
        </a:p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200" b="0" kern="1200" dirty="0" smtClean="0"/>
        </a:p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200" b="0" kern="1200" dirty="0"/>
        </a:p>
      </dsp:txBody>
      <dsp:txXfrm>
        <a:off x="8142" y="0"/>
        <a:ext cx="8343137" cy="17263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00A51-9A2D-464A-9E89-935E91B191E7}">
      <dsp:nvSpPr>
        <dsp:cNvPr id="0" name=""/>
        <dsp:cNvSpPr/>
      </dsp:nvSpPr>
      <dsp:spPr>
        <a:xfrm>
          <a:off x="0" y="842"/>
          <a:ext cx="8351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10806-82AB-44B3-9FD0-2F7C1477B8C7}">
      <dsp:nvSpPr>
        <dsp:cNvPr id="0" name=""/>
        <dsp:cNvSpPr/>
      </dsp:nvSpPr>
      <dsp:spPr>
        <a:xfrm>
          <a:off x="8142" y="0"/>
          <a:ext cx="8343137" cy="1726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Планирование работы метод актива школы</a:t>
          </a:r>
        </a:p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на основании диагностики профессиональных дефицитов педагогических работников</a:t>
          </a:r>
        </a:p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200" b="0" kern="1200" dirty="0" smtClean="0"/>
        </a:p>
        <a:p>
          <a:pPr lvl="0" algn="ctr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200" b="0" kern="1200" dirty="0"/>
        </a:p>
      </dsp:txBody>
      <dsp:txXfrm>
        <a:off x="8142" y="0"/>
        <a:ext cx="8343137" cy="17263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CB681-5F73-4A8E-8DE5-726A982D30C8}">
      <dsp:nvSpPr>
        <dsp:cNvPr id="0" name=""/>
        <dsp:cNvSpPr/>
      </dsp:nvSpPr>
      <dsp:spPr>
        <a:xfrm rot="5400000">
          <a:off x="1096225" y="209186"/>
          <a:ext cx="2287442" cy="427407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D267D-21D1-4464-AF87-480FDF273E71}">
      <dsp:nvSpPr>
        <dsp:cNvPr id="0" name=""/>
        <dsp:cNvSpPr/>
      </dsp:nvSpPr>
      <dsp:spPr>
        <a:xfrm>
          <a:off x="516538" y="1564852"/>
          <a:ext cx="3654828" cy="3203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До контрольной точки 2022 года </a:t>
          </a:r>
          <a:r>
            <a:rPr lang="ru-RU" sz="2800" b="1" u="sng" kern="1200" dirty="0" smtClean="0">
              <a:solidFill>
                <a:srgbClr val="FF0000"/>
              </a:solidFill>
            </a:rPr>
            <a:t>30 ноября </a:t>
          </a:r>
          <a:r>
            <a:rPr lang="ru-RU" sz="2300" b="1" kern="1200" dirty="0" smtClean="0"/>
            <a:t>осталось немного</a:t>
          </a:r>
          <a:r>
            <a:rPr lang="ru-RU" sz="2300" kern="1200" dirty="0" smtClean="0"/>
            <a:t>, </a:t>
          </a:r>
          <a:r>
            <a:rPr lang="ru-RU" sz="2300" b="1" kern="1200" dirty="0" smtClean="0"/>
            <a:t>прошу вас обратить внимание на  обязательства по количеству (и качеству) составленных и СОПРОВОЖДАЕМЫХ в реализации ИОМ</a:t>
          </a:r>
          <a:endParaRPr lang="ru-RU" sz="2300" kern="1200" dirty="0"/>
        </a:p>
      </dsp:txBody>
      <dsp:txXfrm>
        <a:off x="516538" y="1564852"/>
        <a:ext cx="3654828" cy="3203671"/>
      </dsp:txXfrm>
    </dsp:sp>
    <dsp:sp modelId="{A0FEDBFA-A0BE-4C51-AAED-9349B32DD0AA}">
      <dsp:nvSpPr>
        <dsp:cNvPr id="0" name=""/>
        <dsp:cNvSpPr/>
      </dsp:nvSpPr>
      <dsp:spPr>
        <a:xfrm>
          <a:off x="3481776" y="57242"/>
          <a:ext cx="689590" cy="689590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66F86-E2F3-4ED5-ADDE-16756FA39C4C}">
      <dsp:nvSpPr>
        <dsp:cNvPr id="0" name=""/>
        <dsp:cNvSpPr/>
      </dsp:nvSpPr>
      <dsp:spPr>
        <a:xfrm rot="5400000">
          <a:off x="5501648" y="-751868"/>
          <a:ext cx="2432905" cy="404830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89EC1-2995-41AD-95CA-33E847882E11}">
      <dsp:nvSpPr>
        <dsp:cNvPr id="0" name=""/>
        <dsp:cNvSpPr/>
      </dsp:nvSpPr>
      <dsp:spPr>
        <a:xfrm>
          <a:off x="5095536" y="457700"/>
          <a:ext cx="3654828" cy="3203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1" kern="1200" smtClean="0"/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smtClean="0"/>
            <a:t>20%</a:t>
          </a:r>
          <a:endParaRPr lang="ru-RU" sz="5400" kern="1200" dirty="0"/>
        </a:p>
      </dsp:txBody>
      <dsp:txXfrm>
        <a:off x="5095536" y="457700"/>
        <a:ext cx="3654828" cy="32036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F53DB-7BFC-4D34-A726-6A4B39B67E82}">
      <dsp:nvSpPr>
        <dsp:cNvPr id="0" name=""/>
        <dsp:cNvSpPr/>
      </dsp:nvSpPr>
      <dsp:spPr>
        <a:xfrm>
          <a:off x="0" y="222299"/>
          <a:ext cx="8640720" cy="1967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smtClean="0"/>
            <a:t>Отсутствие траектории профессионального развития (ИОП), собственной образовательной задачи (хаотичность ПК, обобщения и представления опыта и т.п.); </a:t>
          </a:r>
          <a:endParaRPr lang="ru-RU" sz="2900" kern="1200"/>
        </a:p>
      </dsp:txBody>
      <dsp:txXfrm>
        <a:off x="96067" y="318366"/>
        <a:ext cx="8448586" cy="1775806"/>
      </dsp:txXfrm>
    </dsp:sp>
    <dsp:sp modelId="{E0B66A12-7973-4F07-8808-C4A309817390}">
      <dsp:nvSpPr>
        <dsp:cNvPr id="0" name=""/>
        <dsp:cNvSpPr/>
      </dsp:nvSpPr>
      <dsp:spPr>
        <a:xfrm>
          <a:off x="0" y="2273760"/>
          <a:ext cx="8640720" cy="1967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u="sng" kern="1200" dirty="0" smtClean="0"/>
            <a:t>Формальное проведение диагностик (мониторингов), без указания параметров, критериев, инструментария; </a:t>
          </a:r>
          <a:endParaRPr lang="ru-RU" sz="2900" kern="1200" dirty="0"/>
        </a:p>
      </dsp:txBody>
      <dsp:txXfrm>
        <a:off x="96067" y="2369827"/>
        <a:ext cx="8448586" cy="1775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3369600" y="160020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6126120" y="160020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612720" y="394848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3369600" y="394848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6126120" y="394848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3369600" y="160020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/>
          </p:nvPr>
        </p:nvSpPr>
        <p:spPr>
          <a:xfrm>
            <a:off x="6126120" y="160020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9" name="PlaceHolder 5"/>
          <p:cNvSpPr>
            <a:spLocks noGrp="1"/>
          </p:cNvSpPr>
          <p:nvPr>
            <p:ph/>
          </p:nvPr>
        </p:nvSpPr>
        <p:spPr>
          <a:xfrm>
            <a:off x="612720" y="394848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80" name="PlaceHolder 6"/>
          <p:cNvSpPr>
            <a:spLocks noGrp="1"/>
          </p:cNvSpPr>
          <p:nvPr>
            <p:ph/>
          </p:nvPr>
        </p:nvSpPr>
        <p:spPr>
          <a:xfrm>
            <a:off x="3369600" y="394848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81" name="PlaceHolder 7"/>
          <p:cNvSpPr>
            <a:spLocks noGrp="1"/>
          </p:cNvSpPr>
          <p:nvPr>
            <p:ph/>
          </p:nvPr>
        </p:nvSpPr>
        <p:spPr>
          <a:xfrm>
            <a:off x="6126120" y="3948480"/>
            <a:ext cx="26251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Прямоугольник 6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800">
            <a:noFill/>
          </a:ln>
          <a:effectLst>
            <a:outerShdw blurRad="38160" dist="2988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Прямоугольник 7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38160" dist="2988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Прямоугольник 8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>
            <a:noFill/>
          </a:ln>
          <a:effectLst>
            <a:outerShdw blurRad="38160" dist="2988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33520" y="272880"/>
            <a:ext cx="8152920" cy="869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2438280"/>
            <a:ext cx="3885840" cy="3580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latin typeface="Tw Cen MT"/>
              </a:rPr>
              <a:t>Образец текста</a:t>
            </a:r>
          </a:p>
          <a:p>
            <a:pPr marL="640080" lvl="1" indent="-274320">
              <a:lnSpc>
                <a:spcPct val="100000"/>
              </a:lnSpc>
              <a:spcBef>
                <a:spcPts val="550"/>
              </a:spcBef>
              <a:buClr>
                <a:srgbClr val="4F81BD"/>
              </a:buClr>
              <a:buSzPct val="70000"/>
              <a:buFont typeface="Wingdings 2" charset="2"/>
              <a:buChar char=""/>
            </a:pPr>
            <a:r>
              <a:rPr lang="ru-RU" sz="2600" b="0" strike="noStrike" spc="-1">
                <a:solidFill>
                  <a:srgbClr val="000000"/>
                </a:solidFill>
                <a:latin typeface="Tw Cen MT"/>
              </a:rPr>
              <a:t>Второй уровень</a:t>
            </a:r>
          </a:p>
          <a:p>
            <a:pPr marL="914400" lvl="2" indent="-228600">
              <a:lnSpc>
                <a:spcPct val="100000"/>
              </a:lnSpc>
              <a:spcBef>
                <a:spcPts val="499"/>
              </a:spcBef>
              <a:buClr>
                <a:srgbClr val="C0504D"/>
              </a:buClr>
              <a:buSzPct val="75000"/>
              <a:buFont typeface="Wingdings" charset="2"/>
              <a:buChar char=""/>
            </a:pPr>
            <a:r>
              <a:rPr lang="ru-RU" sz="2300" b="0" strike="noStrike" spc="-1">
                <a:solidFill>
                  <a:srgbClr val="000000"/>
                </a:solidFill>
                <a:latin typeface="Tw Cen MT"/>
              </a:rPr>
              <a:t>Третий уровень</a:t>
            </a:r>
          </a:p>
          <a:p>
            <a:pPr marL="1371600" lvl="3" indent="-228600">
              <a:lnSpc>
                <a:spcPct val="100000"/>
              </a:lnSpc>
              <a:spcBef>
                <a:spcPts val="400"/>
              </a:spcBef>
              <a:buClr>
                <a:srgbClr val="9BBB59"/>
              </a:buClr>
              <a:buSzPct val="7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latin typeface="Tw Cen MT"/>
              </a:rPr>
              <a:t>Четвертый уровень</a:t>
            </a:r>
          </a:p>
          <a:p>
            <a:pPr marL="1828800" lvl="4" indent="-228600">
              <a:lnSpc>
                <a:spcPct val="100000"/>
              </a:lnSpc>
              <a:spcBef>
                <a:spcPts val="400"/>
              </a:spcBef>
              <a:buClr>
                <a:srgbClr val="8064A2"/>
              </a:buClr>
              <a:buSzPct val="6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latin typeface="Tw Cen MT"/>
              </a:rPr>
              <a:t>Пятый уровень</a:t>
            </a: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800600" y="2438280"/>
            <a:ext cx="3885840" cy="3580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latin typeface="Tw Cen MT"/>
              </a:rPr>
              <a:t>Образец текста</a:t>
            </a:r>
          </a:p>
          <a:p>
            <a:pPr marL="640080" lvl="1" indent="-274320">
              <a:lnSpc>
                <a:spcPct val="100000"/>
              </a:lnSpc>
              <a:spcBef>
                <a:spcPts val="550"/>
              </a:spcBef>
              <a:buClr>
                <a:srgbClr val="4F81BD"/>
              </a:buClr>
              <a:buSzPct val="70000"/>
              <a:buFont typeface="Wingdings 2" charset="2"/>
              <a:buChar char=""/>
            </a:pPr>
            <a:r>
              <a:rPr lang="ru-RU" sz="2600" b="0" strike="noStrike" spc="-1">
                <a:solidFill>
                  <a:srgbClr val="000000"/>
                </a:solidFill>
                <a:latin typeface="Tw Cen MT"/>
              </a:rPr>
              <a:t>Второй уровень</a:t>
            </a:r>
          </a:p>
          <a:p>
            <a:pPr marL="914400" lvl="2" indent="-228600">
              <a:lnSpc>
                <a:spcPct val="100000"/>
              </a:lnSpc>
              <a:spcBef>
                <a:spcPts val="499"/>
              </a:spcBef>
              <a:buClr>
                <a:srgbClr val="C0504D"/>
              </a:buClr>
              <a:buSzPct val="75000"/>
              <a:buFont typeface="Wingdings" charset="2"/>
              <a:buChar char=""/>
            </a:pPr>
            <a:r>
              <a:rPr lang="ru-RU" sz="2300" b="0" strike="noStrike" spc="-1">
                <a:solidFill>
                  <a:srgbClr val="000000"/>
                </a:solidFill>
                <a:latin typeface="Tw Cen MT"/>
              </a:rPr>
              <a:t>Третий уровень</a:t>
            </a:r>
          </a:p>
          <a:p>
            <a:pPr marL="1371600" lvl="3" indent="-228600">
              <a:lnSpc>
                <a:spcPct val="100000"/>
              </a:lnSpc>
              <a:spcBef>
                <a:spcPts val="400"/>
              </a:spcBef>
              <a:buClr>
                <a:srgbClr val="9BBB59"/>
              </a:buClr>
              <a:buSzPct val="7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latin typeface="Tw Cen MT"/>
              </a:rPr>
              <a:t>Четвертый уровень</a:t>
            </a:r>
          </a:p>
          <a:p>
            <a:pPr marL="1828800" lvl="4" indent="-228600">
              <a:lnSpc>
                <a:spcPct val="100000"/>
              </a:lnSpc>
              <a:spcBef>
                <a:spcPts val="400"/>
              </a:spcBef>
              <a:buClr>
                <a:srgbClr val="8064A2"/>
              </a:buClr>
              <a:buSzPct val="6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latin typeface="Tw Cen MT"/>
              </a:rPr>
              <a:t>Пятый уровень</a:t>
            </a:r>
          </a:p>
        </p:txBody>
      </p:sp>
      <p:sp>
        <p:nvSpPr>
          <p:cNvPr id="97" name="PlaceHolder 4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DC66AA0A-D062-48A5-8B88-F4A1223021DB}" type="datetime">
              <a:rPr lang="ru-RU" sz="1400" b="0" strike="noStrike" spc="-1">
                <a:solidFill>
                  <a:srgbClr val="1F497D"/>
                </a:solidFill>
                <a:latin typeface="Tw Cen MT"/>
              </a:rPr>
              <a:t>12.11.2022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97627815-7BA1-49EB-B27D-D35CAFCB0006}" type="slidenum">
              <a:rPr lang="ru-RU" sz="1400" b="1" strike="noStrike" spc="-1">
                <a:solidFill>
                  <a:srgbClr val="FFFFFF"/>
                </a:solidFill>
                <a:latin typeface="Tw Cen MT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99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00" name="PlaceHolder 7"/>
          <p:cNvSpPr>
            <a:spLocks noGrp="1"/>
          </p:cNvSpPr>
          <p:nvPr>
            <p:ph type="body"/>
          </p:nvPr>
        </p:nvSpPr>
        <p:spPr>
          <a:xfrm>
            <a:off x="609480" y="1752480"/>
            <a:ext cx="3885840" cy="639720"/>
          </a:xfrm>
          <a:prstGeom prst="rect">
            <a:avLst/>
          </a:prstGeom>
          <a:solidFill>
            <a:srgbClr val="C0504D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000" b="1" strike="noStrike" spc="-1">
                <a:solidFill>
                  <a:srgbClr val="FFFFFF"/>
                </a:solidFill>
                <a:latin typeface="Tw Cen MT"/>
              </a:rPr>
              <a:t>Образец текста</a:t>
            </a:r>
            <a:endParaRPr lang="ru-RU" sz="20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1" name="PlaceHolder 8"/>
          <p:cNvSpPr>
            <a:spLocks noGrp="1"/>
          </p:cNvSpPr>
          <p:nvPr>
            <p:ph type="body"/>
          </p:nvPr>
        </p:nvSpPr>
        <p:spPr>
          <a:xfrm>
            <a:off x="4800600" y="1752480"/>
            <a:ext cx="3885840" cy="639720"/>
          </a:xfrm>
          <a:prstGeom prst="rect">
            <a:avLst/>
          </a:prstGeom>
          <a:solidFill>
            <a:srgbClr val="8064A2"/>
          </a:solidFill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000" b="1" strike="noStrike" spc="-1">
                <a:solidFill>
                  <a:srgbClr val="FFFFFF"/>
                </a:solidFill>
                <a:latin typeface="Tw Cen MT"/>
              </a:rPr>
              <a:t>Образец текста</a:t>
            </a:r>
            <a:endParaRPr lang="ru-RU" sz="20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Прямоугольник 6" hidden="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800">
            <a:noFill/>
          </a:ln>
          <a:effectLst>
            <a:outerShdw blurRad="38160" dist="2988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9" name="Прямоугольник 7" hidden="1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38160" dist="2988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0" name="Прямоугольник 8" hidden="1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>
            <a:noFill/>
          </a:ln>
          <a:effectLst>
            <a:outerShdw blurRad="38160" dist="2988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1" name="PlaceHolder 1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61A0F7CF-50E0-4A93-84B2-1A05F7298A80}" type="datetime">
              <a:rPr lang="ru-RU" sz="1400" b="0" strike="noStrike" spc="-1">
                <a:solidFill>
                  <a:srgbClr val="1F497D"/>
                </a:solidFill>
                <a:latin typeface="Tw Cen MT"/>
              </a:rPr>
              <a:t>12.11.2022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sldNum"/>
          </p:nvPr>
        </p:nvSpPr>
        <p:spPr>
          <a:xfrm>
            <a:off x="0" y="6248520"/>
            <a:ext cx="533160" cy="380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4952A7CF-E85C-466E-BEBE-44351FE4060B}" type="slidenum">
              <a:rPr lang="ru-RU" sz="1400" b="1" strike="noStrike" spc="-1">
                <a:solidFill>
                  <a:srgbClr val="1F497D"/>
                </a:solidFill>
                <a:latin typeface="Tw Cen MT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Tw Cen MT"/>
              </a:rPr>
              <a:t>Для правки текста заглавия щёлкните мышью</a:t>
            </a: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900" b="0" strike="noStrike" spc="-1">
                <a:solidFill>
                  <a:srgbClr val="000000"/>
                </a:solidFill>
                <a:latin typeface="Tw Cen M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300" b="0" strike="noStrike" spc="-1">
                <a:solidFill>
                  <a:srgbClr val="000000"/>
                </a:solidFill>
                <a:latin typeface="Tw Cen M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w Cen M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Tw Cen M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w Cen M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w Cen M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w Cen M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90;&#1089;&#1091;24.&#1088;&#1092;/" TargetMode="External"/><Relationship Id="rId2" Type="http://schemas.openxmlformats.org/officeDocument/2006/relationships/hyperlink" Target="https://www.youtube.com/watch?v=Y8ZuzZk91Gw&amp;t=6974s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coko24.ru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XtInIh-tBoQfKCB5Xn2kWtXtczOGBgivnP039mnFg0w/edit?usp=sharing" TargetMode="External"/><Relationship Id="rId2" Type="http://schemas.openxmlformats.org/officeDocument/2006/relationships/hyperlink" Target="https://dl.kipk.ru/course/view.php?id=445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1835696" y="2420888"/>
            <a:ext cx="6476760" cy="1828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 smtClean="0">
                <a:solidFill>
                  <a:schemeClr val="tx1"/>
                </a:solidFill>
                <a:latin typeface="Tw Cen MT"/>
              </a:rPr>
              <a:t>«</a:t>
            </a:r>
            <a:r>
              <a:rPr lang="ru-RU" sz="3200" b="1" strike="noStrike" cap="all" spc="-1" dirty="0" smtClean="0">
                <a:solidFill>
                  <a:schemeClr val="tx1"/>
                </a:solidFill>
                <a:latin typeface="Tw Cen MT"/>
              </a:rPr>
              <a:t>Перепроектирование </a:t>
            </a:r>
            <a:r>
              <a:rPr lang="ru-RU" sz="3200" b="1" strike="noStrike" cap="all" spc="-1" dirty="0">
                <a:solidFill>
                  <a:schemeClr val="tx1"/>
                </a:solidFill>
                <a:latin typeface="Tw Cen MT"/>
              </a:rPr>
              <a:t>современного урока педагогов  в рамках обновленных ФГОС на </a:t>
            </a:r>
            <a:r>
              <a:rPr lang="ru-RU" sz="3200" b="1" strike="noStrike" cap="all" spc="-1" dirty="0" smtClean="0">
                <a:solidFill>
                  <a:schemeClr val="tx1"/>
                </a:solidFill>
                <a:latin typeface="Tw Cen MT"/>
              </a:rPr>
              <a:t>основе  </a:t>
            </a:r>
            <a:r>
              <a:rPr lang="ru-RU" sz="3200" b="1" strike="noStrike" cap="all" spc="-1" dirty="0">
                <a:solidFill>
                  <a:schemeClr val="tx1"/>
                </a:solidFill>
                <a:latin typeface="Tw Cen MT"/>
              </a:rPr>
              <a:t>детских результатов </a:t>
            </a:r>
            <a:r>
              <a:rPr lang="ru-RU" sz="3200" b="1" strike="noStrike" cap="all" spc="-1" dirty="0" smtClean="0">
                <a:solidFill>
                  <a:schemeClr val="tx1"/>
                </a:solidFill>
                <a:latin typeface="Tw Cen MT"/>
              </a:rPr>
              <a:t>»</a:t>
            </a:r>
            <a:r>
              <a:rPr sz="1200" dirty="0">
                <a:solidFill>
                  <a:schemeClr val="tx1"/>
                </a:solidFill>
              </a:rPr>
              <a:t/>
            </a:r>
            <a:br>
              <a:rPr sz="1200" dirty="0">
                <a:solidFill>
                  <a:schemeClr val="tx1"/>
                </a:solidFill>
              </a:rPr>
            </a:br>
            <a:endParaRPr lang="ru-RU" sz="2800" b="0" strike="noStrike" spc="-1" dirty="0">
              <a:solidFill>
                <a:schemeClr val="tx1"/>
              </a:solidFill>
              <a:latin typeface="Tw Cen MT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611640" y="4149000"/>
            <a:ext cx="8064816" cy="1752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600" b="1" i="1" strike="noStrike" spc="-1" dirty="0">
                <a:solidFill>
                  <a:srgbClr val="FF0000"/>
                </a:solidFill>
                <a:latin typeface="Tw Cen MT"/>
              </a:rPr>
              <a:t>Практический семинар с членами</a:t>
            </a:r>
            <a:endParaRPr lang="ru-RU" sz="2600" b="1" strike="noStrike" spc="-1" dirty="0">
              <a:solidFill>
                <a:srgbClr val="FF0000"/>
              </a:solidFill>
              <a:latin typeface="Arial"/>
            </a:endParaRPr>
          </a:p>
          <a:p>
            <a:pPr marL="0"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600" b="1" i="1" strike="noStrike" spc="-1" dirty="0">
                <a:solidFill>
                  <a:srgbClr val="FF0000"/>
                </a:solidFill>
                <a:latin typeface="Tw Cen MT"/>
              </a:rPr>
              <a:t>методического актива </a:t>
            </a:r>
            <a:r>
              <a:rPr lang="ru-RU" sz="2600" b="1" i="1" strike="noStrike" spc="-1" dirty="0" smtClean="0">
                <a:solidFill>
                  <a:srgbClr val="FF0000"/>
                </a:solidFill>
                <a:latin typeface="Tw Cen MT"/>
              </a:rPr>
              <a:t>школ </a:t>
            </a:r>
            <a:r>
              <a:rPr lang="ru-RU" sz="2600" b="1" i="1" strike="noStrike" spc="-1" dirty="0">
                <a:solidFill>
                  <a:srgbClr val="FF0000"/>
                </a:solidFill>
                <a:latin typeface="Tw Cen MT"/>
              </a:rPr>
              <a:t>района </a:t>
            </a:r>
            <a:endParaRPr lang="ru-RU" sz="2600" b="1" strike="noStrike" spc="-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endParaRPr lang="ru-RU" sz="2600" b="1" strike="noStrike" spc="-1" dirty="0"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1F497D"/>
                </a:solidFill>
                <a:latin typeface="Tw Cen MT"/>
              </a:rPr>
              <a:t>Заместитель директора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6" name="Diagram6"/>
          <p:cNvGraphicFramePr/>
          <p:nvPr>
            <p:extLst>
              <p:ext uri="{D42A27DB-BD31-4B8C-83A1-F6EECF244321}">
                <p14:modId xmlns:p14="http://schemas.microsoft.com/office/powerpoint/2010/main" val="2026592664"/>
              </p:ext>
            </p:extLst>
          </p:nvPr>
        </p:nvGraphicFramePr>
        <p:xfrm>
          <a:off x="395640" y="1772640"/>
          <a:ext cx="8351280" cy="17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4" name="Таблица 4"/>
          <p:cNvGraphicFramePr/>
          <p:nvPr>
            <p:extLst>
              <p:ext uri="{D42A27DB-BD31-4B8C-83A1-F6EECF244321}">
                <p14:modId xmlns:p14="http://schemas.microsoft.com/office/powerpoint/2010/main" val="3279916463"/>
              </p:ext>
            </p:extLst>
          </p:nvPr>
        </p:nvGraphicFramePr>
        <p:xfrm>
          <a:off x="245043" y="4221088"/>
          <a:ext cx="8719446" cy="1353312"/>
        </p:xfrm>
        <a:graphic>
          <a:graphicData uri="http://schemas.openxmlformats.org/drawingml/2006/table">
            <a:tbl>
              <a:tblPr/>
              <a:tblGrid>
                <a:gridCol w="2141341"/>
                <a:gridCol w="2218005"/>
                <a:gridCol w="2065053"/>
                <a:gridCol w="2295047"/>
              </a:tblGrid>
              <a:tr h="86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Мероприятия</a:t>
                      </a:r>
                      <a:endParaRPr lang="ru-RU" sz="20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 </a:t>
                      </a:r>
                      <a:endParaRPr lang="ru-RU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 dirty="0">
                          <a:solidFill>
                            <a:srgbClr val="FF0000"/>
                          </a:solidFill>
                          <a:latin typeface="Tw Cen MT"/>
                        </a:rPr>
                        <a:t>Планируемый результат</a:t>
                      </a:r>
                      <a:endParaRPr lang="ru-RU" sz="24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 dirty="0">
                          <a:solidFill>
                            <a:srgbClr val="FF0000"/>
                          </a:solidFill>
                          <a:latin typeface="Tw Cen MT"/>
                        </a:rPr>
                        <a:t> </a:t>
                      </a:r>
                      <a:endParaRPr lang="ru-RU" sz="2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Сроки проведения</a:t>
                      </a:r>
                      <a:r>
                        <a:rPr lang="ru-RU" sz="2400" b="1" strike="noStrike" spc="-1" dirty="0">
                          <a:solidFill>
                            <a:srgbClr val="4F81BD"/>
                          </a:solidFill>
                          <a:latin typeface="Tw Cen MT"/>
                        </a:rPr>
                        <a:t> </a:t>
                      </a:r>
                      <a:endParaRPr lang="ru-RU" sz="2400" b="1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Ответственные</a:t>
                      </a:r>
                      <a:endParaRPr lang="ru-RU" sz="20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Участники</a:t>
                      </a:r>
                      <a:endParaRPr lang="ru-RU" sz="20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4F81BD"/>
                          </a:solidFill>
                          <a:latin typeface="Tw Cen MT"/>
                        </a:rPr>
                        <a:t> </a:t>
                      </a:r>
                      <a:endParaRPr lang="ru-RU" sz="2000" b="1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 idx="4294967295"/>
          </p:nvPr>
        </p:nvSpPr>
        <p:spPr>
          <a:xfrm>
            <a:off x="984787" y="764704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 smtClean="0">
                <a:solidFill>
                  <a:srgbClr val="1F497D"/>
                </a:solidFill>
                <a:latin typeface="Tw Cen MT"/>
              </a:rPr>
              <a:t>Напоминание</a:t>
            </a:r>
            <a:br>
              <a:rPr lang="ru-RU" sz="4000" b="1" strike="noStrike" spc="-1" dirty="0" smtClean="0">
                <a:solidFill>
                  <a:srgbClr val="1F497D"/>
                </a:solidFill>
                <a:latin typeface="Tw Cen MT"/>
              </a:rPr>
            </a:br>
            <a:r>
              <a:rPr lang="ru-RU" sz="4000" b="1" strike="noStrike" spc="-1" dirty="0" smtClean="0">
                <a:solidFill>
                  <a:srgbClr val="1F497D"/>
                </a:solidFill>
                <a:latin typeface="Tw Cen MT"/>
              </a:rPr>
              <a:t>Домашнее задание 1  </a:t>
            </a:r>
            <a:br>
              <a:rPr lang="ru-RU" sz="4000" b="1" strike="noStrike" spc="-1" dirty="0" smtClean="0">
                <a:solidFill>
                  <a:srgbClr val="1F497D"/>
                </a:solidFill>
                <a:latin typeface="Tw Cen MT"/>
              </a:rPr>
            </a:br>
            <a:r>
              <a:rPr lang="ru-RU" sz="4000" b="0" strike="noStrike" spc="-1" dirty="0" smtClean="0">
                <a:solidFill>
                  <a:srgbClr val="1F497D"/>
                </a:solidFill>
                <a:latin typeface="Tw Cen MT"/>
              </a:rPr>
              <a:t>до </a:t>
            </a:r>
            <a:r>
              <a:rPr lang="ru-RU" sz="4000" b="1" strike="noStrike" spc="-1" dirty="0">
                <a:solidFill>
                  <a:srgbClr val="FF0000"/>
                </a:solidFill>
                <a:latin typeface="Tw Cen MT"/>
              </a:rPr>
              <a:t>31 октября</a:t>
            </a:r>
            <a:r>
              <a:rPr lang="ru-RU" sz="4000" b="0" strike="noStrike" spc="-1" dirty="0">
                <a:solidFill>
                  <a:srgbClr val="FF0000"/>
                </a:solidFill>
                <a:latin typeface="Tw Cen MT"/>
              </a:rPr>
              <a:t> 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endParaRPr lang="ru-RU" sz="4400" b="0" strike="noStrike" spc="-1" dirty="0">
              <a:solidFill>
                <a:srgbClr val="FF0000"/>
              </a:solidFill>
              <a:latin typeface="Tw Cen MT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idx="4294967295"/>
          </p:nvPr>
        </p:nvSpPr>
        <p:spPr>
          <a:xfrm>
            <a:off x="467544" y="1988840"/>
            <a:ext cx="8423275" cy="435133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Учитель: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  <a:tabLst>
                <a:tab pos="0" algn="l"/>
              </a:tabLst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Построить урок с подобранным заданием по формированию ФГ в соответствии с </a:t>
            </a:r>
            <a:r>
              <a:rPr lang="ru-RU" sz="2900" b="0" u="sng" strike="noStrike" spc="-1" dirty="0">
                <a:solidFill>
                  <a:srgbClr val="000000"/>
                </a:solidFill>
                <a:uFillTx/>
                <a:latin typeface="Tw Cen MT"/>
              </a:rPr>
              <a:t>единой</a:t>
            </a: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ru-RU" sz="2900" b="0" u="sng" strike="noStrike" spc="-1" dirty="0">
                <a:solidFill>
                  <a:srgbClr val="000000"/>
                </a:solidFill>
                <a:uFillTx/>
                <a:latin typeface="Tw Cen MT"/>
              </a:rPr>
              <a:t>формой урока 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  <a:tabLst>
                <a:tab pos="0" algn="l"/>
              </a:tabLst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Определить основные трудности при  построении урока.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Заместитель директора : 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  <a:tabLst>
                <a:tab pos="0" algn="l"/>
              </a:tabLst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доработать план с учетом  задания учителям МА</a:t>
            </a: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  <a:tabLst>
                <a:tab pos="0" algn="l"/>
              </a:tabLst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Провести экспертизу уроков ( </a:t>
            </a: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тема - планируемый результат – содержание – виды деятельности</a:t>
            </a:r>
            <a:r>
              <a:rPr lang="ru-RU" sz="2900" b="0" strike="noStrike" spc="-1" dirty="0">
                <a:solidFill>
                  <a:srgbClr val="FF0000"/>
                </a:solidFill>
                <a:latin typeface="Tw Cen MT"/>
              </a:rPr>
              <a:t>.) 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1F497D"/>
                </a:solidFill>
                <a:latin typeface="Tw Cen MT"/>
              </a:rPr>
              <a:t>Заместитель директора</a:t>
            </a:r>
            <a:endParaRPr lang="ru-RU" sz="4400" b="1" strike="noStrike" spc="-1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idx="4294967295"/>
          </p:nvPr>
        </p:nvSpPr>
        <p:spPr>
          <a:xfrm>
            <a:off x="899592" y="1556792"/>
            <a:ext cx="8153400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доработать план с учетом  задания учителям МА</a:t>
            </a: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Провести экспертизу уроков ( </a:t>
            </a: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тема - планируемый результат – содержание – виды деятельности</a:t>
            </a: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.) 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1F497D"/>
                </a:solidFill>
                <a:latin typeface="Tw Cen MT"/>
              </a:rPr>
              <a:t>Заместитель директора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7" name="Diagram7"/>
          <p:cNvGraphicFramePr/>
          <p:nvPr>
            <p:extLst>
              <p:ext uri="{D42A27DB-BD31-4B8C-83A1-F6EECF244321}">
                <p14:modId xmlns:p14="http://schemas.microsoft.com/office/powerpoint/2010/main" val="3424511367"/>
              </p:ext>
            </p:extLst>
          </p:nvPr>
        </p:nvGraphicFramePr>
        <p:xfrm>
          <a:off x="395640" y="1772640"/>
          <a:ext cx="8351280" cy="17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0" name="Таблица 4"/>
          <p:cNvGraphicFramePr/>
          <p:nvPr>
            <p:extLst>
              <p:ext uri="{D42A27DB-BD31-4B8C-83A1-F6EECF244321}">
                <p14:modId xmlns:p14="http://schemas.microsoft.com/office/powerpoint/2010/main" val="2721840085"/>
              </p:ext>
            </p:extLst>
          </p:nvPr>
        </p:nvGraphicFramePr>
        <p:xfrm>
          <a:off x="179513" y="3933000"/>
          <a:ext cx="8856983" cy="1353312"/>
        </p:xfrm>
        <a:graphic>
          <a:graphicData uri="http://schemas.openxmlformats.org/drawingml/2006/table">
            <a:tbl>
              <a:tblPr/>
              <a:tblGrid>
                <a:gridCol w="2304255"/>
                <a:gridCol w="2304256"/>
                <a:gridCol w="2110637"/>
                <a:gridCol w="2137835"/>
              </a:tblGrid>
              <a:tr h="86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4F81BD"/>
                          </a:solidFill>
                          <a:latin typeface="+mn-lt"/>
                        </a:rPr>
                        <a:t>Мероприятия</a:t>
                      </a:r>
                      <a:endParaRPr lang="ru-RU" sz="2400" b="1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4F81BD"/>
                          </a:solidFill>
                          <a:latin typeface="+mn-lt"/>
                        </a:rPr>
                        <a:t> </a:t>
                      </a:r>
                      <a:endParaRPr lang="ru-RU" sz="2400" b="1" strike="noStrike" spc="-1" dirty="0">
                        <a:latin typeface="+mn-lt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Планируемый результат</a:t>
                      </a:r>
                      <a:endParaRPr lang="ru-RU" sz="2400" b="1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 </a:t>
                      </a:r>
                      <a:endParaRPr lang="ru-RU" sz="2400" b="1" strike="noStrike" spc="-1" dirty="0">
                        <a:latin typeface="+mn-lt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4F81BD"/>
                          </a:solidFill>
                          <a:latin typeface="+mn-lt"/>
                        </a:rPr>
                        <a:t>Сроки проведения </a:t>
                      </a:r>
                      <a:endParaRPr lang="ru-RU" sz="2400" b="1" strike="noStrike" spc="-1" dirty="0">
                        <a:latin typeface="+mn-lt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4F81BD"/>
                          </a:solidFill>
                          <a:latin typeface="+mn-lt"/>
                        </a:rPr>
                        <a:t>Ответственные</a:t>
                      </a:r>
                      <a:endParaRPr lang="ru-RU" sz="2000" b="1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4F81BD"/>
                          </a:solidFill>
                          <a:latin typeface="+mn-lt"/>
                        </a:rPr>
                        <a:t>Участники</a:t>
                      </a:r>
                      <a:endParaRPr lang="ru-RU" sz="2400" b="1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4F81BD"/>
                          </a:solidFill>
                          <a:latin typeface="+mn-lt"/>
                        </a:rPr>
                        <a:t> </a:t>
                      </a:r>
                      <a:endParaRPr lang="ru-RU" sz="2400" b="1" strike="noStrike" spc="-1" dirty="0">
                        <a:latin typeface="+mn-lt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/>
          </p:nvPr>
        </p:nvSpPr>
        <p:spPr>
          <a:xfrm>
            <a:off x="-33098" y="0"/>
            <a:ext cx="9177097" cy="1268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900" b="1" spc="-1" dirty="0" smtClean="0">
                <a:solidFill>
                  <a:srgbClr val="FF0000"/>
                </a:solidFill>
                <a:latin typeface="Tw Cen MT"/>
              </a:rPr>
              <a:t>Следующий шаг: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900" b="1" strike="noStrike" spc="-1" dirty="0" smtClean="0">
                <a:solidFill>
                  <a:srgbClr val="FF0000"/>
                </a:solidFill>
                <a:latin typeface="Tw Cen MT"/>
              </a:rPr>
              <a:t>Провести </a:t>
            </a: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экспертизу уроков. 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Снять способы работы с учителями. 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212" name="Таблица 3"/>
          <p:cNvGraphicFramePr/>
          <p:nvPr>
            <p:extLst>
              <p:ext uri="{D42A27DB-BD31-4B8C-83A1-F6EECF244321}">
                <p14:modId xmlns:p14="http://schemas.microsoft.com/office/powerpoint/2010/main" val="902601919"/>
              </p:ext>
            </p:extLst>
          </p:nvPr>
        </p:nvGraphicFramePr>
        <p:xfrm>
          <a:off x="-3600" y="1484640"/>
          <a:ext cx="9147240" cy="5374800"/>
        </p:xfrm>
        <a:graphic>
          <a:graphicData uri="http://schemas.openxmlformats.org/drawingml/2006/table">
            <a:tbl>
              <a:tblPr/>
              <a:tblGrid>
                <a:gridCol w="615160"/>
                <a:gridCol w="1007720"/>
                <a:gridCol w="1008000"/>
                <a:gridCol w="1008000"/>
                <a:gridCol w="916200"/>
                <a:gridCol w="932400"/>
                <a:gridCol w="826200"/>
                <a:gridCol w="1114200"/>
                <a:gridCol w="610920"/>
                <a:gridCol w="1108440"/>
              </a:tblGrid>
              <a:tr h="381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Этап,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Tw Cen MT"/>
                        </a:rPr>
                        <a:t>время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Соответствие темы и заданий 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Ключевая идея урока в формате проблемного вопроса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На какие результаты выводит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учитель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детей 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(предметные, метапредметные личностные) 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Какими способами,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 приемами, идет выведение  на результат  (запускается деятельность)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Оценивание достигнутых результатов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Рефлексия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этапов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уроков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 ( да, нет)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Учебные материалы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(задания на формирование ФГ)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Формы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работы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Виды деятельности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(умения предметные, метапредметные)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77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8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8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8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8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8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8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8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800" b="0" strike="noStrike" spc="-1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b="0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ru-RU" sz="800" b="0" strike="noStrike" spc="-1" dirty="0">
                        <a:latin typeface="Arial"/>
                      </a:endParaRPr>
                    </a:p>
                  </a:txBody>
                  <a:tcPr marL="58680" marR="586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 idx="4294967295"/>
          </p:nvPr>
        </p:nvSpPr>
        <p:spPr>
          <a:xfrm>
            <a:off x="709613" y="692150"/>
            <a:ext cx="8434387" cy="93662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400" b="1" strike="noStrike" spc="-1">
                <a:solidFill>
                  <a:srgbClr val="FF0000"/>
                </a:solidFill>
                <a:latin typeface="Tw Cen MT"/>
              </a:rPr>
              <a:t>Реализация ИОМ</a:t>
            </a:r>
            <a:r>
              <a:t/>
            </a:r>
            <a:br/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8" name="Diagram8"/>
          <p:cNvGraphicFramePr/>
          <p:nvPr>
            <p:extLst>
              <p:ext uri="{D42A27DB-BD31-4B8C-83A1-F6EECF244321}">
                <p14:modId xmlns:p14="http://schemas.microsoft.com/office/powerpoint/2010/main" val="2268823343"/>
              </p:ext>
            </p:extLst>
          </p:nvPr>
        </p:nvGraphicFramePr>
        <p:xfrm>
          <a:off x="251520" y="1340768"/>
          <a:ext cx="8752431" cy="4824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 dirty="0">
                <a:solidFill>
                  <a:srgbClr val="1F497D"/>
                </a:solidFill>
                <a:latin typeface="Tw Cen MT"/>
              </a:rPr>
              <a:t>Домашнее задание </a:t>
            </a:r>
            <a:r>
              <a:rPr lang="ru-RU" sz="4400" b="0" u="sng" strike="noStrike" spc="-1" dirty="0">
                <a:solidFill>
                  <a:srgbClr val="FF0000"/>
                </a:solidFill>
                <a:latin typeface="Tw Cen MT"/>
              </a:rPr>
              <a:t>до </a:t>
            </a:r>
            <a:r>
              <a:rPr lang="ru-RU" sz="4400" b="0" u="sng" strike="noStrike" spc="-1" dirty="0" smtClean="0">
                <a:solidFill>
                  <a:srgbClr val="FF0000"/>
                </a:solidFill>
                <a:latin typeface="Tw Cen MT"/>
              </a:rPr>
              <a:t>28 ноября</a:t>
            </a:r>
            <a:endParaRPr lang="ru-RU" sz="4400" b="0" u="sng" strike="noStrike" spc="-1" dirty="0">
              <a:solidFill>
                <a:srgbClr val="FF0000"/>
              </a:solidFill>
              <a:latin typeface="Tw Cen MT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8153400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План </a:t>
            </a:r>
            <a:r>
              <a:rPr lang="ru-RU" sz="2900" b="0" strike="noStrike" spc="-1" dirty="0" smtClean="0">
                <a:solidFill>
                  <a:srgbClr val="000000"/>
                </a:solidFill>
                <a:latin typeface="Tw Cen MT"/>
              </a:rPr>
              <a:t>работы  с методическим активом по </a:t>
            </a: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заданной </a:t>
            </a:r>
            <a:r>
              <a:rPr lang="ru-RU" sz="2900" b="0" strike="noStrike" spc="-1" dirty="0" smtClean="0">
                <a:solidFill>
                  <a:srgbClr val="000000"/>
                </a:solidFill>
                <a:latin typeface="Tw Cen MT"/>
              </a:rPr>
              <a:t>форме (</a:t>
            </a:r>
            <a:r>
              <a:rPr lang="ru-RU" sz="2900" b="0" i="1" strike="noStrike" spc="-1" dirty="0" smtClean="0">
                <a:solidFill>
                  <a:srgbClr val="000000"/>
                </a:solidFill>
                <a:latin typeface="Tw Cen MT"/>
              </a:rPr>
              <a:t>прописан до конца уч. года</a:t>
            </a:r>
            <a:r>
              <a:rPr lang="ru-RU" sz="2900" b="0" strike="noStrike" spc="-1" dirty="0" smtClean="0">
                <a:solidFill>
                  <a:srgbClr val="000000"/>
                </a:solidFill>
                <a:latin typeface="Tw Cen MT"/>
              </a:rPr>
              <a:t>) </a:t>
            </a: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spc="-1" dirty="0" smtClean="0">
                <a:solidFill>
                  <a:srgbClr val="000000"/>
                </a:solidFill>
                <a:latin typeface="Tw Cen MT"/>
              </a:rPr>
              <a:t>Перепроектированные уроки </a:t>
            </a: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spc="-1" dirty="0" smtClean="0">
                <a:solidFill>
                  <a:srgbClr val="000000"/>
                </a:solidFill>
                <a:latin typeface="Tw Cen MT"/>
              </a:rPr>
              <a:t>ИОМы ( заявки </a:t>
            </a:r>
            <a:r>
              <a:rPr lang="ru-RU" sz="2900" b="1" spc="-1" dirty="0" smtClean="0">
                <a:solidFill>
                  <a:srgbClr val="FF0000"/>
                </a:solidFill>
                <a:latin typeface="Tw Cen MT"/>
              </a:rPr>
              <a:t>до 10 ноября</a:t>
            </a:r>
            <a:r>
              <a:rPr lang="ru-RU" sz="2900" spc="-1" dirty="0" smtClean="0">
                <a:solidFill>
                  <a:srgbClr val="000000"/>
                </a:solidFill>
                <a:latin typeface="Tw Cen MT"/>
              </a:rPr>
              <a:t>)</a:t>
            </a:r>
          </a:p>
          <a:p>
            <a:pPr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 idx="4294967295"/>
          </p:nvPr>
        </p:nvSpPr>
        <p:spPr>
          <a:xfrm>
            <a:off x="915988" y="548680"/>
            <a:ext cx="8228012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1F497D"/>
                </a:solidFill>
                <a:latin typeface="Tw Cen MT"/>
              </a:rPr>
              <a:t>Рекомендации от экспертов краевой аттестационной комиссии</a:t>
            </a:r>
            <a:r>
              <a:rPr lang="ru-RU" sz="4000" b="1" strike="noStrike" spc="-1" dirty="0">
                <a:solidFill>
                  <a:srgbClr val="1F497D"/>
                </a:solidFill>
                <a:latin typeface="Tw Cen MT"/>
              </a:rPr>
              <a:t>.</a:t>
            </a:r>
            <a:r>
              <a:rPr dirty="0"/>
              <a:t/>
            </a:r>
            <a:br>
              <a:rPr dirty="0"/>
            </a:br>
            <a:endParaRPr lang="ru-RU" sz="4400" b="0" strike="noStrike" spc="-1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idx="4294967295"/>
          </p:nvPr>
        </p:nvSpPr>
        <p:spPr>
          <a:xfrm>
            <a:off x="683568" y="1772816"/>
            <a:ext cx="8153400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76500" lnSpcReduction="20000"/>
          </a:bodyPr>
          <a:lstStyle/>
          <a:p>
            <a:pPr marL="320040" indent="-320040" algn="just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По итогам ряда семинаров с экспертами, на семинаре для координаторов и методистов, сопровождающих процедуру аттестации по теме «Экспертиза профессиональной деятельности работников образования» </a:t>
            </a:r>
            <a:r>
              <a:rPr lang="ru-RU" sz="2900" b="0" u="sng" strike="noStrike" spc="-1" dirty="0">
                <a:solidFill>
                  <a:srgbClr val="0000FF"/>
                </a:solidFill>
                <a:uFillTx/>
                <a:latin typeface="Tw Cen MT"/>
                <a:hlinkClick r:id="rId2"/>
              </a:rPr>
              <a:t>https://www.youtube.com/watch?v=Y8ZuzZk91Gw&amp;t=6974s</a:t>
            </a: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 были представлены предложения и рекомендации от экспертов краевой аттестационной комиссии. </a:t>
            </a:r>
          </a:p>
          <a:p>
            <a:pPr marL="320040" indent="-320040" algn="just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Организаторы семинара  РОО КК «Творческий союз учителей»  </a:t>
            </a:r>
            <a:r>
              <a:rPr lang="ru-RU" sz="2900" b="0" u="sng" strike="noStrike" spc="-1" dirty="0">
                <a:solidFill>
                  <a:srgbClr val="0000FF"/>
                </a:solidFill>
                <a:uFillTx/>
                <a:latin typeface="Tw Cen MT"/>
                <a:hlinkClick r:id="rId3"/>
              </a:rPr>
              <a:t>http://www.xn--24-nmcdg.xn--p1ai/</a:t>
            </a: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 и ЦОКО </a:t>
            </a:r>
            <a:r>
              <a:rPr lang="ru-RU" sz="2900" b="0" u="sng" strike="noStrike" spc="-1" dirty="0">
                <a:solidFill>
                  <a:srgbClr val="0000FF"/>
                </a:solidFill>
                <a:uFillTx/>
                <a:latin typeface="Tw Cen MT"/>
                <a:hlinkClick r:id="rId4"/>
              </a:rPr>
              <a:t>https://coko24.ru/</a:t>
            </a: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  систематизировали эти предложения и предлагают вам для обеспечения более эффективного методического сопровождения педагогических работников и подготовки аттестационных материалов.</a:t>
            </a: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 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400" b="1" strike="noStrike" spc="-1">
                <a:solidFill>
                  <a:srgbClr val="C00000"/>
                </a:solidFill>
                <a:latin typeface="Tw Cen MT"/>
              </a:rPr>
              <a:t>Содержательные:</a:t>
            </a:r>
            <a:r>
              <a:t/>
            </a:r>
            <a:br/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idx="4294967295"/>
          </p:nvPr>
        </p:nvSpPr>
        <p:spPr>
          <a:xfrm>
            <a:off x="323850" y="981075"/>
            <a:ext cx="8820150" cy="575945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 algn="just">
              <a:lnSpc>
                <a:spcPct val="100000"/>
              </a:lnSpc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800" b="1" strike="noStrike" spc="-1">
                <a:solidFill>
                  <a:srgbClr val="C00000"/>
                </a:solidFill>
                <a:latin typeface="Tw Cen MT"/>
              </a:rPr>
              <a:t>Непонимание сути педагогической деятельности, ФГОС, ПС;</a:t>
            </a:r>
            <a:endParaRPr lang="ru-RU" sz="2800" b="0" strike="noStrike" spc="-1">
              <a:solidFill>
                <a:srgbClr val="000000"/>
              </a:solidFill>
              <a:latin typeface="Tw Cen MT"/>
            </a:endParaRPr>
          </a:p>
          <a:p>
            <a:pPr marL="320040" indent="-320040" algn="just">
              <a:lnSpc>
                <a:spcPct val="100000"/>
              </a:lnSpc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800" b="1" strike="noStrike" spc="-1">
                <a:solidFill>
                  <a:srgbClr val="C00000"/>
                </a:solidFill>
                <a:latin typeface="Tw Cen MT"/>
              </a:rPr>
              <a:t>Несоответствие целей, задач</a:t>
            </a:r>
            <a:r>
              <a:rPr lang="ru-RU" sz="2800" b="1" strike="noStrike" spc="-1">
                <a:solidFill>
                  <a:srgbClr val="000000"/>
                </a:solidFill>
                <a:latin typeface="Tw Cen MT"/>
              </a:rPr>
              <a:t>, выбранных средств, действий и результатов;</a:t>
            </a:r>
            <a:endParaRPr lang="ru-RU" sz="2800" b="0" strike="noStrike" spc="-1">
              <a:solidFill>
                <a:srgbClr val="000000"/>
              </a:solidFill>
              <a:latin typeface="Tw Cen MT"/>
            </a:endParaRPr>
          </a:p>
          <a:p>
            <a:pPr marL="320040" indent="-320040" algn="just">
              <a:lnSpc>
                <a:spcPct val="100000"/>
              </a:lnSpc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800" b="1" strike="noStrike" spc="-1">
                <a:solidFill>
                  <a:srgbClr val="C00000"/>
                </a:solidFill>
                <a:latin typeface="Tw Cen MT"/>
              </a:rPr>
              <a:t>Неправильное применение терминологии </a:t>
            </a:r>
            <a:r>
              <a:rPr lang="ru-RU" sz="2800" b="1" strike="noStrike" spc="-1">
                <a:solidFill>
                  <a:srgbClr val="000000"/>
                </a:solidFill>
                <a:latin typeface="Tw Cen MT"/>
              </a:rPr>
              <a:t>(подходы, технологии, методы, формы и т.п.);</a:t>
            </a:r>
            <a:endParaRPr lang="ru-RU" sz="2800" b="0" strike="noStrike" spc="-1">
              <a:solidFill>
                <a:srgbClr val="000000"/>
              </a:solidFill>
              <a:latin typeface="Tw Cen MT"/>
            </a:endParaRPr>
          </a:p>
          <a:p>
            <a:pPr marL="320040" indent="-320040" algn="just">
              <a:lnSpc>
                <a:spcPct val="100000"/>
              </a:lnSpc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800" b="1" strike="noStrike" spc="-1">
                <a:solidFill>
                  <a:srgbClr val="000000"/>
                </a:solidFill>
                <a:latin typeface="Tw Cen MT"/>
              </a:rPr>
              <a:t>Описание не соответствует «Региональным требованиям»;</a:t>
            </a:r>
            <a:endParaRPr lang="ru-RU" sz="2800" b="0" strike="noStrike" spc="-1">
              <a:solidFill>
                <a:srgbClr val="000000"/>
              </a:solidFill>
              <a:latin typeface="Tw Cen MT"/>
            </a:endParaRPr>
          </a:p>
          <a:p>
            <a:pPr marL="320040" indent="-320040" algn="just">
              <a:lnSpc>
                <a:spcPct val="100000"/>
              </a:lnSpc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800" b="1" strike="noStrike" spc="-1">
                <a:solidFill>
                  <a:srgbClr val="000000"/>
                </a:solidFill>
                <a:latin typeface="Tw Cen MT"/>
              </a:rPr>
              <a:t>Описание педагогических действий носит декларативный (формальный) характер (</a:t>
            </a:r>
            <a:r>
              <a:rPr lang="ru-RU" sz="2800" b="1" strike="noStrike" spc="-1">
                <a:solidFill>
                  <a:srgbClr val="C00000"/>
                </a:solidFill>
                <a:latin typeface="Tw Cen MT"/>
              </a:rPr>
              <a:t>без примеров из собственной практики</a:t>
            </a:r>
            <a:r>
              <a:rPr lang="ru-RU" sz="2800" b="1" strike="noStrike" spc="-1">
                <a:solidFill>
                  <a:srgbClr val="000000"/>
                </a:solidFill>
                <a:latin typeface="Tw Cen MT"/>
              </a:rPr>
              <a:t>); </a:t>
            </a:r>
            <a:endParaRPr lang="ru-RU" sz="2800" b="0" strike="noStrike" spc="-1">
              <a:solidFill>
                <a:srgbClr val="000000"/>
              </a:solidFill>
              <a:latin typeface="Tw Cen MT"/>
            </a:endParaRPr>
          </a:p>
          <a:p>
            <a:pPr marL="320040" indent="-320040" algn="just">
              <a:lnSpc>
                <a:spcPct val="100000"/>
              </a:lnSpc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800" b="1" strike="noStrike" spc="-1">
                <a:solidFill>
                  <a:srgbClr val="000000"/>
                </a:solidFill>
                <a:latin typeface="Tw Cen MT"/>
              </a:rPr>
              <a:t> </a:t>
            </a:r>
            <a:endParaRPr lang="ru-RU" sz="28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 idx="4294967295"/>
          </p:nvPr>
        </p:nvSpPr>
        <p:spPr>
          <a:xfrm>
            <a:off x="914400" y="423863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1F497D"/>
                </a:solidFill>
                <a:latin typeface="Tw Cen MT"/>
              </a:rPr>
              <a:t>Рекомендации от экспертов краевой аттестационной комиссии.</a:t>
            </a:r>
            <a:r>
              <a:t/>
            </a:r>
            <a:br/>
            <a:r>
              <a:rPr lang="ru-RU" sz="3200" b="1" u="sng" strike="noStrike" spc="-1">
                <a:solidFill>
                  <a:srgbClr val="C00000"/>
                </a:solidFill>
                <a:uFillTx/>
                <a:latin typeface="Tw Cen MT"/>
              </a:rPr>
              <a:t>Содержательные:</a:t>
            </a:r>
            <a:r>
              <a:t/>
            </a:r>
            <a:br/>
            <a:endParaRPr lang="ru-RU" sz="3200" b="0" strike="noStrike" spc="-1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9" name="Diagram9"/>
          <p:cNvGraphicFramePr/>
          <p:nvPr>
            <p:extLst>
              <p:ext uri="{D42A27DB-BD31-4B8C-83A1-F6EECF244321}">
                <p14:modId xmlns:p14="http://schemas.microsoft.com/office/powerpoint/2010/main" val="1226963916"/>
              </p:ext>
            </p:extLst>
          </p:nvPr>
        </p:nvGraphicFramePr>
        <p:xfrm>
          <a:off x="323640" y="1772640"/>
          <a:ext cx="8640720" cy="44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1" strike="noStrike" spc="-1">
                <a:solidFill>
                  <a:srgbClr val="1F497D"/>
                </a:solidFill>
                <a:latin typeface="Tw Cen MT"/>
              </a:rPr>
              <a:t>Цель семинара</a:t>
            </a:r>
            <a:r>
              <a:rPr lang="ru-RU" sz="4400" b="1" i="1" strike="noStrike" spc="-1">
                <a:solidFill>
                  <a:srgbClr val="1F497D"/>
                </a:solidFill>
                <a:latin typeface="Tw Cen MT"/>
              </a:rPr>
              <a:t>:</a:t>
            </a: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 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idx="4294967295"/>
          </p:nvPr>
        </p:nvSpPr>
        <p:spPr>
          <a:xfrm>
            <a:off x="395536" y="1556792"/>
            <a:ext cx="8151813" cy="331236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 algn="just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Обеспечение адресной методической помощи образовательным организациям Ермаковского района и методического сопровождения педагогических </a:t>
            </a:r>
            <a:r>
              <a:rPr lang="ru-RU" sz="2900" b="0" strike="noStrike" spc="-1" dirty="0" smtClean="0">
                <a:solidFill>
                  <a:srgbClr val="000000"/>
                </a:solidFill>
                <a:latin typeface="Tw Cen MT"/>
              </a:rPr>
              <a:t>работников и </a:t>
            </a: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управленческих кадров при  формировании  ФГ в рамках обновленных ФГОС.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FF0000"/>
                </a:solidFill>
                <a:latin typeface="Tw Cen MT"/>
              </a:rPr>
              <a:t>РАОП</a:t>
            </a:r>
            <a:endParaRPr lang="ru-RU" sz="4400" b="0" strike="noStrike" spc="-1" dirty="0">
              <a:solidFill>
                <a:srgbClr val="FF0000"/>
              </a:solidFill>
              <a:latin typeface="Tw Cen MT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idx="4294967295"/>
          </p:nvPr>
        </p:nvSpPr>
        <p:spPr>
          <a:xfrm>
            <a:off x="323528" y="1484784"/>
            <a:ext cx="8568952" cy="2880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en-US" sz="2900" b="0" u="sng" strike="noStrike" spc="-1" dirty="0">
                <a:solidFill>
                  <a:srgbClr val="0000FF"/>
                </a:solidFill>
                <a:uFillTx/>
                <a:latin typeface="Tw Cen MT"/>
                <a:hlinkClick r:id="rId2"/>
              </a:rPr>
              <a:t>https://dl.kipk.ru/course/view.php?id=445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Ресурс "Направления РАОП - 2023"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u="sng" strike="noStrike" spc="-1" dirty="0">
                <a:solidFill>
                  <a:srgbClr val="0000FF"/>
                </a:solidFill>
                <a:uFillTx/>
                <a:latin typeface="Tw Cen MT"/>
                <a:hlinkClick r:id="rId3"/>
              </a:rPr>
              <a:t>https://docs.google.com/spreadsheets/d/1XtInIh-tBoQfKCB5Xn2kWtXtczOGBgivnP039mnFg0w/edit?usp=sharing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Направления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8153400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Развитие школьной системы оценки качества образования</a:t>
            </a:r>
            <a:r>
              <a:rPr lang="ru-RU" sz="2900" b="1" u="sng" strike="noStrike" spc="-1" dirty="0">
                <a:solidFill>
                  <a:srgbClr val="FF0000"/>
                </a:solidFill>
                <a:uFillTx/>
                <a:latin typeface="Tw Cen MT"/>
              </a:rPr>
              <a:t>: практики управления по результатам</a:t>
            </a:r>
            <a:endParaRPr lang="ru-RU" sz="2900" b="0" strike="noStrike" spc="-1" dirty="0">
              <a:solidFill>
                <a:srgbClr val="FF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Содержание и методика преподавания основ финансовой грамотности 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Современные образовательные технологии для достижения образовательных результатов </a:t>
            </a:r>
            <a:endParaRPr lang="ru-RU" sz="2900" b="0" strike="noStrike" spc="-1" dirty="0">
              <a:solidFill>
                <a:srgbClr val="FF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Направления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8153400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>
                <a:solidFill>
                  <a:srgbClr val="000000"/>
                </a:solidFill>
                <a:latin typeface="Tw Cen MT"/>
              </a:rPr>
              <a:t>Практики инклюзивного образования на муниципальном уровне и уровне образовательной организации </a:t>
            </a:r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>
                <a:solidFill>
                  <a:srgbClr val="000000"/>
                </a:solidFill>
                <a:latin typeface="Tw Cen MT"/>
              </a:rPr>
              <a:t>Практики работы специалистов с детьми с ОВЗ</a:t>
            </a:r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Направления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8153400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>
                <a:solidFill>
                  <a:srgbClr val="000000"/>
                </a:solidFill>
                <a:latin typeface="Tw Cen MT"/>
              </a:rPr>
              <a:t>Организация и развитие системы воспитания в образовательной организации</a:t>
            </a:r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>
                <a:solidFill>
                  <a:srgbClr val="000000"/>
                </a:solidFill>
                <a:latin typeface="Tw Cen MT"/>
              </a:rPr>
              <a:t>Обновление содержания и технологий дополнительного образования</a:t>
            </a:r>
            <a:endParaRPr lang="ru-RU" sz="29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Направления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8153400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Современные практики по самоопределению и профессиональной ориентации обучающихся в образовательной организации  </a:t>
            </a:r>
            <a:endParaRPr lang="ru-RU" sz="2900" b="0" strike="noStrike" spc="-1" dirty="0">
              <a:solidFill>
                <a:srgbClr val="FF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Современные практики </a:t>
            </a:r>
            <a:r>
              <a:rPr lang="ru-RU" sz="2900" b="1" strike="noStrike" spc="-1" dirty="0" err="1">
                <a:solidFill>
                  <a:srgbClr val="000000"/>
                </a:solidFill>
                <a:latin typeface="Tw Cen MT"/>
              </a:rPr>
              <a:t>здоровьясбережения</a:t>
            </a: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 на муниципальном уровне и уровне образовательной организации 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Направления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7829872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Создание условий для профессионального развития педагогических работников</a:t>
            </a:r>
            <a:endParaRPr lang="ru-RU" sz="2900" b="0" strike="noStrike" spc="-1" dirty="0">
              <a:solidFill>
                <a:srgbClr val="FF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Современные практики методического сопровождения педагога на муниципальном уровне и уровне образовательной организации</a:t>
            </a:r>
            <a:endParaRPr lang="ru-RU" sz="2900" b="0" strike="noStrike" spc="-1" dirty="0">
              <a:solidFill>
                <a:srgbClr val="FF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Направления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7488832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Становление и развитие психологической службы на муниципальном уровне и уровне образовательной организации 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  <a:tabLst>
                <a:tab pos="0" algn="l"/>
              </a:tabLst>
            </a:pP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Формирование и развитие цифровой образовательной среды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 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Направления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8153400" cy="449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Современные практики реализации региональной Концепции развития дошкольного образования 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 idx="4294967295"/>
          </p:nvPr>
        </p:nvSpPr>
        <p:spPr>
          <a:xfrm>
            <a:off x="846138" y="620713"/>
            <a:ext cx="8297862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FF0000"/>
                </a:solidFill>
                <a:latin typeface="Tw Cen MT"/>
              </a:rPr>
              <a:t>Тренды профессионального развития</a:t>
            </a:r>
            <a:r>
              <a:rPr dirty="0">
                <a:solidFill>
                  <a:srgbClr val="FF0000"/>
                </a:solidFill>
              </a:rPr>
              <a:t/>
            </a:r>
            <a:br>
              <a:rPr dirty="0">
                <a:solidFill>
                  <a:srgbClr val="FF0000"/>
                </a:solidFill>
              </a:rPr>
            </a:br>
            <a:endParaRPr lang="ru-RU" sz="4000" b="0" strike="noStrike" spc="-1" dirty="0">
              <a:solidFill>
                <a:srgbClr val="FF0000"/>
              </a:solidFill>
              <a:latin typeface="Tw Cen MT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idx="4294967295"/>
          </p:nvPr>
        </p:nvSpPr>
        <p:spPr>
          <a:xfrm>
            <a:off x="467544" y="1463392"/>
            <a:ext cx="8424862" cy="29083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9500" lnSpcReduction="20000"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индивидуализация и персонализация, адресность, непрерывность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900" b="1" strike="noStrike" spc="-1" dirty="0">
                <a:solidFill>
                  <a:srgbClr val="FF0000"/>
                </a:solidFill>
                <a:latin typeface="Tw Cen MT"/>
              </a:rPr>
              <a:t>Становление РСНМС: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  <a:tabLst>
                <a:tab pos="0" algn="l"/>
              </a:tabLst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 обновление функционала и роли ММС;</a:t>
            </a:r>
          </a:p>
          <a:p>
            <a:pPr marL="320040" indent="-320040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  <a:tabLst>
                <a:tab pos="0" algn="l"/>
              </a:tabLst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 трансформация имеющихся и формирование новых механизмом сопровождения профессиональной деятельности в муниципалитете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88" name="Левая фигурная скобка 3"/>
          <p:cNvSpPr/>
          <p:nvPr/>
        </p:nvSpPr>
        <p:spPr>
          <a:xfrm rot="16200000">
            <a:off x="4160520" y="962352"/>
            <a:ext cx="690480" cy="7500600"/>
          </a:xfrm>
          <a:prstGeom prst="leftBrace">
            <a:avLst>
              <a:gd name="adj1" fmla="val 8333"/>
              <a:gd name="adj2" fmla="val 50282"/>
            </a:avLst>
          </a:prstGeom>
          <a:noFill/>
          <a:ln>
            <a:solidFill>
              <a:srgbClr val="4F81BD"/>
            </a:solidFill>
            <a:round/>
          </a:ln>
          <a:effectLst>
            <a:outerShdw blurRad="38160" dist="29880" dir="540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53456111"/>
              </p:ext>
            </p:extLst>
          </p:nvPr>
        </p:nvGraphicFramePr>
        <p:xfrm>
          <a:off x="545760" y="5229360"/>
          <a:ext cx="7920360" cy="95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1F497D"/>
                </a:solidFill>
                <a:latin typeface="Tw Cen MT"/>
              </a:rPr>
              <a:t>Направления совершенствования общего образования в России</a:t>
            </a:r>
            <a:endParaRPr lang="ru-RU" sz="32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idx="4294967295"/>
          </p:nvPr>
        </p:nvSpPr>
        <p:spPr>
          <a:xfrm>
            <a:off x="790575" y="1700213"/>
            <a:ext cx="8353425" cy="4608512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2500" lnSpcReduction="20000"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3200" b="0" strike="noStrike" spc="-1">
                <a:solidFill>
                  <a:srgbClr val="0D0D0D"/>
                </a:solidFill>
                <a:latin typeface="Tw Cen MT"/>
              </a:rPr>
              <a:t>1.Усиление внимания к формированию функциональной грамотности </a:t>
            </a:r>
            <a:endParaRPr lang="ru-RU" sz="3200" b="0" strike="noStrike" spc="-1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3200" b="0" strike="noStrike" spc="-1">
                <a:solidFill>
                  <a:srgbClr val="000000"/>
                </a:solidFill>
                <a:latin typeface="Tw Cen MT"/>
              </a:rPr>
              <a:t>2. Повышение уровня познавательной самостоятельности учащихся 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3200" b="0" strike="noStrike" spc="-1">
                <a:solidFill>
                  <a:srgbClr val="000000"/>
                </a:solidFill>
                <a:latin typeface="Tw Cen MT"/>
              </a:rPr>
              <a:t>3. Формирование метапредметных результатов 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3200" b="0" strike="noStrike" spc="-1">
                <a:solidFill>
                  <a:srgbClr val="000000"/>
                </a:solidFill>
                <a:latin typeface="Tw Cen MT"/>
              </a:rPr>
              <a:t>4. Повышение интереса учащихся к изучению математики и естественнонаучных предметов 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3200" b="0" strike="noStrike" spc="-1">
                <a:solidFill>
                  <a:srgbClr val="000000"/>
                </a:solidFill>
                <a:latin typeface="Tw Cen MT"/>
              </a:rPr>
              <a:t>5. Повышение эффективности работы с одаренными и успешными учащихся 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3200" b="0" strike="noStrike" spc="-1">
                <a:solidFill>
                  <a:srgbClr val="000000"/>
                </a:solidFill>
                <a:latin typeface="Tw Cen MT"/>
              </a:rPr>
              <a:t>6. Повышение эффективности инвестиций в образование 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3200" b="0" strike="noStrike" spc="-1">
                <a:solidFill>
                  <a:srgbClr val="000000"/>
                </a:solidFill>
                <a:latin typeface="Tw Cen MT"/>
              </a:rPr>
              <a:t>7. Улучшение образовательной среды в школе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 idx="4294967295"/>
          </p:nvPr>
        </p:nvSpPr>
        <p:spPr>
          <a:xfrm>
            <a:off x="107504" y="188640"/>
            <a:ext cx="8639175" cy="1008062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1F497D"/>
                </a:solidFill>
                <a:latin typeface="Tw Cen MT"/>
              </a:rPr>
              <a:t>ЕДИНОЕ СОДЕРЖАНИЕ ОБРАЗОВАНИЯ И ЕДИНОЕ ОБРАЗОВАТЕЛЬНОЕ ПРОСТРАНСТВО</a:t>
            </a:r>
            <a:endParaRPr lang="ru-RU" sz="2800" b="0" strike="noStrike" spc="-1" dirty="0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67834440"/>
              </p:ext>
            </p:extLst>
          </p:nvPr>
        </p:nvGraphicFramePr>
        <p:xfrm>
          <a:off x="182855" y="1340768"/>
          <a:ext cx="8856720" cy="32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2" name="Прямоугольник 6"/>
          <p:cNvSpPr/>
          <p:nvPr/>
        </p:nvSpPr>
        <p:spPr>
          <a:xfrm>
            <a:off x="107504" y="4556824"/>
            <a:ext cx="8856720" cy="228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1440" anchor="t">
            <a:spAutoFit/>
          </a:bodyPr>
          <a:lstStyle/>
          <a:p>
            <a:pPr marL="174600"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C00000"/>
                </a:solidFill>
                <a:latin typeface="Tw Cen MT"/>
              </a:rPr>
              <a:t>!!!</a:t>
            </a:r>
            <a:r>
              <a:rPr lang="ru-RU" sz="2400" b="1" strike="noStrike" spc="-1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ru-RU" sz="2400" b="1" strike="noStrike" spc="-1" dirty="0">
                <a:solidFill>
                  <a:srgbClr val="C00000"/>
                </a:solidFill>
                <a:latin typeface="Tw Cen MT"/>
              </a:rPr>
              <a:t>ФОРМИРОВАНИЕ ФУНКЦИОНАЛЬНОЙ ГРАМОТНОСТИ – АКТУАЛЬНАЯ ЗАДАЧА на 2022/2023 уч. год   </a:t>
            </a:r>
            <a:endParaRPr lang="ru-RU" sz="2400" b="0" strike="noStrike" spc="-1" dirty="0">
              <a:latin typeface="Arial"/>
            </a:endParaRPr>
          </a:p>
          <a:p>
            <a:pPr marL="174600"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C00000"/>
                </a:solidFill>
                <a:latin typeface="Tw Cen MT"/>
              </a:rPr>
              <a:t>ОНА МОЖЕТ УСПЕШНО РЕШАТЬСЯ ПРИ НАЛИЧИИ УПРАВЛЕНЧЕСКОЙ ЦЕЛЕУСТРЕМЛЕННОСТИ И ПОСЛЕДОВАТЕЛЬНОСТИ ДЕЙСТВИЙ</a:t>
            </a: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1F497D"/>
                </a:solidFill>
                <a:latin typeface="Tw Cen MT"/>
              </a:rPr>
              <a:t>О чем семинар </a:t>
            </a:r>
            <a:r>
              <a:rPr lang="ru-RU" sz="4400" b="1" strike="noStrike" spc="-1" dirty="0" smtClean="0">
                <a:solidFill>
                  <a:srgbClr val="1F497D"/>
                </a:solidFill>
                <a:latin typeface="Tw Cen MT"/>
              </a:rPr>
              <a:t>№1</a:t>
            </a:r>
            <a:r>
              <a:rPr lang="ru-RU" sz="4400" b="1" strike="noStrike" spc="-1" dirty="0">
                <a:solidFill>
                  <a:srgbClr val="1F497D"/>
                </a:solidFill>
                <a:latin typeface="Tw Cen MT"/>
              </a:rPr>
              <a:t>?</a:t>
            </a:r>
            <a:endParaRPr lang="ru-RU" sz="4400" b="0" strike="noStrike" spc="-1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idx="4294967295"/>
          </p:nvPr>
        </p:nvSpPr>
        <p:spPr>
          <a:xfrm>
            <a:off x="683568" y="1412776"/>
            <a:ext cx="8135937" cy="367188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3500" lnSpcReduction="20000"/>
          </a:bodyPr>
          <a:lstStyle/>
          <a:p>
            <a:pPr marL="320040" indent="-320040" algn="just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800" b="1" strike="noStrike" spc="-1" dirty="0">
                <a:solidFill>
                  <a:srgbClr val="000000"/>
                </a:solidFill>
                <a:latin typeface="Tw Cen MT"/>
              </a:rPr>
              <a:t>Организация работы в ОО по формированию функциональной грамотности </a:t>
            </a:r>
            <a:endParaRPr lang="ru-RU" sz="28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 algn="just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Основные направления обеспечения методического сопровождения деятельности ММС: </a:t>
            </a:r>
            <a:endParaRPr lang="ru-RU" sz="2900" spc="-1" dirty="0">
              <a:solidFill>
                <a:srgbClr val="000000"/>
              </a:solidFill>
              <a:latin typeface="Tw Cen MT"/>
            </a:endParaRPr>
          </a:p>
          <a:p>
            <a:pPr marL="0" indent="0" algn="just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None/>
            </a:pPr>
            <a:r>
              <a:rPr lang="ru-RU" sz="2900" b="0" u="sng" strike="noStrike" spc="-1" dirty="0" smtClean="0">
                <a:solidFill>
                  <a:srgbClr val="000000"/>
                </a:solidFill>
                <a:uFillTx/>
                <a:latin typeface="Tw Cen MT"/>
              </a:rPr>
              <a:t>задачи</a:t>
            </a:r>
            <a:r>
              <a:rPr lang="ru-RU" sz="2900" b="0" u="sng" strike="noStrike" spc="-1" dirty="0">
                <a:solidFill>
                  <a:srgbClr val="000000"/>
                </a:solidFill>
                <a:uFillTx/>
                <a:latin typeface="Tw Cen MT"/>
              </a:rPr>
              <a:t>, содержание, форматы</a:t>
            </a:r>
            <a:endParaRPr lang="ru-RU" sz="29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 algn="just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1" strike="noStrike" spc="-1" dirty="0">
                <a:solidFill>
                  <a:srgbClr val="000000"/>
                </a:solidFill>
                <a:latin typeface="Tw Cen MT"/>
              </a:rPr>
              <a:t>Запуск работы школ и педагогов </a:t>
            </a:r>
            <a:r>
              <a:rPr lang="ru-RU" sz="3200" b="1" strike="noStrike" spc="-1" dirty="0">
                <a:solidFill>
                  <a:srgbClr val="000000"/>
                </a:solidFill>
                <a:latin typeface="Tw Cen MT"/>
              </a:rPr>
              <a:t>по формированию ФГ </a:t>
            </a:r>
            <a:endParaRPr lang="ru-RU" sz="3200" b="0" strike="noStrike" spc="-1" dirty="0">
              <a:solidFill>
                <a:srgbClr val="000000"/>
              </a:solidFill>
              <a:latin typeface="Tw Cen MT"/>
            </a:endParaRPr>
          </a:p>
          <a:p>
            <a:pPr marL="320040" indent="-320040" algn="just">
              <a:lnSpc>
                <a:spcPct val="10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charset="2"/>
              <a:buChar char=""/>
            </a:pPr>
            <a:r>
              <a:rPr lang="ru-RU" sz="2900" b="0" strike="noStrike" spc="-1" dirty="0">
                <a:solidFill>
                  <a:srgbClr val="000000"/>
                </a:solidFill>
                <a:latin typeface="Tw Cen MT"/>
              </a:rPr>
              <a:t>планирование работ на основании диагностики профессиональных дефицитов педагогических </a:t>
            </a:r>
            <a:r>
              <a:rPr lang="ru-RU" sz="2900" b="0" strike="noStrike" spc="-1" dirty="0" smtClean="0">
                <a:solidFill>
                  <a:srgbClr val="000000"/>
                </a:solidFill>
                <a:latin typeface="Tw Cen MT"/>
              </a:rPr>
              <a:t>работников при разработке уроков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11640" y="692640"/>
            <a:ext cx="8152920" cy="563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1F497D"/>
                </a:solidFill>
                <a:latin typeface="Tw Cen MT"/>
              </a:rPr>
              <a:t>Организация работы в ОУ по формированию </a:t>
            </a:r>
            <a:r>
              <a:rPr lang="ru-RU" sz="3200" b="1" strike="noStrike" spc="-1">
                <a:solidFill>
                  <a:srgbClr val="1F497D"/>
                </a:solidFill>
                <a:latin typeface="Tw Cen MT"/>
              </a:rPr>
              <a:t>функциональной грамотности </a:t>
            </a:r>
            <a:r>
              <a:t/>
            </a:r>
            <a:br/>
            <a:endParaRPr lang="ru-RU" sz="3200" b="0" strike="noStrike" spc="-1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96" name="Объект 3"/>
          <p:cNvGraphicFramePr/>
          <p:nvPr/>
        </p:nvGraphicFramePr>
        <p:xfrm>
          <a:off x="395640" y="4941000"/>
          <a:ext cx="8352720" cy="1368000"/>
        </p:xfrm>
        <a:graphic>
          <a:graphicData uri="http://schemas.openxmlformats.org/drawingml/2006/table">
            <a:tbl>
              <a:tblPr/>
              <a:tblGrid>
                <a:gridCol w="1584000"/>
                <a:gridCol w="2232000"/>
                <a:gridCol w="2448000"/>
                <a:gridCol w="2088720"/>
              </a:tblGrid>
              <a:tr h="13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>
                          <a:solidFill>
                            <a:srgbClr val="4F81BD"/>
                          </a:solidFill>
                          <a:latin typeface="Tw Cen MT"/>
                        </a:rPr>
                        <a:t>Тема урока 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>
                          <a:solidFill>
                            <a:srgbClr val="4F81BD"/>
                          </a:solidFill>
                          <a:latin typeface="Tw Cen MT"/>
                        </a:rPr>
                        <a:t> 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>
                          <a:solidFill>
                            <a:srgbClr val="4F81BD"/>
                          </a:solidFill>
                          <a:latin typeface="Tw Cen MT"/>
                        </a:rPr>
                        <a:t>Планируемый результат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>
                          <a:solidFill>
                            <a:srgbClr val="4F81BD"/>
                          </a:solidFill>
                          <a:latin typeface="Tw Cen MT"/>
                        </a:rPr>
                        <a:t>Предметное содержание 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>
                          <a:solidFill>
                            <a:srgbClr val="4F81BD"/>
                          </a:solidFill>
                          <a:latin typeface="Tw Cen MT"/>
                        </a:rPr>
                        <a:t>Виды деятельности учащихся 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310977018"/>
              </p:ext>
            </p:extLst>
          </p:nvPr>
        </p:nvGraphicFramePr>
        <p:xfrm>
          <a:off x="1475640" y="2781000"/>
          <a:ext cx="6408360" cy="935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251640" y="1772640"/>
            <a:ext cx="4039920" cy="639360"/>
          </a:xfrm>
          <a:prstGeom prst="rect">
            <a:avLst/>
          </a:prstGeom>
          <a:solidFill>
            <a:srgbClr val="C0504D"/>
          </a:solidFill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3200" b="1" strike="noStrike" spc="-1">
                <a:solidFill>
                  <a:srgbClr val="FFFFFF"/>
                </a:solidFill>
                <a:latin typeface="Tw Cen MT"/>
              </a:rPr>
              <a:t>Учитель </a:t>
            </a:r>
            <a:endParaRPr lang="ru-RU" sz="32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4605120" y="1772640"/>
            <a:ext cx="3885840" cy="639720"/>
          </a:xfrm>
          <a:prstGeom prst="rect">
            <a:avLst/>
          </a:prstGeom>
          <a:solidFill>
            <a:srgbClr val="8064A2"/>
          </a:solidFill>
          <a:ln w="0">
            <a:noFill/>
          </a:ln>
        </p:spPr>
        <p:txBody>
          <a:bodyPr lIns="90000" tIns="45000" rIns="90000" bIns="45000" anchor="ctr"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0" algn="l"/>
              </a:tabLst>
            </a:pPr>
            <a:r>
              <a:rPr lang="ru-RU" sz="2800" b="1" strike="noStrike" spc="-1">
                <a:solidFill>
                  <a:srgbClr val="FFFFFF"/>
                </a:solidFill>
                <a:latin typeface="Tw Cen MT"/>
              </a:rPr>
              <a:t>Заместитель</a:t>
            </a:r>
            <a:r>
              <a:rPr lang="ru-RU" sz="2000" b="1" strike="noStrike" spc="-1">
                <a:solidFill>
                  <a:srgbClr val="FFFFFF"/>
                </a:solidFill>
                <a:latin typeface="Tw Cen MT"/>
              </a:rPr>
              <a:t> </a:t>
            </a:r>
            <a:r>
              <a:rPr lang="ru-RU" sz="2800" b="1" strike="noStrike" spc="-1">
                <a:solidFill>
                  <a:srgbClr val="FFFFFF"/>
                </a:solidFill>
                <a:latin typeface="Tw Cen MT"/>
              </a:rPr>
              <a:t>директора</a:t>
            </a:r>
            <a:endParaRPr lang="ru-RU" sz="2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99" name="Стрелка вниз 10"/>
          <p:cNvSpPr/>
          <p:nvPr/>
        </p:nvSpPr>
        <p:spPr>
          <a:xfrm>
            <a:off x="3303360" y="3855960"/>
            <a:ext cx="2664000" cy="935640"/>
          </a:xfrm>
          <a:prstGeom prst="downArrow">
            <a:avLst>
              <a:gd name="adj1" fmla="val 35291"/>
              <a:gd name="adj2" fmla="val 50000"/>
            </a:avLst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solidFill>
              <a:srgbClr val="1F497D">
                <a:shade val="80000"/>
                <a:hueOff val="0"/>
                <a:satOff val="0"/>
                <a:lumOff val="0"/>
                <a:alphaOff val="0"/>
              </a:srgbClr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82391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1" strike="noStrike" spc="-1">
                <a:solidFill>
                  <a:srgbClr val="1F497D"/>
                </a:solidFill>
                <a:latin typeface="Tw Cen MT"/>
              </a:rPr>
              <a:t>Установка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3019478804"/>
              </p:ext>
            </p:extLst>
          </p:nvPr>
        </p:nvGraphicFramePr>
        <p:xfrm>
          <a:off x="251520" y="1484640"/>
          <a:ext cx="8640840" cy="4824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 idx="4294967295"/>
          </p:nvPr>
        </p:nvSpPr>
        <p:spPr>
          <a:xfrm>
            <a:off x="773113" y="404813"/>
            <a:ext cx="8370887" cy="89535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1F497D"/>
                </a:solidFill>
                <a:latin typeface="Tw Cen MT"/>
              </a:rPr>
              <a:t>Учитель  </a:t>
            </a:r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        </a:t>
            </a:r>
            <a:r>
              <a:t/>
            </a:r>
            <a:br/>
            <a:r>
              <a:rPr lang="ru-RU" sz="4400" b="0" strike="noStrike" spc="-1">
                <a:solidFill>
                  <a:srgbClr val="1F497D"/>
                </a:solidFill>
                <a:latin typeface="Tw Cen MT"/>
              </a:rPr>
              <a:t> </a:t>
            </a:r>
            <a:endParaRPr lang="ru-RU" sz="4400" b="0" strike="noStrike" spc="-1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202" name="Объект 3"/>
          <p:cNvGraphicFramePr/>
          <p:nvPr>
            <p:extLst>
              <p:ext uri="{D42A27DB-BD31-4B8C-83A1-F6EECF244321}">
                <p14:modId xmlns:p14="http://schemas.microsoft.com/office/powerpoint/2010/main" val="2119913991"/>
              </p:ext>
            </p:extLst>
          </p:nvPr>
        </p:nvGraphicFramePr>
        <p:xfrm>
          <a:off x="467640" y="1700640"/>
          <a:ext cx="8496720" cy="1353312"/>
        </p:xfrm>
        <a:graphic>
          <a:graphicData uri="http://schemas.openxmlformats.org/drawingml/2006/table">
            <a:tbl>
              <a:tblPr/>
              <a:tblGrid>
                <a:gridCol w="1480680"/>
                <a:gridCol w="2401200"/>
                <a:gridCol w="2490120"/>
                <a:gridCol w="2124720"/>
              </a:tblGrid>
              <a:tr h="12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Тема урока </a:t>
                      </a:r>
                      <a:endParaRPr lang="ru-RU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 </a:t>
                      </a:r>
                      <a:endParaRPr lang="ru-RU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Планируемый результат</a:t>
                      </a:r>
                      <a:endParaRPr lang="ru-RU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Предметное содержание </a:t>
                      </a:r>
                      <a:endParaRPr lang="ru-RU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0" strike="noStrike" spc="-1" dirty="0">
                          <a:solidFill>
                            <a:schemeClr val="tx1"/>
                          </a:solidFill>
                          <a:latin typeface="Tw Cen MT"/>
                        </a:rPr>
                        <a:t>Виды деятельности учащихся</a:t>
                      </a:r>
                      <a:endParaRPr lang="ru-RU" sz="2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Diagram5"/>
          <p:cNvGraphicFramePr/>
          <p:nvPr>
            <p:extLst>
              <p:ext uri="{D42A27DB-BD31-4B8C-83A1-F6EECF244321}">
                <p14:modId xmlns:p14="http://schemas.microsoft.com/office/powerpoint/2010/main" val="1351485878"/>
              </p:ext>
            </p:extLst>
          </p:nvPr>
        </p:nvGraphicFramePr>
        <p:xfrm>
          <a:off x="539640" y="3573000"/>
          <a:ext cx="8172000" cy="130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</TotalTime>
  <Words>930</Words>
  <Application>Microsoft Office PowerPoint</Application>
  <PresentationFormat>Экран (4:3)</PresentationFormat>
  <Paragraphs>169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Office Theme</vt:lpstr>
      <vt:lpstr>Office Theme</vt:lpstr>
      <vt:lpstr>«Перепроектирование современного урока педагогов  в рамках обновленных ФГОС на основе  детских результатов » </vt:lpstr>
      <vt:lpstr>Цель семинара: </vt:lpstr>
      <vt:lpstr>Тренды профессионального развития </vt:lpstr>
      <vt:lpstr>Направления совершенствования общего образования в России</vt:lpstr>
      <vt:lpstr>ЕДИНОЕ СОДЕРЖАНИЕ ОБРАЗОВАНИЯ И ЕДИНОЕ ОБРАЗОВАТЕЛЬНОЕ ПРОСТРАНСТВО</vt:lpstr>
      <vt:lpstr>О чем семинар №1?</vt:lpstr>
      <vt:lpstr>Организация работы в ОУ по формированию функциональной грамотности  </vt:lpstr>
      <vt:lpstr>Установка</vt:lpstr>
      <vt:lpstr>Учитель            </vt:lpstr>
      <vt:lpstr>Заместитель директора</vt:lpstr>
      <vt:lpstr>Напоминание Домашнее задание 1   до 31 октября  </vt:lpstr>
      <vt:lpstr>Заместитель директора</vt:lpstr>
      <vt:lpstr>Заместитель директора</vt:lpstr>
      <vt:lpstr>Презентация PowerPoint</vt:lpstr>
      <vt:lpstr>Реализация ИОМ </vt:lpstr>
      <vt:lpstr>Домашнее задание до 28 ноября</vt:lpstr>
      <vt:lpstr>Рекомендации от экспертов краевой аттестационной комиссии. </vt:lpstr>
      <vt:lpstr>Содержательные: </vt:lpstr>
      <vt:lpstr>Рекомендации от экспертов краевой аттестационной комиссии. Содержательные: </vt:lpstr>
      <vt:lpstr>РАОП</vt:lpstr>
      <vt:lpstr>Направления</vt:lpstr>
      <vt:lpstr>Направления</vt:lpstr>
      <vt:lpstr>Направления</vt:lpstr>
      <vt:lpstr>Направления</vt:lpstr>
      <vt:lpstr>Направления</vt:lpstr>
      <vt:lpstr>Направления</vt:lpstr>
      <vt:lpstr>Направления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Татьяна</dc:creator>
  <dc:description/>
  <cp:lastModifiedBy>Пользователь Windows</cp:lastModifiedBy>
  <cp:revision>50</cp:revision>
  <dcterms:created xsi:type="dcterms:W3CDTF">2022-10-30T14:52:09Z</dcterms:created>
  <dcterms:modified xsi:type="dcterms:W3CDTF">2022-11-12T03:43:36Z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28</vt:i4>
  </property>
</Properties>
</file>