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6A4"/>
    <a:srgbClr val="0032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171BA-D36B-48CC-8271-7CDF9E0B89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ED14F70-089E-45FD-B6E5-0FED4C06CC62}">
      <dgm:prSet/>
      <dgm:spPr/>
      <dgm:t>
        <a:bodyPr/>
        <a:lstStyle/>
        <a:p>
          <a:pPr rtl="0"/>
          <a:r>
            <a:rPr lang="ru-RU" b="1" smtClean="0"/>
            <a:t>знакомство с образовательными практиками педагогов южных районов Красноярского края в проектировании и проведении современных уроков  на основе СДО;</a:t>
          </a:r>
          <a:endParaRPr lang="ru-RU"/>
        </a:p>
      </dgm:t>
    </dgm:pt>
    <dgm:pt modelId="{CA57CC49-E7E7-4E3B-961C-15235A81FC6C}" type="parTrans" cxnId="{7F492300-EBDA-4F0E-832A-CA16DD541B2C}">
      <dgm:prSet/>
      <dgm:spPr/>
      <dgm:t>
        <a:bodyPr/>
        <a:lstStyle/>
        <a:p>
          <a:endParaRPr lang="ru-RU"/>
        </a:p>
      </dgm:t>
    </dgm:pt>
    <dgm:pt modelId="{25F83244-DBB5-48F9-8BF2-EC2E85A6AD13}" type="sibTrans" cxnId="{7F492300-EBDA-4F0E-832A-CA16DD541B2C}">
      <dgm:prSet/>
      <dgm:spPr/>
      <dgm:t>
        <a:bodyPr/>
        <a:lstStyle/>
        <a:p>
          <a:endParaRPr lang="ru-RU"/>
        </a:p>
      </dgm:t>
    </dgm:pt>
    <dgm:pt modelId="{5B39C220-49A7-46C8-8CDB-CC6791CF554C}">
      <dgm:prSet/>
      <dgm:spPr/>
      <dgm:t>
        <a:bodyPr/>
        <a:lstStyle/>
        <a:p>
          <a:pPr rtl="0"/>
          <a:r>
            <a:rPr lang="ru-RU" b="1" smtClean="0"/>
            <a:t>обсуждение педагогических результатов  по организации  уроков   на основе применения  СДО (достижений учителей и учеников);</a:t>
          </a:r>
          <a:endParaRPr lang="ru-RU"/>
        </a:p>
      </dgm:t>
    </dgm:pt>
    <dgm:pt modelId="{7988BFA8-8505-4890-89E5-CC5D0CBD154B}" type="parTrans" cxnId="{D286A03A-C14F-4D8F-876D-957BAB7FF553}">
      <dgm:prSet/>
      <dgm:spPr/>
      <dgm:t>
        <a:bodyPr/>
        <a:lstStyle/>
        <a:p>
          <a:endParaRPr lang="ru-RU"/>
        </a:p>
      </dgm:t>
    </dgm:pt>
    <dgm:pt modelId="{95696577-E1B4-4F26-BF45-23AADAB44240}" type="sibTrans" cxnId="{D286A03A-C14F-4D8F-876D-957BAB7FF553}">
      <dgm:prSet/>
      <dgm:spPr/>
      <dgm:t>
        <a:bodyPr/>
        <a:lstStyle/>
        <a:p>
          <a:endParaRPr lang="ru-RU"/>
        </a:p>
      </dgm:t>
    </dgm:pt>
    <dgm:pt modelId="{3A5497B4-36BA-496F-B11A-F45E3CA9257C}">
      <dgm:prSet/>
      <dgm:spPr/>
      <dgm:t>
        <a:bodyPr/>
        <a:lstStyle/>
        <a:p>
          <a:pPr rtl="0"/>
          <a:r>
            <a:rPr lang="ru-RU" b="1" smtClean="0"/>
            <a:t>демонстрация опыта  в форме мастер-классов, открытых уроков, внеурочных занятий, консультаций, дискуссий.</a:t>
          </a:r>
          <a:endParaRPr lang="ru-RU"/>
        </a:p>
      </dgm:t>
    </dgm:pt>
    <dgm:pt modelId="{0A323E54-64F6-4AAC-A6A3-4A75596D1557}" type="parTrans" cxnId="{F683A50A-7727-4A9B-B6AC-902CBB39FD90}">
      <dgm:prSet/>
      <dgm:spPr/>
      <dgm:t>
        <a:bodyPr/>
        <a:lstStyle/>
        <a:p>
          <a:endParaRPr lang="ru-RU"/>
        </a:p>
      </dgm:t>
    </dgm:pt>
    <dgm:pt modelId="{97BCADFC-AB19-40D1-8638-586DAA304D0D}" type="sibTrans" cxnId="{F683A50A-7727-4A9B-B6AC-902CBB39FD90}">
      <dgm:prSet/>
      <dgm:spPr/>
      <dgm:t>
        <a:bodyPr/>
        <a:lstStyle/>
        <a:p>
          <a:endParaRPr lang="ru-RU"/>
        </a:p>
      </dgm:t>
    </dgm:pt>
    <dgm:pt modelId="{FDD5C110-7AEB-45A7-A6EF-C7FEFF35ECAA}" type="pres">
      <dgm:prSet presAssocID="{E62171BA-D36B-48CC-8271-7CDF9E0B89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5661D8-A9AA-4364-B5B8-6B553FCFA0AE}" type="pres">
      <dgm:prSet presAssocID="{0ED14F70-089E-45FD-B6E5-0FED4C06CC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17CE5-DA73-4226-9B7E-A0F28A6E1D62}" type="pres">
      <dgm:prSet presAssocID="{25F83244-DBB5-48F9-8BF2-EC2E85A6AD13}" presName="spacer" presStyleCnt="0"/>
      <dgm:spPr/>
    </dgm:pt>
    <dgm:pt modelId="{8332479C-259E-4617-961B-2B97BDA9A65B}" type="pres">
      <dgm:prSet presAssocID="{5B39C220-49A7-46C8-8CDB-CC6791CF554C}" presName="parentText" presStyleLbl="node1" presStyleIdx="1" presStyleCnt="3" custLinFactY="1589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14A65-F49A-4B0C-8F02-D90165862867}" type="pres">
      <dgm:prSet presAssocID="{95696577-E1B4-4F26-BF45-23AADAB44240}" presName="spacer" presStyleCnt="0"/>
      <dgm:spPr/>
    </dgm:pt>
    <dgm:pt modelId="{BB410B2A-DA8D-43FC-885A-E4133CB6AF71}" type="pres">
      <dgm:prSet presAssocID="{3A5497B4-36BA-496F-B11A-F45E3CA9257C}" presName="parentText" presStyleLbl="node1" presStyleIdx="2" presStyleCnt="3" custLinFactY="45088" custLinFactNeighborX="8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3F0A9F-F964-4DCA-886F-63F6060ECC98}" type="presOf" srcId="{5B39C220-49A7-46C8-8CDB-CC6791CF554C}" destId="{8332479C-259E-4617-961B-2B97BDA9A65B}" srcOrd="0" destOrd="0" presId="urn:microsoft.com/office/officeart/2005/8/layout/vList2"/>
    <dgm:cxn modelId="{6BA1B5E9-A80D-4FF5-9D2B-CC99972CEE57}" type="presOf" srcId="{0ED14F70-089E-45FD-B6E5-0FED4C06CC62}" destId="{605661D8-A9AA-4364-B5B8-6B553FCFA0AE}" srcOrd="0" destOrd="0" presId="urn:microsoft.com/office/officeart/2005/8/layout/vList2"/>
    <dgm:cxn modelId="{89DD95B2-81F7-42CD-9EFA-A75B7EB7D6E9}" type="presOf" srcId="{E62171BA-D36B-48CC-8271-7CDF9E0B8990}" destId="{FDD5C110-7AEB-45A7-A6EF-C7FEFF35ECAA}" srcOrd="0" destOrd="0" presId="urn:microsoft.com/office/officeart/2005/8/layout/vList2"/>
    <dgm:cxn modelId="{7F492300-EBDA-4F0E-832A-CA16DD541B2C}" srcId="{E62171BA-D36B-48CC-8271-7CDF9E0B8990}" destId="{0ED14F70-089E-45FD-B6E5-0FED4C06CC62}" srcOrd="0" destOrd="0" parTransId="{CA57CC49-E7E7-4E3B-961C-15235A81FC6C}" sibTransId="{25F83244-DBB5-48F9-8BF2-EC2E85A6AD13}"/>
    <dgm:cxn modelId="{F683A50A-7727-4A9B-B6AC-902CBB39FD90}" srcId="{E62171BA-D36B-48CC-8271-7CDF9E0B8990}" destId="{3A5497B4-36BA-496F-B11A-F45E3CA9257C}" srcOrd="2" destOrd="0" parTransId="{0A323E54-64F6-4AAC-A6A3-4A75596D1557}" sibTransId="{97BCADFC-AB19-40D1-8638-586DAA304D0D}"/>
    <dgm:cxn modelId="{A58FD358-6895-4445-9D4A-D50F471619BA}" type="presOf" srcId="{3A5497B4-36BA-496F-B11A-F45E3CA9257C}" destId="{BB410B2A-DA8D-43FC-885A-E4133CB6AF71}" srcOrd="0" destOrd="0" presId="urn:microsoft.com/office/officeart/2005/8/layout/vList2"/>
    <dgm:cxn modelId="{D286A03A-C14F-4D8F-876D-957BAB7FF553}" srcId="{E62171BA-D36B-48CC-8271-7CDF9E0B8990}" destId="{5B39C220-49A7-46C8-8CDB-CC6791CF554C}" srcOrd="1" destOrd="0" parTransId="{7988BFA8-8505-4890-89E5-CC5D0CBD154B}" sibTransId="{95696577-E1B4-4F26-BF45-23AADAB44240}"/>
    <dgm:cxn modelId="{E8F67E71-B0A3-41D0-9C95-22CE6EF8901F}" type="presParOf" srcId="{FDD5C110-7AEB-45A7-A6EF-C7FEFF35ECAA}" destId="{605661D8-A9AA-4364-B5B8-6B553FCFA0AE}" srcOrd="0" destOrd="0" presId="urn:microsoft.com/office/officeart/2005/8/layout/vList2"/>
    <dgm:cxn modelId="{824CC99D-2F51-4DDD-BA3A-00AB0D8EEDEF}" type="presParOf" srcId="{FDD5C110-7AEB-45A7-A6EF-C7FEFF35ECAA}" destId="{C8517CE5-DA73-4226-9B7E-A0F28A6E1D62}" srcOrd="1" destOrd="0" presId="urn:microsoft.com/office/officeart/2005/8/layout/vList2"/>
    <dgm:cxn modelId="{669A30C9-0B2D-4B4A-BF14-8DA9DAB02EA6}" type="presParOf" srcId="{FDD5C110-7AEB-45A7-A6EF-C7FEFF35ECAA}" destId="{8332479C-259E-4617-961B-2B97BDA9A65B}" srcOrd="2" destOrd="0" presId="urn:microsoft.com/office/officeart/2005/8/layout/vList2"/>
    <dgm:cxn modelId="{ED6878C7-F181-42DA-9610-615727C06D55}" type="presParOf" srcId="{FDD5C110-7AEB-45A7-A6EF-C7FEFF35ECAA}" destId="{FDC14A65-F49A-4B0C-8F02-D90165862867}" srcOrd="3" destOrd="0" presId="urn:microsoft.com/office/officeart/2005/8/layout/vList2"/>
    <dgm:cxn modelId="{C71FA9C1-D316-40E1-886D-A3C05BFFEBF8}" type="presParOf" srcId="{FDD5C110-7AEB-45A7-A6EF-C7FEFF35ECAA}" destId="{BB410B2A-DA8D-43FC-885A-E4133CB6AF7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38BF6F-EFD9-4BC8-A053-6E4C929024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0903053-CD71-4515-B3FF-A339CB4C74BE}">
      <dgm:prSet/>
      <dgm:spPr/>
      <dgm:t>
        <a:bodyPr/>
        <a:lstStyle/>
        <a:p>
          <a:pPr rtl="0"/>
          <a:r>
            <a:rPr lang="ru-RU" b="1" dirty="0" smtClean="0"/>
            <a:t>Экспресс-аналитика</a:t>
          </a:r>
          <a:endParaRPr lang="ru-RU" b="1" dirty="0"/>
        </a:p>
      </dgm:t>
    </dgm:pt>
    <dgm:pt modelId="{42A05775-6C97-4382-ACBD-0C5056E5424F}" type="parTrans" cxnId="{753BB067-3209-4585-A593-775F93522338}">
      <dgm:prSet/>
      <dgm:spPr/>
      <dgm:t>
        <a:bodyPr/>
        <a:lstStyle/>
        <a:p>
          <a:endParaRPr lang="ru-RU"/>
        </a:p>
      </dgm:t>
    </dgm:pt>
    <dgm:pt modelId="{DD8C75AC-6B9F-45B1-B8AC-EE62D8D13F4D}" type="sibTrans" cxnId="{753BB067-3209-4585-A593-775F93522338}">
      <dgm:prSet/>
      <dgm:spPr/>
      <dgm:t>
        <a:bodyPr/>
        <a:lstStyle/>
        <a:p>
          <a:endParaRPr lang="ru-RU"/>
        </a:p>
      </dgm:t>
    </dgm:pt>
    <dgm:pt modelId="{52C36102-618C-4CF6-A181-8F93A6753760}" type="pres">
      <dgm:prSet presAssocID="{A038BF6F-EFD9-4BC8-A053-6E4C929024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6AD69-3F32-4751-B716-28C7621872C0}" type="pres">
      <dgm:prSet presAssocID="{A0903053-CD71-4515-B3FF-A339CB4C74BE}" presName="parentText" presStyleLbl="node1" presStyleIdx="0" presStyleCnt="1" custLinFactNeighborX="-749" custLinFactNeighborY="-317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F33654-A3AD-4F1A-984C-D9190FE1E68C}" type="presOf" srcId="{A038BF6F-EFD9-4BC8-A053-6E4C92902412}" destId="{52C36102-618C-4CF6-A181-8F93A6753760}" srcOrd="0" destOrd="0" presId="urn:microsoft.com/office/officeart/2005/8/layout/vList2"/>
    <dgm:cxn modelId="{2B6F32D4-509D-42B0-8EFB-C1EC4CD3A722}" type="presOf" srcId="{A0903053-CD71-4515-B3FF-A339CB4C74BE}" destId="{F9C6AD69-3F32-4751-B716-28C7621872C0}" srcOrd="0" destOrd="0" presId="urn:microsoft.com/office/officeart/2005/8/layout/vList2"/>
    <dgm:cxn modelId="{753BB067-3209-4585-A593-775F93522338}" srcId="{A038BF6F-EFD9-4BC8-A053-6E4C92902412}" destId="{A0903053-CD71-4515-B3FF-A339CB4C74BE}" srcOrd="0" destOrd="0" parTransId="{42A05775-6C97-4382-ACBD-0C5056E5424F}" sibTransId="{DD8C75AC-6B9F-45B1-B8AC-EE62D8D13F4D}"/>
    <dgm:cxn modelId="{9D6788F5-ED51-469E-8282-CAFBBC58D422}" type="presParOf" srcId="{52C36102-618C-4CF6-A181-8F93A6753760}" destId="{F9C6AD69-3F32-4751-B716-28C7621872C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661D8-A9AA-4364-B5B8-6B553FCFA0AE}">
      <dsp:nvSpPr>
        <dsp:cNvPr id="0" name=""/>
        <dsp:cNvSpPr/>
      </dsp:nvSpPr>
      <dsp:spPr>
        <a:xfrm>
          <a:off x="0" y="456480"/>
          <a:ext cx="8229600" cy="117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знакомство с образовательными практиками педагогов южных районов Красноярского края в проектировании и проведении современных уроков  на основе СДО;</a:t>
          </a:r>
          <a:endParaRPr lang="ru-RU" sz="2100" kern="1200"/>
        </a:p>
      </dsp:txBody>
      <dsp:txXfrm>
        <a:off x="57572" y="514052"/>
        <a:ext cx="8114456" cy="1064216"/>
      </dsp:txXfrm>
    </dsp:sp>
    <dsp:sp modelId="{8332479C-259E-4617-961B-2B97BDA9A65B}">
      <dsp:nvSpPr>
        <dsp:cNvPr id="0" name=""/>
        <dsp:cNvSpPr/>
      </dsp:nvSpPr>
      <dsp:spPr>
        <a:xfrm>
          <a:off x="0" y="1944212"/>
          <a:ext cx="8229600" cy="117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обсуждение педагогических результатов  по организации  уроков   на основе применения  СДО (достижений учителей и учеников);</a:t>
          </a:r>
          <a:endParaRPr lang="ru-RU" sz="2100" kern="1200"/>
        </a:p>
      </dsp:txBody>
      <dsp:txXfrm>
        <a:off x="57572" y="2001784"/>
        <a:ext cx="8114456" cy="1064216"/>
      </dsp:txXfrm>
    </dsp:sp>
    <dsp:sp modelId="{BB410B2A-DA8D-43FC-885A-E4133CB6AF71}">
      <dsp:nvSpPr>
        <dsp:cNvPr id="0" name=""/>
        <dsp:cNvSpPr/>
      </dsp:nvSpPr>
      <dsp:spPr>
        <a:xfrm>
          <a:off x="0" y="3392640"/>
          <a:ext cx="8229600" cy="117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демонстрация опыта  в форме мастер-классов, открытых уроков, внеурочных занятий, консультаций, дискуссий.</a:t>
          </a:r>
          <a:endParaRPr lang="ru-RU" sz="2100" kern="1200"/>
        </a:p>
      </dsp:txBody>
      <dsp:txXfrm>
        <a:off x="57572" y="3450212"/>
        <a:ext cx="8114456" cy="1064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6AD69-3F32-4751-B716-28C7621872C0}">
      <dsp:nvSpPr>
        <dsp:cNvPr id="0" name=""/>
        <dsp:cNvSpPr/>
      </dsp:nvSpPr>
      <dsp:spPr>
        <a:xfrm>
          <a:off x="0" y="0"/>
          <a:ext cx="822960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Экспресс-аналитика</a:t>
          </a:r>
          <a:endParaRPr lang="ru-RU" sz="3400" b="1" kern="1200" dirty="0"/>
        </a:p>
      </dsp:txBody>
      <dsp:txXfrm>
        <a:off x="39809" y="39809"/>
        <a:ext cx="8149982" cy="73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Межмуниципальный  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семинар для педагогов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образовательных организаций юга  Красноярского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края</a:t>
            </a:r>
          </a:p>
          <a:p>
            <a:r>
              <a:rPr lang="ru-RU" b="1" u="sng" dirty="0">
                <a:solidFill>
                  <a:schemeClr val="tx2">
                    <a:lumMod val="10000"/>
                  </a:schemeClr>
                </a:solidFill>
              </a:rPr>
              <a:t>Ермаковский район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02.11.2022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 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5273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217"/>
                </a:solidFill>
              </a:rPr>
              <a:t>«</a:t>
            </a:r>
            <a:r>
              <a:rPr lang="ru-RU" sz="2400" b="1" cap="all" dirty="0">
                <a:solidFill>
                  <a:srgbClr val="003217"/>
                </a:solidFill>
              </a:rPr>
              <a:t>ИЗМЕНЕНИЕ ПРАКТИКИ ПРЕПОДАВАНИЯ  УЧЕБНЫХ ПРЕДМЕТОВ, ОБЕСПЕЧИВАЮЩЕЙ</a:t>
            </a:r>
            <a:r>
              <a:rPr lang="ru-RU" sz="2400" b="1" dirty="0">
                <a:solidFill>
                  <a:srgbClr val="003217"/>
                </a:solidFill>
              </a:rPr>
              <a:t> ФОРМИРОВАНИЕ У ОБУЧАЮЩИХСЯ ФУНКЦИОНАЛЬНОЙ ГРАМОТНОСТИ, </a:t>
            </a:r>
            <a:r>
              <a:rPr lang="ru-RU" sz="2400" b="1" cap="all" dirty="0">
                <a:solidFill>
                  <a:srgbClr val="003217"/>
                </a:solidFill>
              </a:rPr>
              <a:t>СРЕДСТВАМИ СПОСОБА ДИАЛЕКТИЧЕСКОГО ОБУЧЕНИЯ (СДО)»</a:t>
            </a:r>
            <a:r>
              <a:rPr lang="ru-RU" sz="2400" dirty="0">
                <a:solidFill>
                  <a:srgbClr val="003217"/>
                </a:solidFill>
              </a:rPr>
              <a:t> </a:t>
            </a:r>
            <a:r>
              <a:rPr lang="ru-RU" sz="2400" b="1" dirty="0">
                <a:solidFill>
                  <a:srgbClr val="003217"/>
                </a:solidFill>
              </a:rPr>
              <a:t> </a:t>
            </a:r>
            <a:endParaRPr lang="ru-RU" sz="2400" dirty="0">
              <a:solidFill>
                <a:srgbClr val="003217"/>
              </a:solidFill>
            </a:endParaRPr>
          </a:p>
        </p:txBody>
      </p:sp>
      <p:pic>
        <p:nvPicPr>
          <p:cNvPr id="3074" name="Picture 2" descr="logo-kr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25144"/>
            <a:ext cx="2144712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20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3217"/>
                </a:solidFill>
              </a:rPr>
              <a:t>Цель семинара: </a:t>
            </a:r>
            <a:endParaRPr lang="ru-RU" dirty="0">
              <a:solidFill>
                <a:srgbClr val="003217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определить  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возможности СДО в изменениях практики преподавания предметов</a:t>
            </a:r>
            <a:r>
              <a:rPr lang="ru-RU" b="1" cap="all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 необходимых для формирования функциональной грамотности, являющейся одним из ключевых показателей качества общего образования. </a:t>
            </a:r>
          </a:p>
          <a:p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2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Задачи семинара: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379709"/>
              </p:ext>
            </p:extLst>
          </p:nvPr>
        </p:nvGraphicFramePr>
        <p:xfrm>
          <a:off x="395536" y="1412776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73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84976" cy="15053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3217"/>
                </a:solidFill>
                <a:effectLst/>
              </a:rPr>
              <a:t>1 лента </a:t>
            </a:r>
            <a:br>
              <a:rPr lang="ru-RU" sz="3600" b="1" dirty="0" smtClean="0">
                <a:solidFill>
                  <a:srgbClr val="003217"/>
                </a:solidFill>
                <a:effectLst/>
              </a:rPr>
            </a:br>
            <a:r>
              <a:rPr lang="ru-RU" sz="3600" b="1" dirty="0" smtClean="0">
                <a:solidFill>
                  <a:srgbClr val="003217"/>
                </a:solidFill>
                <a:effectLst/>
              </a:rPr>
              <a:t>«</a:t>
            </a:r>
            <a:r>
              <a:rPr lang="ru-RU" sz="3200" b="1" dirty="0" smtClean="0">
                <a:solidFill>
                  <a:srgbClr val="003217"/>
                </a:solidFill>
                <a:effectLst/>
              </a:rPr>
              <a:t>Формирование </a:t>
            </a:r>
            <a:r>
              <a:rPr lang="ru-RU" sz="3200" b="1" dirty="0" smtClean="0">
                <a:solidFill>
                  <a:srgbClr val="003217"/>
                </a:solidFill>
                <a:effectLst/>
              </a:rPr>
              <a:t>функциональной  </a:t>
            </a:r>
            <a:r>
              <a:rPr lang="ru-RU" sz="3200" b="1" dirty="0">
                <a:solidFill>
                  <a:srgbClr val="003217"/>
                </a:solidFill>
                <a:effectLst/>
              </a:rPr>
              <a:t>грамотности  средствами СДО»</a:t>
            </a:r>
            <a:endParaRPr lang="ru-RU" sz="3200" dirty="0">
              <a:solidFill>
                <a:srgbClr val="00321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3217"/>
                </a:solidFill>
              </a:rPr>
              <a:t>Метапредметная </a:t>
            </a:r>
            <a:r>
              <a:rPr lang="ru-RU" b="1" u="sng" dirty="0" smtClean="0">
                <a:solidFill>
                  <a:srgbClr val="003217"/>
                </a:solidFill>
              </a:rPr>
              <a:t>игра ( 3) ЧГ</a:t>
            </a:r>
          </a:p>
          <a:p>
            <a:r>
              <a:rPr lang="ru-RU" b="1" dirty="0">
                <a:solidFill>
                  <a:srgbClr val="003217"/>
                </a:solidFill>
              </a:rPr>
              <a:t>Проектирование урока </a:t>
            </a:r>
            <a:r>
              <a:rPr lang="ru-RU" b="1" dirty="0" smtClean="0">
                <a:solidFill>
                  <a:srgbClr val="003217"/>
                </a:solidFill>
              </a:rPr>
              <a:t> ЕНГ</a:t>
            </a:r>
            <a:endParaRPr lang="ru-RU" dirty="0">
              <a:solidFill>
                <a:srgbClr val="003217"/>
              </a:solidFill>
            </a:endParaRPr>
          </a:p>
          <a:p>
            <a:r>
              <a:rPr lang="ru-RU" dirty="0">
                <a:solidFill>
                  <a:srgbClr val="003217"/>
                </a:solidFill>
              </a:rPr>
              <a:t>«</a:t>
            </a:r>
            <a:r>
              <a:rPr lang="ru-RU" b="1" dirty="0">
                <a:solidFill>
                  <a:srgbClr val="003217"/>
                </a:solidFill>
              </a:rPr>
              <a:t>Работа с текстом на платформе</a:t>
            </a:r>
            <a:r>
              <a:rPr lang="ru-RU" dirty="0">
                <a:solidFill>
                  <a:srgbClr val="003217"/>
                </a:solidFill>
              </a:rPr>
              <a:t> </a:t>
            </a:r>
            <a:r>
              <a:rPr lang="ru-RU" b="1" dirty="0" err="1">
                <a:solidFill>
                  <a:srgbClr val="003217"/>
                </a:solidFill>
              </a:rPr>
              <a:t>Learning</a:t>
            </a:r>
            <a:r>
              <a:rPr lang="ru-RU" b="1" dirty="0">
                <a:solidFill>
                  <a:srgbClr val="003217"/>
                </a:solidFill>
              </a:rPr>
              <a:t> </a:t>
            </a:r>
            <a:r>
              <a:rPr lang="ru-RU" b="1" dirty="0" err="1">
                <a:solidFill>
                  <a:srgbClr val="003217"/>
                </a:solidFill>
              </a:rPr>
              <a:t>Apps</a:t>
            </a:r>
            <a:r>
              <a:rPr lang="ru-RU" b="1" dirty="0">
                <a:solidFill>
                  <a:srgbClr val="003217"/>
                </a:solidFill>
              </a:rPr>
              <a:t> средствами СДО»</a:t>
            </a:r>
            <a:endParaRPr lang="ru-RU" dirty="0">
              <a:solidFill>
                <a:srgbClr val="0032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2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3217"/>
                </a:solidFill>
                <a:effectLst/>
              </a:rPr>
              <a:t>Лента уроков, внеурочных </a:t>
            </a:r>
            <a:r>
              <a:rPr lang="ru-RU" b="1" dirty="0" smtClean="0">
                <a:solidFill>
                  <a:srgbClr val="003217"/>
                </a:solidFill>
                <a:effectLst/>
              </a:rPr>
              <a:t>занятий </a:t>
            </a:r>
            <a:endParaRPr lang="ru-RU" dirty="0">
              <a:solidFill>
                <a:srgbClr val="003217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0950"/>
              </p:ext>
            </p:extLst>
          </p:nvPr>
        </p:nvGraphicFramePr>
        <p:xfrm>
          <a:off x="457200" y="1882808"/>
          <a:ext cx="8229600" cy="82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46186"/>
              </p:ext>
            </p:extLst>
          </p:nvPr>
        </p:nvGraphicFramePr>
        <p:xfrm>
          <a:off x="1043608" y="3140968"/>
          <a:ext cx="6912768" cy="273630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528392"/>
                <a:gridCol w="3384376"/>
              </a:tblGrid>
              <a:tr h="12961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217"/>
                          </a:solidFill>
                          <a:effectLst/>
                        </a:rPr>
                        <a:t>Обед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217"/>
                          </a:solidFill>
                          <a:effectLst/>
                        </a:rPr>
                        <a:t> 12.40 -13.10</a:t>
                      </a:r>
                      <a:endParaRPr lang="ru-RU" sz="1600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7E6A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217"/>
                          </a:solidFill>
                          <a:effectLst/>
                        </a:rPr>
                        <a:t>Экскурсия 12.40 -13.10</a:t>
                      </a:r>
                      <a:endParaRPr lang="ru-RU" sz="1600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Экскурсия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13.10- 13.40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Обед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13.10-13.40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16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ru-RU" sz="3100" b="1" i="1" u="sng" dirty="0" smtClean="0">
                <a:solidFill>
                  <a:srgbClr val="003217"/>
                </a:solidFill>
                <a:effectLst/>
              </a:rPr>
              <a:t>Аналитико - рефлексивный  лист </a:t>
            </a:r>
            <a:r>
              <a:rPr lang="ru-RU" sz="3100" b="1" i="1" u="sng" dirty="0">
                <a:solidFill>
                  <a:srgbClr val="003217"/>
                </a:solidFill>
                <a:effectLst/>
              </a:rPr>
              <a:t>урока</a:t>
            </a:r>
            <a:r>
              <a:rPr lang="ru-RU" dirty="0">
                <a:solidFill>
                  <a:srgbClr val="003217"/>
                </a:solidFill>
                <a:effectLst/>
              </a:rPr>
              <a:t/>
            </a:r>
            <a:br>
              <a:rPr lang="ru-RU" dirty="0">
                <a:solidFill>
                  <a:srgbClr val="003217"/>
                </a:solidFill>
                <a:effectLst/>
              </a:rPr>
            </a:br>
            <a:endParaRPr lang="ru-RU" dirty="0">
              <a:solidFill>
                <a:srgbClr val="003217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14060"/>
              </p:ext>
            </p:extLst>
          </p:nvPr>
        </p:nvGraphicFramePr>
        <p:xfrm>
          <a:off x="107504" y="692696"/>
          <a:ext cx="9006230" cy="65475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06230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Этап, время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28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Соответствие темы и </a:t>
                      </a:r>
                      <a:r>
                        <a:rPr lang="ru-RU" sz="1600" b="1" dirty="0" smtClean="0">
                          <a:solidFill>
                            <a:srgbClr val="003217"/>
                          </a:solidFill>
                          <a:effectLst/>
                        </a:rPr>
                        <a:t>заданий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</a:endParaRPr>
                    </a:p>
                  </a:txBody>
                  <a:tcPr marL="60237" marR="60237" marT="0" marB="0"/>
                </a:tc>
              </a:tr>
              <a:tr h="247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Ключевая идея урока в формате проблемного вопроса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100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На какие результаты выводит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учитель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детей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(предметные, метапредметные личностные)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57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Какими способами,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 приемами, идет выведение  на результат  (запускается деятельность)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369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Оценивание достигнутых результатов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569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217"/>
                          </a:solidFill>
                          <a:effectLst/>
                        </a:rPr>
                        <a:t>Рефлексия</a:t>
                      </a:r>
                      <a:r>
                        <a:rPr lang="ru-RU" sz="1600" b="1" baseline="0" dirty="0" smtClean="0">
                          <a:solidFill>
                            <a:srgbClr val="003217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3217"/>
                          </a:solidFill>
                          <a:effectLst/>
                        </a:rPr>
                        <a:t>этапов</a:t>
                      </a:r>
                      <a:r>
                        <a:rPr lang="ru-RU" sz="1600" b="1" baseline="0" dirty="0" smtClean="0">
                          <a:solidFill>
                            <a:srgbClr val="003217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3217"/>
                          </a:solidFill>
                          <a:effectLst/>
                        </a:rPr>
                        <a:t>уроков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 ( да, нет)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494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Учебные материалы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(задания на формирование ФГ)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493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Формы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3217"/>
                          </a:solidFill>
                          <a:effectLst/>
                        </a:rPr>
                        <a:t>работы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</a:endParaRPr>
                    </a:p>
                  </a:txBody>
                  <a:tcPr marL="60237" marR="60237" marT="0" marB="0"/>
                </a:tc>
              </a:tr>
              <a:tr h="750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Виды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(умения предметные, метапредметные)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3217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750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Рефлексивная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отметка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217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00321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3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1186"/>
          </a:xfrm>
        </p:spPr>
        <p:txBody>
          <a:bodyPr>
            <a:normAutofit fontScale="90000"/>
          </a:bodyPr>
          <a:lstStyle/>
          <a:p>
            <a:r>
              <a:rPr lang="ru-RU" sz="2800" b="1" i="1" u="sng" dirty="0">
                <a:solidFill>
                  <a:srgbClr val="003217"/>
                </a:solidFill>
                <a:effectLst/>
              </a:rPr>
              <a:t>Аналитико - рефлексивный  лист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366983"/>
              </p:ext>
            </p:extLst>
          </p:nvPr>
        </p:nvGraphicFramePr>
        <p:xfrm>
          <a:off x="-7945" y="692696"/>
          <a:ext cx="9252520" cy="60570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7312"/>
                <a:gridCol w="1224615"/>
                <a:gridCol w="1907483"/>
                <a:gridCol w="1747915"/>
                <a:gridCol w="1390263"/>
                <a:gridCol w="1264932"/>
              </a:tblGrid>
              <a:tr h="832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Первая лента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Тема мастер-класса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Проблема, решаемая в ходе мастер-класса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Соответствие содержания мастер-класса заявленной теме, поставленным целям и задачам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Соответствие методов, используемых на мастер-классе, поставленным задачам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Способы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 деятельности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Методическая ценность представленного  содержания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Рефлексивная отметка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</a:tr>
              <a:tr h="12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210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2">
      <a:dk1>
        <a:sysClr val="windowText" lastClr="000000"/>
      </a:dk1>
      <a:lt1>
        <a:sysClr val="window" lastClr="FFFFFF"/>
      </a:lt1>
      <a:dk2>
        <a:srgbClr val="FFFFFF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258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Презентация PowerPoint</vt:lpstr>
      <vt:lpstr>Цель семинара: </vt:lpstr>
      <vt:lpstr>Задачи семинара: </vt:lpstr>
      <vt:lpstr>1 лента  «Формирование функциональной  грамотности  средствами СДО»</vt:lpstr>
      <vt:lpstr>Лента уроков, внеурочных занятий </vt:lpstr>
      <vt:lpstr>Аналитико - рефлексивный  лист урока </vt:lpstr>
      <vt:lpstr>Аналитико - рефлексивный  лист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Пользователь Windows</cp:lastModifiedBy>
  <cp:revision>18</cp:revision>
  <dcterms:created xsi:type="dcterms:W3CDTF">2022-11-01T13:15:57Z</dcterms:created>
  <dcterms:modified xsi:type="dcterms:W3CDTF">2022-11-12T13:02:38Z</dcterms:modified>
</cp:coreProperties>
</file>