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82" r:id="rId7"/>
    <p:sldId id="284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8" r:id="rId18"/>
    <p:sldId id="299" r:id="rId19"/>
    <p:sldId id="300" r:id="rId20"/>
    <p:sldId id="301" r:id="rId21"/>
    <p:sldId id="280" r:id="rId22"/>
    <p:sldId id="278" r:id="rId23"/>
    <p:sldId id="295" r:id="rId24"/>
    <p:sldId id="302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9">
          <p15:clr>
            <a:srgbClr val="A4A3A4"/>
          </p15:clr>
        </p15:guide>
        <p15:guide id="2" orient="horz" pos="3015">
          <p15:clr>
            <a:srgbClr val="A4A3A4"/>
          </p15:clr>
        </p15:guide>
        <p15:guide id="3" orient="horz" pos="652">
          <p15:clr>
            <a:srgbClr val="A4A3A4"/>
          </p15:clr>
        </p15:guide>
        <p15:guide id="4" orient="horz" pos="2286">
          <p15:clr>
            <a:srgbClr val="A4A3A4"/>
          </p15:clr>
        </p15:guide>
        <p15:guide id="5" orient="horz" pos="2142">
          <p15:clr>
            <a:srgbClr val="A4A3A4"/>
          </p15:clr>
        </p15:guide>
        <p15:guide id="6" orient="horz" pos="798">
          <p15:clr>
            <a:srgbClr val="A4A3A4"/>
          </p15:clr>
        </p15:guide>
        <p15:guide id="7" pos="2847">
          <p15:clr>
            <a:srgbClr val="A4A3A4"/>
          </p15:clr>
        </p15:guide>
        <p15:guide id="8" pos="1408">
          <p15:clr>
            <a:srgbClr val="A4A3A4"/>
          </p15:clr>
        </p15:guide>
        <p15:guide id="9" pos="115">
          <p15:clr>
            <a:srgbClr val="A4A3A4"/>
          </p15:clr>
        </p15:guide>
        <p15:guide id="10" pos="16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42B"/>
    <a:srgbClr val="5F4E94"/>
    <a:srgbClr val="3A669C"/>
    <a:srgbClr val="86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51" autoAdjust="0"/>
    <p:restoredTop sz="97542" autoAdjust="0"/>
  </p:normalViewPr>
  <p:slideViewPr>
    <p:cSldViewPr snapToGrid="0" showGuides="1">
      <p:cViewPr varScale="1">
        <p:scale>
          <a:sx n="71" d="100"/>
          <a:sy n="71" d="100"/>
        </p:scale>
        <p:origin x="53" y="571"/>
      </p:cViewPr>
      <p:guideLst>
        <p:guide orient="horz" pos="1609"/>
        <p:guide orient="horz" pos="3015"/>
        <p:guide orient="horz" pos="652"/>
        <p:guide orient="horz" pos="2286"/>
        <p:guide orient="horz" pos="2142"/>
        <p:guide orient="horz" pos="798"/>
        <p:guide pos="2847"/>
        <p:guide pos="1408"/>
        <p:guide pos="115"/>
        <p:guide pos="16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7DC6-215A-42C2-BE88-5BBB90B3DEA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76AF9-A0A1-40D6-A9F7-CBF2CAEFE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9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6AF9-A0A1-40D6-A9F7-CBF2CAEFE5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6AF9-A0A1-40D6-A9F7-CBF2CAEFE5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4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1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2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3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0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5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6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1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6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8BCE-C5C5-41D0-9920-9FD79C7BD1F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CE37-8856-4EF1-B3EC-A3896F6EB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4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74;&#1080;&#1076;&#1077;&#1086;&#1084;&#1072;&#1090;&#1077;&#1088;&#1080;&#1072;&#1083;&#1099;/&#1059;&#1095;&#1077;&#1073;&#1085;&#1072;&#1103;_&#1087;&#1088;&#1072;&#1082;&#1090;&#1080;&#1082;&#1072;_&#1055;&#1086;&#1074;&#1072;&#1088;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0" y="2696124"/>
            <a:ext cx="4572000" cy="2447375"/>
          </a:xfrm>
          <a:prstGeom prst="rect">
            <a:avLst/>
          </a:prstGeom>
          <a:solidFill>
            <a:srgbClr val="3A669C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2749634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3761" y="4025873"/>
            <a:ext cx="302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АКТУАЛЬНОСТЬ </a:t>
            </a:r>
            <a:b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ВОСТРЕБОВАННОСТЬ </a:t>
            </a:r>
            <a:b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ТРУДОУСТРОЙСТВО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761" y="3256432"/>
            <a:ext cx="4387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9475">
              <a:lnSpc>
                <a:spcPct val="110000"/>
              </a:lnSpc>
              <a:tabLst>
                <a:tab pos="1793875" algn="l"/>
              </a:tabLst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Если хочешь отличиться  - приходи в АТЭТ учиться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" y="1471603"/>
            <a:ext cx="4300921" cy="8220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79475">
              <a:lnSpc>
                <a:spcPct val="110000"/>
              </a:lnSpc>
              <a:spcBef>
                <a:spcPts val="0"/>
              </a:spcBef>
              <a:tabLst>
                <a:tab pos="1793875" algn="l"/>
              </a:tabLst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АЧИНСКИЙ ТОРГОВО-ЭКОНОМИЧЕСКИЙ ТЕХНИКУМ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761" y="2967438"/>
            <a:ext cx="2193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www.atet.su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4533"/>
          <a:stretch/>
        </p:blipFill>
        <p:spPr>
          <a:xfrm>
            <a:off x="16860" y="2743198"/>
            <a:ext cx="4572000" cy="2400301"/>
          </a:xfrm>
          <a:prstGeom prst="rect">
            <a:avLst/>
          </a:prstGeom>
        </p:spPr>
      </p:pic>
      <p:pic>
        <p:nvPicPr>
          <p:cNvPr id="13" name="Рисунок 12" descr="Логотип 1929 - копия (1)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41963" y="179319"/>
            <a:ext cx="1211357" cy="106348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-6436"/>
            <a:ext cx="4571999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72000"/>
            <a:r>
              <a:rPr lang="ru-RU" sz="1600" b="1" dirty="0">
                <a:solidFill>
                  <a:schemeClr val="bg1"/>
                </a:solidFill>
              </a:rPr>
              <a:t>Предприятия общественного питания: бары, кафе, рестораны, столовые.</a:t>
            </a:r>
          </a:p>
          <a:p>
            <a:pPr marL="72000"/>
            <a:r>
              <a:rPr lang="ru-RU" sz="1600" b="1" dirty="0">
                <a:solidFill>
                  <a:schemeClr val="bg1"/>
                </a:solidFill>
              </a:rPr>
              <a:t>Комбинаты школьного питания.</a:t>
            </a:r>
          </a:p>
          <a:p>
            <a:pPr marL="72000"/>
            <a:r>
              <a:rPr lang="ru-RU" sz="1600" b="1" dirty="0">
                <a:solidFill>
                  <a:schemeClr val="bg1"/>
                </a:solidFill>
              </a:rPr>
              <a:t>Технолог. </a:t>
            </a:r>
          </a:p>
          <a:p>
            <a:pPr marL="72000"/>
            <a:r>
              <a:rPr lang="ru-RU" sz="1600" b="1" dirty="0">
                <a:solidFill>
                  <a:schemeClr val="bg1"/>
                </a:solidFill>
              </a:rPr>
              <a:t>Заведующий производством. </a:t>
            </a:r>
          </a:p>
          <a:p>
            <a:pPr marL="72000"/>
            <a:r>
              <a:rPr lang="ru-RU" sz="1600" b="1" dirty="0">
                <a:solidFill>
                  <a:schemeClr val="bg1"/>
                </a:solidFill>
              </a:rPr>
              <a:t>Шеф-повар. Собственный бизнес</a:t>
            </a:r>
          </a:p>
          <a:p>
            <a:pPr marL="72000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" y="0"/>
            <a:ext cx="2414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Поварское и кондитерское дело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Где и кем может работать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798850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680" y="1145214"/>
            <a:ext cx="4450080" cy="3998284"/>
          </a:xfrm>
          <a:prstGeom prst="rect">
            <a:avLst/>
          </a:prstGeom>
          <a:gradFill>
            <a:gsLst>
              <a:gs pos="20000">
                <a:schemeClr val="bg1">
                  <a:alpha val="84000"/>
                </a:schemeClr>
              </a:gs>
              <a:gs pos="87000">
                <a:srgbClr val="FFFFFF">
                  <a:alpha val="42000"/>
                </a:srgbClr>
              </a:gs>
              <a:gs pos="62000">
                <a:srgbClr val="FFFFFF">
                  <a:alpha val="64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ПОВАРСКОЕ И КОНДИТЕРСКОЕ ДЕЛО</a:t>
            </a:r>
            <a:endParaRPr lang="ru-RU" sz="1600" b="1" dirty="0">
              <a:latin typeface="Arial Black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6733"/>
              </p:ext>
            </p:extLst>
          </p:nvPr>
        </p:nvGraphicFramePr>
        <p:xfrm>
          <a:off x="5441993" y="737942"/>
          <a:ext cx="3452241" cy="3980805"/>
        </p:xfrm>
        <a:graphic>
          <a:graphicData uri="http://schemas.openxmlformats.org/drawingml/2006/table">
            <a:tbl>
              <a:tblPr/>
              <a:tblGrid>
                <a:gridCol w="345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9779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процесса приготовления и приготовление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полуфабрикатов, сложных холодных и горячих кулинарных закусок, десертов, хлебобулочных, мучных кондитерских изделий </a:t>
                      </a: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Планирование работы производства</a:t>
                      </a: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структурным подразделением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Составление меню </a:t>
                      </a: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1781" y="813516"/>
            <a:ext cx="1211357" cy="1063488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51" y="992814"/>
            <a:ext cx="2675057" cy="3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72000"/>
            <a:endParaRPr lang="ru-RU" sz="1400" dirty="0"/>
          </a:p>
          <a:p>
            <a:pPr marL="72000"/>
            <a:r>
              <a:rPr lang="ru-RU" sz="1400" dirty="0"/>
              <a:t>Документационные, информационные кадровые, аналитические, архивные службы коммерческих, государственных предприятий и организаций.</a:t>
            </a:r>
          </a:p>
          <a:p>
            <a:pPr marL="72000"/>
            <a:r>
              <a:rPr lang="ru-RU" sz="1400" b="1" dirty="0">
                <a:solidFill>
                  <a:schemeClr val="bg1"/>
                </a:solidFill>
              </a:rPr>
              <a:t>Специалист кадровой службы. Делопроизводитель. Секретарь учреждения. Офис – менеджер. Помощник руководителя.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3" y="0"/>
            <a:ext cx="24145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ДОКУМЕНТАЦИОННОЕ ОБЕСПЕЧЕНИЕ УПРАВЛЕНИЯ И АРХИВОВЕДЕНИЕ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Где и кем может работать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92552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ДОКУМЕНТАЦИОННОЕ ОБЕСПЕЧЕНИЕ УПРАВЛЕНИЯ И АРХИВОВЕДЕНИЕ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01649"/>
              </p:ext>
            </p:extLst>
          </p:nvPr>
        </p:nvGraphicFramePr>
        <p:xfrm>
          <a:off x="5441992" y="937681"/>
          <a:ext cx="3452241" cy="2926080"/>
        </p:xfrm>
        <a:graphic>
          <a:graphicData uri="http://schemas.openxmlformats.org/drawingml/2006/table">
            <a:tbl>
              <a:tblPr/>
              <a:tblGrid>
                <a:gridCol w="345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143">
                <a:tc>
                  <a:txBody>
                    <a:bodyPr/>
                    <a:lstStyle/>
                    <a:p>
                      <a:pPr marL="83820" marR="8318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и ведение архивных дел в организациях (приём, регистрация, систематизация,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ведение учёта документов). </a:t>
                      </a:r>
                      <a:endParaRPr lang="ru-RU" sz="16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16">
                <a:tc>
                  <a:txBody>
                    <a:bodyPr/>
                    <a:lstStyle/>
                    <a:p>
                      <a:pPr marL="83820" marR="8318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Составление справочно-поисковой системы документов.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79">
                <a:tc>
                  <a:txBody>
                    <a:bodyPr/>
                    <a:lstStyle/>
                    <a:p>
                      <a:pPr marL="83820" marR="83185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документации для передачи на архивное хранение, обеспечение сохранности документов на разных носителях. </a:t>
                      </a:r>
                      <a:endParaRPr lang="ru-RU" sz="1600" b="1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9515" y="892552"/>
            <a:ext cx="1211357" cy="1063488"/>
          </a:xfrm>
          <a:prstGeom prst="ellipse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17" y="937681"/>
            <a:ext cx="2765343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marR="82296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Курортный комплекс. Туристическое агентство.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Гостиница. Отель. Хостел.</a:t>
            </a:r>
          </a:p>
          <a:p>
            <a:pPr marL="82296" marR="82296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Гостевой дом.</a:t>
            </a:r>
          </a:p>
          <a:p>
            <a:pPr marL="82296" marR="82296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Директор. Администратор гостиницы. Администратор жилого комплекса. Менеджер гостиничного сервиса. Менеджер по туризму</a:t>
            </a:r>
          </a:p>
          <a:p>
            <a:pPr marL="82296" marR="82296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" y="0"/>
            <a:ext cx="2414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ТУРИЗМ И ГОСТИНИЧНОЕ ДЕЛО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Где и кем может работать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92552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ТУРИЗМ И ГОСТЕПРИИМСТВО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8638"/>
              </p:ext>
            </p:extLst>
          </p:nvPr>
        </p:nvGraphicFramePr>
        <p:xfrm>
          <a:off x="5535126" y="1100667"/>
          <a:ext cx="3507274" cy="3291840"/>
        </p:xfrm>
        <a:graphic>
          <a:graphicData uri="http://schemas.openxmlformats.org/drawingml/2006/table">
            <a:tbl>
              <a:tblPr/>
              <a:tblGrid>
                <a:gridCol w="3507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83820" marR="90170"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Специалист в сфере гостиничного дела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анимается своевременным оформлением заявок на размещение, бронированием номеров, ведением корреспонденции и предоставлением информации об услугах гостям отеля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16">
                <a:tc>
                  <a:txBody>
                    <a:bodyPr/>
                    <a:lstStyle/>
                    <a:p>
                      <a:pPr marL="83820" marR="9017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Менеджер по гостиничному делу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занимается организацией работы технического и обслуживающего персонала, принимает и выписывает гостей, решает их проблемы во время 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ребывания, занимается бронированием услуг и их презентацией</a:t>
                      </a:r>
                      <a:endParaRPr lang="ru-RU" sz="12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3820" marR="9017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79">
                <a:tc>
                  <a:txBody>
                    <a:bodyPr/>
                    <a:lstStyle/>
                    <a:p>
                      <a:pPr marL="83820" marR="8318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Специалисты отрасли помогают выбрать направление в соответствии с запросами клиентов, забронировать гостиничные номера, авиабилеты</a:t>
                      </a:r>
                      <a:endParaRPr lang="ru-RU" sz="12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9515" y="892552"/>
            <a:ext cx="1211357" cy="1063488"/>
          </a:xfrm>
          <a:prstGeom prst="ellipse">
            <a:avLst/>
          </a:prstGeom>
        </p:spPr>
      </p:pic>
      <p:pic>
        <p:nvPicPr>
          <p:cNvPr id="4098" name="Picture 2" descr="https://mc-medprof.ru/wp-content/uploads/2020/04/medprof_profosmotr_dlya-rabotnikov-v-sfere-gostinichnogo-biznesa_spb_b2b-min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18" y="953029"/>
            <a:ext cx="2857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6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1 год 10 месяцев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питание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Академическая и социальная стипендия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обучение, Общежитие для иногородних студентов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предоставить ПМПК 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marR="82296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" y="0"/>
            <a:ext cx="2414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Портной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Кухонный рабочий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Изготовитель пищевых полуфабрикатов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92552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93563"/>
            <a:ext cx="61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ПОРТНОЙ</a:t>
            </a:r>
          </a:p>
          <a:p>
            <a: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КУХОННЫЙ РАБОЧИЙ</a:t>
            </a:r>
          </a:p>
          <a:p>
            <a: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ИЗГОТОВИТЕЛЬ ПИЩЕВЫХ ПОЛУФАБРИКАТОВ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9515" y="892552"/>
            <a:ext cx="1211357" cy="1063488"/>
          </a:xfrm>
          <a:prstGeom prst="ellipse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63102"/>
              </p:ext>
            </p:extLst>
          </p:nvPr>
        </p:nvGraphicFramePr>
        <p:xfrm>
          <a:off x="2569718" y="723553"/>
          <a:ext cx="6394763" cy="1261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33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ПОРТНОЙ (для лиц с ОВЗ)</a:t>
                      </a:r>
                      <a:r>
                        <a:rPr lang="ru-RU" sz="1200" u="none" strike="noStrike" spc="0" dirty="0">
                          <a:effectLst/>
                        </a:rPr>
                        <a:t> бюджет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90170" indent="271463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Пошив по индивидуальным заказам швейных изделий, моделей и образцов; ремонт швейных изделий из различных материалов на машинах или вручную. влажно-тепловая обработка мелких деталей при пошиве и ремонте различных изделий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Ателье, швейные фабрики, собственный бизнес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1" name="Рисунок 268" descr="Портн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44" y="817066"/>
            <a:ext cx="1516062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23388"/>
              </p:ext>
            </p:extLst>
          </p:nvPr>
        </p:nvGraphicFramePr>
        <p:xfrm>
          <a:off x="2569718" y="1985372"/>
          <a:ext cx="6400799" cy="1322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60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ИЗГОТОВИТЕЛЬ ПИЩЕВЫХ ПОЛУФАБРИКАТОВ (для лиц с ОВЗ)</a:t>
                      </a:r>
                      <a:r>
                        <a:rPr lang="ru-RU" sz="1200" u="none" strike="noStrike" spc="0" dirty="0">
                          <a:effectLst/>
                        </a:rPr>
                        <a:t> бюджет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314">
                <a:tc>
                  <a:txBody>
                    <a:bodyPr/>
                    <a:lstStyle/>
                    <a:p>
                      <a:pPr indent="83820"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indent="2714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2400" algn="l"/>
                          <a:tab pos="2963863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Первичная обработка сырья при изготовлении полуфабрикатов. Приготовление котлетной массы из мяса, рыбы и овощей, начинок для пельменей, вареников. Замешивание теста. Нарезка полуфабрикатов из мяса и рыбы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>
                          <a:effectLst/>
                        </a:rPr>
                        <a:t>Предприятия общественного питания: бары, кафе, рестораны, столовые.</a:t>
                      </a:r>
                      <a:r>
                        <a:rPr lang="ru-RU" sz="1100" b="1" dirty="0">
                          <a:effectLst/>
                        </a:rPr>
                        <a:t> Собственный бизнес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Рисунок 270" descr="лепщик пельмен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90" y="1985372"/>
            <a:ext cx="1299694" cy="12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41095"/>
              </p:ext>
            </p:extLst>
          </p:nvPr>
        </p:nvGraphicFramePr>
        <p:xfrm>
          <a:off x="2569718" y="3330364"/>
          <a:ext cx="6404949" cy="1369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61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effectLst/>
                        </a:rPr>
                        <a:t>КУХОННЫЙ РАБОЧИЙ (для лиц с ОВЗ) бюджет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115">
                <a:tc>
                  <a:txBody>
                    <a:bodyPr/>
                    <a:lstStyle/>
                    <a:p>
                      <a:pPr marL="83820" marR="90170"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2963863" algn="l"/>
                        </a:tabLst>
                        <a:defRPr/>
                      </a:pPr>
                      <a:r>
                        <a:rPr lang="ru-RU" sz="1100" b="1" dirty="0">
                          <a:effectLst/>
                        </a:rPr>
                        <a:t>Доставка полуфабрикатов и сырья в производственные цеха. Открывание разной тары. Установка на подносы столовых приборов, хлеба, тарелок с холодными закусками, стаканов с напитками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>
                          <a:effectLst/>
                        </a:rPr>
                        <a:t>Предприятия общественного питания: бары, кафе, рестораны, столовые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Рисунок 16" descr="кухонный рабочий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17" y="3391959"/>
            <a:ext cx="1297716" cy="1273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48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Комнаты для проживания двух человек.</a:t>
            </a: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Комнаты отдыха. Теннисный стол, телевизор, мягкая мебель.</a:t>
            </a: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Комната для приготовления пищи, душевая, прачечная.</a:t>
            </a: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Тренажерный зал.</a:t>
            </a: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Спортивный зал.</a:t>
            </a: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Развлекательные мероприятия: тематические конкурсные игровые вечера, дискотеки.</a:t>
            </a: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Совет общежития.</a:t>
            </a:r>
          </a:p>
          <a:p>
            <a:r>
              <a:rPr lang="ru-RU" sz="1300" dirty="0">
                <a:latin typeface="Arial Narrow" panose="020B0606020202030204" pitchFamily="34" charset="0"/>
                <a:cs typeface="Arial" panose="020B0604020202020204" pitchFamily="34" charset="0"/>
              </a:rPr>
              <a:t>Стоимость проживания за месяц 250-400 руб.</a:t>
            </a:r>
          </a:p>
          <a:p>
            <a:endParaRPr lang="ru-RU" sz="13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marR="82296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" y="0"/>
            <a:ext cx="2414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Общежитие: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</a:rPr>
              <a:t>Квартал Политехникума, 1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</a:rPr>
              <a:t>ул. Ленина, 13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705067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3628" y="721142"/>
            <a:ext cx="1211357" cy="1063488"/>
          </a:xfrm>
          <a:prstGeom prst="ellipse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80272"/>
              </p:ext>
            </p:extLst>
          </p:nvPr>
        </p:nvGraphicFramePr>
        <p:xfrm>
          <a:off x="2480872" y="74951"/>
          <a:ext cx="6588177" cy="5068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8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0"/>
          <a:stretch/>
        </p:blipFill>
        <p:spPr>
          <a:xfrm>
            <a:off x="2883030" y="138344"/>
            <a:ext cx="2281082" cy="2342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2"/>
          <a:stretch/>
        </p:blipFill>
        <p:spPr>
          <a:xfrm>
            <a:off x="2480872" y="2571748"/>
            <a:ext cx="1870241" cy="2183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45" y="2571748"/>
            <a:ext cx="1637909" cy="2183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96" y="138345"/>
            <a:ext cx="3126699" cy="2345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54" y="2571746"/>
            <a:ext cx="2836893" cy="21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6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Юноши проживают в общежитии на квартале Политехникум, 1.</a:t>
            </a:r>
          </a:p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Девушки в общежитиях на ул. Ленина, 13 и квартал Политехникум, 1.</a:t>
            </a:r>
          </a:p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В общежитии находятся педагоги-воспитатели, которые помогают выполнять домашнее задание, следят за порядком в комнатах, организуют различные мероприятия.</a:t>
            </a: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marR="82296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" y="0"/>
            <a:ext cx="2414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Общежитие: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</a:rPr>
              <a:t>Квартал Политехникума, 1</a:t>
            </a:r>
          </a:p>
          <a:p>
            <a:pPr marL="342900" indent="-342900">
              <a:buAutoNum type="arabicPeriod"/>
            </a:pPr>
            <a:r>
              <a:rPr lang="ru-RU" sz="1300" dirty="0">
                <a:solidFill>
                  <a:schemeClr val="bg1"/>
                </a:solidFill>
              </a:rPr>
              <a:t>ул. Ленина, 13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92552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9515" y="892552"/>
            <a:ext cx="1211357" cy="1063488"/>
          </a:xfrm>
          <a:prstGeom prst="ellipse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42527"/>
              </p:ext>
            </p:extLst>
          </p:nvPr>
        </p:nvGraphicFramePr>
        <p:xfrm>
          <a:off x="2414512" y="1"/>
          <a:ext cx="6805688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5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81" y="168576"/>
            <a:ext cx="2299179" cy="2299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48" y="256237"/>
            <a:ext cx="2053652" cy="20536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/>
          <a:stretch/>
        </p:blipFill>
        <p:spPr>
          <a:xfrm>
            <a:off x="7247743" y="184564"/>
            <a:ext cx="1728341" cy="21969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37" y="2610371"/>
            <a:ext cx="3132176" cy="2346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/>
          <a:stretch/>
        </p:blipFill>
        <p:spPr>
          <a:xfrm>
            <a:off x="2509517" y="2571748"/>
            <a:ext cx="1718951" cy="22481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/>
          <a:stretch/>
        </p:blipFill>
        <p:spPr>
          <a:xfrm>
            <a:off x="7435265" y="2571748"/>
            <a:ext cx="1569344" cy="22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0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marR="82296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3888"/>
            <a:ext cx="2414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Поварское и кондитерское дело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92552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9515" y="892552"/>
            <a:ext cx="1211357" cy="1063488"/>
          </a:xfrm>
          <a:prstGeom prst="ellipse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91319"/>
              </p:ext>
            </p:extLst>
          </p:nvPr>
        </p:nvGraphicFramePr>
        <p:xfrm>
          <a:off x="2414512" y="1"/>
          <a:ext cx="6805688" cy="514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5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15" y="307777"/>
            <a:ext cx="6640088" cy="44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3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40822" y="2856845"/>
            <a:ext cx="2414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Учебные мастерские Поварское и кондитерское дело</a:t>
            </a:r>
            <a:endParaRPr lang="ru-RU" sz="13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98120"/>
              </p:ext>
            </p:extLst>
          </p:nvPr>
        </p:nvGraphicFramePr>
        <p:xfrm>
          <a:off x="0" y="0"/>
          <a:ext cx="9144000" cy="5314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603955" cy="52863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29485" y="11013"/>
            <a:ext cx="2414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Поварское и кондитерское дело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5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252584" y="141448"/>
            <a:ext cx="241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Хлебопечение</a:t>
            </a:r>
            <a:endParaRPr lang="ru-RU" sz="13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9926"/>
              </p:ext>
            </p:extLst>
          </p:nvPr>
        </p:nvGraphicFramePr>
        <p:xfrm>
          <a:off x="0" y="0"/>
          <a:ext cx="9220200" cy="5362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61" y="0"/>
            <a:ext cx="5207000" cy="3905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4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37922" y="4057224"/>
            <a:ext cx="241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Хлебопечение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252584" y="141448"/>
            <a:ext cx="241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Хлебопечение</a:t>
            </a:r>
            <a:endParaRPr lang="ru-RU" sz="13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58768"/>
              </p:ext>
            </p:extLst>
          </p:nvPr>
        </p:nvGraphicFramePr>
        <p:xfrm>
          <a:off x="0" y="0"/>
          <a:ext cx="9220200" cy="5362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0172" y="403058"/>
            <a:ext cx="241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Бухгалтерский учёт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80" y="0"/>
            <a:ext cx="4890120" cy="36675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055"/>
            <a:ext cx="4396093" cy="3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8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437"/>
            <a:ext cx="2414515" cy="5149935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8195" y="335648"/>
            <a:ext cx="2306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АТЭТ – ЭТО МЫ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22644"/>
              </p:ext>
            </p:extLst>
          </p:nvPr>
        </p:nvGraphicFramePr>
        <p:xfrm>
          <a:off x="2519680" y="1404903"/>
          <a:ext cx="6457406" cy="3412493"/>
        </p:xfrm>
        <a:graphic>
          <a:graphicData uri="http://schemas.openxmlformats.org/drawingml/2006/table">
            <a:tbl>
              <a:tblPr/>
              <a:tblGrid>
                <a:gridCol w="105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90 лет</a:t>
                      </a:r>
                      <a:endParaRPr lang="ru-RU" sz="7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ИСТОРИИ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15000</a:t>
                      </a:r>
                      <a:endParaRPr lang="ru-RU" sz="7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ВЫПУСКНИКОВ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7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ru-RU" sz="7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ОБРАЗОВАТЕЛЬНЫХ</a:t>
                      </a:r>
                      <a:b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ПРОГРАММЫ</a:t>
                      </a:r>
                      <a:r>
                        <a:rPr lang="ru-RU" sz="1200" b="0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СПО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7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УРОВНЯ ПОДГОТОВКИ </a:t>
                      </a:r>
                      <a:r>
                        <a:rPr lang="ru-RU" sz="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(профессии рабочего и уровень специалист)</a:t>
                      </a:r>
                      <a:endParaRPr lang="ru-RU" sz="8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7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КОМПЕТЕНЦИИ ПРОФЕССИОНАЛЫ</a:t>
                      </a:r>
                      <a:r>
                        <a:rPr lang="en-US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Skills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ru-RU" sz="700" b="0" kern="1400" cap="none" spc="0" baseline="10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СОВРЕМЕННЫЕ ЛАБОРАТОРИИ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700" b="0" kern="1400" cap="none" spc="0" baseline="10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УЧЕБНЫХ КОРПУСА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700" b="0" kern="1400" cap="none" spc="0" baseline="10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ОБЩЕЖИТИЯ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23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18922</a:t>
                      </a:r>
                      <a:br>
                        <a:rPr lang="ru-RU" sz="8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ru-RU" sz="9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документов</a:t>
                      </a:r>
                      <a:endParaRPr lang="ru-RU" sz="1100" b="0" kern="12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ДВЕ БИБЛИОТЕКИ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7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ОБУЧАЮЩИХ ПРОГРАММЫ ДЛЯ ДЕТЕЙ С ОВЗ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ru-RU" sz="700" b="0" kern="140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ПРОГРАММ ДОПОЛНИТЕЛЬНОГО ОБРАЗОВАНИЯ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180">
                <a:tc>
                  <a:txBody>
                    <a:bodyPr/>
                    <a:lstStyle/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400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Verdana" pitchFamily="34" charset="0"/>
                          <a:cs typeface="Verdana" pitchFamily="34" charset="0"/>
                        </a:rPr>
                        <a:t>!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ПОСТУПЛЕНИЕ В ТЕХНИКУМ БЕЗ ВСТУПИТЕЛЬНЫХ ИСПЫТАНИЙ</a:t>
                      </a:r>
                      <a:endParaRPr lang="ru-RU" sz="900" b="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569718" y="195163"/>
            <a:ext cx="61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  <a:cs typeface="Arial" pitchFamily="34" charset="0"/>
              </a:rPr>
              <a:t>ЦЕНТР ЗНАНИЙ И КОМПЕТЕНЦИЙ </a:t>
            </a:r>
            <a:br>
              <a:rPr lang="ru-RU" sz="1600" b="1" dirty="0">
                <a:solidFill>
                  <a:srgbClr val="861F4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861F41"/>
                </a:solidFill>
                <a:latin typeface="Arial Black" pitchFamily="34" charset="0"/>
                <a:cs typeface="Arial" pitchFamily="34" charset="0"/>
              </a:rPr>
              <a:t>В ОБЛАСТИ ОБЩЕСТВЕННОГО ПИТАНИЯ, ХЛЕБОПЕЧЕНИЯ,  КОММЕРЦИИ И  ПРЕДПРИНИМАТЕЛЬСТВА, ЮРИСПРУДЕНЦИИ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1026160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cs typeface="Arial" pitchFamily="34" charset="0"/>
              </a:rPr>
              <a:t>АТЭТ –</a:t>
            </a:r>
          </a:p>
          <a:p>
            <a:r>
              <a:rPr lang="ru-RU" sz="1400" dirty="0">
                <a:cs typeface="Arial" pitchFamily="34" charset="0"/>
              </a:rPr>
              <a:t>СИЛЬНЕЙШИЙ</a:t>
            </a:r>
          </a:p>
          <a:p>
            <a:r>
              <a:rPr lang="ru-RU" sz="1400" dirty="0">
                <a:cs typeface="Arial" pitchFamily="34" charset="0"/>
              </a:rPr>
              <a:t>ПРОФИЛЬНЫЙ</a:t>
            </a:r>
          </a:p>
          <a:p>
            <a:r>
              <a:rPr lang="ru-RU" sz="1400" dirty="0">
                <a:cs typeface="Arial" pitchFamily="34" charset="0"/>
              </a:rPr>
              <a:t>ТЕХНИКУМ ЗАПАДНОЙ ГРУППЫ РАЙОНОВ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64" y="1211421"/>
            <a:ext cx="2013736" cy="1661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5" y="2933700"/>
            <a:ext cx="2242579" cy="1672590"/>
          </a:xfrm>
          <a:prstGeom prst="rect">
            <a:avLst/>
          </a:prstGeom>
        </p:spPr>
      </p:pic>
      <p:pic>
        <p:nvPicPr>
          <p:cNvPr id="10" name="Рисунок 9" descr="Логотип 1929 - копия (1)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55220" y="706987"/>
            <a:ext cx="959295" cy="8657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566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252584" y="141448"/>
            <a:ext cx="241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Хлебопечение</a:t>
            </a:r>
            <a:endParaRPr lang="ru-RU" sz="13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73442"/>
              </p:ext>
            </p:extLst>
          </p:nvPr>
        </p:nvGraphicFramePr>
        <p:xfrm>
          <a:off x="0" y="0"/>
          <a:ext cx="9220200" cy="5362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0172" y="403058"/>
            <a:ext cx="241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Учебные мастерские Коммерция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175"/>
            <a:ext cx="5039713" cy="3779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0" y="0"/>
            <a:ext cx="4200466" cy="31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49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ЕЧЕРНЕЕ\старт в профессию Борисова\Старт\Фото мероприятий проекта Старт в профессию АТЭТ\Фото мероприятий проекта Старт в профессию АТЭТ\игра Покупка подарка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12" y="-6437"/>
            <a:ext cx="6897481" cy="51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6437"/>
            <a:ext cx="2414515" cy="5149935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8195" y="0"/>
            <a:ext cx="2306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ОБЩЕСТВЕННЫЕ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ПРОЕКТЫ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4" y="588985"/>
            <a:ext cx="2414515" cy="823866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69718" y="195163"/>
            <a:ext cx="61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Некоммерческий профориентационный проект</a:t>
            </a:r>
          </a:p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«СТАРТ В ПРОФЕССИЮ»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76199" y="1412851"/>
            <a:ext cx="256222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300" b="1" dirty="0">
                <a:solidFill>
                  <a:schemeClr val="lt1"/>
                </a:solidFill>
              </a:rPr>
              <a:t>Партнёры проекта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МБД ОУ Детский сад общеразвивающего вида № 34 с приоритетным осуществлением деятельности по познавательно - речевому развитию детей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МБД ОУ  Детский сад № 37 общеразвивающего вида с приоритетным осуществлением деятельности по познавательно-речевому направлению развития детей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</a:rPr>
              <a:t>МБД ОУ  Средняя школа № 15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14513" y="779938"/>
            <a:ext cx="4458655" cy="4363560"/>
          </a:xfrm>
          <a:prstGeom prst="rect">
            <a:avLst/>
          </a:prstGeom>
          <a:gradFill>
            <a:gsLst>
              <a:gs pos="0">
                <a:schemeClr val="bg1"/>
              </a:gs>
              <a:gs pos="87000">
                <a:srgbClr val="FFFFFF">
                  <a:alpha val="42000"/>
                </a:srgbClr>
              </a:gs>
              <a:gs pos="54000">
                <a:srgbClr val="FFFFFF">
                  <a:alpha val="64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69717" y="1000918"/>
            <a:ext cx="4678808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ЧТО?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Экспериментальная площадка профориентационной и предпрофессиональной подготовки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Развитие профессиональных интересов в ситуации выбора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Запуск профессионального самоопределения школьников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Взаимодействие  городского сообщества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КАК?</a:t>
            </a:r>
            <a:r>
              <a:rPr lang="ru-RU" sz="1400" b="1" cap="al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Классные часы: личности в профессии,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профессиограммы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Дни открытых дверей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Мастер-классы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Игры на  профессиональные сюжеты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Профессиональные пробы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Элективные курсы </a:t>
            </a:r>
          </a:p>
        </p:txBody>
      </p:sp>
      <p:pic>
        <p:nvPicPr>
          <p:cNvPr id="12" name="Рисунок 11" descr="Логотип 1929 - копия (1)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2673" y="624556"/>
            <a:ext cx="969818" cy="7527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500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437"/>
            <a:ext cx="2414515" cy="5149935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8195" y="166371"/>
            <a:ext cx="2306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АТЭТ – ЭТО 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4" y="674202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174625">
              <a:lnSpc>
                <a:spcPct val="90000"/>
              </a:lnSpc>
              <a:buFont typeface="Wingdings" pitchFamily="2" charset="2"/>
              <a:buChar char="ü"/>
            </a:pP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5056" y="168380"/>
            <a:ext cx="2067950" cy="11538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15861" y="169251"/>
            <a:ext cx="1985193" cy="11538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58665" y="168380"/>
            <a:ext cx="1974710" cy="11538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75056" y="189870"/>
            <a:ext cx="2227533" cy="480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32"/>
              </a:spcBef>
            </a:pPr>
            <a:r>
              <a:rPr lang="ru-RU" sz="1600" b="1" kern="1400" dirty="0">
                <a:solidFill>
                  <a:schemeClr val="bg1"/>
                </a:solidFill>
              </a:rPr>
              <a:t>ДОПОЛНИТЕЛЬНОЕ ОБРАЗОВАНИЕ</a:t>
            </a:r>
            <a:endParaRPr lang="ru-RU" sz="1400" b="1" kern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400" b="1" kern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400" b="1" kern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spcBef>
                <a:spcPts val="432"/>
              </a:spcBef>
            </a:pPr>
            <a:br>
              <a:rPr lang="ru-RU" sz="1100" b="1" kern="1400" cap="all" dirty="0">
                <a:solidFill>
                  <a:srgbClr val="3A669C"/>
                </a:solidFill>
              </a:rPr>
            </a:br>
            <a:endParaRPr lang="ru-RU" sz="1100" b="1" kern="1400" cap="all" dirty="0">
              <a:solidFill>
                <a:srgbClr val="3A669C"/>
              </a:solidFill>
            </a:endParaRPr>
          </a:p>
          <a:p>
            <a:pPr>
              <a:spcBef>
                <a:spcPts val="432"/>
              </a:spcBef>
            </a:pPr>
            <a:endParaRPr lang="ru-RU" sz="1100" b="1" kern="1400" cap="all" dirty="0">
              <a:solidFill>
                <a:srgbClr val="3A669C"/>
              </a:solidFill>
            </a:endParaRPr>
          </a:p>
          <a:p>
            <a:pPr>
              <a:spcBef>
                <a:spcPts val="432"/>
              </a:spcBef>
            </a:pPr>
            <a:endParaRPr lang="ru-RU" sz="1200" kern="1400" cap="all" dirty="0">
              <a:solidFill>
                <a:srgbClr val="3A669C"/>
              </a:solidFill>
            </a:endParaRPr>
          </a:p>
          <a:p>
            <a:pPr>
              <a:spcBef>
                <a:spcPts val="432"/>
              </a:spcBef>
            </a:pPr>
            <a:r>
              <a:rPr lang="ru-RU" sz="1200" kern="1400" cap="all" dirty="0">
                <a:solidFill>
                  <a:srgbClr val="3A669C"/>
                </a:solidFill>
              </a:rPr>
              <a:t>ПЕРЕПОДГОТОВКА  И ПОВЫШЕНИЕ КВАЛИФИКАЦИИ ПО ПРОГРАММАМ ДОПОЛНИТЕЛЬНОГО ОБРАЗОВАНИЯ И ПРОГРАММАМ  ПРОФЕССИОНАЛЬНОГО ОБУЧЕНИЯ</a:t>
            </a:r>
            <a:endParaRPr lang="ru-RU" sz="1200" kern="1400" cap="all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2589" y="189870"/>
            <a:ext cx="2156076" cy="510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32"/>
              </a:spcBef>
            </a:pPr>
            <a:r>
              <a:rPr lang="ru-RU" sz="1600" b="1" kern="1400" dirty="0">
                <a:solidFill>
                  <a:schemeClr val="bg1"/>
                </a:solidFill>
              </a:rPr>
              <a:t>ЦЕНТР СОДЕЙСТВИЯ ЗАНЯТОСТИ И ТРУДОУСТРОЙСТВУ ВЫПУСКНИКОВ</a:t>
            </a: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400" b="1" kern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400" b="1" kern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400" b="1" kern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400" b="1" kern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200" b="1" kern="1400" dirty="0">
              <a:solidFill>
                <a:srgbClr val="871F4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400" cap="all" dirty="0">
                <a:solidFill>
                  <a:srgbClr val="3A669C"/>
                </a:solidFill>
              </a:rPr>
              <a:t>ВСТРЕЧИ С РАБОТОДАТЕЛЯМИ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400" cap="all" dirty="0">
                <a:solidFill>
                  <a:srgbClr val="3A669C"/>
                </a:solidFill>
              </a:rPr>
              <a:t>ЭКСКУРСИИ НА ПРЕДПРИЯТИЯ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400" cap="all" dirty="0">
                <a:solidFill>
                  <a:srgbClr val="3A669C"/>
                </a:solidFill>
              </a:rPr>
              <a:t>ПРАКТИКА НА ВЕДУЩИХ ПРЕДПРИЯТИЯХ ГОРОДА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400" cap="all" dirty="0">
                <a:solidFill>
                  <a:srgbClr val="3A669C"/>
                </a:solidFill>
              </a:rPr>
              <a:t>ГАРАНТИРОВАННОЕ ТРУДОУСТРОЙСТВО</a:t>
            </a:r>
          </a:p>
          <a:p>
            <a:endParaRPr lang="ru-RU" sz="1050" kern="1400" cap="all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1404" y="189870"/>
            <a:ext cx="208823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32"/>
              </a:spcBef>
            </a:pPr>
            <a:r>
              <a:rPr lang="ru-RU" sz="1600" b="1" kern="1400" dirty="0">
                <a:solidFill>
                  <a:schemeClr val="bg1"/>
                </a:solidFill>
              </a:rPr>
              <a:t>ВЫСШИЕ ОБРАЗОВАТЕЛЬНЫЕ ОРГАНИЗАЦИИ-ПАРТНЕРЫ</a:t>
            </a:r>
          </a:p>
          <a:p>
            <a:pPr>
              <a:lnSpc>
                <a:spcPct val="80000"/>
              </a:lnSpc>
              <a:spcBef>
                <a:spcPts val="432"/>
              </a:spcBef>
            </a:pPr>
            <a:br>
              <a:rPr lang="ru-RU" sz="1100" b="1" kern="1400" dirty="0">
                <a:solidFill>
                  <a:srgbClr val="871F42"/>
                </a:solidFill>
              </a:rPr>
            </a:b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pPr>
              <a:lnSpc>
                <a:spcPct val="80000"/>
              </a:lnSpc>
              <a:spcBef>
                <a:spcPts val="432"/>
              </a:spcBef>
            </a:pPr>
            <a:endParaRPr lang="ru-RU" sz="1100" b="1" kern="1400" dirty="0">
              <a:solidFill>
                <a:srgbClr val="871F42"/>
              </a:solidFill>
            </a:endParaRPr>
          </a:p>
          <a:p>
            <a:endParaRPr lang="ru-RU" sz="1100" b="1" kern="1400" dirty="0">
              <a:solidFill>
                <a:srgbClr val="871F42"/>
              </a:solidFill>
            </a:endParaRPr>
          </a:p>
          <a:p>
            <a:endParaRPr lang="ru-RU" sz="1100" b="1" kern="1400" cap="all" dirty="0">
              <a:solidFill>
                <a:srgbClr val="871F42"/>
              </a:solidFill>
            </a:endParaRPr>
          </a:p>
          <a:p>
            <a:endParaRPr lang="ru-RU" sz="1100" b="1" kern="1400" cap="all" dirty="0">
              <a:solidFill>
                <a:srgbClr val="871F42"/>
              </a:solidFill>
            </a:endParaRPr>
          </a:p>
          <a:p>
            <a:endParaRPr lang="ru-RU" sz="1100" b="1" kern="1400" cap="all" dirty="0">
              <a:solidFill>
                <a:srgbClr val="871F42"/>
              </a:solidFill>
            </a:endParaRPr>
          </a:p>
          <a:p>
            <a:endParaRPr lang="ru-RU" sz="1100" b="1" kern="1400" cap="all" dirty="0">
              <a:solidFill>
                <a:srgbClr val="871F42"/>
              </a:solidFill>
            </a:endParaRPr>
          </a:p>
          <a:p>
            <a:endParaRPr lang="ru-RU" sz="1100" b="1" kern="1400" cap="all" dirty="0">
              <a:solidFill>
                <a:srgbClr val="871F42"/>
              </a:solidFill>
            </a:endParaRPr>
          </a:p>
          <a:p>
            <a:endParaRPr lang="ru-RU" sz="1100" b="1" kern="1400" cap="all" dirty="0">
              <a:solidFill>
                <a:srgbClr val="871F42"/>
              </a:solidFill>
            </a:endParaRPr>
          </a:p>
          <a:p>
            <a:endParaRPr lang="ru-RU" sz="1100" b="1" kern="1400" cap="all" dirty="0">
              <a:solidFill>
                <a:srgbClr val="871F4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1400" cap="all" dirty="0">
                <a:solidFill>
                  <a:srgbClr val="3A669C"/>
                </a:solidFill>
              </a:rPr>
              <a:t>СИБИРСКИЙ УНИВЕРСИТЕТ ПОТРЕБИТЕЛЬСКОЙ КООПЕРАЦИИ</a:t>
            </a:r>
          </a:p>
          <a:p>
            <a:r>
              <a:rPr lang="ru-RU" sz="1100" kern="1400" cap="all" dirty="0">
                <a:solidFill>
                  <a:srgbClr val="3A669C"/>
                </a:solidFill>
              </a:rPr>
              <a:t>    г. НОВОСИБИРСКА (</a:t>
            </a:r>
            <a:r>
              <a:rPr lang="ru-RU" sz="1100" kern="1400" cap="all" dirty="0" err="1">
                <a:solidFill>
                  <a:srgbClr val="3A669C"/>
                </a:solidFill>
              </a:rPr>
              <a:t>СибУПК</a:t>
            </a:r>
            <a:r>
              <a:rPr lang="ru-RU" sz="1100" kern="1400" cap="all" dirty="0">
                <a:solidFill>
                  <a:srgbClr val="3A669C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kern="1400" cap="all" dirty="0">
                <a:solidFill>
                  <a:srgbClr val="3A669C"/>
                </a:solidFill>
              </a:rPr>
              <a:t>КЕМЕРОВСКИЙ ТЕХНОЛОГИЧЕСКИЙ ИНСТИТУТ ПИЩЕВОЙ ПРОМЫШЛЕННОСТИ (УНИВЕРСИТЕТ)</a:t>
            </a:r>
            <a:endParaRPr lang="ru-RU" sz="1050" kern="1400" cap="all" dirty="0">
              <a:solidFill>
                <a:srgbClr val="3A669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07" y="1798417"/>
            <a:ext cx="22986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Кассир торгового зала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Продавец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Кладовщик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Секретарь-администратор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Секретарь суда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Парикмахер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Официант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Повар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Пекарь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Закройщик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Делопроизводство в кадровой службе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Архивное дело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Менеджер по снабжению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Менеджмент и управление персоналом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1С Предприятие</a:t>
            </a:r>
          </a:p>
          <a:p>
            <a:endParaRPr lang="ru-RU" sz="1250" dirty="0">
              <a:solidFill>
                <a:schemeClr val="lt1"/>
              </a:solidFill>
            </a:endParaRPr>
          </a:p>
          <a:p>
            <a:pPr>
              <a:spcBef>
                <a:spcPts val="600"/>
              </a:spcBef>
            </a:pPr>
            <a:endParaRPr lang="ru-RU" sz="1250" dirty="0">
              <a:solidFill>
                <a:schemeClr val="lt1"/>
              </a:solidFill>
            </a:endParaRPr>
          </a:p>
        </p:txBody>
      </p:sp>
      <p:pic>
        <p:nvPicPr>
          <p:cNvPr id="2050" name="Picture 2" descr="D:\ВЕЧЕРНЕЕ\Профориентация\ФОТО\экзамен курсы\IMG_44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r="12209"/>
          <a:stretch/>
        </p:blipFill>
        <p:spPr bwMode="auto">
          <a:xfrm>
            <a:off x="2575057" y="1378408"/>
            <a:ext cx="2067950" cy="19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4835019" y="1378409"/>
            <a:ext cx="1966035" cy="190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305" r="32140" b="11097"/>
          <a:stretch/>
        </p:blipFill>
        <p:spPr>
          <a:xfrm>
            <a:off x="7008123" y="1378408"/>
            <a:ext cx="1875794" cy="19021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7" name="Рисунок 16" descr="Логотип 1929 - копия (1)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7254" y="681393"/>
            <a:ext cx="1211357" cy="10634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289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74" y="0"/>
            <a:ext cx="2808312" cy="151195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884" y="3923277"/>
            <a:ext cx="4858586" cy="122022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Информацию о поступлении в  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>техникум можно получить здесь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>или по телефону 8(39151)-5-15-90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1626" y="0"/>
            <a:ext cx="4077072" cy="1535036"/>
          </a:xfrm>
          <a:prstGeom prst="rect">
            <a:avLst/>
          </a:prstGeom>
          <a:solidFill>
            <a:srgbClr val="338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АЧИНСКИЙ ТОРГОВО-ЭКОНОМИЧЕСКИЙ ТЕХНИКУМ</a:t>
            </a:r>
          </a:p>
          <a:p>
            <a:pPr algn="ctr"/>
            <a:r>
              <a:rPr lang="ru-RU" sz="1275" b="1" dirty="0">
                <a:solidFill>
                  <a:schemeClr val="bg1"/>
                </a:solidFill>
              </a:rPr>
              <a:t>ПРИГЛАШАЕТ НА  ОБУЧЕНИЕ НА БАЗЕ 9 И 11 КЛАССОВ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57901"/>
            <a:ext cx="1188132" cy="11535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30162" y="3957902"/>
            <a:ext cx="1836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/>
              <a:t>Лицензия № 7833-л</a:t>
            </a:r>
          </a:p>
          <a:p>
            <a:pPr algn="ctr"/>
            <a:r>
              <a:rPr lang="ru-RU" sz="1350" b="1" dirty="0"/>
              <a:t>от 13 февраля 2015г.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0162" y="4510356"/>
            <a:ext cx="1917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hlinkClick r:id="rId4" action="ppaction://hlinkfile"/>
              </a:rPr>
              <a:t>Адрес техникума:</a:t>
            </a:r>
            <a:endParaRPr lang="ru-RU" sz="1350" b="1" dirty="0"/>
          </a:p>
          <a:p>
            <a:pPr algn="ctr"/>
            <a:r>
              <a:rPr lang="ru-RU" sz="1350" b="1" dirty="0"/>
              <a:t>г. Ачинск, ул. Кирова,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1392" y="1511952"/>
            <a:ext cx="36184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u="sng" dirty="0"/>
              <a:t>На бюджетной основе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Экономика и бухгалтерский учёт </a:t>
            </a:r>
          </a:p>
          <a:p>
            <a:r>
              <a:rPr lang="ru-RU" sz="1650" b="1" dirty="0"/>
              <a:t>     (по отраслям)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Коммерция (по отраслям)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Поварское и кондитерское дело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Технология продуктов питания </a:t>
            </a:r>
          </a:p>
          <a:p>
            <a:r>
              <a:rPr lang="ru-RU" sz="1650" b="1" dirty="0"/>
              <a:t>из растительного сырья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Повар, кондитер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2062" y="1511952"/>
            <a:ext cx="329436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u="sng" dirty="0"/>
              <a:t>На коммерческой основе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Операционная деятельность в логистике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Юриспруденция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50" b="1" dirty="0"/>
              <a:t> Туризм и гостеприимство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8C6BFAAB-6356-4327-A5B9-89AB8C6E6EB9}"/>
              </a:ext>
            </a:extLst>
          </p:cNvPr>
          <p:cNvSpPr/>
          <p:nvPr/>
        </p:nvSpPr>
        <p:spPr>
          <a:xfrm>
            <a:off x="4541369" y="4402343"/>
            <a:ext cx="22971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4582062" y="2929199"/>
            <a:ext cx="3365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</a:rPr>
              <a:t>Для лиц с ограниченными возможностями здоровья (на бюджетной основе)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</a:rPr>
              <a:t>Портной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</a:rPr>
              <a:t>Кухонный рабочий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</a:rPr>
              <a:t>Изготовитель пищевых полуфабрикатов</a:t>
            </a:r>
          </a:p>
        </p:txBody>
      </p:sp>
    </p:spTree>
    <p:extLst>
      <p:ext uri="{BB962C8B-B14F-4D97-AF65-F5344CB8AC3E}">
        <p14:creationId xmlns:p14="http://schemas.microsoft.com/office/powerpoint/2010/main" val="367763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F433E7B-66A2-4E04-80F2-B9ACBC429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91824"/>
              </p:ext>
            </p:extLst>
          </p:nvPr>
        </p:nvGraphicFramePr>
        <p:xfrm>
          <a:off x="436228" y="355558"/>
          <a:ext cx="8271544" cy="476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4711">
                  <a:extLst>
                    <a:ext uri="{9D8B030D-6E8A-4147-A177-3AD203B41FA5}">
                      <a16:colId xmlns:a16="http://schemas.microsoft.com/office/drawing/2014/main" val="1410044595"/>
                    </a:ext>
                  </a:extLst>
                </a:gridCol>
                <a:gridCol w="1985669">
                  <a:extLst>
                    <a:ext uri="{9D8B030D-6E8A-4147-A177-3AD203B41FA5}">
                      <a16:colId xmlns:a16="http://schemas.microsoft.com/office/drawing/2014/main" val="1594115087"/>
                    </a:ext>
                  </a:extLst>
                </a:gridCol>
                <a:gridCol w="1121476">
                  <a:extLst>
                    <a:ext uri="{9D8B030D-6E8A-4147-A177-3AD203B41FA5}">
                      <a16:colId xmlns:a16="http://schemas.microsoft.com/office/drawing/2014/main" val="2819214518"/>
                    </a:ext>
                  </a:extLst>
                </a:gridCol>
                <a:gridCol w="1279688">
                  <a:extLst>
                    <a:ext uri="{9D8B030D-6E8A-4147-A177-3AD203B41FA5}">
                      <a16:colId xmlns:a16="http://schemas.microsoft.com/office/drawing/2014/main" val="1805743978"/>
                    </a:ext>
                  </a:extLst>
                </a:gridCol>
              </a:tblGrid>
              <a:tr h="273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Специальности/ профессии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Квалификация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Срок обучения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Количества мест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1889738028"/>
                  </a:ext>
                </a:extLst>
              </a:tr>
              <a:tr h="20905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Очная форма обучения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6448"/>
                  </a:ext>
                </a:extLst>
              </a:tr>
              <a:tr h="19004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Поступление на базе основного общего образования (9 класс)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77807"/>
                  </a:ext>
                </a:extLst>
              </a:tr>
              <a:tr h="1619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Технология продуктов питания из растительного сырья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техник – технолог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 года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бюджетных мест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89334261"/>
                  </a:ext>
                </a:extLst>
              </a:tr>
              <a:tr h="1619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Экономика и бухгалтерский учет (по отраслям)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бухгалтер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 года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бюджетных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3302411528"/>
                  </a:ext>
                </a:extLst>
              </a:tr>
              <a:tr h="1619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Операционная деятельность в логистике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операционный логист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 года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платных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311598771"/>
                  </a:ext>
                </a:extLst>
              </a:tr>
              <a:tr h="1619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Коммерция (по отраслям)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менеджер по продажам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 года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бюджетных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3055420747"/>
                  </a:ext>
                </a:extLst>
              </a:tr>
              <a:tr h="1619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Юриспруденция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юрист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 года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платных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3379050673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Поварское и кондитерское дело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специалист по поварскому и кондитерскому делу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 года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бюджетных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928986397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Туризм и гостеприимство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специалист по туризму и гостеприимству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 года 10 месяцев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платных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1560220357"/>
                  </a:ext>
                </a:extLst>
              </a:tr>
              <a:tr h="1619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Повар, кондитер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повар, кондитер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 года 10 месяцев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50  бюджетных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2481930744"/>
                  </a:ext>
                </a:extLst>
              </a:tr>
              <a:tr h="21038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Поступление на базе среднего общего образования (11 класс) или профессионального образования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78253"/>
                  </a:ext>
                </a:extLst>
              </a:tr>
              <a:tr h="16074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Юриспруденция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юрист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год 10 месяцев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платных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4242680971"/>
                  </a:ext>
                </a:extLst>
              </a:tr>
              <a:tr h="16074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Экономика и бухгалтерский учет (по отраслям)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бухгалтер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год 10 месяцев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 бюджетных мест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1761816423"/>
                  </a:ext>
                </a:extLst>
              </a:tr>
              <a:tr h="1595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Программы профессиональной подготовки по рабочим профессиям лиц с ограниченными возможностями здоровья (с различной формой умственной отсталости)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420195"/>
                  </a:ext>
                </a:extLst>
              </a:tr>
              <a:tr h="171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Кухонный рабочий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кухонный рабочий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год 10 месяцев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 бюджетных мест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659188228"/>
                  </a:ext>
                </a:extLst>
              </a:tr>
              <a:tr h="3310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Изготовитель пищевых полуфабрикатов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изготовитель пищевых полуфабрикатов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 год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 бюджетных мест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1438398493"/>
                  </a:ext>
                </a:extLst>
              </a:tr>
              <a:tr h="17270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Портной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портной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 год 10 месяцев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 бюджетных мест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36" marR="52336" marT="0" marB="0"/>
                </a:tc>
                <a:extLst>
                  <a:ext uri="{0D108BD9-81ED-4DB2-BD59-A6C34878D82A}">
                    <a16:rowId xmlns:a16="http://schemas.microsoft.com/office/drawing/2014/main" val="315011474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E4EBE61-C4B6-4388-8C2A-8076E9F19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765" y="101642"/>
            <a:ext cx="349647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План приема на обучение 2023-2024 учебный год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7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ЕЧЕРНЕЕ\Профориентация\ФОТО\IMG_20180320_1508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 bwMode="auto">
          <a:xfrm>
            <a:off x="5663934" y="628035"/>
            <a:ext cx="3133353" cy="44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6437"/>
            <a:ext cx="2414515" cy="514993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8195" y="335648"/>
            <a:ext cx="2306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ОБРАЗОВАТЕЛЬНАЯ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  <a:cs typeface="Arial" pitchFamily="34" charset="0"/>
              </a:rPr>
              <a:t>ОТ СРЕДНЕЙ ШКОЛЫ — К СПЕЦИАЛИСТУ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0429" y="1197154"/>
            <a:ext cx="3603571" cy="38439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63934" y="628035"/>
            <a:ext cx="3205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АБИТУРИЕНТЫ</a:t>
            </a:r>
          </a:p>
          <a:p>
            <a:pPr lvl="1"/>
            <a:r>
              <a:rPr lang="ru-RU" sz="1600" b="1" dirty="0"/>
              <a:t>2 </a:t>
            </a:r>
            <a:r>
              <a:rPr lang="ru-RU" sz="1600" dirty="0"/>
              <a:t>ЧЕЛОВЕКА НА МЕСТО</a:t>
            </a:r>
          </a:p>
          <a:p>
            <a:pPr lvl="1"/>
            <a:r>
              <a:rPr lang="ru-RU" sz="1600" b="1" dirty="0"/>
              <a:t>3,8 </a:t>
            </a:r>
            <a:r>
              <a:rPr lang="ru-RU" sz="1600" dirty="0"/>
              <a:t>СРЕДНИЙ БАЛЛ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ПОЛНЫЙ ОБРАЗОВАТЕЛЬНЫЙ ЦИКЛ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ОЧНОЕ И ЗАОЧНОЕ ОБУЧЕНИЕ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ДОПОЛНИТЕЛЬНОЕ ОБРАЗОВАНИЕ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ПОВЫШЕНИЕ КВАЛИФИКАЦИИ </a:t>
            </a:r>
            <a:br>
              <a:rPr lang="ru-RU" sz="1600" b="1" dirty="0"/>
            </a:br>
            <a:r>
              <a:rPr lang="ru-RU" sz="1600" b="1" dirty="0"/>
              <a:t>И ПЕРЕПОДГОТОВКА КАДРОВ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ГАРАНТИРОВАННОЕ ТРУДОУСТРОЙСТВО</a:t>
            </a:r>
          </a:p>
          <a:p>
            <a:pPr>
              <a:spcBef>
                <a:spcPts val="600"/>
              </a:spcBef>
            </a:pPr>
            <a:r>
              <a:rPr lang="ru-RU" altLang="ru-RU" sz="1600" b="1" dirty="0">
                <a:latin typeface="Calibri" panose="020F0502020204030204" pitchFamily="34" charset="0"/>
              </a:rPr>
              <a:t>ТЕСНАЯ СВЯЗЬ ОБРАЗОВАТЕЛЬНОГО ПРОЦЕССА И ПРАКТИКИ</a:t>
            </a:r>
          </a:p>
          <a:p>
            <a:pPr>
              <a:spcBef>
                <a:spcPts val="600"/>
              </a:spcBef>
            </a:pPr>
            <a:endParaRPr lang="ru-RU" sz="1400" b="1" dirty="0"/>
          </a:p>
          <a:p>
            <a:pPr>
              <a:spcBef>
                <a:spcPts val="600"/>
              </a:spcBef>
            </a:pP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5911" y="2118980"/>
            <a:ext cx="2052637" cy="1277273"/>
          </a:xfrm>
          <a:prstGeom prst="rect">
            <a:avLst/>
          </a:prstGeom>
          <a:solidFill>
            <a:srgbClr val="3A669C"/>
          </a:solidFill>
          <a:effectLst/>
        </p:spPr>
        <p:txBody>
          <a:bodyPr wrap="square">
            <a:spAutoFit/>
          </a:bodyPr>
          <a:lstStyle/>
          <a:p>
            <a:br>
              <a:rPr lang="ru-RU" sz="700" dirty="0">
                <a:solidFill>
                  <a:schemeClr val="lt1"/>
                </a:solidFill>
                <a:cs typeface="Arial" pitchFamily="34" charset="0"/>
              </a:rPr>
            </a:br>
            <a:r>
              <a:rPr lang="ru-RU" sz="1400" dirty="0">
                <a:solidFill>
                  <a:schemeClr val="lt1"/>
                </a:solidFill>
                <a:cs typeface="Arial" pitchFamily="34" charset="0"/>
              </a:rPr>
              <a:t>АТЭТ –</a:t>
            </a:r>
          </a:p>
          <a:p>
            <a:r>
              <a:rPr lang="ru-RU" sz="1400" dirty="0">
                <a:solidFill>
                  <a:schemeClr val="lt1"/>
                </a:solidFill>
                <a:cs typeface="Arial" pitchFamily="34" charset="0"/>
              </a:rPr>
              <a:t>СИЛЬНЕЙШИЙ</a:t>
            </a:r>
          </a:p>
          <a:p>
            <a:r>
              <a:rPr lang="ru-RU" sz="1400" dirty="0">
                <a:solidFill>
                  <a:schemeClr val="lt1"/>
                </a:solidFill>
                <a:cs typeface="Arial" pitchFamily="34" charset="0"/>
              </a:rPr>
              <a:t>ПРОФИЛЬНЫЙ</a:t>
            </a:r>
          </a:p>
          <a:p>
            <a:r>
              <a:rPr lang="ru-RU" sz="1400" dirty="0">
                <a:solidFill>
                  <a:schemeClr val="lt1"/>
                </a:solidFill>
                <a:cs typeface="Arial" pitchFamily="34" charset="0"/>
              </a:rPr>
              <a:t>ТЕХНИКУМ ЗАПАДНОЙ ГРУППЫ РАЙОНОВ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2" y="1026160"/>
            <a:ext cx="2414515" cy="1092820"/>
          </a:xfrm>
          <a:prstGeom prst="rect">
            <a:avLst/>
          </a:prstGeom>
          <a:gradFill flip="none" rotWithShape="1"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>
              <a:latin typeface="Europe" panose="020B7200000000000000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14" y="581662"/>
            <a:ext cx="3058967" cy="4589149"/>
          </a:xfrm>
          <a:prstGeom prst="rect">
            <a:avLst/>
          </a:prstGeom>
        </p:spPr>
      </p:pic>
      <p:pic>
        <p:nvPicPr>
          <p:cNvPr id="12" name="Рисунок 11" descr="Логотип 1929 - копия (1)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5691" y="1039786"/>
            <a:ext cx="1211357" cy="10634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428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437"/>
            <a:ext cx="2414515" cy="5149935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5911" y="2118981"/>
            <a:ext cx="2218602" cy="276999"/>
          </a:xfrm>
          <a:prstGeom prst="rect">
            <a:avLst/>
          </a:prstGeom>
          <a:solidFill>
            <a:srgbClr val="3A669C"/>
          </a:solidFill>
          <a:effectLst/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" y="-46560"/>
            <a:ext cx="2414512" cy="1926315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ТЕХНОЛОГИЯ ПРОДУКТОВ ПИТАНИЯ ИЗ РАСТИТЕЛЬНОГО СЫРЬЯ</a:t>
            </a:r>
            <a:endParaRPr lang="ru-RU" sz="1600" b="1" dirty="0">
              <a:solidFill>
                <a:srgbClr val="861F4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72278" y="1198653"/>
            <a:ext cx="3489959" cy="35876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45900"/>
              </p:ext>
            </p:extLst>
          </p:nvPr>
        </p:nvGraphicFramePr>
        <p:xfrm>
          <a:off x="5762104" y="1075010"/>
          <a:ext cx="3153987" cy="3200400"/>
        </p:xfrm>
        <a:graphic>
          <a:graphicData uri="http://schemas.openxmlformats.org/drawingml/2006/table">
            <a:tbl>
              <a:tblPr/>
              <a:tblGrid>
                <a:gridCol w="315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2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solidFill>
                            <a:srgbClr val="3A669C"/>
                          </a:solidFill>
                          <a:latin typeface="Arial" pitchFamily="34" charset="0"/>
                        </a:rPr>
                        <a:t>Изучает технологию приготовления  хлеба, хлебобулочных, кондитерских и макаронных изделий</a:t>
                      </a:r>
                      <a:endParaRPr lang="ru-RU" altLang="ru-RU" sz="1400" b="0" kern="1400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>
                        <a:solidFill>
                          <a:srgbClr val="3A669C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solidFill>
                            <a:srgbClr val="3A669C"/>
                          </a:solidFill>
                          <a:latin typeface="Arial" pitchFamily="34" charset="0"/>
                        </a:rPr>
                        <a:t>Учится работать на специальном оборудовании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solidFill>
                            <a:srgbClr val="3A669C"/>
                          </a:solidFill>
                          <a:latin typeface="Arial" pitchFamily="34" charset="0"/>
                        </a:rPr>
                        <a:t>Умеет определять качество сырья, материалов и готовой продукции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solidFill>
                            <a:srgbClr val="3A669C"/>
                          </a:solidFill>
                          <a:latin typeface="Arial" pitchFamily="34" charset="0"/>
                        </a:rPr>
                        <a:t>В период обучения дополнительно получает профессии Кондитер и Пекарь</a:t>
                      </a:r>
                      <a:endParaRPr lang="ru-RU" sz="1400" dirty="0">
                        <a:solidFill>
                          <a:srgbClr val="3A669C"/>
                        </a:solidFill>
                        <a:cs typeface="Arial" pitchFamily="34" charset="0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49967" y="1984873"/>
            <a:ext cx="2264545" cy="3411190"/>
          </a:xfrm>
          <a:prstGeom prst="rect">
            <a:avLst/>
          </a:prstGeom>
          <a:solidFill>
            <a:srgbClr val="3A669C"/>
          </a:solidFill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lt1"/>
                </a:solidFill>
              </a:rPr>
              <a:t>Хлебозаводы, пекарни, кондитерские цеха;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lt1"/>
                </a:solidFill>
              </a:rPr>
              <a:t>Технолог, заведующий производством, мастер цеха;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lt1"/>
                </a:solidFill>
              </a:rPr>
              <a:t> Лаборант по определению качества пищевой продукции;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lt1"/>
                </a:solidFill>
              </a:rPr>
              <a:t> Пекарь, кондитер, тестомес, сушильщик;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lt1"/>
                </a:solidFill>
              </a:rPr>
              <a:t>собственный бизнес</a:t>
            </a:r>
          </a:p>
          <a:p>
            <a:pPr>
              <a:spcBef>
                <a:spcPts val="200"/>
              </a:spcBef>
              <a:buClr>
                <a:schemeClr val="bg1"/>
              </a:buClr>
              <a:buSzPct val="120000"/>
            </a:pPr>
            <a:endParaRPr lang="ru-RU" sz="1300" dirty="0">
              <a:solidFill>
                <a:schemeClr val="l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5" y="-46560"/>
            <a:ext cx="2414515" cy="877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r>
              <a:rPr lang="ru-RU" sz="1400" b="1" dirty="0"/>
              <a:t>Техник-технолог</a:t>
            </a:r>
          </a:p>
          <a:p>
            <a:pPr marL="92075">
              <a:lnSpc>
                <a:spcPct val="90000"/>
              </a:lnSpc>
            </a:pPr>
            <a:r>
              <a:rPr lang="ru-RU" sz="1400" dirty="0"/>
              <a:t>Где и кем может работать</a:t>
            </a:r>
          </a:p>
        </p:txBody>
      </p:sp>
      <p:pic>
        <p:nvPicPr>
          <p:cNvPr id="12" name="Рисунок 11" descr="Логотип 1929 - копия (1)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79938"/>
            <a:ext cx="1211357" cy="1063488"/>
          </a:xfrm>
          <a:prstGeom prst="ellipse">
            <a:avLst/>
          </a:prstGeom>
        </p:spPr>
      </p:pic>
      <p:pic>
        <p:nvPicPr>
          <p:cNvPr id="13" name="Picture 4" descr="SL271785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414513" y="1222908"/>
            <a:ext cx="3263318" cy="258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20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72000"/>
            <a:endParaRPr lang="en-US" sz="1600" dirty="0"/>
          </a:p>
          <a:p>
            <a:pPr marL="72000"/>
            <a:r>
              <a:rPr lang="ru-RU" sz="1600" dirty="0"/>
              <a:t>Бухгалтер в любой отрасли</a:t>
            </a:r>
          </a:p>
          <a:p>
            <a:pPr marL="72000"/>
            <a:endParaRPr lang="ru-RU" sz="1600" dirty="0"/>
          </a:p>
          <a:p>
            <a:pPr marL="72000"/>
            <a:r>
              <a:rPr lang="ru-RU" sz="1600" dirty="0"/>
              <a:t>Экономист, консультант по банковским продуктам</a:t>
            </a:r>
          </a:p>
          <a:p>
            <a:pPr marL="72000"/>
            <a:endParaRPr lang="ru-RU" sz="1600" dirty="0"/>
          </a:p>
          <a:p>
            <a:pPr marL="72000"/>
            <a:r>
              <a:rPr lang="ru-RU" sz="1600" dirty="0"/>
              <a:t>Бухгалтер-кассир, кассир-операционист.</a:t>
            </a:r>
          </a:p>
          <a:p>
            <a:pPr marL="72000"/>
            <a:endParaRPr lang="ru-RU" sz="1600" dirty="0"/>
          </a:p>
          <a:p>
            <a:pPr marL="72000"/>
            <a:r>
              <a:rPr lang="ru-RU" sz="1600" dirty="0"/>
              <a:t>Консультант по страховым продуктам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8218"/>
            <a:ext cx="241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Бухгалтер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Где и кем может работать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099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ЭКОНОМИКА И БУХГАЛТЕРСКИЙ УЧЁТ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43516"/>
              </p:ext>
            </p:extLst>
          </p:nvPr>
        </p:nvGraphicFramePr>
        <p:xfrm>
          <a:off x="5577459" y="732141"/>
          <a:ext cx="3452241" cy="3392184"/>
        </p:xfrm>
        <a:graphic>
          <a:graphicData uri="http://schemas.openxmlformats.org/drawingml/2006/table">
            <a:tbl>
              <a:tblPr/>
              <a:tblGrid>
                <a:gridCol w="345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Ведет бухгалтерский учёт имущества 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Осуществляет: начисление и перечисление налогов и сборов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Ведёт учёт денежных средств, товаро­материальных ценностей, основных средств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Проводит ревизию хозяйственно-финансовой деятельности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В период обучения дополнительно получает професси</a:t>
                      </a:r>
                      <a:r>
                        <a:rPr lang="ru-RU" altLang="ru-RU" sz="1400" baseline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ю Кассир</a:t>
                      </a:r>
                      <a:endParaRPr lang="ru-RU" sz="1400" b="0" kern="1400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3344" y="813516"/>
            <a:ext cx="1211357" cy="1063488"/>
          </a:xfrm>
          <a:prstGeom prst="ellipse">
            <a:avLst/>
          </a:prstGeom>
        </p:spPr>
      </p:pic>
      <p:pic>
        <p:nvPicPr>
          <p:cNvPr id="1026" name="Picture 2" descr="https://phonoteka.org/uploads/posts/2022-02/1645185038_71-phonoteka-org-p-bukhgalter-fon-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15" y="813516"/>
            <a:ext cx="3541475" cy="30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0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sz="1600" dirty="0"/>
              <a:t>Склады, магазины, Торговые сети, транспортно-экспедиционная компания.</a:t>
            </a:r>
          </a:p>
          <a:p>
            <a:r>
              <a:rPr lang="ru-RU" sz="1600" dirty="0"/>
              <a:t>Операционный логист, менеджер по закупкам, заведующий складом, менеджер по логистике, логист складского учета,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8218"/>
            <a:ext cx="241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Логист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Где и кем может работать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897512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680" y="1145214"/>
            <a:ext cx="4450080" cy="3998284"/>
          </a:xfrm>
          <a:prstGeom prst="rect">
            <a:avLst/>
          </a:prstGeom>
          <a:gradFill>
            <a:gsLst>
              <a:gs pos="20000">
                <a:schemeClr val="bg1">
                  <a:alpha val="84000"/>
                </a:schemeClr>
              </a:gs>
              <a:gs pos="87000">
                <a:srgbClr val="FFFFFF">
                  <a:alpha val="42000"/>
                </a:srgbClr>
              </a:gs>
              <a:gs pos="62000">
                <a:srgbClr val="FFFFFF">
                  <a:alpha val="64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ОПЕРАЦИОННАЯ ДЕЯТЕЛЬНОСТЬ В ЛОГИСТИКЕ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59474"/>
              </p:ext>
            </p:extLst>
          </p:nvPr>
        </p:nvGraphicFramePr>
        <p:xfrm>
          <a:off x="5526659" y="952500"/>
          <a:ext cx="3452241" cy="2944074"/>
        </p:xfrm>
        <a:graphic>
          <a:graphicData uri="http://schemas.openxmlformats.org/drawingml/2006/table">
            <a:tbl>
              <a:tblPr/>
              <a:tblGrid>
                <a:gridCol w="345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491">
                <a:tc>
                  <a:txBody>
                    <a:bodyPr/>
                    <a:lstStyle/>
                    <a:p>
                      <a:pPr marL="83820" marR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Организует, координирует, составляет маршруты товародвижения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43">
                <a:tc>
                  <a:txBody>
                    <a:bodyPr/>
                    <a:lstStyle/>
                    <a:p>
                      <a:pPr marL="83820" marR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Управляет складскими запасами и заказами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74">
                <a:tc>
                  <a:txBody>
                    <a:bodyPr/>
                    <a:lstStyle/>
                    <a:p>
                      <a:pPr marL="83820" marR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Ведёт документооборот (как правило, в 1С), контролирует исполнение договоров и счетов от контрагентов, составляет отчеты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166">
                <a:tc>
                  <a:txBody>
                    <a:bodyPr/>
                    <a:lstStyle/>
                    <a:p>
                      <a:pPr marL="83820" marR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Контролирует и координирует работу автотранспорта  и водителей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272" y="798850"/>
            <a:ext cx="1211357" cy="1063488"/>
          </a:xfrm>
          <a:prstGeom prst="ellipse">
            <a:avLst/>
          </a:prstGeom>
        </p:spPr>
      </p:pic>
      <p:sp>
        <p:nvSpPr>
          <p:cNvPr id="5" name="AutoShape 2" descr="https://smolinvest.ru/upload/resize_cache/iblock/ee6/790_790_1/ee620d21da4c1ea585d295c27b233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smolinvest.ru/upload/resize_cache/iblock/ee6/790_790_1/ee620d21da4c1ea585d295c27b23360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smolinvest.ru/upload/resize_cache/iblock/ee6/790_790_1/ee620d21da4c1ea585d295c27b2336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smolinvest.ru/upload/resize_cache/iblock/ee6/790_790_1/ee620d21da4c1ea585d295c27b23360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15" y="1223434"/>
            <a:ext cx="3009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pPr fontAlgn="ctr"/>
            <a:r>
              <a:rPr lang="ru-RU" sz="1400" dirty="0">
                <a:solidFill>
                  <a:schemeClr val="bg1"/>
                </a:solidFill>
              </a:rPr>
              <a:t>Торгово-коммерческие предприятия. Собственный бизнес. Руководитель коммерческого отдела</a:t>
            </a:r>
            <a:r>
              <a:rPr lang="ru-RU" sz="1400" dirty="0"/>
              <a:t>, отделов продаж</a:t>
            </a:r>
          </a:p>
          <a:p>
            <a:pPr fontAlgn="ctr"/>
            <a:r>
              <a:rPr lang="ru-RU" sz="1400" dirty="0"/>
              <a:t> </a:t>
            </a:r>
          </a:p>
          <a:p>
            <a:pPr fontAlgn="ctr"/>
            <a:r>
              <a:rPr lang="ru-RU" sz="1400" dirty="0"/>
              <a:t>Менеджер по продаже, менеджер по работе с клиентами, менеджер по рекламе, офис – менеджер</a:t>
            </a:r>
          </a:p>
          <a:p>
            <a:pPr fontAlgn="ctr"/>
            <a:r>
              <a:rPr lang="ru-RU" sz="1400" dirty="0"/>
              <a:t>Торговый представитель, супервайзер, мерчендайзер</a:t>
            </a:r>
          </a:p>
          <a:p>
            <a:pPr fontAlgn="ctr"/>
            <a:r>
              <a:rPr lang="ru-RU" sz="1400" dirty="0"/>
              <a:t>Консультант, продавец-консультант</a:t>
            </a:r>
          </a:p>
          <a:p>
            <a:r>
              <a:rPr lang="ru-RU" sz="1400" dirty="0"/>
              <a:t>Собственный бизнес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8218"/>
            <a:ext cx="24145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Коммерсант</a:t>
            </a:r>
            <a:r>
              <a:rPr lang="ru-RU" sz="1600" dirty="0">
                <a:solidFill>
                  <a:schemeClr val="bg1"/>
                </a:solidFill>
              </a:rPr>
              <a:t> 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Где и кем может работать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0560" y="799880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06318" y="195163"/>
            <a:ext cx="5016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КОММЕРЦИЯ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84040"/>
              </p:ext>
            </p:extLst>
          </p:nvPr>
        </p:nvGraphicFramePr>
        <p:xfrm>
          <a:off x="5663933" y="825540"/>
          <a:ext cx="3320046" cy="3104994"/>
        </p:xfrm>
        <a:graphic>
          <a:graphicData uri="http://schemas.openxmlformats.org/drawingml/2006/table">
            <a:tbl>
              <a:tblPr/>
              <a:tblGrid>
                <a:gridCol w="332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140">
                <a:tc>
                  <a:txBody>
                    <a:bodyPr/>
                    <a:lstStyle/>
                    <a:p>
                      <a:pPr marL="0" marR="83185" indent="0" algn="just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Управляет ассортиментом товаров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marL="0" marR="83185" indent="0" algn="just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Заключает договоры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39">
                <a:tc>
                  <a:txBody>
                    <a:bodyPr/>
                    <a:lstStyle/>
                    <a:p>
                      <a:pPr marL="0" marR="83185" indent="0" algn="just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Обеспечивает процесс закупки, организация сбыта товаров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94">
                <a:tc>
                  <a:txBody>
                    <a:bodyPr/>
                    <a:lstStyle/>
                    <a:p>
                      <a:pPr marL="0" marR="83185" indent="0" algn="just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Проводит</a:t>
                      </a: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исследования рынков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34">
                <a:tc>
                  <a:txBody>
                    <a:bodyPr/>
                    <a:lstStyle/>
                    <a:p>
                      <a:pPr marL="0" marR="83185" indent="0" algn="just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Изучает и прогнозирует спрос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marL="0" marR="83185" indent="0" algn="just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Проводит рекламно-информационную работу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marL="0" marR="83185" indent="0" algn="just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Координирует деятельность</a:t>
                      </a:r>
                      <a:r>
                        <a:rPr lang="ru-RU" sz="1400" b="1" i="0" u="none" strike="noStrike" spc="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spc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персонала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83185" algn="just">
                        <a:lnSpc>
                          <a:spcPts val="16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5636" y="798850"/>
            <a:ext cx="1211357" cy="1063488"/>
          </a:xfrm>
          <a:prstGeom prst="ellipse">
            <a:avLst/>
          </a:prstGeom>
        </p:spPr>
      </p:pic>
      <p:sp>
        <p:nvSpPr>
          <p:cNvPr id="5" name="AutoShape 2" descr="https://palaren.com/wp-content/uploads/2018/04/pravila_i_zakonu_dlya_dostizheniya_uspe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15" y="935567"/>
            <a:ext cx="2980975" cy="30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ЮРИСТ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 кем может работать</a:t>
            </a:r>
          </a:p>
          <a:p>
            <a:pPr algn="just"/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Учреждения соцзащиты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Социальный фонд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Миграционная служба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Нотариальная или адвокатская контора.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УВД.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Специалист в учреждениях, предприятиях, социальном фонде, паспортном столе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Служащий в системе УВД Юрисконсульт учреждения или организации,  специалист правового (договорного) отдела, судебный пристав-исполнитель,  секретарь судебного заседания, специалист отдела кадров</a:t>
            </a:r>
            <a:endParaRPr lang="ru-RU" sz="1200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Помощник нотариуса или адвоката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Собственный бизнес</a:t>
            </a:r>
            <a:endParaRPr lang="ru-RU" sz="1200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kern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571750"/>
            <a:ext cx="24145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Юрист 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Где и кем может работать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99" y="533716"/>
            <a:ext cx="2410415" cy="923543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680" y="1145214"/>
            <a:ext cx="4450080" cy="3998284"/>
          </a:xfrm>
          <a:prstGeom prst="rect">
            <a:avLst/>
          </a:prstGeom>
          <a:gradFill>
            <a:gsLst>
              <a:gs pos="20000">
                <a:schemeClr val="bg1">
                  <a:alpha val="84000"/>
                </a:schemeClr>
              </a:gs>
              <a:gs pos="87000">
                <a:srgbClr val="FFFFFF">
                  <a:alpha val="42000"/>
                </a:srgbClr>
              </a:gs>
              <a:gs pos="62000">
                <a:srgbClr val="FFFFFF">
                  <a:alpha val="64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07267" y="195163"/>
            <a:ext cx="290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ЮРИСПРУДЕНЦИЯ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56940"/>
              </p:ext>
            </p:extLst>
          </p:nvPr>
        </p:nvGraphicFramePr>
        <p:xfrm>
          <a:off x="5334000" y="702993"/>
          <a:ext cx="3716867" cy="3792514"/>
        </p:xfrm>
        <a:graphic>
          <a:graphicData uri="http://schemas.openxmlformats.org/drawingml/2006/table">
            <a:tbl>
              <a:tblPr/>
              <a:tblGrid>
                <a:gridCol w="371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Обеспечивает реализацию прав граждан в сфере пенсионного обеспечения и социальной защиты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Организационное обеспечение деятельности учреждений, и Социального фонда Российской Федерации</a:t>
                      </a: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Судебно-правовая защита граждан в сфере социальной защиты и пенсионного обеспечения</a:t>
                      </a: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Социально-правовая защита граждан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5678" y="618066"/>
            <a:ext cx="1002990" cy="809861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13" y="813516"/>
            <a:ext cx="2615354" cy="35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14515" cy="5143497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72000"/>
            <a:endParaRPr lang="ru-RU" sz="1600" b="1" dirty="0">
              <a:solidFill>
                <a:schemeClr val="bg1"/>
              </a:solidFill>
            </a:endParaRPr>
          </a:p>
          <a:p>
            <a:pPr marL="72000"/>
            <a:endParaRPr lang="ru-RU" sz="1600" b="1" dirty="0">
              <a:solidFill>
                <a:schemeClr val="bg1"/>
              </a:solidFill>
            </a:endParaRPr>
          </a:p>
          <a:p>
            <a:pPr marL="72000"/>
            <a:endParaRPr lang="ru-RU" sz="1600" b="1" dirty="0">
              <a:solidFill>
                <a:schemeClr val="bg1"/>
              </a:solidFill>
            </a:endParaRPr>
          </a:p>
          <a:p>
            <a:pPr marL="72000"/>
            <a:endParaRPr lang="ru-RU" sz="1600" b="1" dirty="0">
              <a:solidFill>
                <a:schemeClr val="bg1"/>
              </a:solidFill>
            </a:endParaRPr>
          </a:p>
          <a:p>
            <a:pPr marL="72000"/>
            <a:endParaRPr lang="ru-RU" sz="1600" b="1" dirty="0">
              <a:solidFill>
                <a:schemeClr val="bg1"/>
              </a:solidFill>
            </a:endParaRPr>
          </a:p>
          <a:p>
            <a:pPr marL="72000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общественного питания: бары, кафе, рестораны, столовые</a:t>
            </a:r>
          </a:p>
          <a:p>
            <a:pPr marL="72000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Комбинаты школьного питания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Повар. Кондитер.     Повар-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сушист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Повар-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пиццмейкер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Собственный бизнес</a:t>
            </a:r>
          </a:p>
          <a:p>
            <a:pPr fontAlgn="ctr"/>
            <a:endParaRPr lang="ru-RU" sz="1600" dirty="0">
              <a:latin typeface="Arial"/>
            </a:endParaRPr>
          </a:p>
          <a:p>
            <a:pPr marL="72000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8218"/>
            <a:ext cx="241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Повар, кондитер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Где и кем может работать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798850"/>
            <a:ext cx="2414515" cy="1092820"/>
          </a:xfrm>
          <a:prstGeom prst="rect">
            <a:avLst/>
          </a:prstGeom>
          <a:gradFill>
            <a:gsLst>
              <a:gs pos="0">
                <a:srgbClr val="58142B"/>
              </a:gs>
              <a:gs pos="100000">
                <a:srgbClr val="861F41"/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90000"/>
              </a:lnSpc>
            </a:pP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680" y="1145214"/>
            <a:ext cx="4450080" cy="3998284"/>
          </a:xfrm>
          <a:prstGeom prst="rect">
            <a:avLst/>
          </a:prstGeom>
          <a:gradFill>
            <a:gsLst>
              <a:gs pos="20000">
                <a:schemeClr val="bg1">
                  <a:alpha val="84000"/>
                </a:schemeClr>
              </a:gs>
              <a:gs pos="87000">
                <a:srgbClr val="FFFFFF">
                  <a:alpha val="42000"/>
                </a:srgbClr>
              </a:gs>
              <a:gs pos="62000">
                <a:srgbClr val="FFFFFF">
                  <a:alpha val="64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69718" y="195163"/>
            <a:ext cx="61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61F41"/>
                </a:solidFill>
                <a:latin typeface="Arial Black" pitchFamily="34" charset="0"/>
              </a:rPr>
              <a:t>ПОВАР, КОНДИТЕР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79097"/>
              </p:ext>
            </p:extLst>
          </p:nvPr>
        </p:nvGraphicFramePr>
        <p:xfrm>
          <a:off x="5305909" y="548054"/>
          <a:ext cx="3694158" cy="3917179"/>
        </p:xfrm>
        <a:graphic>
          <a:graphicData uri="http://schemas.openxmlformats.org/drawingml/2006/table">
            <a:tbl>
              <a:tblPr/>
              <a:tblGrid>
                <a:gridCol w="369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Приготавливает продукцию общественного питания и кондитерские изделия</a:t>
                      </a: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Принимает продукты и обрабатывает их должным образом. Проверяет продукты на соответствие ГОСТу и качеству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Подготавливает полуфабрикаты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Хранит продукты, соответственно санитарно-гигиеническим нормам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83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Создает новые рецепты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Оформляет блюда перед подачей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Внедряет новые технологии приготовления блюд</a:t>
                      </a:r>
                      <a:endParaRPr lang="ru-RU" sz="1600" b="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Рисунок 14" descr="Логотип 1929 - копия (1)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1781" y="813516"/>
            <a:ext cx="1211357" cy="1063488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67" y="813516"/>
            <a:ext cx="2675057" cy="3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1643</Words>
  <Application>Microsoft Office PowerPoint</Application>
  <PresentationFormat>Экран (16:9)</PresentationFormat>
  <Paragraphs>535</Paragraphs>
  <Slides>24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Constantia</vt:lpstr>
      <vt:lpstr>Europe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Андрющенко</dc:creator>
  <cp:lastModifiedBy>Пользователь</cp:lastModifiedBy>
  <cp:revision>151</cp:revision>
  <cp:lastPrinted>2023-02-27T04:33:01Z</cp:lastPrinted>
  <dcterms:created xsi:type="dcterms:W3CDTF">2018-09-13T07:24:13Z</dcterms:created>
  <dcterms:modified xsi:type="dcterms:W3CDTF">2023-03-14T03:30:32Z</dcterms:modified>
</cp:coreProperties>
</file>