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0"/>
  </p:notesMasterIdLst>
  <p:sldIdLst>
    <p:sldId id="280" r:id="rId2"/>
    <p:sldId id="356" r:id="rId3"/>
    <p:sldId id="284" r:id="rId4"/>
    <p:sldId id="283" r:id="rId5"/>
    <p:sldId id="357" r:id="rId6"/>
    <p:sldId id="288" r:id="rId7"/>
    <p:sldId id="289" r:id="rId8"/>
    <p:sldId id="290" r:id="rId9"/>
    <p:sldId id="351" r:id="rId10"/>
    <p:sldId id="281" r:id="rId11"/>
    <p:sldId id="292" r:id="rId12"/>
    <p:sldId id="349" r:id="rId13"/>
    <p:sldId id="286" r:id="rId14"/>
    <p:sldId id="279" r:id="rId15"/>
    <p:sldId id="266" r:id="rId16"/>
    <p:sldId id="269" r:id="rId17"/>
    <p:sldId id="275" r:id="rId18"/>
    <p:sldId id="267" r:id="rId19"/>
    <p:sldId id="271" r:id="rId20"/>
    <p:sldId id="350" r:id="rId21"/>
    <p:sldId id="293" r:id="rId22"/>
    <p:sldId id="333" r:id="rId23"/>
    <p:sldId id="358" r:id="rId24"/>
    <p:sldId id="332" r:id="rId25"/>
    <p:sldId id="334" r:id="rId26"/>
    <p:sldId id="353" r:id="rId27"/>
    <p:sldId id="359" r:id="rId28"/>
    <p:sldId id="360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295" r:id="rId37"/>
    <p:sldId id="311" r:id="rId38"/>
    <p:sldId id="299" r:id="rId39"/>
    <p:sldId id="297" r:id="rId40"/>
    <p:sldId id="298" r:id="rId41"/>
    <p:sldId id="302" r:id="rId42"/>
    <p:sldId id="300" r:id="rId43"/>
    <p:sldId id="329" r:id="rId44"/>
    <p:sldId id="361" r:id="rId45"/>
    <p:sldId id="303" r:id="rId46"/>
    <p:sldId id="301" r:id="rId47"/>
    <p:sldId id="305" r:id="rId48"/>
    <p:sldId id="343" r:id="rId49"/>
    <p:sldId id="304" r:id="rId50"/>
    <p:sldId id="308" r:id="rId51"/>
    <p:sldId id="310" r:id="rId52"/>
    <p:sldId id="309" r:id="rId53"/>
    <p:sldId id="313" r:id="rId54"/>
    <p:sldId id="312" r:id="rId55"/>
    <p:sldId id="314" r:id="rId56"/>
    <p:sldId id="282" r:id="rId57"/>
    <p:sldId id="317" r:id="rId58"/>
    <p:sldId id="318" r:id="rId59"/>
    <p:sldId id="319" r:id="rId60"/>
    <p:sldId id="323" r:id="rId61"/>
    <p:sldId id="348" r:id="rId62"/>
    <p:sldId id="322" r:id="rId63"/>
    <p:sldId id="316" r:id="rId64"/>
    <p:sldId id="327" r:id="rId65"/>
    <p:sldId id="328" r:id="rId66"/>
    <p:sldId id="326" r:id="rId67"/>
    <p:sldId id="346" r:id="rId68"/>
    <p:sldId id="324" r:id="rId69"/>
  </p:sldIdLst>
  <p:sldSz cx="20104100" cy="11309350"/>
  <p:notesSz cx="20104100" cy="11309350"/>
  <p:embeddedFontLst>
    <p:embeddedFont>
      <p:font typeface="Calibri" pitchFamily="34" charset="0"/>
      <p:regular r:id="rId71"/>
      <p:bold r:id="rId72"/>
      <p:italic r:id="rId73"/>
      <p:boldItalic r:id="rId74"/>
    </p:embeddedFont>
    <p:embeddedFont>
      <p:font typeface="Druk Cyr" charset="-52"/>
      <p:regular r:id="rId75"/>
    </p:embeddedFont>
    <p:embeddedFont>
      <p:font typeface="Microsoft Sans Serif" pitchFamily="34" charset="0"/>
      <p:regular r:id="rId7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DF4BB"/>
    <a:srgbClr val="FF9900"/>
    <a:srgbClr val="BCAE58"/>
    <a:srgbClr val="B6B64C"/>
    <a:srgbClr val="BFB75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43" autoAdjust="0"/>
  </p:normalViewPr>
  <p:slideViewPr>
    <p:cSldViewPr>
      <p:cViewPr>
        <p:scale>
          <a:sx n="40" d="100"/>
          <a:sy n="40" d="100"/>
        </p:scale>
        <p:origin x="-894" y="-2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88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3748023747771"/>
          <c:y val="3.9983901887627779E-2"/>
          <c:w val="0.85290432153757301"/>
          <c:h val="0.839617616643563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4400" dirty="0" smtClean="0"/>
                      <a:t>790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4400" smtClean="0"/>
                      <a:t>850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4400" smtClean="0"/>
                      <a:t>868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4400"/>
                    </a:pPr>
                    <a:r>
                      <a:rPr lang="ru-RU" sz="4400" smtClean="0"/>
                      <a:t>965</a:t>
                    </a:r>
                    <a:endParaRPr lang="ru-RU"/>
                  </a:p>
                </c:rich>
              </c:tx>
              <c:numFmt formatCode="#,##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г.</c:v>
                </c:pt>
                <c:pt idx="1">
                  <c:v>2022 г.</c:v>
                </c:pt>
                <c:pt idx="2">
                  <c:v>2021 г.</c:v>
                </c:pt>
                <c:pt idx="3">
                  <c:v>2020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790</c:v>
                </c:pt>
                <c:pt idx="1">
                  <c:v>850</c:v>
                </c:pt>
                <c:pt idx="2">
                  <c:v>868</c:v>
                </c:pt>
                <c:pt idx="3">
                  <c:v>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18880"/>
        <c:axId val="106604800"/>
      </c:barChart>
      <c:valAx>
        <c:axId val="1066048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6618880"/>
        <c:crosses val="autoZero"/>
        <c:crossBetween val="between"/>
      </c:valAx>
      <c:catAx>
        <c:axId val="1066188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066048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выпускников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CAE58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C99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37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623552"/>
        <c:axId val="131629440"/>
      </c:barChart>
      <c:catAx>
        <c:axId val="131623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31629440"/>
        <c:crosses val="autoZero"/>
        <c:auto val="1"/>
        <c:lblAlgn val="ctr"/>
        <c:lblOffset val="100"/>
        <c:noMultiLvlLbl val="0"/>
      </c:catAx>
      <c:valAx>
        <c:axId val="131629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623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69414370078738E-2"/>
          <c:y val="1.7121184970399547E-2"/>
          <c:w val="0.94583058562992128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28.8</c:v>
                </c:pt>
                <c:pt idx="1">
                  <c:v>22.9</c:v>
                </c:pt>
                <c:pt idx="2">
                  <c:v>19.2</c:v>
                </c:pt>
                <c:pt idx="3">
                  <c:v>18.7</c:v>
                </c:pt>
                <c:pt idx="4">
                  <c:v>1.6</c:v>
                </c:pt>
                <c:pt idx="5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68-47FC-B3E6-761473C062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7"/>
        <c:overlap val="-92"/>
        <c:axId val="126392960"/>
        <c:axId val="126407040"/>
      </c:barChart>
      <c:catAx>
        <c:axId val="1263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6407040"/>
        <c:crosses val="autoZero"/>
        <c:auto val="1"/>
        <c:lblAlgn val="ctr"/>
        <c:lblOffset val="100"/>
        <c:noMultiLvlLbl val="0"/>
      </c:catAx>
      <c:valAx>
        <c:axId val="12640704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39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</c:v>
                </c:pt>
              </c:strCache>
            </c:strRef>
          </c:tx>
          <c:explosion val="9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МБОУ "Ермаковская СШ № 1"</c:v>
                </c:pt>
                <c:pt idx="1">
                  <c:v>МБОУ "Ермаковская СШ № 2"</c:v>
                </c:pt>
                <c:pt idx="2">
                  <c:v>МБОУ "Ойская СШ"</c:v>
                </c:pt>
                <c:pt idx="3">
                  <c:v>МБОУ "Разъезженская СШ"</c:v>
                </c:pt>
                <c:pt idx="4">
                  <c:v>МБОУ "Семенниковская СОШ"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</c:v>
                </c:pt>
                <c:pt idx="1">
                  <c:v>58</c:v>
                </c:pt>
                <c:pt idx="2">
                  <c:v>23</c:v>
                </c:pt>
                <c:pt idx="3">
                  <c:v>35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050891925998424"/>
          <c:y val="0.18811351706036744"/>
          <c:w val="0.32203913114570692"/>
          <c:h val="0.737033300524934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МБОУ "Араданская ОШ"</c:v>
                </c:pt>
                <c:pt idx="1">
                  <c:v>МБОУ "Верхнеусинcкая СШ"</c:v>
                </c:pt>
                <c:pt idx="2">
                  <c:v>МБОУ "Григорьевская СШ"</c:v>
                </c:pt>
                <c:pt idx="3">
                  <c:v>МБОУ "Ермаковская СШ № 1"</c:v>
                </c:pt>
                <c:pt idx="4">
                  <c:v>МБОУ "Ермаковская СШ № 2"</c:v>
                </c:pt>
                <c:pt idx="5">
                  <c:v>МБОУ "Жеблахтинская СШ"</c:v>
                </c:pt>
                <c:pt idx="6">
                  <c:v>МБОУ "Ивановская СШ"</c:v>
                </c:pt>
                <c:pt idx="7">
                  <c:v>МБОУ "Мигнинская СШ"</c:v>
                </c:pt>
                <c:pt idx="8">
                  <c:v>МБОУ "Нижнесуэтукская СШ"</c:v>
                </c:pt>
                <c:pt idx="9">
                  <c:v>МБОУ "Новополтавская СШ"</c:v>
                </c:pt>
                <c:pt idx="10">
                  <c:v>МБОУ "Ойская СШ"</c:v>
                </c:pt>
                <c:pt idx="11">
                  <c:v>МБОУ "Разъезженская СШ"</c:v>
                </c:pt>
                <c:pt idx="12">
                  <c:v>МБОУ "Салбинская СОШ"</c:v>
                </c:pt>
                <c:pt idx="13">
                  <c:v>МБОУ "Семенниковская СОШ"</c:v>
                </c:pt>
                <c:pt idx="14">
                  <c:v>МБОУ "Танзыбейская СШ"</c:v>
                </c:pt>
                <c:pt idx="15">
                  <c:v>Филиал МБОУ "Ермаковская СШ № 2" "Новоозерновская ОШ"</c:v>
                </c:pt>
                <c:pt idx="16">
                  <c:v>Филиал МБОУ "Нижнеусинская НШ" МБОУ "Верхнеусинская СШ"</c:v>
                </c:pt>
                <c:pt idx="17">
                  <c:v>Филиал МБОУ "Разъезженская СШ" "Большереченская СШ"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922496407216837"/>
          <c:y val="6.7392987341713367E-2"/>
          <c:w val="0.31190942463346166"/>
          <c:h val="0.93260701265828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4000" dirty="0"/>
              <a:t>Аттестация педагогических работников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2023 год</c:v>
          </c:tx>
          <c:invertIfNegative val="0"/>
          <c:cat>
            <c:strRef>
              <c:f>Лист1!$C$41:$E$41</c:f>
              <c:strCache>
                <c:ptCount val="3"/>
                <c:pt idx="0">
                  <c:v>Всего педагогических работников в ОО</c:v>
                </c:pt>
                <c:pt idx="1">
                  <c:v>Квалификация первая и высшая</c:v>
                </c:pt>
                <c:pt idx="2">
                  <c:v>Соответствие</c:v>
                </c:pt>
              </c:strCache>
            </c:strRef>
          </c:cat>
          <c:val>
            <c:numRef>
              <c:f>Лист1!$C$42:$E$42</c:f>
              <c:numCache>
                <c:formatCode>General</c:formatCode>
                <c:ptCount val="3"/>
                <c:pt idx="0" formatCode="0">
                  <c:v>523</c:v>
                </c:pt>
                <c:pt idx="1">
                  <c:v>255</c:v>
                </c:pt>
                <c:pt idx="2">
                  <c:v>182</c:v>
                </c:pt>
              </c:numCache>
            </c:numRef>
          </c:val>
        </c:ser>
        <c:ser>
          <c:idx val="1"/>
          <c:order val="1"/>
          <c:tx>
            <c:v>2022 год</c:v>
          </c:tx>
          <c:spPr>
            <a:solidFill>
              <a:srgbClr val="0000FF"/>
            </a:solidFill>
          </c:spPr>
          <c:invertIfNegative val="0"/>
          <c:cat>
            <c:strRef>
              <c:f>Лист1!$C$41:$E$41</c:f>
              <c:strCache>
                <c:ptCount val="3"/>
                <c:pt idx="0">
                  <c:v>Всего педагогических работников в ОО</c:v>
                </c:pt>
                <c:pt idx="1">
                  <c:v>Квалификация первая и высшая</c:v>
                </c:pt>
                <c:pt idx="2">
                  <c:v>Соответствие</c:v>
                </c:pt>
              </c:strCache>
            </c:strRef>
          </c:cat>
          <c:val>
            <c:numRef>
              <c:f>Лист1!$C$43:$E$43</c:f>
              <c:numCache>
                <c:formatCode>General</c:formatCode>
                <c:ptCount val="3"/>
                <c:pt idx="0">
                  <c:v>539</c:v>
                </c:pt>
                <c:pt idx="1">
                  <c:v>259</c:v>
                </c:pt>
                <c:pt idx="2">
                  <c:v>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933504"/>
        <c:axId val="154943488"/>
        <c:axId val="0"/>
      </c:bar3DChart>
      <c:catAx>
        <c:axId val="1549335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/>
          <a:lstStyle/>
          <a:p>
            <a:pPr>
              <a:defRPr sz="2000"/>
            </a:pPr>
            <a:endParaRPr lang="ru-RU"/>
          </a:p>
        </c:txPr>
        <c:crossAx val="154943488"/>
        <c:crosses val="autoZero"/>
        <c:auto val="1"/>
        <c:lblAlgn val="ctr"/>
        <c:lblOffset val="100"/>
        <c:noMultiLvlLbl val="0"/>
      </c:catAx>
      <c:valAx>
        <c:axId val="154943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ru-RU" sz="2000"/>
                  <a:t>Количество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4933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67875107120236E-2"/>
          <c:y val="0"/>
          <c:w val="0.73503986511267327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3E2A16"/>
            </a:solidFill>
            <a:ln>
              <a:solidFill>
                <a:schemeClr val="bg1"/>
              </a:solidFill>
            </a:ln>
            <a:effectLst/>
          </c:spPr>
          <c:explosion val="12"/>
          <c:dPt>
            <c:idx val="0"/>
            <c:bubble3D val="0"/>
            <c:explosion val="0"/>
            <c:spPr>
              <a:solidFill>
                <a:srgbClr val="3E2A16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AB-4959-B22C-8BC4CC7BB474}"/>
              </c:ext>
            </c:extLst>
          </c:dPt>
          <c:dPt>
            <c:idx val="1"/>
            <c:bubble3D val="0"/>
            <c:explosion val="0"/>
            <c:spPr>
              <a:solidFill>
                <a:srgbClr val="A98B57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AB-4959-B22C-8BC4CC7BB474}"/>
              </c:ext>
            </c:extLst>
          </c:dPt>
          <c:dPt>
            <c:idx val="2"/>
            <c:bubble3D val="0"/>
            <c:spPr>
              <a:solidFill>
                <a:srgbClr val="3E2A16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75-4F72-8335-C7A8AF7FD3DC}"/>
              </c:ext>
            </c:extLst>
          </c:dPt>
          <c:dPt>
            <c:idx val="3"/>
            <c:bubble3D val="0"/>
            <c:spPr>
              <a:solidFill>
                <a:srgbClr val="3E2A16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75-4F72-8335-C7A8AF7FD3DC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67.2</c:v>
                </c:pt>
                <c:pt idx="1">
                  <c:v>32.799999999999997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AB-4959-B22C-8BC4CC7BB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5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image" Target="../media/image10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image" Target="../media/image10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5030A-4BB5-4323-B759-3EB6F524CB2C}" type="doc">
      <dgm:prSet loTypeId="urn:microsoft.com/office/officeart/2008/layout/VerticalCircle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244C2A-16D2-414D-8337-08325435ED64}">
      <dgm:prSet custT="1"/>
      <dgm:spPr/>
      <dgm:t>
        <a:bodyPr/>
        <a:lstStyle/>
        <a:p>
          <a:pPr rtl="0"/>
          <a:r>
            <a:rPr lang="ru-RU" sz="5400" b="1" i="1" dirty="0" smtClean="0"/>
            <a:t>необходимость непрерывного совершенствования профессиональных качеств всех работников образования </a:t>
          </a:r>
          <a:endParaRPr lang="ru-RU" sz="5400" dirty="0"/>
        </a:p>
      </dgm:t>
    </dgm:pt>
    <dgm:pt modelId="{D54CE4DC-7705-4CEF-AA8D-D9B55D23EC6C}" type="parTrans" cxnId="{283B631A-F950-4707-90EB-C7A0DD879F5A}">
      <dgm:prSet/>
      <dgm:spPr/>
      <dgm:t>
        <a:bodyPr/>
        <a:lstStyle/>
        <a:p>
          <a:endParaRPr lang="ru-RU"/>
        </a:p>
      </dgm:t>
    </dgm:pt>
    <dgm:pt modelId="{48CEBEA5-31A8-45EB-A504-9295BD189D9A}" type="sibTrans" cxnId="{283B631A-F950-4707-90EB-C7A0DD879F5A}">
      <dgm:prSet/>
      <dgm:spPr/>
      <dgm:t>
        <a:bodyPr/>
        <a:lstStyle/>
        <a:p>
          <a:endParaRPr lang="ru-RU"/>
        </a:p>
      </dgm:t>
    </dgm:pt>
    <dgm:pt modelId="{57BD0DE4-3E8E-4FD7-A6BA-A81F909018A8}" type="pres">
      <dgm:prSet presAssocID="{3495030A-4BB5-4323-B759-3EB6F524CB2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A85799A0-B7AA-4935-A797-53CC12C672CE}" type="pres">
      <dgm:prSet presAssocID="{C8244C2A-16D2-414D-8337-08325435ED64}" presName="noChildren" presStyleCnt="0"/>
      <dgm:spPr/>
    </dgm:pt>
    <dgm:pt modelId="{7FEADE86-FBE1-4DDF-A12E-00FB3FCE7682}" type="pres">
      <dgm:prSet presAssocID="{C8244C2A-16D2-414D-8337-08325435ED64}" presName="gap" presStyleCnt="0"/>
      <dgm:spPr/>
    </dgm:pt>
    <dgm:pt modelId="{72332474-7FBD-4B2A-BD8E-F757B4250936}" type="pres">
      <dgm:prSet presAssocID="{C8244C2A-16D2-414D-8337-08325435ED64}" presName="medCircle2" presStyleLbl="vennNode1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endParaRPr lang="ru-RU"/>
        </a:p>
      </dgm:t>
    </dgm:pt>
    <dgm:pt modelId="{34AF2619-2763-49CB-BEEC-DF4546E593D4}" type="pres">
      <dgm:prSet presAssocID="{C8244C2A-16D2-414D-8337-08325435ED64}" presName="txLvlOnly1" presStyleLbl="revTx" presStyleIdx="0" presStyleCnt="1" custScaleX="96980" custLinFactNeighborX="2265" custLinFactNeighborY="-645"/>
      <dgm:spPr/>
      <dgm:t>
        <a:bodyPr/>
        <a:lstStyle/>
        <a:p>
          <a:endParaRPr lang="ru-RU"/>
        </a:p>
      </dgm:t>
    </dgm:pt>
  </dgm:ptLst>
  <dgm:cxnLst>
    <dgm:cxn modelId="{104412AF-86A9-4EF5-A1D8-ECB9735A0568}" type="presOf" srcId="{3495030A-4BB5-4323-B759-3EB6F524CB2C}" destId="{57BD0DE4-3E8E-4FD7-A6BA-A81F909018A8}" srcOrd="0" destOrd="0" presId="urn:microsoft.com/office/officeart/2008/layout/VerticalCircleList"/>
    <dgm:cxn modelId="{37AE1664-D6A0-4852-880F-3794AF1928A1}" type="presOf" srcId="{C8244C2A-16D2-414D-8337-08325435ED64}" destId="{34AF2619-2763-49CB-BEEC-DF4546E593D4}" srcOrd="0" destOrd="0" presId="urn:microsoft.com/office/officeart/2008/layout/VerticalCircleList"/>
    <dgm:cxn modelId="{283B631A-F950-4707-90EB-C7A0DD879F5A}" srcId="{3495030A-4BB5-4323-B759-3EB6F524CB2C}" destId="{C8244C2A-16D2-414D-8337-08325435ED64}" srcOrd="0" destOrd="0" parTransId="{D54CE4DC-7705-4CEF-AA8D-D9B55D23EC6C}" sibTransId="{48CEBEA5-31A8-45EB-A504-9295BD189D9A}"/>
    <dgm:cxn modelId="{1BE00CC7-6941-4B32-A34D-6A0948C46431}" type="presParOf" srcId="{57BD0DE4-3E8E-4FD7-A6BA-A81F909018A8}" destId="{A85799A0-B7AA-4935-A797-53CC12C672CE}" srcOrd="0" destOrd="0" presId="urn:microsoft.com/office/officeart/2008/layout/VerticalCircleList"/>
    <dgm:cxn modelId="{8F98EA2B-5808-4060-8D0A-B66708226F86}" type="presParOf" srcId="{A85799A0-B7AA-4935-A797-53CC12C672CE}" destId="{7FEADE86-FBE1-4DDF-A12E-00FB3FCE7682}" srcOrd="0" destOrd="0" presId="urn:microsoft.com/office/officeart/2008/layout/VerticalCircleList"/>
    <dgm:cxn modelId="{BF8C69DD-7EF8-4647-B9D5-EDCDD052E6D9}" type="presParOf" srcId="{A85799A0-B7AA-4935-A797-53CC12C672CE}" destId="{72332474-7FBD-4B2A-BD8E-F757B4250936}" srcOrd="1" destOrd="0" presId="urn:microsoft.com/office/officeart/2008/layout/VerticalCircleList"/>
    <dgm:cxn modelId="{A4EF360E-7611-47E2-84CD-3A3E2B7DD781}" type="presParOf" srcId="{A85799A0-B7AA-4935-A797-53CC12C672CE}" destId="{34AF2619-2763-49CB-BEEC-DF4546E593D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26A1A-FA3B-4663-B0EC-047099398ACE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654EC05-5286-447A-A33A-D5841D7984E1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4400" b="1" dirty="0" smtClean="0"/>
            <a:t>508</a:t>
          </a:r>
          <a:r>
            <a:rPr lang="ru-RU" sz="4000" b="1" dirty="0" smtClean="0"/>
            <a:t> </a:t>
          </a:r>
          <a:r>
            <a:rPr lang="ru-RU" sz="2800" b="1" dirty="0" smtClean="0"/>
            <a:t>  </a:t>
          </a:r>
          <a:r>
            <a:rPr lang="ru-RU" sz="3200" dirty="0" smtClean="0"/>
            <a:t>педагогических работников</a:t>
          </a:r>
        </a:p>
        <a:p>
          <a:pPr rtl="0">
            <a:spcAft>
              <a:spcPts val="0"/>
            </a:spcAft>
          </a:pPr>
          <a:r>
            <a:rPr lang="ru-RU" sz="3200" dirty="0" smtClean="0"/>
            <a:t> в системе образования Ермаковского района</a:t>
          </a:r>
          <a:endParaRPr lang="ru-RU" sz="3200" dirty="0"/>
        </a:p>
      </dgm:t>
    </dgm:pt>
    <dgm:pt modelId="{26F44D49-0495-4469-AC53-AE7188C3B818}" type="parTrans" cxnId="{E5025E37-A19B-453A-A553-320EA8474097}">
      <dgm:prSet/>
      <dgm:spPr/>
      <dgm:t>
        <a:bodyPr/>
        <a:lstStyle/>
        <a:p>
          <a:endParaRPr lang="ru-RU"/>
        </a:p>
      </dgm:t>
    </dgm:pt>
    <dgm:pt modelId="{0A2D81F5-4ECF-4B1B-99C6-B5CBF680BC6B}" type="sibTrans" cxnId="{E5025E37-A19B-453A-A553-320EA8474097}">
      <dgm:prSet/>
      <dgm:spPr/>
      <dgm:t>
        <a:bodyPr/>
        <a:lstStyle/>
        <a:p>
          <a:endParaRPr lang="ru-RU"/>
        </a:p>
      </dgm:t>
    </dgm:pt>
    <dgm:pt modelId="{AB2A4A2D-D45B-40AE-9D1C-565B525F52CC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4000" b="1" dirty="0" smtClean="0"/>
            <a:t>378 </a:t>
          </a:r>
          <a:r>
            <a:rPr lang="ru-RU" sz="3200" b="1" dirty="0" smtClean="0"/>
            <a:t> </a:t>
          </a:r>
          <a:r>
            <a:rPr lang="ru-RU" sz="3600" dirty="0" smtClean="0"/>
            <a:t>в школах</a:t>
          </a:r>
          <a:r>
            <a:rPr lang="ru-RU" sz="3200" dirty="0" smtClean="0"/>
            <a:t>, </a:t>
          </a:r>
        </a:p>
        <a:p>
          <a:pPr algn="l">
            <a:spcAft>
              <a:spcPts val="0"/>
            </a:spcAft>
          </a:pPr>
          <a:r>
            <a:rPr lang="ru-RU" sz="4000" b="1" dirty="0" smtClean="0"/>
            <a:t>85</a:t>
          </a:r>
          <a:r>
            <a:rPr lang="ru-RU" sz="3600" b="1" dirty="0" smtClean="0"/>
            <a:t> </a:t>
          </a:r>
          <a:r>
            <a:rPr lang="ru-RU" sz="3200" b="1" dirty="0" smtClean="0"/>
            <a:t> </a:t>
          </a:r>
          <a:r>
            <a:rPr lang="ru-RU" sz="3600" dirty="0" smtClean="0"/>
            <a:t>в детских садах </a:t>
          </a:r>
          <a:endParaRPr lang="ru-RU" sz="3200" dirty="0" smtClean="0"/>
        </a:p>
        <a:p>
          <a:pPr algn="l">
            <a:spcAft>
              <a:spcPts val="0"/>
            </a:spcAft>
          </a:pPr>
          <a:r>
            <a:rPr lang="ru-RU" sz="3600" b="1" dirty="0" smtClean="0"/>
            <a:t>47 </a:t>
          </a:r>
          <a:r>
            <a:rPr lang="ru-RU" sz="3200" b="1" dirty="0" smtClean="0"/>
            <a:t> </a:t>
          </a:r>
          <a:r>
            <a:rPr lang="ru-RU" sz="3200" dirty="0" smtClean="0"/>
            <a:t>в учреждениях ДО</a:t>
          </a:r>
        </a:p>
        <a:p>
          <a:pPr algn="ctr" rtl="0">
            <a:spcAft>
              <a:spcPts val="0"/>
            </a:spcAft>
          </a:pPr>
          <a:endParaRPr lang="ru-RU" sz="2400" dirty="0"/>
        </a:p>
      </dgm:t>
    </dgm:pt>
    <dgm:pt modelId="{C3B16C94-C3A6-4C34-8ABA-102018DFAFBE}" type="parTrans" cxnId="{B9670053-D7CC-4A5E-8907-85E605958875}">
      <dgm:prSet/>
      <dgm:spPr/>
      <dgm:t>
        <a:bodyPr/>
        <a:lstStyle/>
        <a:p>
          <a:endParaRPr lang="ru-RU"/>
        </a:p>
      </dgm:t>
    </dgm:pt>
    <dgm:pt modelId="{BA4A2885-61C8-466D-94C2-84BFBD718EE0}" type="sibTrans" cxnId="{B9670053-D7CC-4A5E-8907-85E605958875}">
      <dgm:prSet/>
      <dgm:spPr/>
      <dgm:t>
        <a:bodyPr/>
        <a:lstStyle/>
        <a:p>
          <a:endParaRPr lang="ru-RU"/>
        </a:p>
      </dgm:t>
    </dgm:pt>
    <dgm:pt modelId="{E21B6CCD-FA36-4599-A854-3C5A39BAD5A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4400" b="1" dirty="0" smtClean="0"/>
            <a:t>51</a:t>
          </a:r>
          <a:r>
            <a:rPr lang="ru-RU" sz="3600" b="1" dirty="0" smtClean="0"/>
            <a:t> </a:t>
          </a:r>
          <a:r>
            <a:rPr lang="ru-RU" sz="3600" b="0" dirty="0" smtClean="0"/>
            <a:t>педагог</a:t>
          </a:r>
        </a:p>
        <a:p>
          <a:pPr>
            <a:spcAft>
              <a:spcPts val="0"/>
            </a:spcAft>
          </a:pPr>
          <a:r>
            <a:rPr lang="ru-RU" sz="3600" b="0" dirty="0" smtClean="0"/>
            <a:t>стаж</a:t>
          </a:r>
          <a:r>
            <a:rPr lang="ru-RU" sz="3600" b="1" dirty="0" smtClean="0"/>
            <a:t> </a:t>
          </a:r>
          <a:r>
            <a:rPr lang="ru-RU" sz="3600" b="0" dirty="0" smtClean="0"/>
            <a:t>до</a:t>
          </a:r>
          <a:r>
            <a:rPr lang="ru-RU" sz="3600" b="1" dirty="0" smtClean="0"/>
            <a:t> </a:t>
          </a:r>
        </a:p>
        <a:p>
          <a:pPr>
            <a:spcAft>
              <a:spcPts val="0"/>
            </a:spcAft>
          </a:pPr>
          <a:r>
            <a:rPr lang="ru-RU" sz="3600" b="1" dirty="0" smtClean="0"/>
            <a:t>2-х лет</a:t>
          </a:r>
          <a:endParaRPr lang="ru-RU" sz="3600" b="1" dirty="0"/>
        </a:p>
      </dgm:t>
    </dgm:pt>
    <dgm:pt modelId="{A0142642-58CF-444A-9F1E-E0BBB9529098}" type="parTrans" cxnId="{9265710B-492A-4076-97DA-7812F6E686B9}">
      <dgm:prSet/>
      <dgm:spPr/>
      <dgm:t>
        <a:bodyPr/>
        <a:lstStyle/>
        <a:p>
          <a:endParaRPr lang="ru-RU"/>
        </a:p>
      </dgm:t>
    </dgm:pt>
    <dgm:pt modelId="{C1169BDD-754A-4299-97F2-A136B47E1E02}" type="sibTrans" cxnId="{9265710B-492A-4076-97DA-7812F6E686B9}">
      <dgm:prSet/>
      <dgm:spPr/>
      <dgm:t>
        <a:bodyPr/>
        <a:lstStyle/>
        <a:p>
          <a:endParaRPr lang="ru-RU"/>
        </a:p>
      </dgm:t>
    </dgm:pt>
    <dgm:pt modelId="{2F4A877E-0759-4A81-AD24-E000E121F4D5}" type="pres">
      <dgm:prSet presAssocID="{1EF26A1A-FA3B-4663-B0EC-047099398A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C0E641-D1CB-4FD1-B533-B0AE8ABBEECA}" type="pres">
      <dgm:prSet presAssocID="{6654EC05-5286-447A-A33A-D5841D7984E1}" presName="hierRoot1" presStyleCnt="0"/>
      <dgm:spPr/>
      <dgm:t>
        <a:bodyPr/>
        <a:lstStyle/>
        <a:p>
          <a:endParaRPr lang="ru-RU"/>
        </a:p>
      </dgm:t>
    </dgm:pt>
    <dgm:pt modelId="{AF4BBF5C-9100-403D-8E69-E7FC97A54EA4}" type="pres">
      <dgm:prSet presAssocID="{6654EC05-5286-447A-A33A-D5841D7984E1}" presName="composite" presStyleCnt="0"/>
      <dgm:spPr/>
      <dgm:t>
        <a:bodyPr/>
        <a:lstStyle/>
        <a:p>
          <a:endParaRPr lang="ru-RU"/>
        </a:p>
      </dgm:t>
    </dgm:pt>
    <dgm:pt modelId="{AC752297-8B74-41D0-AB56-68A5F368F560}" type="pres">
      <dgm:prSet presAssocID="{6654EC05-5286-447A-A33A-D5841D7984E1}" presName="background" presStyleLbl="node0" presStyleIdx="0" presStyleCnt="3"/>
      <dgm:spPr>
        <a:solidFill>
          <a:srgbClr val="FDF4BB"/>
        </a:solidFill>
      </dgm:spPr>
      <dgm:t>
        <a:bodyPr/>
        <a:lstStyle/>
        <a:p>
          <a:endParaRPr lang="ru-RU"/>
        </a:p>
      </dgm:t>
    </dgm:pt>
    <dgm:pt modelId="{99F69CF3-187C-496D-BB3B-69606E122806}" type="pres">
      <dgm:prSet presAssocID="{6654EC05-5286-447A-A33A-D5841D7984E1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45245D-DEF9-4BB2-9F49-F7DBD7258AA3}" type="pres">
      <dgm:prSet presAssocID="{6654EC05-5286-447A-A33A-D5841D7984E1}" presName="hierChild2" presStyleCnt="0"/>
      <dgm:spPr/>
      <dgm:t>
        <a:bodyPr/>
        <a:lstStyle/>
        <a:p>
          <a:endParaRPr lang="ru-RU"/>
        </a:p>
      </dgm:t>
    </dgm:pt>
    <dgm:pt modelId="{29A49C1E-42E0-44A7-9DEE-794DD19171AB}" type="pres">
      <dgm:prSet presAssocID="{AB2A4A2D-D45B-40AE-9D1C-565B525F52CC}" presName="hierRoot1" presStyleCnt="0"/>
      <dgm:spPr/>
      <dgm:t>
        <a:bodyPr/>
        <a:lstStyle/>
        <a:p>
          <a:endParaRPr lang="ru-RU"/>
        </a:p>
      </dgm:t>
    </dgm:pt>
    <dgm:pt modelId="{B5FF35AE-EB7D-474C-A42F-1ED41A50CA13}" type="pres">
      <dgm:prSet presAssocID="{AB2A4A2D-D45B-40AE-9D1C-565B525F52CC}" presName="composite" presStyleCnt="0"/>
      <dgm:spPr/>
      <dgm:t>
        <a:bodyPr/>
        <a:lstStyle/>
        <a:p>
          <a:endParaRPr lang="ru-RU"/>
        </a:p>
      </dgm:t>
    </dgm:pt>
    <dgm:pt modelId="{FD9B4C2F-AC4A-4338-BC77-851A2DDBB24E}" type="pres">
      <dgm:prSet presAssocID="{AB2A4A2D-D45B-40AE-9D1C-565B525F52CC}" presName="background" presStyleLbl="node0" presStyleIdx="1" presStyleCnt="3"/>
      <dgm:spPr>
        <a:solidFill>
          <a:srgbClr val="FF9900"/>
        </a:solidFill>
      </dgm:spPr>
      <dgm:t>
        <a:bodyPr/>
        <a:lstStyle/>
        <a:p>
          <a:endParaRPr lang="ru-RU"/>
        </a:p>
      </dgm:t>
    </dgm:pt>
    <dgm:pt modelId="{102AF48E-500F-4C33-9A56-454124A90465}" type="pres">
      <dgm:prSet presAssocID="{AB2A4A2D-D45B-40AE-9D1C-565B525F52CC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94EAAE-E26B-43C2-95B2-2BF115A30E5B}" type="pres">
      <dgm:prSet presAssocID="{AB2A4A2D-D45B-40AE-9D1C-565B525F52CC}" presName="hierChild2" presStyleCnt="0"/>
      <dgm:spPr/>
      <dgm:t>
        <a:bodyPr/>
        <a:lstStyle/>
        <a:p>
          <a:endParaRPr lang="ru-RU"/>
        </a:p>
      </dgm:t>
    </dgm:pt>
    <dgm:pt modelId="{61CC07BA-BF43-4602-8BEC-4899A7FD56E4}" type="pres">
      <dgm:prSet presAssocID="{E21B6CCD-FA36-4599-A854-3C5A39BAD5AF}" presName="hierRoot1" presStyleCnt="0"/>
      <dgm:spPr/>
      <dgm:t>
        <a:bodyPr/>
        <a:lstStyle/>
        <a:p>
          <a:endParaRPr lang="ru-RU"/>
        </a:p>
      </dgm:t>
    </dgm:pt>
    <dgm:pt modelId="{DCBF93E2-56B4-41C7-AACB-4035E48201F0}" type="pres">
      <dgm:prSet presAssocID="{E21B6CCD-FA36-4599-A854-3C5A39BAD5AF}" presName="composite" presStyleCnt="0"/>
      <dgm:spPr/>
      <dgm:t>
        <a:bodyPr/>
        <a:lstStyle/>
        <a:p>
          <a:endParaRPr lang="ru-RU"/>
        </a:p>
      </dgm:t>
    </dgm:pt>
    <dgm:pt modelId="{75D94F2F-75A5-4F97-A140-BF3FDDCE9C33}" type="pres">
      <dgm:prSet presAssocID="{E21B6CCD-FA36-4599-A854-3C5A39BAD5AF}" presName="background" presStyleLbl="node0" presStyleIdx="2" presStyleCnt="3"/>
      <dgm:spPr>
        <a:solidFill>
          <a:srgbClr val="CC9900"/>
        </a:solidFill>
      </dgm:spPr>
      <dgm:t>
        <a:bodyPr/>
        <a:lstStyle/>
        <a:p>
          <a:endParaRPr lang="ru-RU"/>
        </a:p>
      </dgm:t>
    </dgm:pt>
    <dgm:pt modelId="{7DB8911D-D4BF-4C87-8EEF-B1E0195959EC}" type="pres">
      <dgm:prSet presAssocID="{E21B6CCD-FA36-4599-A854-3C5A39BAD5AF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D2484E-8A8A-4815-8625-08CBE9284F52}" type="pres">
      <dgm:prSet presAssocID="{E21B6CCD-FA36-4599-A854-3C5A39BAD5AF}" presName="hierChild2" presStyleCnt="0"/>
      <dgm:spPr/>
      <dgm:t>
        <a:bodyPr/>
        <a:lstStyle/>
        <a:p>
          <a:endParaRPr lang="ru-RU"/>
        </a:p>
      </dgm:t>
    </dgm:pt>
  </dgm:ptLst>
  <dgm:cxnLst>
    <dgm:cxn modelId="{B9670053-D7CC-4A5E-8907-85E605958875}" srcId="{1EF26A1A-FA3B-4663-B0EC-047099398ACE}" destId="{AB2A4A2D-D45B-40AE-9D1C-565B525F52CC}" srcOrd="1" destOrd="0" parTransId="{C3B16C94-C3A6-4C34-8ABA-102018DFAFBE}" sibTransId="{BA4A2885-61C8-466D-94C2-84BFBD718EE0}"/>
    <dgm:cxn modelId="{9265710B-492A-4076-97DA-7812F6E686B9}" srcId="{1EF26A1A-FA3B-4663-B0EC-047099398ACE}" destId="{E21B6CCD-FA36-4599-A854-3C5A39BAD5AF}" srcOrd="2" destOrd="0" parTransId="{A0142642-58CF-444A-9F1E-E0BBB9529098}" sibTransId="{C1169BDD-754A-4299-97F2-A136B47E1E02}"/>
    <dgm:cxn modelId="{A66D2D5C-93BF-4175-97B3-03CF13E1B870}" type="presOf" srcId="{6654EC05-5286-447A-A33A-D5841D7984E1}" destId="{99F69CF3-187C-496D-BB3B-69606E122806}" srcOrd="0" destOrd="0" presId="urn:microsoft.com/office/officeart/2005/8/layout/hierarchy1"/>
    <dgm:cxn modelId="{C368A9D3-B006-4B11-B91A-81AC9FA545AC}" type="presOf" srcId="{AB2A4A2D-D45B-40AE-9D1C-565B525F52CC}" destId="{102AF48E-500F-4C33-9A56-454124A90465}" srcOrd="0" destOrd="0" presId="urn:microsoft.com/office/officeart/2005/8/layout/hierarchy1"/>
    <dgm:cxn modelId="{6D180D5B-E8DB-41C1-8CBE-5142BAEB7776}" type="presOf" srcId="{E21B6CCD-FA36-4599-A854-3C5A39BAD5AF}" destId="{7DB8911D-D4BF-4C87-8EEF-B1E0195959EC}" srcOrd="0" destOrd="0" presId="urn:microsoft.com/office/officeart/2005/8/layout/hierarchy1"/>
    <dgm:cxn modelId="{E5025E37-A19B-453A-A553-320EA8474097}" srcId="{1EF26A1A-FA3B-4663-B0EC-047099398ACE}" destId="{6654EC05-5286-447A-A33A-D5841D7984E1}" srcOrd="0" destOrd="0" parTransId="{26F44D49-0495-4469-AC53-AE7188C3B818}" sibTransId="{0A2D81F5-4ECF-4B1B-99C6-B5CBF680BC6B}"/>
    <dgm:cxn modelId="{27751761-830E-4943-A51B-9B21677FEFC9}" type="presOf" srcId="{1EF26A1A-FA3B-4663-B0EC-047099398ACE}" destId="{2F4A877E-0759-4A81-AD24-E000E121F4D5}" srcOrd="0" destOrd="0" presId="urn:microsoft.com/office/officeart/2005/8/layout/hierarchy1"/>
    <dgm:cxn modelId="{8DD25908-4DCB-46A2-A76D-F96870F939BD}" type="presParOf" srcId="{2F4A877E-0759-4A81-AD24-E000E121F4D5}" destId="{64C0E641-D1CB-4FD1-B533-B0AE8ABBEECA}" srcOrd="0" destOrd="0" presId="urn:microsoft.com/office/officeart/2005/8/layout/hierarchy1"/>
    <dgm:cxn modelId="{5839F02C-9777-49C6-9931-5C8022840353}" type="presParOf" srcId="{64C0E641-D1CB-4FD1-B533-B0AE8ABBEECA}" destId="{AF4BBF5C-9100-403D-8E69-E7FC97A54EA4}" srcOrd="0" destOrd="0" presId="urn:microsoft.com/office/officeart/2005/8/layout/hierarchy1"/>
    <dgm:cxn modelId="{97A28F77-2D28-47B3-BD7A-1FE673105239}" type="presParOf" srcId="{AF4BBF5C-9100-403D-8E69-E7FC97A54EA4}" destId="{AC752297-8B74-41D0-AB56-68A5F368F560}" srcOrd="0" destOrd="0" presId="urn:microsoft.com/office/officeart/2005/8/layout/hierarchy1"/>
    <dgm:cxn modelId="{EE7E70A9-D3F1-430F-B050-F227C4E03C17}" type="presParOf" srcId="{AF4BBF5C-9100-403D-8E69-E7FC97A54EA4}" destId="{99F69CF3-187C-496D-BB3B-69606E122806}" srcOrd="1" destOrd="0" presId="urn:microsoft.com/office/officeart/2005/8/layout/hierarchy1"/>
    <dgm:cxn modelId="{B94AD71E-9313-4B03-BC70-5934AE9A4D2B}" type="presParOf" srcId="{64C0E641-D1CB-4FD1-B533-B0AE8ABBEECA}" destId="{0D45245D-DEF9-4BB2-9F49-F7DBD7258AA3}" srcOrd="1" destOrd="0" presId="urn:microsoft.com/office/officeart/2005/8/layout/hierarchy1"/>
    <dgm:cxn modelId="{5C653112-C609-4EDB-8D33-518FA2EA6BF3}" type="presParOf" srcId="{2F4A877E-0759-4A81-AD24-E000E121F4D5}" destId="{29A49C1E-42E0-44A7-9DEE-794DD19171AB}" srcOrd="1" destOrd="0" presId="urn:microsoft.com/office/officeart/2005/8/layout/hierarchy1"/>
    <dgm:cxn modelId="{B4F5A021-A3D2-4CBB-8C58-BFFF52DDB069}" type="presParOf" srcId="{29A49C1E-42E0-44A7-9DEE-794DD19171AB}" destId="{B5FF35AE-EB7D-474C-A42F-1ED41A50CA13}" srcOrd="0" destOrd="0" presId="urn:microsoft.com/office/officeart/2005/8/layout/hierarchy1"/>
    <dgm:cxn modelId="{19615982-85B0-42AB-8080-990AA78E4144}" type="presParOf" srcId="{B5FF35AE-EB7D-474C-A42F-1ED41A50CA13}" destId="{FD9B4C2F-AC4A-4338-BC77-851A2DDBB24E}" srcOrd="0" destOrd="0" presId="urn:microsoft.com/office/officeart/2005/8/layout/hierarchy1"/>
    <dgm:cxn modelId="{D71CC0FD-A6A5-4940-BB99-0084C041032A}" type="presParOf" srcId="{B5FF35AE-EB7D-474C-A42F-1ED41A50CA13}" destId="{102AF48E-500F-4C33-9A56-454124A90465}" srcOrd="1" destOrd="0" presId="urn:microsoft.com/office/officeart/2005/8/layout/hierarchy1"/>
    <dgm:cxn modelId="{87C0CC05-39DE-44AA-831F-EB84915A524C}" type="presParOf" srcId="{29A49C1E-42E0-44A7-9DEE-794DD19171AB}" destId="{8994EAAE-E26B-43C2-95B2-2BF115A30E5B}" srcOrd="1" destOrd="0" presId="urn:microsoft.com/office/officeart/2005/8/layout/hierarchy1"/>
    <dgm:cxn modelId="{E69C5B16-304A-4ED0-9BDC-B56AECE81615}" type="presParOf" srcId="{2F4A877E-0759-4A81-AD24-E000E121F4D5}" destId="{61CC07BA-BF43-4602-8BEC-4899A7FD56E4}" srcOrd="2" destOrd="0" presId="urn:microsoft.com/office/officeart/2005/8/layout/hierarchy1"/>
    <dgm:cxn modelId="{E8DC148B-9BB5-4832-A50F-1481733B9CAA}" type="presParOf" srcId="{61CC07BA-BF43-4602-8BEC-4899A7FD56E4}" destId="{DCBF93E2-56B4-41C7-AACB-4035E48201F0}" srcOrd="0" destOrd="0" presId="urn:microsoft.com/office/officeart/2005/8/layout/hierarchy1"/>
    <dgm:cxn modelId="{20929B2F-76A5-49AE-AF6E-F7D52AD905E2}" type="presParOf" srcId="{DCBF93E2-56B4-41C7-AACB-4035E48201F0}" destId="{75D94F2F-75A5-4F97-A140-BF3FDDCE9C33}" srcOrd="0" destOrd="0" presId="urn:microsoft.com/office/officeart/2005/8/layout/hierarchy1"/>
    <dgm:cxn modelId="{526EE4AC-CF48-4421-8915-76F6662DF328}" type="presParOf" srcId="{DCBF93E2-56B4-41C7-AACB-4035E48201F0}" destId="{7DB8911D-D4BF-4C87-8EEF-B1E0195959EC}" srcOrd="1" destOrd="0" presId="urn:microsoft.com/office/officeart/2005/8/layout/hierarchy1"/>
    <dgm:cxn modelId="{735094F4-31AE-468A-99A9-EB742BC8D971}" type="presParOf" srcId="{61CC07BA-BF43-4602-8BEC-4899A7FD56E4}" destId="{64D2484E-8A8A-4815-8625-08CBE9284F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4B9C92-E914-429B-A249-824D520A997C}" type="doc">
      <dgm:prSet loTypeId="urn:microsoft.com/office/officeart/2005/8/layout/hList7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D2D6858-E445-4584-A02C-2DE7FC64A1CB}">
      <dgm:prSet custT="1"/>
      <dgm:spPr>
        <a:solidFill>
          <a:schemeClr val="bg1"/>
        </a:solidFill>
      </dgm:spPr>
      <dgm:t>
        <a:bodyPr/>
        <a:lstStyle/>
        <a:p>
          <a:r>
            <a:rPr lang="ru-RU" sz="4000" b="1" u="sng" dirty="0" smtClean="0"/>
            <a:t>Наставничество</a:t>
          </a:r>
          <a:endParaRPr lang="ru-RU" sz="4000" b="1" dirty="0"/>
        </a:p>
      </dgm:t>
    </dgm:pt>
    <dgm:pt modelId="{9879AE29-418F-41F3-937D-1E9BD831C05C}" type="parTrans" cxnId="{E84697C2-8267-41C9-9E0C-D1965566D092}">
      <dgm:prSet/>
      <dgm:spPr/>
      <dgm:t>
        <a:bodyPr/>
        <a:lstStyle/>
        <a:p>
          <a:endParaRPr lang="ru-RU"/>
        </a:p>
      </dgm:t>
    </dgm:pt>
    <dgm:pt modelId="{70A88893-8054-474B-9796-01D9F392975C}" type="sibTrans" cxnId="{E84697C2-8267-41C9-9E0C-D1965566D092}">
      <dgm:prSet/>
      <dgm:spPr/>
      <dgm:t>
        <a:bodyPr/>
        <a:lstStyle/>
        <a:p>
          <a:endParaRPr lang="ru-RU"/>
        </a:p>
      </dgm:t>
    </dgm:pt>
    <dgm:pt modelId="{43192442-F0F6-4EA7-9E40-54330C469914}">
      <dgm:prSet custT="1"/>
      <dgm:spPr>
        <a:solidFill>
          <a:schemeClr val="bg1"/>
        </a:solidFill>
      </dgm:spPr>
      <dgm:t>
        <a:bodyPr/>
        <a:lstStyle/>
        <a:p>
          <a:r>
            <a:rPr lang="ru-RU" sz="4000" b="1" u="none" dirty="0" smtClean="0"/>
            <a:t>Региональный методический актив </a:t>
          </a:r>
        </a:p>
        <a:p>
          <a:r>
            <a:rPr lang="ru-RU" sz="4000" u="sng" dirty="0" smtClean="0"/>
            <a:t>(РМА)</a:t>
          </a:r>
          <a:endParaRPr lang="ru-RU" sz="4000" dirty="0"/>
        </a:p>
      </dgm:t>
    </dgm:pt>
    <dgm:pt modelId="{393B4731-E8F1-4776-95BF-AE1674C7A5E2}" type="parTrans" cxnId="{4782483C-D576-4529-8C17-8CC8CA2741D8}">
      <dgm:prSet/>
      <dgm:spPr/>
      <dgm:t>
        <a:bodyPr/>
        <a:lstStyle/>
        <a:p>
          <a:endParaRPr lang="ru-RU"/>
        </a:p>
      </dgm:t>
    </dgm:pt>
    <dgm:pt modelId="{656AB438-BB29-4957-B38E-CB3346670A96}" type="sibTrans" cxnId="{4782483C-D576-4529-8C17-8CC8CA2741D8}">
      <dgm:prSet/>
      <dgm:spPr/>
      <dgm:t>
        <a:bodyPr/>
        <a:lstStyle/>
        <a:p>
          <a:endParaRPr lang="ru-RU"/>
        </a:p>
      </dgm:t>
    </dgm:pt>
    <dgm:pt modelId="{5282EC33-05E2-482A-91D0-7845F9A36FD4}">
      <dgm:prSet custT="1"/>
      <dgm:spPr>
        <a:solidFill>
          <a:schemeClr val="bg1"/>
        </a:solidFill>
      </dgm:spPr>
      <dgm:t>
        <a:bodyPr/>
        <a:lstStyle/>
        <a:p>
          <a:r>
            <a:rPr lang="ru-RU" sz="3600" b="1" u="none" dirty="0" smtClean="0"/>
            <a:t>Сопровождение индивидуальных образовательных маршрутов </a:t>
          </a:r>
        </a:p>
        <a:p>
          <a:r>
            <a:rPr lang="ru-RU" sz="3600" u="sng" dirty="0" smtClean="0"/>
            <a:t>(ИОМ</a:t>
          </a:r>
          <a:r>
            <a:rPr lang="ru-RU" sz="2800" u="sng" dirty="0" smtClean="0"/>
            <a:t>)</a:t>
          </a:r>
          <a:endParaRPr lang="ru-RU" sz="2800" dirty="0"/>
        </a:p>
      </dgm:t>
    </dgm:pt>
    <dgm:pt modelId="{BBACE620-E3B7-4D74-AE37-62E4CEE6D585}" type="parTrans" cxnId="{7E6E6CCD-E2D1-453A-8F99-5D6827996E5D}">
      <dgm:prSet/>
      <dgm:spPr/>
      <dgm:t>
        <a:bodyPr/>
        <a:lstStyle/>
        <a:p>
          <a:endParaRPr lang="ru-RU"/>
        </a:p>
      </dgm:t>
    </dgm:pt>
    <dgm:pt modelId="{E4961D00-AC7A-40EE-869A-F3E5FAA517D1}" type="sibTrans" cxnId="{7E6E6CCD-E2D1-453A-8F99-5D6827996E5D}">
      <dgm:prSet/>
      <dgm:spPr/>
      <dgm:t>
        <a:bodyPr/>
        <a:lstStyle/>
        <a:p>
          <a:endParaRPr lang="ru-RU"/>
        </a:p>
      </dgm:t>
    </dgm:pt>
    <dgm:pt modelId="{F7B93D6F-E868-40ED-9778-71D974FE7681}">
      <dgm:prSet custT="1"/>
      <dgm:spPr>
        <a:solidFill>
          <a:schemeClr val="bg1"/>
        </a:solidFill>
      </dgm:spPr>
      <dgm:t>
        <a:bodyPr/>
        <a:lstStyle/>
        <a:p>
          <a:r>
            <a:rPr lang="ru-RU" sz="3600" b="1" u="none" dirty="0" smtClean="0"/>
            <a:t>Посткурсовое сопровождение </a:t>
          </a:r>
          <a:r>
            <a:rPr lang="ru-RU" sz="2800" u="sng" dirty="0" smtClean="0"/>
            <a:t>(</a:t>
          </a:r>
          <a:r>
            <a:rPr lang="ru-RU" sz="3200" u="sng" dirty="0" smtClean="0"/>
            <a:t>дополнительный модуль «профессиональная проба»)</a:t>
          </a:r>
          <a:endParaRPr lang="ru-RU" sz="3200" dirty="0"/>
        </a:p>
      </dgm:t>
    </dgm:pt>
    <dgm:pt modelId="{FFBF88FE-0485-42AF-8828-FA02F65DBF88}" type="parTrans" cxnId="{31F3B8FB-B3A7-4ABF-B634-20E59A664704}">
      <dgm:prSet/>
      <dgm:spPr/>
      <dgm:t>
        <a:bodyPr/>
        <a:lstStyle/>
        <a:p>
          <a:endParaRPr lang="ru-RU"/>
        </a:p>
      </dgm:t>
    </dgm:pt>
    <dgm:pt modelId="{573AF25B-A59E-4347-8786-6E71EE13EBF7}" type="sibTrans" cxnId="{31F3B8FB-B3A7-4ABF-B634-20E59A664704}">
      <dgm:prSet/>
      <dgm:spPr/>
      <dgm:t>
        <a:bodyPr/>
        <a:lstStyle/>
        <a:p>
          <a:endParaRPr lang="ru-RU"/>
        </a:p>
      </dgm:t>
    </dgm:pt>
    <dgm:pt modelId="{5A023805-4D67-4A57-A7C1-AC73FDE2DA1E}" type="pres">
      <dgm:prSet presAssocID="{5D4B9C92-E914-429B-A249-824D520A99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65E086-6E57-4D14-81AD-1F439E57F3E4}" type="pres">
      <dgm:prSet presAssocID="{5D4B9C92-E914-429B-A249-824D520A997C}" presName="fgShape" presStyleLbl="fgShp" presStyleIdx="0" presStyleCnt="1"/>
      <dgm:spPr/>
    </dgm:pt>
    <dgm:pt modelId="{D88F9F8E-A915-41F1-AE23-5326CFF187BB}" type="pres">
      <dgm:prSet presAssocID="{5D4B9C92-E914-429B-A249-824D520A997C}" presName="linComp" presStyleCnt="0"/>
      <dgm:spPr/>
    </dgm:pt>
    <dgm:pt modelId="{1A875D4B-800F-41B6-8C03-B18366C37C5D}" type="pres">
      <dgm:prSet presAssocID="{ED2D6858-E445-4584-A02C-2DE7FC64A1CB}" presName="compNode" presStyleCnt="0"/>
      <dgm:spPr/>
    </dgm:pt>
    <dgm:pt modelId="{970760B8-D420-4378-8E73-1638D0233A81}" type="pres">
      <dgm:prSet presAssocID="{ED2D6858-E445-4584-A02C-2DE7FC64A1CB}" presName="bkgdShape" presStyleLbl="node1" presStyleIdx="0" presStyleCnt="4" custLinFactNeighborX="-95" custLinFactNeighborY="1077"/>
      <dgm:spPr/>
      <dgm:t>
        <a:bodyPr/>
        <a:lstStyle/>
        <a:p>
          <a:endParaRPr lang="ru-RU"/>
        </a:p>
      </dgm:t>
    </dgm:pt>
    <dgm:pt modelId="{554A49A6-1B84-4CE0-8FAF-4DBE00C1C063}" type="pres">
      <dgm:prSet presAssocID="{ED2D6858-E445-4584-A02C-2DE7FC64A1C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93A4D-9637-44EE-9561-EA0192DC4B98}" type="pres">
      <dgm:prSet presAssocID="{ED2D6858-E445-4584-A02C-2DE7FC64A1CB}" presName="invisiNode" presStyleLbl="node1" presStyleIdx="0" presStyleCnt="4"/>
      <dgm:spPr/>
    </dgm:pt>
    <dgm:pt modelId="{BEEDD76F-1870-465A-BAD2-37D065C515C3}" type="pres">
      <dgm:prSet presAssocID="{ED2D6858-E445-4584-A02C-2DE7FC64A1CB}" presName="imagNode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318267-3867-4728-BB8C-4F3FEFD84A00}" type="pres">
      <dgm:prSet presAssocID="{70A88893-8054-474B-9796-01D9F39297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131453-44E9-4A45-9834-C7EDC3B48A22}" type="pres">
      <dgm:prSet presAssocID="{43192442-F0F6-4EA7-9E40-54330C469914}" presName="compNode" presStyleCnt="0"/>
      <dgm:spPr/>
    </dgm:pt>
    <dgm:pt modelId="{BC53B1E5-99E5-4D79-9665-5834E256B873}" type="pres">
      <dgm:prSet presAssocID="{43192442-F0F6-4EA7-9E40-54330C469914}" presName="bkgdShape" presStyleLbl="node1" presStyleIdx="1" presStyleCnt="4"/>
      <dgm:spPr/>
      <dgm:t>
        <a:bodyPr/>
        <a:lstStyle/>
        <a:p>
          <a:endParaRPr lang="ru-RU"/>
        </a:p>
      </dgm:t>
    </dgm:pt>
    <dgm:pt modelId="{09C9F79C-1040-4FD7-99C0-9F1502D50817}" type="pres">
      <dgm:prSet presAssocID="{43192442-F0F6-4EA7-9E40-54330C46991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35524-62B8-4F7B-B5B9-72D3762B1DAD}" type="pres">
      <dgm:prSet presAssocID="{43192442-F0F6-4EA7-9E40-54330C469914}" presName="invisiNode" presStyleLbl="node1" presStyleIdx="1" presStyleCnt="4"/>
      <dgm:spPr/>
    </dgm:pt>
    <dgm:pt modelId="{3203381A-F0C4-4D42-B6A2-41306816F9C6}" type="pres">
      <dgm:prSet presAssocID="{43192442-F0F6-4EA7-9E40-54330C469914}" presName="imagNode" presStyleLbl="fgImgPlace1" presStyleIdx="1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5D01CB-9AC9-4CEA-A572-CEC352744780}" type="pres">
      <dgm:prSet presAssocID="{656AB438-BB29-4957-B38E-CB3346670A9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01099DC-EBFF-42B2-90F7-4B6501E08FD4}" type="pres">
      <dgm:prSet presAssocID="{5282EC33-05E2-482A-91D0-7845F9A36FD4}" presName="compNode" presStyleCnt="0"/>
      <dgm:spPr/>
    </dgm:pt>
    <dgm:pt modelId="{3C3C1692-CE9B-4D04-82A9-214DDC946ACA}" type="pres">
      <dgm:prSet presAssocID="{5282EC33-05E2-482A-91D0-7845F9A36FD4}" presName="bkgdShape" presStyleLbl="node1" presStyleIdx="2" presStyleCnt="4"/>
      <dgm:spPr/>
      <dgm:t>
        <a:bodyPr/>
        <a:lstStyle/>
        <a:p>
          <a:endParaRPr lang="ru-RU"/>
        </a:p>
      </dgm:t>
    </dgm:pt>
    <dgm:pt modelId="{BE40F86A-4252-4751-8FDA-ADD9DDECF4DD}" type="pres">
      <dgm:prSet presAssocID="{5282EC33-05E2-482A-91D0-7845F9A36FD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6F3CA-CD46-4906-9A77-8466C88C63DF}" type="pres">
      <dgm:prSet presAssocID="{5282EC33-05E2-482A-91D0-7845F9A36FD4}" presName="invisiNode" presStyleLbl="node1" presStyleIdx="2" presStyleCnt="4"/>
      <dgm:spPr/>
    </dgm:pt>
    <dgm:pt modelId="{BC8513CA-4FCE-40FD-BA5B-09852A6EAEB8}" type="pres">
      <dgm:prSet presAssocID="{5282EC33-05E2-482A-91D0-7845F9A36FD4}" presName="imagNode" presStyleLbl="fgImgPlace1" presStyleIdx="2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1A75F1-0D43-4CB2-A0F6-AD4EF580A1D0}" type="pres">
      <dgm:prSet presAssocID="{E4961D00-AC7A-40EE-869A-F3E5FAA517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B56A9C-F41F-4312-AE86-1A1A8531733E}" type="pres">
      <dgm:prSet presAssocID="{F7B93D6F-E868-40ED-9778-71D974FE7681}" presName="compNode" presStyleCnt="0"/>
      <dgm:spPr/>
    </dgm:pt>
    <dgm:pt modelId="{A2A2218A-BFCC-4F5D-8588-0B66908906A9}" type="pres">
      <dgm:prSet presAssocID="{F7B93D6F-E868-40ED-9778-71D974FE7681}" presName="bkgdShape" presStyleLbl="node1" presStyleIdx="3" presStyleCnt="4"/>
      <dgm:spPr/>
      <dgm:t>
        <a:bodyPr/>
        <a:lstStyle/>
        <a:p>
          <a:endParaRPr lang="ru-RU"/>
        </a:p>
      </dgm:t>
    </dgm:pt>
    <dgm:pt modelId="{50BFDA3A-7A60-45A3-8CD9-6CEDE76238D6}" type="pres">
      <dgm:prSet presAssocID="{F7B93D6F-E868-40ED-9778-71D974FE768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C615B-8D68-4D35-A520-C7B46EFCF4BD}" type="pres">
      <dgm:prSet presAssocID="{F7B93D6F-E868-40ED-9778-71D974FE7681}" presName="invisiNode" presStyleLbl="node1" presStyleIdx="3" presStyleCnt="4"/>
      <dgm:spPr/>
    </dgm:pt>
    <dgm:pt modelId="{8FCBEDDB-66AA-4E2B-977B-1E22CB97C373}" type="pres">
      <dgm:prSet presAssocID="{F7B93D6F-E868-40ED-9778-71D974FE7681}" presName="imagNode" presStyleLbl="fgImgPlace1" presStyleIdx="3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A34359A-F885-49B3-9321-F4DDCA5FF0A9}" type="presOf" srcId="{5282EC33-05E2-482A-91D0-7845F9A36FD4}" destId="{BE40F86A-4252-4751-8FDA-ADD9DDECF4DD}" srcOrd="1" destOrd="0" presId="urn:microsoft.com/office/officeart/2005/8/layout/hList7"/>
    <dgm:cxn modelId="{060A20D2-B671-4F5E-8188-89B3E4304E84}" type="presOf" srcId="{E4961D00-AC7A-40EE-869A-F3E5FAA517D1}" destId="{A11A75F1-0D43-4CB2-A0F6-AD4EF580A1D0}" srcOrd="0" destOrd="0" presId="urn:microsoft.com/office/officeart/2005/8/layout/hList7"/>
    <dgm:cxn modelId="{7C94B2CE-DCC0-440B-9F9A-A1A1250A19B1}" type="presOf" srcId="{ED2D6858-E445-4584-A02C-2DE7FC64A1CB}" destId="{554A49A6-1B84-4CE0-8FAF-4DBE00C1C063}" srcOrd="1" destOrd="0" presId="urn:microsoft.com/office/officeart/2005/8/layout/hList7"/>
    <dgm:cxn modelId="{2B036474-3090-4836-B2DE-3128512FDB0E}" type="presOf" srcId="{ED2D6858-E445-4584-A02C-2DE7FC64A1CB}" destId="{970760B8-D420-4378-8E73-1638D0233A81}" srcOrd="0" destOrd="0" presId="urn:microsoft.com/office/officeart/2005/8/layout/hList7"/>
    <dgm:cxn modelId="{F07E6178-C1AB-44AA-90A4-5B73E173F7AA}" type="presOf" srcId="{F7B93D6F-E868-40ED-9778-71D974FE7681}" destId="{A2A2218A-BFCC-4F5D-8588-0B66908906A9}" srcOrd="0" destOrd="0" presId="urn:microsoft.com/office/officeart/2005/8/layout/hList7"/>
    <dgm:cxn modelId="{A2FBB544-E195-4056-B1DF-AC64E0F7FA2C}" type="presOf" srcId="{F7B93D6F-E868-40ED-9778-71D974FE7681}" destId="{50BFDA3A-7A60-45A3-8CD9-6CEDE76238D6}" srcOrd="1" destOrd="0" presId="urn:microsoft.com/office/officeart/2005/8/layout/hList7"/>
    <dgm:cxn modelId="{ED81F909-2665-4824-9EB2-9CCD32BC864D}" type="presOf" srcId="{5D4B9C92-E914-429B-A249-824D520A997C}" destId="{5A023805-4D67-4A57-A7C1-AC73FDE2DA1E}" srcOrd="0" destOrd="0" presId="urn:microsoft.com/office/officeart/2005/8/layout/hList7"/>
    <dgm:cxn modelId="{7E6E6CCD-E2D1-453A-8F99-5D6827996E5D}" srcId="{5D4B9C92-E914-429B-A249-824D520A997C}" destId="{5282EC33-05E2-482A-91D0-7845F9A36FD4}" srcOrd="2" destOrd="0" parTransId="{BBACE620-E3B7-4D74-AE37-62E4CEE6D585}" sibTransId="{E4961D00-AC7A-40EE-869A-F3E5FAA517D1}"/>
    <dgm:cxn modelId="{230C5FE8-787E-4688-9000-65AABD60CA92}" type="presOf" srcId="{43192442-F0F6-4EA7-9E40-54330C469914}" destId="{BC53B1E5-99E5-4D79-9665-5834E256B873}" srcOrd="0" destOrd="0" presId="urn:microsoft.com/office/officeart/2005/8/layout/hList7"/>
    <dgm:cxn modelId="{F23134F2-CD8C-4750-B9F0-7B5323064DE5}" type="presOf" srcId="{70A88893-8054-474B-9796-01D9F392975C}" destId="{0D318267-3867-4728-BB8C-4F3FEFD84A00}" srcOrd="0" destOrd="0" presId="urn:microsoft.com/office/officeart/2005/8/layout/hList7"/>
    <dgm:cxn modelId="{31F3B8FB-B3A7-4ABF-B634-20E59A664704}" srcId="{5D4B9C92-E914-429B-A249-824D520A997C}" destId="{F7B93D6F-E868-40ED-9778-71D974FE7681}" srcOrd="3" destOrd="0" parTransId="{FFBF88FE-0485-42AF-8828-FA02F65DBF88}" sibTransId="{573AF25B-A59E-4347-8786-6E71EE13EBF7}"/>
    <dgm:cxn modelId="{AF8B3E0D-5745-4188-A866-03C203984222}" type="presOf" srcId="{43192442-F0F6-4EA7-9E40-54330C469914}" destId="{09C9F79C-1040-4FD7-99C0-9F1502D50817}" srcOrd="1" destOrd="0" presId="urn:microsoft.com/office/officeart/2005/8/layout/hList7"/>
    <dgm:cxn modelId="{E6AA4556-FC76-408F-BAAF-042E371D743B}" type="presOf" srcId="{656AB438-BB29-4957-B38E-CB3346670A96}" destId="{655D01CB-9AC9-4CEA-A572-CEC352744780}" srcOrd="0" destOrd="0" presId="urn:microsoft.com/office/officeart/2005/8/layout/hList7"/>
    <dgm:cxn modelId="{F0C8CD3C-0037-42A2-B17C-BED4AEA63799}" type="presOf" srcId="{5282EC33-05E2-482A-91D0-7845F9A36FD4}" destId="{3C3C1692-CE9B-4D04-82A9-214DDC946ACA}" srcOrd="0" destOrd="0" presId="urn:microsoft.com/office/officeart/2005/8/layout/hList7"/>
    <dgm:cxn modelId="{E84697C2-8267-41C9-9E0C-D1965566D092}" srcId="{5D4B9C92-E914-429B-A249-824D520A997C}" destId="{ED2D6858-E445-4584-A02C-2DE7FC64A1CB}" srcOrd="0" destOrd="0" parTransId="{9879AE29-418F-41F3-937D-1E9BD831C05C}" sibTransId="{70A88893-8054-474B-9796-01D9F392975C}"/>
    <dgm:cxn modelId="{4782483C-D576-4529-8C17-8CC8CA2741D8}" srcId="{5D4B9C92-E914-429B-A249-824D520A997C}" destId="{43192442-F0F6-4EA7-9E40-54330C469914}" srcOrd="1" destOrd="0" parTransId="{393B4731-E8F1-4776-95BF-AE1674C7A5E2}" sibTransId="{656AB438-BB29-4957-B38E-CB3346670A96}"/>
    <dgm:cxn modelId="{1183DA74-B662-40FE-9654-691547E0FD16}" type="presParOf" srcId="{5A023805-4D67-4A57-A7C1-AC73FDE2DA1E}" destId="{4265E086-6E57-4D14-81AD-1F439E57F3E4}" srcOrd="0" destOrd="0" presId="urn:microsoft.com/office/officeart/2005/8/layout/hList7"/>
    <dgm:cxn modelId="{0EFD9B94-ABBE-49EE-95E7-466AC4F908C8}" type="presParOf" srcId="{5A023805-4D67-4A57-A7C1-AC73FDE2DA1E}" destId="{D88F9F8E-A915-41F1-AE23-5326CFF187BB}" srcOrd="1" destOrd="0" presId="urn:microsoft.com/office/officeart/2005/8/layout/hList7"/>
    <dgm:cxn modelId="{3818384F-1FB1-48C9-94A0-6DEFFEBFC897}" type="presParOf" srcId="{D88F9F8E-A915-41F1-AE23-5326CFF187BB}" destId="{1A875D4B-800F-41B6-8C03-B18366C37C5D}" srcOrd="0" destOrd="0" presId="urn:microsoft.com/office/officeart/2005/8/layout/hList7"/>
    <dgm:cxn modelId="{1406E0E0-361F-4503-8AFB-D285683198A7}" type="presParOf" srcId="{1A875D4B-800F-41B6-8C03-B18366C37C5D}" destId="{970760B8-D420-4378-8E73-1638D0233A81}" srcOrd="0" destOrd="0" presId="urn:microsoft.com/office/officeart/2005/8/layout/hList7"/>
    <dgm:cxn modelId="{D1E5AD1C-DC08-4EAD-B7B8-CD51F7B04A7A}" type="presParOf" srcId="{1A875D4B-800F-41B6-8C03-B18366C37C5D}" destId="{554A49A6-1B84-4CE0-8FAF-4DBE00C1C063}" srcOrd="1" destOrd="0" presId="urn:microsoft.com/office/officeart/2005/8/layout/hList7"/>
    <dgm:cxn modelId="{ACBA0EBF-4BEC-4A1D-9BE9-E9E1A8665E8D}" type="presParOf" srcId="{1A875D4B-800F-41B6-8C03-B18366C37C5D}" destId="{0B293A4D-9637-44EE-9561-EA0192DC4B98}" srcOrd="2" destOrd="0" presId="urn:microsoft.com/office/officeart/2005/8/layout/hList7"/>
    <dgm:cxn modelId="{F2DBAE6D-5218-4F83-B511-0EE36F7A093E}" type="presParOf" srcId="{1A875D4B-800F-41B6-8C03-B18366C37C5D}" destId="{BEEDD76F-1870-465A-BAD2-37D065C515C3}" srcOrd="3" destOrd="0" presId="urn:microsoft.com/office/officeart/2005/8/layout/hList7"/>
    <dgm:cxn modelId="{71F54FC9-2A21-481E-AB89-0227523C6994}" type="presParOf" srcId="{D88F9F8E-A915-41F1-AE23-5326CFF187BB}" destId="{0D318267-3867-4728-BB8C-4F3FEFD84A00}" srcOrd="1" destOrd="0" presId="urn:microsoft.com/office/officeart/2005/8/layout/hList7"/>
    <dgm:cxn modelId="{719DBA22-0563-4A98-B6C1-B0ABC8C4587D}" type="presParOf" srcId="{D88F9F8E-A915-41F1-AE23-5326CFF187BB}" destId="{BD131453-44E9-4A45-9834-C7EDC3B48A22}" srcOrd="2" destOrd="0" presId="urn:microsoft.com/office/officeart/2005/8/layout/hList7"/>
    <dgm:cxn modelId="{E60E8F2A-25F9-4183-9B66-A189A7719D55}" type="presParOf" srcId="{BD131453-44E9-4A45-9834-C7EDC3B48A22}" destId="{BC53B1E5-99E5-4D79-9665-5834E256B873}" srcOrd="0" destOrd="0" presId="urn:microsoft.com/office/officeart/2005/8/layout/hList7"/>
    <dgm:cxn modelId="{8CE7BB86-B775-4D92-85ED-794D08A411FF}" type="presParOf" srcId="{BD131453-44E9-4A45-9834-C7EDC3B48A22}" destId="{09C9F79C-1040-4FD7-99C0-9F1502D50817}" srcOrd="1" destOrd="0" presId="urn:microsoft.com/office/officeart/2005/8/layout/hList7"/>
    <dgm:cxn modelId="{B2B7029E-4771-4386-8419-B699F68221A7}" type="presParOf" srcId="{BD131453-44E9-4A45-9834-C7EDC3B48A22}" destId="{5BF35524-62B8-4F7B-B5B9-72D3762B1DAD}" srcOrd="2" destOrd="0" presId="urn:microsoft.com/office/officeart/2005/8/layout/hList7"/>
    <dgm:cxn modelId="{71168160-07A0-4FA1-8DC5-57E58219D7CA}" type="presParOf" srcId="{BD131453-44E9-4A45-9834-C7EDC3B48A22}" destId="{3203381A-F0C4-4D42-B6A2-41306816F9C6}" srcOrd="3" destOrd="0" presId="urn:microsoft.com/office/officeart/2005/8/layout/hList7"/>
    <dgm:cxn modelId="{92AEE6D6-7941-4E7F-BA1C-087398BCF229}" type="presParOf" srcId="{D88F9F8E-A915-41F1-AE23-5326CFF187BB}" destId="{655D01CB-9AC9-4CEA-A572-CEC352744780}" srcOrd="3" destOrd="0" presId="urn:microsoft.com/office/officeart/2005/8/layout/hList7"/>
    <dgm:cxn modelId="{85B60FCB-2904-425F-BADC-A2AC33A4F1B0}" type="presParOf" srcId="{D88F9F8E-A915-41F1-AE23-5326CFF187BB}" destId="{F01099DC-EBFF-42B2-90F7-4B6501E08FD4}" srcOrd="4" destOrd="0" presId="urn:microsoft.com/office/officeart/2005/8/layout/hList7"/>
    <dgm:cxn modelId="{91CA82B9-FEC8-4894-A9DB-C7301D578095}" type="presParOf" srcId="{F01099DC-EBFF-42B2-90F7-4B6501E08FD4}" destId="{3C3C1692-CE9B-4D04-82A9-214DDC946ACA}" srcOrd="0" destOrd="0" presId="urn:microsoft.com/office/officeart/2005/8/layout/hList7"/>
    <dgm:cxn modelId="{893163D4-8C01-451B-B2DC-B291F019357E}" type="presParOf" srcId="{F01099DC-EBFF-42B2-90F7-4B6501E08FD4}" destId="{BE40F86A-4252-4751-8FDA-ADD9DDECF4DD}" srcOrd="1" destOrd="0" presId="urn:microsoft.com/office/officeart/2005/8/layout/hList7"/>
    <dgm:cxn modelId="{CE68016D-1FE0-4E3F-9C57-42B6560FEB1A}" type="presParOf" srcId="{F01099DC-EBFF-42B2-90F7-4B6501E08FD4}" destId="{7C76F3CA-CD46-4906-9A77-8466C88C63DF}" srcOrd="2" destOrd="0" presId="urn:microsoft.com/office/officeart/2005/8/layout/hList7"/>
    <dgm:cxn modelId="{858B0165-439D-4493-B438-2E48FE21FFEF}" type="presParOf" srcId="{F01099DC-EBFF-42B2-90F7-4B6501E08FD4}" destId="{BC8513CA-4FCE-40FD-BA5B-09852A6EAEB8}" srcOrd="3" destOrd="0" presId="urn:microsoft.com/office/officeart/2005/8/layout/hList7"/>
    <dgm:cxn modelId="{D62445DA-8413-4BA8-9F5E-C6846AC31BBF}" type="presParOf" srcId="{D88F9F8E-A915-41F1-AE23-5326CFF187BB}" destId="{A11A75F1-0D43-4CB2-A0F6-AD4EF580A1D0}" srcOrd="5" destOrd="0" presId="urn:microsoft.com/office/officeart/2005/8/layout/hList7"/>
    <dgm:cxn modelId="{B592590C-2F9B-4A8D-8FAA-C96FB4EB3A0F}" type="presParOf" srcId="{D88F9F8E-A915-41F1-AE23-5326CFF187BB}" destId="{04B56A9C-F41F-4312-AE86-1A1A8531733E}" srcOrd="6" destOrd="0" presId="urn:microsoft.com/office/officeart/2005/8/layout/hList7"/>
    <dgm:cxn modelId="{4EEFF0A3-375D-40C1-8A0B-294407373ABE}" type="presParOf" srcId="{04B56A9C-F41F-4312-AE86-1A1A8531733E}" destId="{A2A2218A-BFCC-4F5D-8588-0B66908906A9}" srcOrd="0" destOrd="0" presId="urn:microsoft.com/office/officeart/2005/8/layout/hList7"/>
    <dgm:cxn modelId="{AF169BDC-4B48-4CA2-BA92-B4BA15077A52}" type="presParOf" srcId="{04B56A9C-F41F-4312-AE86-1A1A8531733E}" destId="{50BFDA3A-7A60-45A3-8CD9-6CEDE76238D6}" srcOrd="1" destOrd="0" presId="urn:microsoft.com/office/officeart/2005/8/layout/hList7"/>
    <dgm:cxn modelId="{D5B181E8-6024-4B16-A67A-C0120DFAE385}" type="presParOf" srcId="{04B56A9C-F41F-4312-AE86-1A1A8531733E}" destId="{CBBC615B-8D68-4D35-A520-C7B46EFCF4BD}" srcOrd="2" destOrd="0" presId="urn:microsoft.com/office/officeart/2005/8/layout/hList7"/>
    <dgm:cxn modelId="{7BD55C28-5578-4B25-BA4D-E671A6B28666}" type="presParOf" srcId="{04B56A9C-F41F-4312-AE86-1A1A8531733E}" destId="{8FCBEDDB-66AA-4E2B-977B-1E22CB97C37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1D4EF1-6F15-4A97-88DE-BD429C1CFAFE}" type="doc">
      <dgm:prSet loTypeId="urn:microsoft.com/office/officeart/2008/layout/PictureStrips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67F4629-9982-4120-BB50-2FCAE9ECEAC5}">
      <dgm:prSet phldrT="[Текст]" custT="1"/>
      <dgm:spPr>
        <a:solidFill>
          <a:srgbClr val="FDF4BB">
            <a:alpha val="40000"/>
          </a:srgbClr>
        </a:solidFill>
      </dgm:spPr>
      <dgm:t>
        <a:bodyPr/>
        <a:lstStyle/>
        <a:p>
          <a:r>
            <a:rPr lang="ru-RU" sz="3200" b="1" dirty="0" smtClean="0"/>
            <a:t>21(75%) ОО</a:t>
          </a:r>
          <a:endParaRPr lang="ru-RU" sz="3200" b="1" dirty="0"/>
        </a:p>
      </dgm:t>
    </dgm:pt>
    <dgm:pt modelId="{6AD9A8DF-65E2-4F01-9532-2902253EB663}" type="parTrans" cxnId="{EC7BB368-A174-4510-A565-F23DCE7D25AB}">
      <dgm:prSet/>
      <dgm:spPr/>
      <dgm:t>
        <a:bodyPr/>
        <a:lstStyle/>
        <a:p>
          <a:endParaRPr lang="ru-RU"/>
        </a:p>
      </dgm:t>
    </dgm:pt>
    <dgm:pt modelId="{F3659091-2529-4891-8575-C0EE502752BB}" type="sibTrans" cxnId="{EC7BB368-A174-4510-A565-F23DCE7D25AB}">
      <dgm:prSet/>
      <dgm:spPr/>
      <dgm:t>
        <a:bodyPr/>
        <a:lstStyle/>
        <a:p>
          <a:endParaRPr lang="ru-RU"/>
        </a:p>
      </dgm:t>
    </dgm:pt>
    <dgm:pt modelId="{27EDB1E4-8B7A-4AF0-8FCF-9132C9096F31}">
      <dgm:prSet phldrT="[Текст]" custT="1"/>
      <dgm:spPr>
        <a:solidFill>
          <a:srgbClr val="FDF4BB">
            <a:alpha val="40000"/>
          </a:srgbClr>
        </a:solidFill>
      </dgm:spPr>
      <dgm:t>
        <a:bodyPr/>
        <a:lstStyle/>
        <a:p>
          <a:r>
            <a:rPr lang="ru-RU" sz="3600" b="1" dirty="0" smtClean="0"/>
            <a:t>программа наставничества  педагогических работников. </a:t>
          </a:r>
          <a:endParaRPr lang="ru-RU" sz="3600" b="1" dirty="0"/>
        </a:p>
      </dgm:t>
    </dgm:pt>
    <dgm:pt modelId="{B67E7C39-B7B4-4774-AF52-6C71FBB1DF36}" type="parTrans" cxnId="{AB97CBA5-8F64-438B-BAE8-985CA16F3FE2}">
      <dgm:prSet/>
      <dgm:spPr/>
      <dgm:t>
        <a:bodyPr/>
        <a:lstStyle/>
        <a:p>
          <a:endParaRPr lang="ru-RU"/>
        </a:p>
      </dgm:t>
    </dgm:pt>
    <dgm:pt modelId="{E15D87D9-8697-4DBB-A64A-3AA47395511F}" type="sibTrans" cxnId="{AB97CBA5-8F64-438B-BAE8-985CA16F3FE2}">
      <dgm:prSet/>
      <dgm:spPr/>
      <dgm:t>
        <a:bodyPr/>
        <a:lstStyle/>
        <a:p>
          <a:endParaRPr lang="ru-RU"/>
        </a:p>
      </dgm:t>
    </dgm:pt>
    <dgm:pt modelId="{05CECAA2-0226-4934-BCCA-28F5D1AA74C0}">
      <dgm:prSet phldrT="[Текст]" custT="1"/>
      <dgm:spPr>
        <a:solidFill>
          <a:srgbClr val="FDF4BB">
            <a:alpha val="40000"/>
          </a:srgbClr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3600" b="1" dirty="0" smtClean="0"/>
            <a:t>Конкурсное движение</a:t>
          </a:r>
        </a:p>
        <a:p>
          <a:pPr>
            <a:spcAft>
              <a:spcPts val="0"/>
            </a:spcAft>
          </a:pPr>
          <a:r>
            <a:rPr lang="ru-RU" sz="3200" b="1" dirty="0" smtClean="0"/>
            <a:t>- Педагогический дебют</a:t>
          </a:r>
        </a:p>
        <a:p>
          <a:pPr>
            <a:spcAft>
              <a:spcPts val="0"/>
            </a:spcAft>
          </a:pPr>
          <a:r>
            <a:rPr lang="ru-RU" sz="3200" b="1" dirty="0" smtClean="0"/>
            <a:t>- Учитель года</a:t>
          </a:r>
        </a:p>
        <a:p>
          <a:pPr>
            <a:spcAft>
              <a:spcPts val="0"/>
            </a:spcAft>
          </a:pPr>
          <a:r>
            <a:rPr lang="ru-RU" sz="3200" b="1" dirty="0" smtClean="0"/>
            <a:t>- Воспитатель года</a:t>
          </a:r>
        </a:p>
        <a:p>
          <a:pPr>
            <a:spcAft>
              <a:spcPts val="0"/>
            </a:spcAft>
          </a:pPr>
          <a:r>
            <a:rPr lang="ru-RU" sz="3200" b="1" dirty="0" smtClean="0"/>
            <a:t>- Сердце отдаю детям</a:t>
          </a:r>
          <a:endParaRPr lang="ru-RU" sz="3200" b="1" dirty="0"/>
        </a:p>
      </dgm:t>
    </dgm:pt>
    <dgm:pt modelId="{879F3122-A3C2-4514-8FF6-58A5F65370DD}" type="parTrans" cxnId="{9E8340D9-A957-4AEE-AA72-41113AD9D01B}">
      <dgm:prSet/>
      <dgm:spPr/>
      <dgm:t>
        <a:bodyPr/>
        <a:lstStyle/>
        <a:p>
          <a:endParaRPr lang="ru-RU"/>
        </a:p>
      </dgm:t>
    </dgm:pt>
    <dgm:pt modelId="{70B9C03A-21CF-4443-A5ED-7DDF1899BE2E}" type="sibTrans" cxnId="{9E8340D9-A957-4AEE-AA72-41113AD9D01B}">
      <dgm:prSet/>
      <dgm:spPr/>
      <dgm:t>
        <a:bodyPr/>
        <a:lstStyle/>
        <a:p>
          <a:endParaRPr lang="ru-RU"/>
        </a:p>
      </dgm:t>
    </dgm:pt>
    <dgm:pt modelId="{26B78465-5A3C-44DA-9D15-F34A8BB1B80A}">
      <dgm:prSet phldrT="[Текст]"/>
      <dgm:spPr>
        <a:solidFill>
          <a:srgbClr val="FDF4BB">
            <a:alpha val="40000"/>
          </a:srgbClr>
        </a:solidFill>
      </dgm:spPr>
      <dgm:t>
        <a:bodyPr/>
        <a:lstStyle/>
        <a:p>
          <a:r>
            <a:rPr lang="ru-RU" sz="3600" b="1" dirty="0" smtClean="0"/>
            <a:t>МППИ</a:t>
          </a:r>
          <a:endParaRPr lang="ru-RU" sz="3600" b="1" dirty="0"/>
        </a:p>
      </dgm:t>
    </dgm:pt>
    <dgm:pt modelId="{896EA953-A503-4DB4-B27F-64B0E3A7456D}" type="parTrans" cxnId="{537FC47A-BAD3-498E-B880-D22B5FD78220}">
      <dgm:prSet/>
      <dgm:spPr/>
      <dgm:t>
        <a:bodyPr/>
        <a:lstStyle/>
        <a:p>
          <a:endParaRPr lang="ru-RU"/>
        </a:p>
      </dgm:t>
    </dgm:pt>
    <dgm:pt modelId="{87913946-FB56-4627-BEA5-96A2E56976A1}" type="sibTrans" cxnId="{537FC47A-BAD3-498E-B880-D22B5FD78220}">
      <dgm:prSet/>
      <dgm:spPr/>
      <dgm:t>
        <a:bodyPr/>
        <a:lstStyle/>
        <a:p>
          <a:endParaRPr lang="ru-RU"/>
        </a:p>
      </dgm:t>
    </dgm:pt>
    <dgm:pt modelId="{64534BDA-CC6A-4448-BECE-152FB8C27BEE}">
      <dgm:prSet phldrT="[Текст]" custT="1"/>
      <dgm:spPr>
        <a:solidFill>
          <a:srgbClr val="FDF4BB">
            <a:alpha val="40000"/>
          </a:srgbClr>
        </a:solidFill>
      </dgm:spPr>
      <dgm:t>
        <a:bodyPr/>
        <a:lstStyle/>
        <a:p>
          <a:r>
            <a:rPr lang="ru-RU" sz="3600" b="1" dirty="0" smtClean="0"/>
            <a:t>создана Первичная  Ассоциация молодых педагогов</a:t>
          </a:r>
          <a:endParaRPr lang="ru-RU" sz="3600" b="1" dirty="0"/>
        </a:p>
      </dgm:t>
    </dgm:pt>
    <dgm:pt modelId="{81BA1469-C916-4737-A1C3-B962FE66B888}" type="parTrans" cxnId="{177D3C1C-2D61-4D6C-9ABF-790083A3AB68}">
      <dgm:prSet/>
      <dgm:spPr/>
      <dgm:t>
        <a:bodyPr/>
        <a:lstStyle/>
        <a:p>
          <a:endParaRPr lang="ru-RU"/>
        </a:p>
      </dgm:t>
    </dgm:pt>
    <dgm:pt modelId="{39DB0305-7E5B-49F7-A83D-FB85A04CAB24}" type="sibTrans" cxnId="{177D3C1C-2D61-4D6C-9ABF-790083A3AB68}">
      <dgm:prSet/>
      <dgm:spPr/>
      <dgm:t>
        <a:bodyPr/>
        <a:lstStyle/>
        <a:p>
          <a:endParaRPr lang="ru-RU"/>
        </a:p>
      </dgm:t>
    </dgm:pt>
    <dgm:pt modelId="{B0D90FF3-0702-46D6-8364-BD82128083D2}">
      <dgm:prSet phldrT="[Текст]" custT="1"/>
      <dgm:spPr>
        <a:solidFill>
          <a:srgbClr val="FDF4BB">
            <a:alpha val="40000"/>
          </a:srgbClr>
        </a:solidFill>
      </dgm:spPr>
      <dgm:t>
        <a:bodyPr/>
        <a:lstStyle/>
        <a:p>
          <a:endParaRPr lang="ru-RU" sz="3200" b="1" dirty="0"/>
        </a:p>
      </dgm:t>
    </dgm:pt>
    <dgm:pt modelId="{7C5EBF02-5A9D-441A-A9B9-AA22E27FB02D}" type="parTrans" cxnId="{77ED87E0-5573-49A2-B916-1A2FE6C74C6F}">
      <dgm:prSet/>
      <dgm:spPr/>
      <dgm:t>
        <a:bodyPr/>
        <a:lstStyle/>
        <a:p>
          <a:endParaRPr lang="ru-RU"/>
        </a:p>
      </dgm:t>
    </dgm:pt>
    <dgm:pt modelId="{90B1F026-707C-4DDF-B00F-3D596C4F59D9}" type="sibTrans" cxnId="{77ED87E0-5573-49A2-B916-1A2FE6C74C6F}">
      <dgm:prSet/>
      <dgm:spPr/>
      <dgm:t>
        <a:bodyPr/>
        <a:lstStyle/>
        <a:p>
          <a:endParaRPr lang="ru-RU"/>
        </a:p>
      </dgm:t>
    </dgm:pt>
    <dgm:pt modelId="{69EAC061-96F9-4018-92AE-3D2D12B5163E}" type="pres">
      <dgm:prSet presAssocID="{E31D4EF1-6F15-4A97-88DE-BD429C1CFA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38A6B7-3099-4A03-920A-A7BCC9FC321E}" type="pres">
      <dgm:prSet presAssocID="{067F4629-9982-4120-BB50-2FCAE9ECEAC5}" presName="composite" presStyleCnt="0"/>
      <dgm:spPr/>
      <dgm:t>
        <a:bodyPr/>
        <a:lstStyle/>
        <a:p>
          <a:endParaRPr lang="ru-RU"/>
        </a:p>
      </dgm:t>
    </dgm:pt>
    <dgm:pt modelId="{618D1FFE-3D9E-499C-A77B-20BACC8A40A5}" type="pres">
      <dgm:prSet presAssocID="{067F4629-9982-4120-BB50-2FCAE9ECEAC5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A3D2F-B754-46D2-8AA9-373EB7F76025}" type="pres">
      <dgm:prSet presAssocID="{067F4629-9982-4120-BB50-2FCAE9ECEAC5}" presName="rect2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7ABFE4-AA14-492E-9392-A573EEC98F67}" type="pres">
      <dgm:prSet presAssocID="{F3659091-2529-4891-8575-C0EE502752BB}" presName="sibTrans" presStyleCnt="0"/>
      <dgm:spPr/>
      <dgm:t>
        <a:bodyPr/>
        <a:lstStyle/>
        <a:p>
          <a:endParaRPr lang="ru-RU"/>
        </a:p>
      </dgm:t>
    </dgm:pt>
    <dgm:pt modelId="{5386D2AE-C7C0-4F9A-B936-D1FD0811AC1F}" type="pres">
      <dgm:prSet presAssocID="{05CECAA2-0226-4934-BCCA-28F5D1AA74C0}" presName="composite" presStyleCnt="0"/>
      <dgm:spPr/>
      <dgm:t>
        <a:bodyPr/>
        <a:lstStyle/>
        <a:p>
          <a:endParaRPr lang="ru-RU"/>
        </a:p>
      </dgm:t>
    </dgm:pt>
    <dgm:pt modelId="{3813BBB8-0F8C-4236-8796-D78621FD0DC1}" type="pres">
      <dgm:prSet presAssocID="{05CECAA2-0226-4934-BCCA-28F5D1AA74C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A8369-DB01-4391-B1B3-13FDE3CC0D98}" type="pres">
      <dgm:prSet presAssocID="{05CECAA2-0226-4934-BCCA-28F5D1AA74C0}" presName="rect2" presStyleLbl="fgImgPlace1" presStyleIdx="1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D60B56-7719-4652-901D-B8DB1F1DFD88}" type="pres">
      <dgm:prSet presAssocID="{70B9C03A-21CF-4443-A5ED-7DDF1899BE2E}" presName="sibTrans" presStyleCnt="0"/>
      <dgm:spPr/>
      <dgm:t>
        <a:bodyPr/>
        <a:lstStyle/>
        <a:p>
          <a:endParaRPr lang="ru-RU"/>
        </a:p>
      </dgm:t>
    </dgm:pt>
    <dgm:pt modelId="{40493BF1-0056-4C1B-8F35-67BB61C3E239}" type="pres">
      <dgm:prSet presAssocID="{26B78465-5A3C-44DA-9D15-F34A8BB1B80A}" presName="composite" presStyleCnt="0"/>
      <dgm:spPr/>
      <dgm:t>
        <a:bodyPr/>
        <a:lstStyle/>
        <a:p>
          <a:endParaRPr lang="ru-RU"/>
        </a:p>
      </dgm:t>
    </dgm:pt>
    <dgm:pt modelId="{E197C16A-88EE-4210-9A14-E8FEB116D4E2}" type="pres">
      <dgm:prSet presAssocID="{26B78465-5A3C-44DA-9D15-F34A8BB1B80A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39209-3432-4831-AC1A-1D69D485D935}" type="pres">
      <dgm:prSet presAssocID="{26B78465-5A3C-44DA-9D15-F34A8BB1B80A}" presName="rect2" presStyleLbl="fgImgPlace1" presStyleIdx="2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77D3C1C-2D61-4D6C-9ABF-790083A3AB68}" srcId="{26B78465-5A3C-44DA-9D15-F34A8BB1B80A}" destId="{64534BDA-CC6A-4448-BECE-152FB8C27BEE}" srcOrd="0" destOrd="0" parTransId="{81BA1469-C916-4737-A1C3-B962FE66B888}" sibTransId="{39DB0305-7E5B-49F7-A83D-FB85A04CAB24}"/>
    <dgm:cxn modelId="{9E8340D9-A957-4AEE-AA72-41113AD9D01B}" srcId="{E31D4EF1-6F15-4A97-88DE-BD429C1CFAFE}" destId="{05CECAA2-0226-4934-BCCA-28F5D1AA74C0}" srcOrd="1" destOrd="0" parTransId="{879F3122-A3C2-4514-8FF6-58A5F65370DD}" sibTransId="{70B9C03A-21CF-4443-A5ED-7DDF1899BE2E}"/>
    <dgm:cxn modelId="{66085E30-A7FE-402E-9588-3ABDE390C645}" type="presOf" srcId="{05CECAA2-0226-4934-BCCA-28F5D1AA74C0}" destId="{3813BBB8-0F8C-4236-8796-D78621FD0DC1}" srcOrd="0" destOrd="0" presId="urn:microsoft.com/office/officeart/2008/layout/PictureStrips"/>
    <dgm:cxn modelId="{AB97CBA5-8F64-438B-BAE8-985CA16F3FE2}" srcId="{067F4629-9982-4120-BB50-2FCAE9ECEAC5}" destId="{27EDB1E4-8B7A-4AF0-8FCF-9132C9096F31}" srcOrd="0" destOrd="0" parTransId="{B67E7C39-B7B4-4774-AF52-6C71FBB1DF36}" sibTransId="{E15D87D9-8697-4DBB-A64A-3AA47395511F}"/>
    <dgm:cxn modelId="{C5B91038-A1FD-4FBA-83A7-091BC4498181}" type="presOf" srcId="{B0D90FF3-0702-46D6-8364-BD82128083D2}" destId="{E197C16A-88EE-4210-9A14-E8FEB116D4E2}" srcOrd="0" destOrd="2" presId="urn:microsoft.com/office/officeart/2008/layout/PictureStrips"/>
    <dgm:cxn modelId="{EC7BB368-A174-4510-A565-F23DCE7D25AB}" srcId="{E31D4EF1-6F15-4A97-88DE-BD429C1CFAFE}" destId="{067F4629-9982-4120-BB50-2FCAE9ECEAC5}" srcOrd="0" destOrd="0" parTransId="{6AD9A8DF-65E2-4F01-9532-2902253EB663}" sibTransId="{F3659091-2529-4891-8575-C0EE502752BB}"/>
    <dgm:cxn modelId="{537FC47A-BAD3-498E-B880-D22B5FD78220}" srcId="{E31D4EF1-6F15-4A97-88DE-BD429C1CFAFE}" destId="{26B78465-5A3C-44DA-9D15-F34A8BB1B80A}" srcOrd="2" destOrd="0" parTransId="{896EA953-A503-4DB4-B27F-64B0E3A7456D}" sibTransId="{87913946-FB56-4627-BEA5-96A2E56976A1}"/>
    <dgm:cxn modelId="{7602089D-F81E-4810-A110-FD66999F7AE4}" type="presOf" srcId="{27EDB1E4-8B7A-4AF0-8FCF-9132C9096F31}" destId="{618D1FFE-3D9E-499C-A77B-20BACC8A40A5}" srcOrd="0" destOrd="1" presId="urn:microsoft.com/office/officeart/2008/layout/PictureStrips"/>
    <dgm:cxn modelId="{77ED87E0-5573-49A2-B916-1A2FE6C74C6F}" srcId="{26B78465-5A3C-44DA-9D15-F34A8BB1B80A}" destId="{B0D90FF3-0702-46D6-8364-BD82128083D2}" srcOrd="1" destOrd="0" parTransId="{7C5EBF02-5A9D-441A-A9B9-AA22E27FB02D}" sibTransId="{90B1F026-707C-4DDF-B00F-3D596C4F59D9}"/>
    <dgm:cxn modelId="{87794830-186B-4E70-8156-6B86DC123DA1}" type="presOf" srcId="{067F4629-9982-4120-BB50-2FCAE9ECEAC5}" destId="{618D1FFE-3D9E-499C-A77B-20BACC8A40A5}" srcOrd="0" destOrd="0" presId="urn:microsoft.com/office/officeart/2008/layout/PictureStrips"/>
    <dgm:cxn modelId="{73EFF563-2FA3-47EF-8F9B-08903C8CE66C}" type="presOf" srcId="{E31D4EF1-6F15-4A97-88DE-BD429C1CFAFE}" destId="{69EAC061-96F9-4018-92AE-3D2D12B5163E}" srcOrd="0" destOrd="0" presId="urn:microsoft.com/office/officeart/2008/layout/PictureStrips"/>
    <dgm:cxn modelId="{A571BE2C-F658-4E4F-AECE-636AA80324B4}" type="presOf" srcId="{26B78465-5A3C-44DA-9D15-F34A8BB1B80A}" destId="{E197C16A-88EE-4210-9A14-E8FEB116D4E2}" srcOrd="0" destOrd="0" presId="urn:microsoft.com/office/officeart/2008/layout/PictureStrips"/>
    <dgm:cxn modelId="{8AE955AE-61C3-44EF-BDB8-A0040CF4070B}" type="presOf" srcId="{64534BDA-CC6A-4448-BECE-152FB8C27BEE}" destId="{E197C16A-88EE-4210-9A14-E8FEB116D4E2}" srcOrd="0" destOrd="1" presId="urn:microsoft.com/office/officeart/2008/layout/PictureStrips"/>
    <dgm:cxn modelId="{41EA8D6F-F8F9-45F8-89B7-461F9404F90A}" type="presParOf" srcId="{69EAC061-96F9-4018-92AE-3D2D12B5163E}" destId="{1838A6B7-3099-4A03-920A-A7BCC9FC321E}" srcOrd="0" destOrd="0" presId="urn:microsoft.com/office/officeart/2008/layout/PictureStrips"/>
    <dgm:cxn modelId="{F402282D-BF28-4191-9B0D-73C51EC3ACD5}" type="presParOf" srcId="{1838A6B7-3099-4A03-920A-A7BCC9FC321E}" destId="{618D1FFE-3D9E-499C-A77B-20BACC8A40A5}" srcOrd="0" destOrd="0" presId="urn:microsoft.com/office/officeart/2008/layout/PictureStrips"/>
    <dgm:cxn modelId="{E195612A-BBEA-4CDA-9A74-3A2E5C80C148}" type="presParOf" srcId="{1838A6B7-3099-4A03-920A-A7BCC9FC321E}" destId="{4F3A3D2F-B754-46D2-8AA9-373EB7F76025}" srcOrd="1" destOrd="0" presId="urn:microsoft.com/office/officeart/2008/layout/PictureStrips"/>
    <dgm:cxn modelId="{B7251769-F7D8-4685-91A7-BD7D14A19E6E}" type="presParOf" srcId="{69EAC061-96F9-4018-92AE-3D2D12B5163E}" destId="{047ABFE4-AA14-492E-9392-A573EEC98F67}" srcOrd="1" destOrd="0" presId="urn:microsoft.com/office/officeart/2008/layout/PictureStrips"/>
    <dgm:cxn modelId="{66BD5A85-98FB-4D80-B781-6E21F81485E1}" type="presParOf" srcId="{69EAC061-96F9-4018-92AE-3D2D12B5163E}" destId="{5386D2AE-C7C0-4F9A-B936-D1FD0811AC1F}" srcOrd="2" destOrd="0" presId="urn:microsoft.com/office/officeart/2008/layout/PictureStrips"/>
    <dgm:cxn modelId="{0FF470D3-F1DC-4265-86E3-CAD71BF428B6}" type="presParOf" srcId="{5386D2AE-C7C0-4F9A-B936-D1FD0811AC1F}" destId="{3813BBB8-0F8C-4236-8796-D78621FD0DC1}" srcOrd="0" destOrd="0" presId="urn:microsoft.com/office/officeart/2008/layout/PictureStrips"/>
    <dgm:cxn modelId="{2BCBAB89-EC93-43F0-8114-9E3B45FFF2FB}" type="presParOf" srcId="{5386D2AE-C7C0-4F9A-B936-D1FD0811AC1F}" destId="{754A8369-DB01-4391-B1B3-13FDE3CC0D98}" srcOrd="1" destOrd="0" presId="urn:microsoft.com/office/officeart/2008/layout/PictureStrips"/>
    <dgm:cxn modelId="{3A57EF95-ED1D-472D-B4A8-785FA8704E2F}" type="presParOf" srcId="{69EAC061-96F9-4018-92AE-3D2D12B5163E}" destId="{D1D60B56-7719-4652-901D-B8DB1F1DFD88}" srcOrd="3" destOrd="0" presId="urn:microsoft.com/office/officeart/2008/layout/PictureStrips"/>
    <dgm:cxn modelId="{1687CFCE-ED68-4387-8F1A-143B447ED29A}" type="presParOf" srcId="{69EAC061-96F9-4018-92AE-3D2D12B5163E}" destId="{40493BF1-0056-4C1B-8F35-67BB61C3E239}" srcOrd="4" destOrd="0" presId="urn:microsoft.com/office/officeart/2008/layout/PictureStrips"/>
    <dgm:cxn modelId="{17BF7E34-26AC-4852-A1DC-575C34476324}" type="presParOf" srcId="{40493BF1-0056-4C1B-8F35-67BB61C3E239}" destId="{E197C16A-88EE-4210-9A14-E8FEB116D4E2}" srcOrd="0" destOrd="0" presId="urn:microsoft.com/office/officeart/2008/layout/PictureStrips"/>
    <dgm:cxn modelId="{EA8ECF3F-1AE6-4DF8-922F-946B00B9C62D}" type="presParOf" srcId="{40493BF1-0056-4C1B-8F35-67BB61C3E239}" destId="{E7339209-3432-4831-AC1A-1D69D485D93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A81AA5-7C72-458E-832F-569CBE3273E7}" type="doc">
      <dgm:prSet loTypeId="urn:microsoft.com/office/officeart/2008/layout/LinedList" loCatId="list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5DA728A-93DD-42C2-9EAD-FA22FDEC39B6}">
      <dgm:prSet custT="1"/>
      <dgm:spPr/>
      <dgm:t>
        <a:bodyPr/>
        <a:lstStyle/>
        <a:p>
          <a:pPr rtl="0"/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100%</a:t>
          </a:r>
          <a:endParaRPr lang="ru-RU" sz="3600" dirty="0">
            <a:solidFill>
              <a:schemeClr val="bg2">
                <a:lumMod val="10000"/>
              </a:schemeClr>
            </a:solidFill>
          </a:endParaRPr>
        </a:p>
      </dgm:t>
    </dgm:pt>
    <dgm:pt modelId="{F99534C8-EDA9-4EA1-9A0C-43F5B12A89B9}" type="parTrans" cxnId="{D97192DE-1E0F-44DD-99D3-AF14BB3431BA}">
      <dgm:prSet/>
      <dgm:spPr/>
      <dgm:t>
        <a:bodyPr/>
        <a:lstStyle/>
        <a:p>
          <a:endParaRPr lang="ru-RU"/>
        </a:p>
      </dgm:t>
    </dgm:pt>
    <dgm:pt modelId="{CB1BB158-15D2-4842-B449-A18739B73C16}" type="sibTrans" cxnId="{D97192DE-1E0F-44DD-99D3-AF14BB3431BA}">
      <dgm:prSet/>
      <dgm:spPr/>
      <dgm:t>
        <a:bodyPr/>
        <a:lstStyle/>
        <a:p>
          <a:endParaRPr lang="ru-RU"/>
        </a:p>
      </dgm:t>
    </dgm:pt>
    <dgm:pt modelId="{A0C2FE59-8B2F-48F6-B98D-8D6199678C6F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chemeClr val="bg2">
                  <a:lumMod val="10000"/>
                </a:schemeClr>
              </a:solidFill>
            </a:rPr>
            <a:t>Школ  проведена актуализация планов работы школьных методических объединений, по подготовке к введению обновленных ФГОС </a:t>
          </a:r>
        </a:p>
        <a:p>
          <a:pPr rtl="0"/>
          <a:r>
            <a:rPr lang="ru-RU" sz="3200" b="1" dirty="0" smtClean="0">
              <a:solidFill>
                <a:schemeClr val="bg2">
                  <a:lumMod val="10000"/>
                </a:schemeClr>
              </a:solidFill>
            </a:rPr>
            <a:t>руководители предметных РМО прошли интенсивные курсы по новым единым ФОП(федеральным образовательным программам</a:t>
          </a:r>
          <a:r>
            <a:rPr lang="ru-RU" sz="3200" b="1" dirty="0" smtClean="0"/>
            <a:t>)</a:t>
          </a:r>
        </a:p>
        <a:p>
          <a:pPr rtl="0"/>
          <a:endParaRPr lang="ru-RU" sz="3200" dirty="0"/>
        </a:p>
      </dgm:t>
    </dgm:pt>
    <dgm:pt modelId="{25BBFABA-64B3-4863-B223-A2CF2F16DA42}" type="parTrans" cxnId="{F95DC362-203A-4C43-9CB4-C2154FA4A97E}">
      <dgm:prSet/>
      <dgm:spPr/>
      <dgm:t>
        <a:bodyPr/>
        <a:lstStyle/>
        <a:p>
          <a:endParaRPr lang="ru-RU"/>
        </a:p>
      </dgm:t>
    </dgm:pt>
    <dgm:pt modelId="{B71BEDB5-4877-4619-BFD3-156FAC6346B7}" type="sibTrans" cxnId="{F95DC362-203A-4C43-9CB4-C2154FA4A97E}">
      <dgm:prSet/>
      <dgm:spPr/>
      <dgm:t>
        <a:bodyPr/>
        <a:lstStyle/>
        <a:p>
          <a:endParaRPr lang="ru-RU"/>
        </a:p>
      </dgm:t>
    </dgm:pt>
    <dgm:pt modelId="{C4F2A804-13D1-42A2-9FFC-41A26D68B979}">
      <dgm:prSet custT="1"/>
      <dgm:spPr/>
      <dgm:t>
        <a:bodyPr/>
        <a:lstStyle/>
        <a:p>
          <a:pPr rtl="0"/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100%</a:t>
          </a:r>
          <a:endParaRPr lang="ru-RU" sz="3600" dirty="0">
            <a:solidFill>
              <a:schemeClr val="bg2">
                <a:lumMod val="10000"/>
              </a:schemeClr>
            </a:solidFill>
          </a:endParaRPr>
        </a:p>
      </dgm:t>
    </dgm:pt>
    <dgm:pt modelId="{88E1A518-C396-4BF1-9765-BD8DF5E743C2}" type="parTrans" cxnId="{6E1A5261-3F4A-4329-A7B0-3E624F917CD1}">
      <dgm:prSet/>
      <dgm:spPr/>
      <dgm:t>
        <a:bodyPr/>
        <a:lstStyle/>
        <a:p>
          <a:endParaRPr lang="ru-RU"/>
        </a:p>
      </dgm:t>
    </dgm:pt>
    <dgm:pt modelId="{F261A729-095E-4E11-92F0-89380DB38507}" type="sibTrans" cxnId="{6E1A5261-3F4A-4329-A7B0-3E624F917CD1}">
      <dgm:prSet/>
      <dgm:spPr/>
      <dgm:t>
        <a:bodyPr/>
        <a:lstStyle/>
        <a:p>
          <a:endParaRPr lang="ru-RU"/>
        </a:p>
      </dgm:t>
    </dgm:pt>
    <dgm:pt modelId="{707EC04A-FF70-46A1-B905-468CB0EC13BE}">
      <dgm:prSet custT="1"/>
      <dgm:spPr/>
      <dgm:t>
        <a:bodyPr/>
        <a:lstStyle/>
        <a:p>
          <a:pPr rtl="0"/>
          <a:r>
            <a:rPr lang="ru-RU" sz="3600" b="1" dirty="0" smtClean="0"/>
            <a:t>Школ района созданы школьные методические активы, работающие в направлении «Функциональная грамотность»</a:t>
          </a:r>
          <a:endParaRPr lang="ru-RU" sz="3600" dirty="0"/>
        </a:p>
      </dgm:t>
    </dgm:pt>
    <dgm:pt modelId="{D6D4A6CB-DDEE-4A64-B12D-0F03700B0C18}" type="parTrans" cxnId="{6FBE501D-E19A-4CDA-B525-BF7AFA3DAE8C}">
      <dgm:prSet/>
      <dgm:spPr/>
      <dgm:t>
        <a:bodyPr/>
        <a:lstStyle/>
        <a:p>
          <a:endParaRPr lang="ru-RU"/>
        </a:p>
      </dgm:t>
    </dgm:pt>
    <dgm:pt modelId="{2A4FC24C-EACE-4A13-BDCF-B4AD67E630FF}" type="sibTrans" cxnId="{6FBE501D-E19A-4CDA-B525-BF7AFA3DAE8C}">
      <dgm:prSet/>
      <dgm:spPr/>
      <dgm:t>
        <a:bodyPr/>
        <a:lstStyle/>
        <a:p>
          <a:endParaRPr lang="ru-RU"/>
        </a:p>
      </dgm:t>
    </dgm:pt>
    <dgm:pt modelId="{F35BD991-7340-4543-86FD-48A3E6FA9CF2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chemeClr val="bg2">
                  <a:lumMod val="10000"/>
                </a:schemeClr>
              </a:solidFill>
            </a:rPr>
            <a:t>100% УЧИТЕЛЕЙ</a:t>
          </a:r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3200" b="1" dirty="0" smtClean="0">
              <a:solidFill>
                <a:schemeClr val="bg2">
                  <a:lumMod val="10000"/>
                </a:schemeClr>
              </a:solidFill>
            </a:rPr>
            <a:t>(202), </a:t>
          </a:r>
        </a:p>
        <a:p>
          <a:pPr rtl="0"/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76% </a:t>
          </a:r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УПРАВЛЕНЧЕСКИХ КАДРОВ</a:t>
          </a:r>
          <a:endParaRPr lang="ru-RU" sz="2200" dirty="0">
            <a:solidFill>
              <a:schemeClr val="bg2">
                <a:lumMod val="10000"/>
              </a:schemeClr>
            </a:solidFill>
          </a:endParaRPr>
        </a:p>
      </dgm:t>
    </dgm:pt>
    <dgm:pt modelId="{79E651A0-9A52-464D-AFF6-4E506FB91350}" type="parTrans" cxnId="{55126787-CB92-49C0-A2F3-86012187123C}">
      <dgm:prSet/>
      <dgm:spPr/>
      <dgm:t>
        <a:bodyPr/>
        <a:lstStyle/>
        <a:p>
          <a:endParaRPr lang="ru-RU"/>
        </a:p>
      </dgm:t>
    </dgm:pt>
    <dgm:pt modelId="{05CB97BF-03E9-47F3-B9B0-7F694E2315C9}" type="sibTrans" cxnId="{55126787-CB92-49C0-A2F3-86012187123C}">
      <dgm:prSet/>
      <dgm:spPr/>
      <dgm:t>
        <a:bodyPr/>
        <a:lstStyle/>
        <a:p>
          <a:endParaRPr lang="ru-RU"/>
        </a:p>
      </dgm:t>
    </dgm:pt>
    <dgm:pt modelId="{81D66738-DAD7-4697-9230-D1A359ED3B17}">
      <dgm:prSet custT="1"/>
      <dgm:spPr/>
      <dgm:t>
        <a:bodyPr/>
        <a:lstStyle/>
        <a:p>
          <a:pPr rtl="0"/>
          <a:r>
            <a:rPr lang="ru-RU" sz="4400" b="1" dirty="0" smtClean="0"/>
            <a:t>прошли курсы повышения квалификации по темам, связанным с обновленными ФГОС</a:t>
          </a:r>
          <a:r>
            <a:rPr lang="ru-RU" sz="3100" b="1" dirty="0" smtClean="0"/>
            <a:t> </a:t>
          </a:r>
          <a:endParaRPr lang="ru-RU" sz="3100" dirty="0"/>
        </a:p>
      </dgm:t>
    </dgm:pt>
    <dgm:pt modelId="{96CE9C0C-E645-40AF-9B5B-2CD972F45464}" type="parTrans" cxnId="{600A489D-13B9-4C4E-AFA8-CF557CFAF26A}">
      <dgm:prSet/>
      <dgm:spPr/>
      <dgm:t>
        <a:bodyPr/>
        <a:lstStyle/>
        <a:p>
          <a:endParaRPr lang="ru-RU"/>
        </a:p>
      </dgm:t>
    </dgm:pt>
    <dgm:pt modelId="{33DBB8BF-ECB5-4F4C-A45E-B77728349E95}" type="sibTrans" cxnId="{600A489D-13B9-4C4E-AFA8-CF557CFAF26A}">
      <dgm:prSet/>
      <dgm:spPr/>
      <dgm:t>
        <a:bodyPr/>
        <a:lstStyle/>
        <a:p>
          <a:endParaRPr lang="ru-RU"/>
        </a:p>
      </dgm:t>
    </dgm:pt>
    <dgm:pt modelId="{6ECDB1B3-DC18-49B7-ACC7-47418155004D}" type="pres">
      <dgm:prSet presAssocID="{C0A81AA5-7C72-458E-832F-569CBE3273E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C239A08-1057-4F2C-805E-E0B8B73998FF}" type="pres">
      <dgm:prSet presAssocID="{D5DA728A-93DD-42C2-9EAD-FA22FDEC39B6}" presName="thickLine" presStyleLbl="alignNode1" presStyleIdx="0" presStyleCnt="3"/>
      <dgm:spPr/>
      <dgm:t>
        <a:bodyPr/>
        <a:lstStyle/>
        <a:p>
          <a:endParaRPr lang="ru-RU"/>
        </a:p>
      </dgm:t>
    </dgm:pt>
    <dgm:pt modelId="{BE8CB46E-57EB-4B7A-859D-3F6070BEFBC1}" type="pres">
      <dgm:prSet presAssocID="{D5DA728A-93DD-42C2-9EAD-FA22FDEC39B6}" presName="horz1" presStyleCnt="0"/>
      <dgm:spPr/>
      <dgm:t>
        <a:bodyPr/>
        <a:lstStyle/>
        <a:p>
          <a:endParaRPr lang="ru-RU"/>
        </a:p>
      </dgm:t>
    </dgm:pt>
    <dgm:pt modelId="{AA7AF9F5-7EDD-467A-ABC9-8A14CA2949DC}" type="pres">
      <dgm:prSet presAssocID="{D5DA728A-93DD-42C2-9EAD-FA22FDEC39B6}" presName="tx1" presStyleLbl="revTx" presStyleIdx="0" presStyleCnt="6"/>
      <dgm:spPr/>
      <dgm:t>
        <a:bodyPr/>
        <a:lstStyle/>
        <a:p>
          <a:endParaRPr lang="ru-RU"/>
        </a:p>
      </dgm:t>
    </dgm:pt>
    <dgm:pt modelId="{DB0BBB27-D6BB-47C9-ABC8-E87A5660C9BC}" type="pres">
      <dgm:prSet presAssocID="{D5DA728A-93DD-42C2-9EAD-FA22FDEC39B6}" presName="vert1" presStyleCnt="0"/>
      <dgm:spPr/>
      <dgm:t>
        <a:bodyPr/>
        <a:lstStyle/>
        <a:p>
          <a:endParaRPr lang="ru-RU"/>
        </a:p>
      </dgm:t>
    </dgm:pt>
    <dgm:pt modelId="{C348CBEC-9C40-4701-B8DB-18A6EEC22BB5}" type="pres">
      <dgm:prSet presAssocID="{A0C2FE59-8B2F-48F6-B98D-8D6199678C6F}" presName="vertSpace2a" presStyleCnt="0"/>
      <dgm:spPr/>
      <dgm:t>
        <a:bodyPr/>
        <a:lstStyle/>
        <a:p>
          <a:endParaRPr lang="ru-RU"/>
        </a:p>
      </dgm:t>
    </dgm:pt>
    <dgm:pt modelId="{DD34D304-DCA4-4C52-B78F-E14E39A457D7}" type="pres">
      <dgm:prSet presAssocID="{A0C2FE59-8B2F-48F6-B98D-8D6199678C6F}" presName="horz2" presStyleCnt="0"/>
      <dgm:spPr/>
      <dgm:t>
        <a:bodyPr/>
        <a:lstStyle/>
        <a:p>
          <a:endParaRPr lang="ru-RU"/>
        </a:p>
      </dgm:t>
    </dgm:pt>
    <dgm:pt modelId="{547F7FA1-5DDA-4F01-B89C-4F7AE127D9A3}" type="pres">
      <dgm:prSet presAssocID="{A0C2FE59-8B2F-48F6-B98D-8D6199678C6F}" presName="horzSpace2" presStyleCnt="0"/>
      <dgm:spPr/>
      <dgm:t>
        <a:bodyPr/>
        <a:lstStyle/>
        <a:p>
          <a:endParaRPr lang="ru-RU"/>
        </a:p>
      </dgm:t>
    </dgm:pt>
    <dgm:pt modelId="{339A1728-7CDE-4384-B0D0-F579999D81CB}" type="pres">
      <dgm:prSet presAssocID="{A0C2FE59-8B2F-48F6-B98D-8D6199678C6F}" presName="tx2" presStyleLbl="revTx" presStyleIdx="1" presStyleCnt="6" custScaleY="149150"/>
      <dgm:spPr/>
      <dgm:t>
        <a:bodyPr/>
        <a:lstStyle/>
        <a:p>
          <a:endParaRPr lang="ru-RU"/>
        </a:p>
      </dgm:t>
    </dgm:pt>
    <dgm:pt modelId="{EE3E05FD-3E20-4994-B851-65E22AD2AEE5}" type="pres">
      <dgm:prSet presAssocID="{A0C2FE59-8B2F-48F6-B98D-8D6199678C6F}" presName="vert2" presStyleCnt="0"/>
      <dgm:spPr/>
      <dgm:t>
        <a:bodyPr/>
        <a:lstStyle/>
        <a:p>
          <a:endParaRPr lang="ru-RU"/>
        </a:p>
      </dgm:t>
    </dgm:pt>
    <dgm:pt modelId="{92DBFE4E-07BD-4F1C-8270-E70603FC4B60}" type="pres">
      <dgm:prSet presAssocID="{A0C2FE59-8B2F-48F6-B98D-8D6199678C6F}" presName="thinLine2b" presStyleLbl="callout" presStyleIdx="0" presStyleCnt="3" custLinFactY="200000" custLinFactNeighborX="-1080" custLinFactNeighborY="207859"/>
      <dgm:spPr/>
      <dgm:t>
        <a:bodyPr/>
        <a:lstStyle/>
        <a:p>
          <a:endParaRPr lang="ru-RU"/>
        </a:p>
      </dgm:t>
    </dgm:pt>
    <dgm:pt modelId="{656831AC-4F06-4AF5-989C-0A6A36CA58BE}" type="pres">
      <dgm:prSet presAssocID="{A0C2FE59-8B2F-48F6-B98D-8D6199678C6F}" presName="vertSpace2b" presStyleCnt="0"/>
      <dgm:spPr/>
      <dgm:t>
        <a:bodyPr/>
        <a:lstStyle/>
        <a:p>
          <a:endParaRPr lang="ru-RU"/>
        </a:p>
      </dgm:t>
    </dgm:pt>
    <dgm:pt modelId="{2DF4FC30-C04C-45E0-9090-675D17FABCD5}" type="pres">
      <dgm:prSet presAssocID="{C4F2A804-13D1-42A2-9FFC-41A26D68B979}" presName="thickLine" presStyleLbl="alignNode1" presStyleIdx="1" presStyleCnt="3"/>
      <dgm:spPr/>
      <dgm:t>
        <a:bodyPr/>
        <a:lstStyle/>
        <a:p>
          <a:endParaRPr lang="ru-RU"/>
        </a:p>
      </dgm:t>
    </dgm:pt>
    <dgm:pt modelId="{C787C244-A41A-490D-A3FE-0F7763B231FC}" type="pres">
      <dgm:prSet presAssocID="{C4F2A804-13D1-42A2-9FFC-41A26D68B979}" presName="horz1" presStyleCnt="0"/>
      <dgm:spPr/>
      <dgm:t>
        <a:bodyPr/>
        <a:lstStyle/>
        <a:p>
          <a:endParaRPr lang="ru-RU"/>
        </a:p>
      </dgm:t>
    </dgm:pt>
    <dgm:pt modelId="{7B949E59-839E-4DED-874B-9552F6470C09}" type="pres">
      <dgm:prSet presAssocID="{C4F2A804-13D1-42A2-9FFC-41A26D68B979}" presName="tx1" presStyleLbl="revTx" presStyleIdx="2" presStyleCnt="6" custScaleX="59179" custScaleY="57100" custLinFactNeighborX="778" custLinFactNeighborY="4816"/>
      <dgm:spPr/>
      <dgm:t>
        <a:bodyPr/>
        <a:lstStyle/>
        <a:p>
          <a:endParaRPr lang="ru-RU"/>
        </a:p>
      </dgm:t>
    </dgm:pt>
    <dgm:pt modelId="{38DD787C-A4AA-4FA1-AE4F-B7F59D83A1C4}" type="pres">
      <dgm:prSet presAssocID="{C4F2A804-13D1-42A2-9FFC-41A26D68B979}" presName="vert1" presStyleCnt="0"/>
      <dgm:spPr/>
      <dgm:t>
        <a:bodyPr/>
        <a:lstStyle/>
        <a:p>
          <a:endParaRPr lang="ru-RU"/>
        </a:p>
      </dgm:t>
    </dgm:pt>
    <dgm:pt modelId="{AC0AD5CE-C7B1-4DB7-96AF-536B7C722351}" type="pres">
      <dgm:prSet presAssocID="{707EC04A-FF70-46A1-B905-468CB0EC13BE}" presName="vertSpace2a" presStyleCnt="0"/>
      <dgm:spPr/>
      <dgm:t>
        <a:bodyPr/>
        <a:lstStyle/>
        <a:p>
          <a:endParaRPr lang="ru-RU"/>
        </a:p>
      </dgm:t>
    </dgm:pt>
    <dgm:pt modelId="{50D7D2C0-7947-4EE3-B1D9-5D3B51323AAC}" type="pres">
      <dgm:prSet presAssocID="{707EC04A-FF70-46A1-B905-468CB0EC13BE}" presName="horz2" presStyleCnt="0"/>
      <dgm:spPr/>
      <dgm:t>
        <a:bodyPr/>
        <a:lstStyle/>
        <a:p>
          <a:endParaRPr lang="ru-RU"/>
        </a:p>
      </dgm:t>
    </dgm:pt>
    <dgm:pt modelId="{03A4CCE3-DC8F-4A23-8CD4-FE4F85FB5A14}" type="pres">
      <dgm:prSet presAssocID="{707EC04A-FF70-46A1-B905-468CB0EC13BE}" presName="horzSpace2" presStyleCnt="0"/>
      <dgm:spPr/>
      <dgm:t>
        <a:bodyPr/>
        <a:lstStyle/>
        <a:p>
          <a:endParaRPr lang="ru-RU"/>
        </a:p>
      </dgm:t>
    </dgm:pt>
    <dgm:pt modelId="{5307147B-4056-44E3-8CE4-C0A9AFB3CB73}" type="pres">
      <dgm:prSet presAssocID="{707EC04A-FF70-46A1-B905-468CB0EC13BE}" presName="tx2" presStyleLbl="revTx" presStyleIdx="3" presStyleCnt="6" custScaleX="99499" custLinFactNeighborX="19184" custLinFactNeighborY="5389"/>
      <dgm:spPr/>
      <dgm:t>
        <a:bodyPr/>
        <a:lstStyle/>
        <a:p>
          <a:endParaRPr lang="ru-RU"/>
        </a:p>
      </dgm:t>
    </dgm:pt>
    <dgm:pt modelId="{ABA2E51F-AD07-4F1D-A7F3-3FF2CC97FD0B}" type="pres">
      <dgm:prSet presAssocID="{707EC04A-FF70-46A1-B905-468CB0EC13BE}" presName="vert2" presStyleCnt="0"/>
      <dgm:spPr/>
      <dgm:t>
        <a:bodyPr/>
        <a:lstStyle/>
        <a:p>
          <a:endParaRPr lang="ru-RU"/>
        </a:p>
      </dgm:t>
    </dgm:pt>
    <dgm:pt modelId="{B85ECC69-6430-47D2-9E00-1889807FA1F9}" type="pres">
      <dgm:prSet presAssocID="{707EC04A-FF70-46A1-B905-468CB0EC13BE}" presName="thinLine2b" presStyleLbl="callout" presStyleIdx="1" presStyleCnt="3" custLinFactNeighborX="9125" custLinFactNeighborY="49669"/>
      <dgm:spPr/>
      <dgm:t>
        <a:bodyPr/>
        <a:lstStyle/>
        <a:p>
          <a:endParaRPr lang="ru-RU"/>
        </a:p>
      </dgm:t>
    </dgm:pt>
    <dgm:pt modelId="{C64E8E3C-E59B-4D7E-BFA3-C89EEE7BF4A1}" type="pres">
      <dgm:prSet presAssocID="{707EC04A-FF70-46A1-B905-468CB0EC13BE}" presName="vertSpace2b" presStyleCnt="0"/>
      <dgm:spPr/>
      <dgm:t>
        <a:bodyPr/>
        <a:lstStyle/>
        <a:p>
          <a:endParaRPr lang="ru-RU"/>
        </a:p>
      </dgm:t>
    </dgm:pt>
    <dgm:pt modelId="{560F1649-6EED-49E8-93DE-0709A721E82E}" type="pres">
      <dgm:prSet presAssocID="{F35BD991-7340-4543-86FD-48A3E6FA9CF2}" presName="thickLine" presStyleLbl="alignNode1" presStyleIdx="2" presStyleCnt="3"/>
      <dgm:spPr/>
      <dgm:t>
        <a:bodyPr/>
        <a:lstStyle/>
        <a:p>
          <a:endParaRPr lang="ru-RU"/>
        </a:p>
      </dgm:t>
    </dgm:pt>
    <dgm:pt modelId="{5669EE64-678C-4A7C-8614-B0072D622BCB}" type="pres">
      <dgm:prSet presAssocID="{F35BD991-7340-4543-86FD-48A3E6FA9CF2}" presName="horz1" presStyleCnt="0"/>
      <dgm:spPr/>
      <dgm:t>
        <a:bodyPr/>
        <a:lstStyle/>
        <a:p>
          <a:endParaRPr lang="ru-RU"/>
        </a:p>
      </dgm:t>
    </dgm:pt>
    <dgm:pt modelId="{64B793B8-579C-4CFA-9F8A-C854944BD645}" type="pres">
      <dgm:prSet presAssocID="{F35BD991-7340-4543-86FD-48A3E6FA9CF2}" presName="tx1" presStyleLbl="revTx" presStyleIdx="4" presStyleCnt="6"/>
      <dgm:spPr/>
      <dgm:t>
        <a:bodyPr/>
        <a:lstStyle/>
        <a:p>
          <a:endParaRPr lang="ru-RU"/>
        </a:p>
      </dgm:t>
    </dgm:pt>
    <dgm:pt modelId="{883D5E15-FA8A-49CB-88B1-E22FE12EFDBC}" type="pres">
      <dgm:prSet presAssocID="{F35BD991-7340-4543-86FD-48A3E6FA9CF2}" presName="vert1" presStyleCnt="0"/>
      <dgm:spPr/>
      <dgm:t>
        <a:bodyPr/>
        <a:lstStyle/>
        <a:p>
          <a:endParaRPr lang="ru-RU"/>
        </a:p>
      </dgm:t>
    </dgm:pt>
    <dgm:pt modelId="{E08F5F50-7408-4757-BE97-6E3BE7A566D3}" type="pres">
      <dgm:prSet presAssocID="{81D66738-DAD7-4697-9230-D1A359ED3B17}" presName="vertSpace2a" presStyleCnt="0"/>
      <dgm:spPr/>
      <dgm:t>
        <a:bodyPr/>
        <a:lstStyle/>
        <a:p>
          <a:endParaRPr lang="ru-RU"/>
        </a:p>
      </dgm:t>
    </dgm:pt>
    <dgm:pt modelId="{A2883526-57FA-4BFB-B248-02B28C58F7D1}" type="pres">
      <dgm:prSet presAssocID="{81D66738-DAD7-4697-9230-D1A359ED3B17}" presName="horz2" presStyleCnt="0"/>
      <dgm:spPr/>
      <dgm:t>
        <a:bodyPr/>
        <a:lstStyle/>
        <a:p>
          <a:endParaRPr lang="ru-RU"/>
        </a:p>
      </dgm:t>
    </dgm:pt>
    <dgm:pt modelId="{7F192FED-187C-4F4A-B67E-F5ED4881192B}" type="pres">
      <dgm:prSet presAssocID="{81D66738-DAD7-4697-9230-D1A359ED3B17}" presName="horzSpace2" presStyleCnt="0"/>
      <dgm:spPr/>
      <dgm:t>
        <a:bodyPr/>
        <a:lstStyle/>
        <a:p>
          <a:endParaRPr lang="ru-RU"/>
        </a:p>
      </dgm:t>
    </dgm:pt>
    <dgm:pt modelId="{39B19BFC-3D7D-4104-93C5-BA565A97A8FF}" type="pres">
      <dgm:prSet presAssocID="{81D66738-DAD7-4697-9230-D1A359ED3B17}" presName="tx2" presStyleLbl="revTx" presStyleIdx="5" presStyleCnt="6"/>
      <dgm:spPr/>
      <dgm:t>
        <a:bodyPr/>
        <a:lstStyle/>
        <a:p>
          <a:endParaRPr lang="ru-RU"/>
        </a:p>
      </dgm:t>
    </dgm:pt>
    <dgm:pt modelId="{A966F014-0CE9-4C7B-979B-440347419E52}" type="pres">
      <dgm:prSet presAssocID="{81D66738-DAD7-4697-9230-D1A359ED3B17}" presName="vert2" presStyleCnt="0"/>
      <dgm:spPr/>
      <dgm:t>
        <a:bodyPr/>
        <a:lstStyle/>
        <a:p>
          <a:endParaRPr lang="ru-RU"/>
        </a:p>
      </dgm:t>
    </dgm:pt>
    <dgm:pt modelId="{19EB536F-4F5B-48E9-B4FE-BE94EE15156A}" type="pres">
      <dgm:prSet presAssocID="{81D66738-DAD7-4697-9230-D1A359ED3B17}" presName="thinLine2b" presStyleLbl="callout" presStyleIdx="2" presStyleCnt="3"/>
      <dgm:spPr/>
      <dgm:t>
        <a:bodyPr/>
        <a:lstStyle/>
        <a:p>
          <a:endParaRPr lang="ru-RU"/>
        </a:p>
      </dgm:t>
    </dgm:pt>
    <dgm:pt modelId="{D1273C65-C636-48B3-87BB-4AF981F38E14}" type="pres">
      <dgm:prSet presAssocID="{81D66738-DAD7-4697-9230-D1A359ED3B17}" presName="vertSpace2b" presStyleCnt="0"/>
      <dgm:spPr/>
      <dgm:t>
        <a:bodyPr/>
        <a:lstStyle/>
        <a:p>
          <a:endParaRPr lang="ru-RU"/>
        </a:p>
      </dgm:t>
    </dgm:pt>
  </dgm:ptLst>
  <dgm:cxnLst>
    <dgm:cxn modelId="{E2031FE6-13DE-4B87-A39D-BC6FA0D24039}" type="presOf" srcId="{81D66738-DAD7-4697-9230-D1A359ED3B17}" destId="{39B19BFC-3D7D-4104-93C5-BA565A97A8FF}" srcOrd="0" destOrd="0" presId="urn:microsoft.com/office/officeart/2008/layout/LinedList"/>
    <dgm:cxn modelId="{55126787-CB92-49C0-A2F3-86012187123C}" srcId="{C0A81AA5-7C72-458E-832F-569CBE3273E7}" destId="{F35BD991-7340-4543-86FD-48A3E6FA9CF2}" srcOrd="2" destOrd="0" parTransId="{79E651A0-9A52-464D-AFF6-4E506FB91350}" sibTransId="{05CB97BF-03E9-47F3-B9B0-7F694E2315C9}"/>
    <dgm:cxn modelId="{EE67435D-631A-4892-8CFA-56D6641CDD30}" type="presOf" srcId="{C0A81AA5-7C72-458E-832F-569CBE3273E7}" destId="{6ECDB1B3-DC18-49B7-ACC7-47418155004D}" srcOrd="0" destOrd="0" presId="urn:microsoft.com/office/officeart/2008/layout/LinedList"/>
    <dgm:cxn modelId="{600A489D-13B9-4C4E-AFA8-CF557CFAF26A}" srcId="{F35BD991-7340-4543-86FD-48A3E6FA9CF2}" destId="{81D66738-DAD7-4697-9230-D1A359ED3B17}" srcOrd="0" destOrd="0" parTransId="{96CE9C0C-E645-40AF-9B5B-2CD972F45464}" sibTransId="{33DBB8BF-ECB5-4F4C-A45E-B77728349E95}"/>
    <dgm:cxn modelId="{6E1A5261-3F4A-4329-A7B0-3E624F917CD1}" srcId="{C0A81AA5-7C72-458E-832F-569CBE3273E7}" destId="{C4F2A804-13D1-42A2-9FFC-41A26D68B979}" srcOrd="1" destOrd="0" parTransId="{88E1A518-C396-4BF1-9765-BD8DF5E743C2}" sibTransId="{F261A729-095E-4E11-92F0-89380DB38507}"/>
    <dgm:cxn modelId="{D97192DE-1E0F-44DD-99D3-AF14BB3431BA}" srcId="{C0A81AA5-7C72-458E-832F-569CBE3273E7}" destId="{D5DA728A-93DD-42C2-9EAD-FA22FDEC39B6}" srcOrd="0" destOrd="0" parTransId="{F99534C8-EDA9-4EA1-9A0C-43F5B12A89B9}" sibTransId="{CB1BB158-15D2-4842-B449-A18739B73C16}"/>
    <dgm:cxn modelId="{981E880E-FD57-4D5F-B53B-A3C02AF5207B}" type="presOf" srcId="{D5DA728A-93DD-42C2-9EAD-FA22FDEC39B6}" destId="{AA7AF9F5-7EDD-467A-ABC9-8A14CA2949DC}" srcOrd="0" destOrd="0" presId="urn:microsoft.com/office/officeart/2008/layout/LinedList"/>
    <dgm:cxn modelId="{F95DC362-203A-4C43-9CB4-C2154FA4A97E}" srcId="{D5DA728A-93DD-42C2-9EAD-FA22FDEC39B6}" destId="{A0C2FE59-8B2F-48F6-B98D-8D6199678C6F}" srcOrd="0" destOrd="0" parTransId="{25BBFABA-64B3-4863-B223-A2CF2F16DA42}" sibTransId="{B71BEDB5-4877-4619-BFD3-156FAC6346B7}"/>
    <dgm:cxn modelId="{55094F0D-2C62-4C09-9C26-18439EC19EB8}" type="presOf" srcId="{C4F2A804-13D1-42A2-9FFC-41A26D68B979}" destId="{7B949E59-839E-4DED-874B-9552F6470C09}" srcOrd="0" destOrd="0" presId="urn:microsoft.com/office/officeart/2008/layout/LinedList"/>
    <dgm:cxn modelId="{27428A60-8156-4D18-A808-9B57F21E2773}" type="presOf" srcId="{707EC04A-FF70-46A1-B905-468CB0EC13BE}" destId="{5307147B-4056-44E3-8CE4-C0A9AFB3CB73}" srcOrd="0" destOrd="0" presId="urn:microsoft.com/office/officeart/2008/layout/LinedList"/>
    <dgm:cxn modelId="{8C8A0F4C-EC4B-4876-862D-9F0B5C220454}" type="presOf" srcId="{F35BD991-7340-4543-86FD-48A3E6FA9CF2}" destId="{64B793B8-579C-4CFA-9F8A-C854944BD645}" srcOrd="0" destOrd="0" presId="urn:microsoft.com/office/officeart/2008/layout/LinedList"/>
    <dgm:cxn modelId="{599A820A-8A9C-4490-9D10-9B8F90E1B6A3}" type="presOf" srcId="{A0C2FE59-8B2F-48F6-B98D-8D6199678C6F}" destId="{339A1728-7CDE-4384-B0D0-F579999D81CB}" srcOrd="0" destOrd="0" presId="urn:microsoft.com/office/officeart/2008/layout/LinedList"/>
    <dgm:cxn modelId="{6FBE501D-E19A-4CDA-B525-BF7AFA3DAE8C}" srcId="{C4F2A804-13D1-42A2-9FFC-41A26D68B979}" destId="{707EC04A-FF70-46A1-B905-468CB0EC13BE}" srcOrd="0" destOrd="0" parTransId="{D6D4A6CB-DDEE-4A64-B12D-0F03700B0C18}" sibTransId="{2A4FC24C-EACE-4A13-BDCF-B4AD67E630FF}"/>
    <dgm:cxn modelId="{1E4A45E2-3F23-498C-B11D-1562A6C797D9}" type="presParOf" srcId="{6ECDB1B3-DC18-49B7-ACC7-47418155004D}" destId="{4C239A08-1057-4F2C-805E-E0B8B73998FF}" srcOrd="0" destOrd="0" presId="urn:microsoft.com/office/officeart/2008/layout/LinedList"/>
    <dgm:cxn modelId="{E96E1C6A-D9BF-41D2-A62F-BDBDF6B4F723}" type="presParOf" srcId="{6ECDB1B3-DC18-49B7-ACC7-47418155004D}" destId="{BE8CB46E-57EB-4B7A-859D-3F6070BEFBC1}" srcOrd="1" destOrd="0" presId="urn:microsoft.com/office/officeart/2008/layout/LinedList"/>
    <dgm:cxn modelId="{753C4602-799E-475A-9E97-D9A6678E5B9E}" type="presParOf" srcId="{BE8CB46E-57EB-4B7A-859D-3F6070BEFBC1}" destId="{AA7AF9F5-7EDD-467A-ABC9-8A14CA2949DC}" srcOrd="0" destOrd="0" presId="urn:microsoft.com/office/officeart/2008/layout/LinedList"/>
    <dgm:cxn modelId="{DC34E5D0-11F9-41F5-A3D3-1C78C679D1BB}" type="presParOf" srcId="{BE8CB46E-57EB-4B7A-859D-3F6070BEFBC1}" destId="{DB0BBB27-D6BB-47C9-ABC8-E87A5660C9BC}" srcOrd="1" destOrd="0" presId="urn:microsoft.com/office/officeart/2008/layout/LinedList"/>
    <dgm:cxn modelId="{9A0356FD-DF50-44EA-B086-E2211599937B}" type="presParOf" srcId="{DB0BBB27-D6BB-47C9-ABC8-E87A5660C9BC}" destId="{C348CBEC-9C40-4701-B8DB-18A6EEC22BB5}" srcOrd="0" destOrd="0" presId="urn:microsoft.com/office/officeart/2008/layout/LinedList"/>
    <dgm:cxn modelId="{952FDA4C-841A-4020-81A7-EF74540CAD7D}" type="presParOf" srcId="{DB0BBB27-D6BB-47C9-ABC8-E87A5660C9BC}" destId="{DD34D304-DCA4-4C52-B78F-E14E39A457D7}" srcOrd="1" destOrd="0" presId="urn:microsoft.com/office/officeart/2008/layout/LinedList"/>
    <dgm:cxn modelId="{03D199E6-4054-4F32-BD49-B04A81B947F1}" type="presParOf" srcId="{DD34D304-DCA4-4C52-B78F-E14E39A457D7}" destId="{547F7FA1-5DDA-4F01-B89C-4F7AE127D9A3}" srcOrd="0" destOrd="0" presId="urn:microsoft.com/office/officeart/2008/layout/LinedList"/>
    <dgm:cxn modelId="{B57EB92F-6701-4D84-A6CB-A0BD8830A701}" type="presParOf" srcId="{DD34D304-DCA4-4C52-B78F-E14E39A457D7}" destId="{339A1728-7CDE-4384-B0D0-F579999D81CB}" srcOrd="1" destOrd="0" presId="urn:microsoft.com/office/officeart/2008/layout/LinedList"/>
    <dgm:cxn modelId="{7512C32E-4972-459A-95A6-FEEDAC8506B3}" type="presParOf" srcId="{DD34D304-DCA4-4C52-B78F-E14E39A457D7}" destId="{EE3E05FD-3E20-4994-B851-65E22AD2AEE5}" srcOrd="2" destOrd="0" presId="urn:microsoft.com/office/officeart/2008/layout/LinedList"/>
    <dgm:cxn modelId="{43724ABC-14D2-4922-BBB0-EC6178A3F2D1}" type="presParOf" srcId="{DB0BBB27-D6BB-47C9-ABC8-E87A5660C9BC}" destId="{92DBFE4E-07BD-4F1C-8270-E70603FC4B60}" srcOrd="2" destOrd="0" presId="urn:microsoft.com/office/officeart/2008/layout/LinedList"/>
    <dgm:cxn modelId="{69E9863C-AF86-440E-BDB4-01DF648C2D54}" type="presParOf" srcId="{DB0BBB27-D6BB-47C9-ABC8-E87A5660C9BC}" destId="{656831AC-4F06-4AF5-989C-0A6A36CA58BE}" srcOrd="3" destOrd="0" presId="urn:microsoft.com/office/officeart/2008/layout/LinedList"/>
    <dgm:cxn modelId="{C4DC2972-FAA1-4FAE-823B-750FD5D6D459}" type="presParOf" srcId="{6ECDB1B3-DC18-49B7-ACC7-47418155004D}" destId="{2DF4FC30-C04C-45E0-9090-675D17FABCD5}" srcOrd="2" destOrd="0" presId="urn:microsoft.com/office/officeart/2008/layout/LinedList"/>
    <dgm:cxn modelId="{E29784DB-082F-44E5-A9F5-14605618032F}" type="presParOf" srcId="{6ECDB1B3-DC18-49B7-ACC7-47418155004D}" destId="{C787C244-A41A-490D-A3FE-0F7763B231FC}" srcOrd="3" destOrd="0" presId="urn:microsoft.com/office/officeart/2008/layout/LinedList"/>
    <dgm:cxn modelId="{85B511B2-7AAC-47D1-9325-35486FF0E56E}" type="presParOf" srcId="{C787C244-A41A-490D-A3FE-0F7763B231FC}" destId="{7B949E59-839E-4DED-874B-9552F6470C09}" srcOrd="0" destOrd="0" presId="urn:microsoft.com/office/officeart/2008/layout/LinedList"/>
    <dgm:cxn modelId="{489283D3-C5AA-4BCC-B2C1-7154F322764D}" type="presParOf" srcId="{C787C244-A41A-490D-A3FE-0F7763B231FC}" destId="{38DD787C-A4AA-4FA1-AE4F-B7F59D83A1C4}" srcOrd="1" destOrd="0" presId="urn:microsoft.com/office/officeart/2008/layout/LinedList"/>
    <dgm:cxn modelId="{68771F94-AFBB-49C7-AC15-4F155C8FB6F7}" type="presParOf" srcId="{38DD787C-A4AA-4FA1-AE4F-B7F59D83A1C4}" destId="{AC0AD5CE-C7B1-4DB7-96AF-536B7C722351}" srcOrd="0" destOrd="0" presId="urn:microsoft.com/office/officeart/2008/layout/LinedList"/>
    <dgm:cxn modelId="{866EEBB3-E4B1-4AE8-8DCA-A69EF2F75196}" type="presParOf" srcId="{38DD787C-A4AA-4FA1-AE4F-B7F59D83A1C4}" destId="{50D7D2C0-7947-4EE3-B1D9-5D3B51323AAC}" srcOrd="1" destOrd="0" presId="urn:microsoft.com/office/officeart/2008/layout/LinedList"/>
    <dgm:cxn modelId="{7C852919-1D4D-4FC6-BE9E-7E42DE405A18}" type="presParOf" srcId="{50D7D2C0-7947-4EE3-B1D9-5D3B51323AAC}" destId="{03A4CCE3-DC8F-4A23-8CD4-FE4F85FB5A14}" srcOrd="0" destOrd="0" presId="urn:microsoft.com/office/officeart/2008/layout/LinedList"/>
    <dgm:cxn modelId="{5DA4A692-A09C-4019-AC97-44F76924FE3D}" type="presParOf" srcId="{50D7D2C0-7947-4EE3-B1D9-5D3B51323AAC}" destId="{5307147B-4056-44E3-8CE4-C0A9AFB3CB73}" srcOrd="1" destOrd="0" presId="urn:microsoft.com/office/officeart/2008/layout/LinedList"/>
    <dgm:cxn modelId="{74F98AA2-9B26-44F2-9EDB-AED3C62C78E4}" type="presParOf" srcId="{50D7D2C0-7947-4EE3-B1D9-5D3B51323AAC}" destId="{ABA2E51F-AD07-4F1D-A7F3-3FF2CC97FD0B}" srcOrd="2" destOrd="0" presId="urn:microsoft.com/office/officeart/2008/layout/LinedList"/>
    <dgm:cxn modelId="{A69B2947-198A-4758-8973-1F11263B4284}" type="presParOf" srcId="{38DD787C-A4AA-4FA1-AE4F-B7F59D83A1C4}" destId="{B85ECC69-6430-47D2-9E00-1889807FA1F9}" srcOrd="2" destOrd="0" presId="urn:microsoft.com/office/officeart/2008/layout/LinedList"/>
    <dgm:cxn modelId="{EABA4E7A-75C6-45C5-931A-F2CA5AD91B36}" type="presParOf" srcId="{38DD787C-A4AA-4FA1-AE4F-B7F59D83A1C4}" destId="{C64E8E3C-E59B-4D7E-BFA3-C89EEE7BF4A1}" srcOrd="3" destOrd="0" presId="urn:microsoft.com/office/officeart/2008/layout/LinedList"/>
    <dgm:cxn modelId="{EC612296-CA14-4146-A575-6DA917D3FFB8}" type="presParOf" srcId="{6ECDB1B3-DC18-49B7-ACC7-47418155004D}" destId="{560F1649-6EED-49E8-93DE-0709A721E82E}" srcOrd="4" destOrd="0" presId="urn:microsoft.com/office/officeart/2008/layout/LinedList"/>
    <dgm:cxn modelId="{52710802-592D-4310-9809-C394D9E3EB76}" type="presParOf" srcId="{6ECDB1B3-DC18-49B7-ACC7-47418155004D}" destId="{5669EE64-678C-4A7C-8614-B0072D622BCB}" srcOrd="5" destOrd="0" presId="urn:microsoft.com/office/officeart/2008/layout/LinedList"/>
    <dgm:cxn modelId="{69B0C7ED-7CF0-4996-AE40-9DD47E650E4D}" type="presParOf" srcId="{5669EE64-678C-4A7C-8614-B0072D622BCB}" destId="{64B793B8-579C-4CFA-9F8A-C854944BD645}" srcOrd="0" destOrd="0" presId="urn:microsoft.com/office/officeart/2008/layout/LinedList"/>
    <dgm:cxn modelId="{B04B13D9-804F-4048-955D-9862AAD4FAFA}" type="presParOf" srcId="{5669EE64-678C-4A7C-8614-B0072D622BCB}" destId="{883D5E15-FA8A-49CB-88B1-E22FE12EFDBC}" srcOrd="1" destOrd="0" presId="urn:microsoft.com/office/officeart/2008/layout/LinedList"/>
    <dgm:cxn modelId="{1F92195D-18BE-48CE-9A3B-00CAFE3305AB}" type="presParOf" srcId="{883D5E15-FA8A-49CB-88B1-E22FE12EFDBC}" destId="{E08F5F50-7408-4757-BE97-6E3BE7A566D3}" srcOrd="0" destOrd="0" presId="urn:microsoft.com/office/officeart/2008/layout/LinedList"/>
    <dgm:cxn modelId="{62481282-EB5B-49E8-92A4-28CCFBBC868F}" type="presParOf" srcId="{883D5E15-FA8A-49CB-88B1-E22FE12EFDBC}" destId="{A2883526-57FA-4BFB-B248-02B28C58F7D1}" srcOrd="1" destOrd="0" presId="urn:microsoft.com/office/officeart/2008/layout/LinedList"/>
    <dgm:cxn modelId="{3F5E95E8-74E8-47B0-B12D-605368244439}" type="presParOf" srcId="{A2883526-57FA-4BFB-B248-02B28C58F7D1}" destId="{7F192FED-187C-4F4A-B67E-F5ED4881192B}" srcOrd="0" destOrd="0" presId="urn:microsoft.com/office/officeart/2008/layout/LinedList"/>
    <dgm:cxn modelId="{742698E6-2C41-483C-A184-1B6A583352F6}" type="presParOf" srcId="{A2883526-57FA-4BFB-B248-02B28C58F7D1}" destId="{39B19BFC-3D7D-4104-93C5-BA565A97A8FF}" srcOrd="1" destOrd="0" presId="urn:microsoft.com/office/officeart/2008/layout/LinedList"/>
    <dgm:cxn modelId="{93FB37CE-B6A9-459D-9610-9A60632C466D}" type="presParOf" srcId="{A2883526-57FA-4BFB-B248-02B28C58F7D1}" destId="{A966F014-0CE9-4C7B-979B-440347419E52}" srcOrd="2" destOrd="0" presId="urn:microsoft.com/office/officeart/2008/layout/LinedList"/>
    <dgm:cxn modelId="{BD168C1D-C616-4BF6-9B99-CD2C4E7F710C}" type="presParOf" srcId="{883D5E15-FA8A-49CB-88B1-E22FE12EFDBC}" destId="{19EB536F-4F5B-48E9-B4FE-BE94EE15156A}" srcOrd="2" destOrd="0" presId="urn:microsoft.com/office/officeart/2008/layout/LinedList"/>
    <dgm:cxn modelId="{597B50ED-85C8-4B75-8D18-D8B74AEE437B}" type="presParOf" srcId="{883D5E15-FA8A-49CB-88B1-E22FE12EFDBC}" destId="{D1273C65-C636-48B3-87BB-4AF981F38E1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9BB115-CE08-4D55-9D3F-A5A0588008AB}" type="doc">
      <dgm:prSet loTypeId="urn:microsoft.com/office/officeart/2008/layout/PictureStrips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831E3FC-4F97-4BB6-846C-4EFB92DCA85E}">
      <dgm:prSet/>
      <dgm:spPr/>
      <dgm:t>
        <a:bodyPr/>
        <a:lstStyle/>
        <a:p>
          <a:r>
            <a:rPr lang="ru-RU" b="1" smtClean="0"/>
            <a:t>Муниципальное бюджетное дошкольное образовательное учреждение Ермаковский детский сад № 2 комбинированного вида «Родничок» Повышение качества дошкольного образования в ДОУ посредством создания образовательных платформ на основе модулей программы STEM-образования при реализации ФГОС ДО</a:t>
          </a:r>
          <a:endParaRPr lang="ru-RU"/>
        </a:p>
      </dgm:t>
    </dgm:pt>
    <dgm:pt modelId="{C0E679C7-705F-4C8B-B9C6-4D6C440E0193}" type="parTrans" cxnId="{61B163A2-1499-41AE-AC26-4F923A22E9AA}">
      <dgm:prSet/>
      <dgm:spPr/>
      <dgm:t>
        <a:bodyPr/>
        <a:lstStyle/>
        <a:p>
          <a:endParaRPr lang="ru-RU"/>
        </a:p>
      </dgm:t>
    </dgm:pt>
    <dgm:pt modelId="{012E5292-C872-4683-B121-6492BA684EC3}" type="sibTrans" cxnId="{61B163A2-1499-41AE-AC26-4F923A22E9AA}">
      <dgm:prSet/>
      <dgm:spPr/>
      <dgm:t>
        <a:bodyPr/>
        <a:lstStyle/>
        <a:p>
          <a:endParaRPr lang="ru-RU"/>
        </a:p>
      </dgm:t>
    </dgm:pt>
    <dgm:pt modelId="{9F9C4A58-4E82-4C7C-9B2F-3375C9AB8F43}">
      <dgm:prSet/>
      <dgm:spPr/>
      <dgm:t>
        <a:bodyPr/>
        <a:lstStyle/>
        <a:p>
          <a:r>
            <a:rPr lang="ru-RU" b="1" dirty="0" smtClean="0"/>
            <a:t>Муниципальное бюджетное общеобразовательное учреждение «</a:t>
          </a:r>
          <a:r>
            <a:rPr lang="ru-RU" b="1" dirty="0" err="1" smtClean="0"/>
            <a:t>Разъезженская</a:t>
          </a:r>
          <a:r>
            <a:rPr lang="ru-RU" b="1" dirty="0" smtClean="0"/>
            <a:t> средняя школа», </a:t>
          </a:r>
          <a:r>
            <a:rPr lang="ru-RU" b="1" dirty="0" err="1" smtClean="0"/>
            <a:t>Ермаковский</a:t>
          </a:r>
          <a:r>
            <a:rPr lang="ru-RU" b="1" dirty="0" smtClean="0"/>
            <a:t> район “Организация методического сопровождения процесса формирования функциональной грамотности обучающихся средствами СДО”</a:t>
          </a:r>
          <a:endParaRPr lang="ru-RU" dirty="0"/>
        </a:p>
      </dgm:t>
    </dgm:pt>
    <dgm:pt modelId="{B80A52C0-785D-4314-821C-44BB0C3A179B}" type="sibTrans" cxnId="{DAC8213C-5192-4FB2-B65D-97696E8F85DB}">
      <dgm:prSet/>
      <dgm:spPr/>
      <dgm:t>
        <a:bodyPr/>
        <a:lstStyle/>
        <a:p>
          <a:endParaRPr lang="ru-RU"/>
        </a:p>
      </dgm:t>
    </dgm:pt>
    <dgm:pt modelId="{793B7830-6DE7-4BA9-89AA-34AA1AA45830}" type="parTrans" cxnId="{DAC8213C-5192-4FB2-B65D-97696E8F85DB}">
      <dgm:prSet/>
      <dgm:spPr/>
      <dgm:t>
        <a:bodyPr/>
        <a:lstStyle/>
        <a:p>
          <a:endParaRPr lang="ru-RU"/>
        </a:p>
      </dgm:t>
    </dgm:pt>
    <dgm:pt modelId="{EA502F37-385E-43BD-8635-EAE396ABB500}" type="pres">
      <dgm:prSet presAssocID="{909BB115-CE08-4D55-9D3F-A5A0588008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97CB18-C123-4C76-8536-AF6ECBF9A019}" type="pres">
      <dgm:prSet presAssocID="{9F9C4A58-4E82-4C7C-9B2F-3375C9AB8F43}" presName="composite" presStyleCnt="0"/>
      <dgm:spPr/>
    </dgm:pt>
    <dgm:pt modelId="{EAEE307C-CC40-4DA7-8718-201AD639ED98}" type="pres">
      <dgm:prSet presAssocID="{9F9C4A58-4E82-4C7C-9B2F-3375C9AB8F43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DC67D-1B9C-4747-A0FC-4072CD0A33B8}" type="pres">
      <dgm:prSet presAssocID="{9F9C4A58-4E82-4C7C-9B2F-3375C9AB8F43}" presName="rect2" presStyleLbl="fgImgPlace1" presStyleIdx="0" presStyleCnt="2" custScaleY="8052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655762-5E11-418A-A21B-FA6936EEC1C4}" type="pres">
      <dgm:prSet presAssocID="{B80A52C0-785D-4314-821C-44BB0C3A179B}" presName="sibTrans" presStyleCnt="0"/>
      <dgm:spPr/>
    </dgm:pt>
    <dgm:pt modelId="{5DC76797-D95C-42FC-BFA6-ACF3D7443C9E}" type="pres">
      <dgm:prSet presAssocID="{9831E3FC-4F97-4BB6-846C-4EFB92DCA85E}" presName="composite" presStyleCnt="0"/>
      <dgm:spPr/>
    </dgm:pt>
    <dgm:pt modelId="{305728BC-3AC9-40C5-BBB6-46FB2F41FEC7}" type="pres">
      <dgm:prSet presAssocID="{9831E3FC-4F97-4BB6-846C-4EFB92DCA85E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A8F9A-31A8-41C8-ADA6-960B1A9D5158}" type="pres">
      <dgm:prSet presAssocID="{9831E3FC-4F97-4BB6-846C-4EFB92DCA85E}" presName="rect2" presStyleLbl="fgImgPlace1" presStyleIdx="1" presStyleCnt="2" custScaleY="8052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1B163A2-1499-41AE-AC26-4F923A22E9AA}" srcId="{909BB115-CE08-4D55-9D3F-A5A0588008AB}" destId="{9831E3FC-4F97-4BB6-846C-4EFB92DCA85E}" srcOrd="1" destOrd="0" parTransId="{C0E679C7-705F-4C8B-B9C6-4D6C440E0193}" sibTransId="{012E5292-C872-4683-B121-6492BA684EC3}"/>
    <dgm:cxn modelId="{BF5913E5-30A4-4789-B652-4A898CA9CFAC}" type="presOf" srcId="{909BB115-CE08-4D55-9D3F-A5A0588008AB}" destId="{EA502F37-385E-43BD-8635-EAE396ABB500}" srcOrd="0" destOrd="0" presId="urn:microsoft.com/office/officeart/2008/layout/PictureStrips"/>
    <dgm:cxn modelId="{DAC8213C-5192-4FB2-B65D-97696E8F85DB}" srcId="{909BB115-CE08-4D55-9D3F-A5A0588008AB}" destId="{9F9C4A58-4E82-4C7C-9B2F-3375C9AB8F43}" srcOrd="0" destOrd="0" parTransId="{793B7830-6DE7-4BA9-89AA-34AA1AA45830}" sibTransId="{B80A52C0-785D-4314-821C-44BB0C3A179B}"/>
    <dgm:cxn modelId="{7EBA690C-86F5-4AE1-98AE-3A5C3D6161A4}" type="presOf" srcId="{9F9C4A58-4E82-4C7C-9B2F-3375C9AB8F43}" destId="{EAEE307C-CC40-4DA7-8718-201AD639ED98}" srcOrd="0" destOrd="0" presId="urn:microsoft.com/office/officeart/2008/layout/PictureStrips"/>
    <dgm:cxn modelId="{5748E970-251E-4702-9583-64FAC092DB8C}" type="presOf" srcId="{9831E3FC-4F97-4BB6-846C-4EFB92DCA85E}" destId="{305728BC-3AC9-40C5-BBB6-46FB2F41FEC7}" srcOrd="0" destOrd="0" presId="urn:microsoft.com/office/officeart/2008/layout/PictureStrips"/>
    <dgm:cxn modelId="{9BC5EA49-BD8D-47FC-B405-2A78F449D964}" type="presParOf" srcId="{EA502F37-385E-43BD-8635-EAE396ABB500}" destId="{5597CB18-C123-4C76-8536-AF6ECBF9A019}" srcOrd="0" destOrd="0" presId="urn:microsoft.com/office/officeart/2008/layout/PictureStrips"/>
    <dgm:cxn modelId="{35A11BC6-BBC1-42AB-9B51-81531FD5767E}" type="presParOf" srcId="{5597CB18-C123-4C76-8536-AF6ECBF9A019}" destId="{EAEE307C-CC40-4DA7-8718-201AD639ED98}" srcOrd="0" destOrd="0" presId="urn:microsoft.com/office/officeart/2008/layout/PictureStrips"/>
    <dgm:cxn modelId="{68B2B286-D91E-44D6-952D-86E05BC8BFF9}" type="presParOf" srcId="{5597CB18-C123-4C76-8536-AF6ECBF9A019}" destId="{55ADC67D-1B9C-4747-A0FC-4072CD0A33B8}" srcOrd="1" destOrd="0" presId="urn:microsoft.com/office/officeart/2008/layout/PictureStrips"/>
    <dgm:cxn modelId="{7FB73DFC-70E9-4B9B-B730-4337B890069F}" type="presParOf" srcId="{EA502F37-385E-43BD-8635-EAE396ABB500}" destId="{4B655762-5E11-418A-A21B-FA6936EEC1C4}" srcOrd="1" destOrd="0" presId="urn:microsoft.com/office/officeart/2008/layout/PictureStrips"/>
    <dgm:cxn modelId="{4B0EF1F1-E562-406E-A110-09F6AE406131}" type="presParOf" srcId="{EA502F37-385E-43BD-8635-EAE396ABB500}" destId="{5DC76797-D95C-42FC-BFA6-ACF3D7443C9E}" srcOrd="2" destOrd="0" presId="urn:microsoft.com/office/officeart/2008/layout/PictureStrips"/>
    <dgm:cxn modelId="{F24CFEB0-1196-4B63-B2D3-F69D21AF4EA6}" type="presParOf" srcId="{5DC76797-D95C-42FC-BFA6-ACF3D7443C9E}" destId="{305728BC-3AC9-40C5-BBB6-46FB2F41FEC7}" srcOrd="0" destOrd="0" presId="urn:microsoft.com/office/officeart/2008/layout/PictureStrips"/>
    <dgm:cxn modelId="{08163AF0-23B0-4BA0-B930-85AAF0760D00}" type="presParOf" srcId="{5DC76797-D95C-42FC-BFA6-ACF3D7443C9E}" destId="{7F0A8F9A-31A8-41C8-ADA6-960B1A9D515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32474-7FBD-4B2A-BD8E-F757B4250936}">
      <dsp:nvSpPr>
        <dsp:cNvPr id="0" name=""/>
        <dsp:cNvSpPr/>
      </dsp:nvSpPr>
      <dsp:spPr>
        <a:xfrm>
          <a:off x="887450" y="18929"/>
          <a:ext cx="2933941" cy="2933941"/>
        </a:xfrm>
        <a:prstGeom prst="ellipse">
          <a:avLst/>
        </a:prstGeom>
        <a:solidFill>
          <a:srgbClr val="CC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34AF2619-2763-49CB-BEEC-DF4546E593D4}">
      <dsp:nvSpPr>
        <dsp:cNvPr id="0" name=""/>
        <dsp:cNvSpPr/>
      </dsp:nvSpPr>
      <dsp:spPr>
        <a:xfrm>
          <a:off x="2708976" y="5"/>
          <a:ext cx="15180911" cy="293394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i="1" kern="1200" dirty="0" smtClean="0"/>
            <a:t>необходимость непрерывного совершенствования профессиональных качеств всех работников образования </a:t>
          </a:r>
          <a:endParaRPr lang="ru-RU" sz="5400" kern="1200" dirty="0"/>
        </a:p>
      </dsp:txBody>
      <dsp:txXfrm>
        <a:off x="2708976" y="5"/>
        <a:ext cx="15180911" cy="2933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52297-8B74-41D0-AB56-68A5F368F560}">
      <dsp:nvSpPr>
        <dsp:cNvPr id="0" name=""/>
        <dsp:cNvSpPr/>
      </dsp:nvSpPr>
      <dsp:spPr>
        <a:xfrm>
          <a:off x="1202628" y="2438"/>
          <a:ext cx="4803852" cy="3050446"/>
        </a:xfrm>
        <a:prstGeom prst="roundRect">
          <a:avLst>
            <a:gd name="adj" fmla="val 10000"/>
          </a:avLst>
        </a:prstGeom>
        <a:solidFill>
          <a:srgbClr val="FDF4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69CF3-187C-496D-BB3B-69606E122806}">
      <dsp:nvSpPr>
        <dsp:cNvPr id="0" name=""/>
        <dsp:cNvSpPr/>
      </dsp:nvSpPr>
      <dsp:spPr>
        <a:xfrm>
          <a:off x="1736389" y="509511"/>
          <a:ext cx="4803852" cy="3050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400" b="1" kern="1200" dirty="0" smtClean="0"/>
            <a:t>508</a:t>
          </a:r>
          <a:r>
            <a:rPr lang="ru-RU" sz="4000" b="1" kern="1200" dirty="0" smtClean="0"/>
            <a:t> </a:t>
          </a:r>
          <a:r>
            <a:rPr lang="ru-RU" sz="2800" b="1" kern="1200" dirty="0" smtClean="0"/>
            <a:t>  </a:t>
          </a:r>
          <a:r>
            <a:rPr lang="ru-RU" sz="3200" kern="1200" dirty="0" smtClean="0"/>
            <a:t>педагогических работников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/>
            <a:t> в системе образования Ермаковского района</a:t>
          </a:r>
          <a:endParaRPr lang="ru-RU" sz="3200" kern="1200" dirty="0"/>
        </a:p>
      </dsp:txBody>
      <dsp:txXfrm>
        <a:off x="1825734" y="598856"/>
        <a:ext cx="4625162" cy="2871756"/>
      </dsp:txXfrm>
    </dsp:sp>
    <dsp:sp modelId="{FD9B4C2F-AC4A-4338-BC77-851A2DDBB24E}">
      <dsp:nvSpPr>
        <dsp:cNvPr id="0" name=""/>
        <dsp:cNvSpPr/>
      </dsp:nvSpPr>
      <dsp:spPr>
        <a:xfrm>
          <a:off x="7074003" y="2438"/>
          <a:ext cx="4803852" cy="3050446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AF48E-500F-4C33-9A56-454124A90465}">
      <dsp:nvSpPr>
        <dsp:cNvPr id="0" name=""/>
        <dsp:cNvSpPr/>
      </dsp:nvSpPr>
      <dsp:spPr>
        <a:xfrm>
          <a:off x="7607765" y="509511"/>
          <a:ext cx="4803852" cy="3050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000" b="1" kern="1200" dirty="0" smtClean="0"/>
            <a:t>378 </a:t>
          </a:r>
          <a:r>
            <a:rPr lang="ru-RU" sz="3200" b="1" kern="1200" dirty="0" smtClean="0"/>
            <a:t> </a:t>
          </a:r>
          <a:r>
            <a:rPr lang="ru-RU" sz="3600" kern="1200" dirty="0" smtClean="0"/>
            <a:t>в школах</a:t>
          </a:r>
          <a:r>
            <a:rPr lang="ru-RU" sz="3200" kern="1200" dirty="0" smtClean="0"/>
            <a:t>,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000" b="1" kern="1200" dirty="0" smtClean="0"/>
            <a:t>85</a:t>
          </a:r>
          <a:r>
            <a:rPr lang="ru-RU" sz="3600" b="1" kern="1200" dirty="0" smtClean="0"/>
            <a:t> </a:t>
          </a:r>
          <a:r>
            <a:rPr lang="ru-RU" sz="3200" b="1" kern="1200" dirty="0" smtClean="0"/>
            <a:t> </a:t>
          </a:r>
          <a:r>
            <a:rPr lang="ru-RU" sz="3600" kern="1200" dirty="0" smtClean="0"/>
            <a:t>в детских садах </a:t>
          </a:r>
          <a:endParaRPr lang="ru-RU" sz="3200" kern="1200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/>
            <a:t>47 </a:t>
          </a:r>
          <a:r>
            <a:rPr lang="ru-RU" sz="3200" b="1" kern="1200" dirty="0" smtClean="0"/>
            <a:t> </a:t>
          </a:r>
          <a:r>
            <a:rPr lang="ru-RU" sz="3200" kern="1200" dirty="0" smtClean="0"/>
            <a:t>в учреждениях ДО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kern="1200" dirty="0"/>
        </a:p>
      </dsp:txBody>
      <dsp:txXfrm>
        <a:off x="7697110" y="598856"/>
        <a:ext cx="4625162" cy="2871756"/>
      </dsp:txXfrm>
    </dsp:sp>
    <dsp:sp modelId="{75D94F2F-75A5-4F97-A140-BF3FDDCE9C33}">
      <dsp:nvSpPr>
        <dsp:cNvPr id="0" name=""/>
        <dsp:cNvSpPr/>
      </dsp:nvSpPr>
      <dsp:spPr>
        <a:xfrm>
          <a:off x="12945379" y="2438"/>
          <a:ext cx="4803852" cy="3050446"/>
        </a:xfrm>
        <a:prstGeom prst="roundRect">
          <a:avLst>
            <a:gd name="adj" fmla="val 10000"/>
          </a:avLst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8911D-D4BF-4C87-8EEF-B1E0195959EC}">
      <dsp:nvSpPr>
        <dsp:cNvPr id="0" name=""/>
        <dsp:cNvSpPr/>
      </dsp:nvSpPr>
      <dsp:spPr>
        <a:xfrm>
          <a:off x="13479140" y="509511"/>
          <a:ext cx="4803852" cy="3050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400" b="1" kern="1200" dirty="0" smtClean="0"/>
            <a:t>51</a:t>
          </a:r>
          <a:r>
            <a:rPr lang="ru-RU" sz="3600" b="1" kern="1200" dirty="0" smtClean="0"/>
            <a:t> </a:t>
          </a:r>
          <a:r>
            <a:rPr lang="ru-RU" sz="3600" b="0" kern="1200" dirty="0" smtClean="0"/>
            <a:t>педагог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0" kern="1200" dirty="0" smtClean="0"/>
            <a:t>стаж</a:t>
          </a:r>
          <a:r>
            <a:rPr lang="ru-RU" sz="3600" b="1" kern="1200" dirty="0" smtClean="0"/>
            <a:t> </a:t>
          </a:r>
          <a:r>
            <a:rPr lang="ru-RU" sz="3600" b="0" kern="1200" dirty="0" smtClean="0"/>
            <a:t>до</a:t>
          </a:r>
          <a:r>
            <a:rPr lang="ru-RU" sz="3600" b="1" kern="1200" dirty="0" smtClean="0"/>
            <a:t>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/>
            <a:t>2-х лет</a:t>
          </a:r>
          <a:endParaRPr lang="ru-RU" sz="3600" b="1" kern="1200" dirty="0"/>
        </a:p>
      </dsp:txBody>
      <dsp:txXfrm>
        <a:off x="13568485" y="598856"/>
        <a:ext cx="4625162" cy="2871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760B8-D420-4378-8E73-1638D0233A81}">
      <dsp:nvSpPr>
        <dsp:cNvPr id="0" name=""/>
        <dsp:cNvSpPr/>
      </dsp:nvSpPr>
      <dsp:spPr>
        <a:xfrm>
          <a:off x="17" y="0"/>
          <a:ext cx="4301709" cy="744868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sng" kern="1200" dirty="0" smtClean="0"/>
            <a:t>Наставничество</a:t>
          </a:r>
          <a:endParaRPr lang="ru-RU" sz="4000" b="1" kern="1200" dirty="0"/>
        </a:p>
      </dsp:txBody>
      <dsp:txXfrm>
        <a:off x="17" y="2979472"/>
        <a:ext cx="4301709" cy="2979472"/>
      </dsp:txXfrm>
    </dsp:sp>
    <dsp:sp modelId="{BEEDD76F-1870-465A-BAD2-37D065C515C3}">
      <dsp:nvSpPr>
        <dsp:cNvPr id="0" name=""/>
        <dsp:cNvSpPr/>
      </dsp:nvSpPr>
      <dsp:spPr>
        <a:xfrm>
          <a:off x="914753" y="446920"/>
          <a:ext cx="2480411" cy="248041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C53B1E5-99E5-4D79-9665-5834E256B873}">
      <dsp:nvSpPr>
        <dsp:cNvPr id="0" name=""/>
        <dsp:cNvSpPr/>
      </dsp:nvSpPr>
      <dsp:spPr>
        <a:xfrm>
          <a:off x="4434864" y="0"/>
          <a:ext cx="4301709" cy="744868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none" kern="1200" dirty="0" smtClean="0"/>
            <a:t>Региональный методический актив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u="sng" kern="1200" dirty="0" smtClean="0"/>
            <a:t>(РМА)</a:t>
          </a:r>
          <a:endParaRPr lang="ru-RU" sz="4000" kern="1200" dirty="0"/>
        </a:p>
      </dsp:txBody>
      <dsp:txXfrm>
        <a:off x="4434864" y="2979472"/>
        <a:ext cx="4301709" cy="2979472"/>
      </dsp:txXfrm>
    </dsp:sp>
    <dsp:sp modelId="{3203381A-F0C4-4D42-B6A2-41306816F9C6}">
      <dsp:nvSpPr>
        <dsp:cNvPr id="0" name=""/>
        <dsp:cNvSpPr/>
      </dsp:nvSpPr>
      <dsp:spPr>
        <a:xfrm>
          <a:off x="5345514" y="446920"/>
          <a:ext cx="2480411" cy="248041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C3C1692-CE9B-4D04-82A9-214DDC946ACA}">
      <dsp:nvSpPr>
        <dsp:cNvPr id="0" name=""/>
        <dsp:cNvSpPr/>
      </dsp:nvSpPr>
      <dsp:spPr>
        <a:xfrm>
          <a:off x="8865625" y="0"/>
          <a:ext cx="4301709" cy="744868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none" kern="1200" dirty="0" smtClean="0"/>
            <a:t>Сопровождение индивидуальных образовательных маршрутов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u="sng" kern="1200" dirty="0" smtClean="0"/>
            <a:t>(ИОМ</a:t>
          </a:r>
          <a:r>
            <a:rPr lang="ru-RU" sz="2800" u="sng" kern="1200" dirty="0" smtClean="0"/>
            <a:t>)</a:t>
          </a:r>
          <a:endParaRPr lang="ru-RU" sz="2800" kern="1200" dirty="0"/>
        </a:p>
      </dsp:txBody>
      <dsp:txXfrm>
        <a:off x="8865625" y="2979472"/>
        <a:ext cx="4301709" cy="2979472"/>
      </dsp:txXfrm>
    </dsp:sp>
    <dsp:sp modelId="{BC8513CA-4FCE-40FD-BA5B-09852A6EAEB8}">
      <dsp:nvSpPr>
        <dsp:cNvPr id="0" name=""/>
        <dsp:cNvSpPr/>
      </dsp:nvSpPr>
      <dsp:spPr>
        <a:xfrm>
          <a:off x="9776274" y="446920"/>
          <a:ext cx="2480411" cy="248041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2A2218A-BFCC-4F5D-8588-0B66908906A9}">
      <dsp:nvSpPr>
        <dsp:cNvPr id="0" name=""/>
        <dsp:cNvSpPr/>
      </dsp:nvSpPr>
      <dsp:spPr>
        <a:xfrm>
          <a:off x="13296386" y="0"/>
          <a:ext cx="4301709" cy="744868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none" kern="1200" dirty="0" smtClean="0"/>
            <a:t>Посткурсовое сопровождение </a:t>
          </a:r>
          <a:r>
            <a:rPr lang="ru-RU" sz="2800" u="sng" kern="1200" dirty="0" smtClean="0"/>
            <a:t>(</a:t>
          </a:r>
          <a:r>
            <a:rPr lang="ru-RU" sz="3200" u="sng" kern="1200" dirty="0" smtClean="0"/>
            <a:t>дополнительный модуль «профессиональная проба»)</a:t>
          </a:r>
          <a:endParaRPr lang="ru-RU" sz="3200" kern="1200" dirty="0"/>
        </a:p>
      </dsp:txBody>
      <dsp:txXfrm>
        <a:off x="13296386" y="2979472"/>
        <a:ext cx="4301709" cy="2979472"/>
      </dsp:txXfrm>
    </dsp:sp>
    <dsp:sp modelId="{8FCBEDDB-66AA-4E2B-977B-1E22CB97C373}">
      <dsp:nvSpPr>
        <dsp:cNvPr id="0" name=""/>
        <dsp:cNvSpPr/>
      </dsp:nvSpPr>
      <dsp:spPr>
        <a:xfrm>
          <a:off x="14207035" y="446920"/>
          <a:ext cx="2480411" cy="248041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65E086-6E57-4D14-81AD-1F439E57F3E4}">
      <dsp:nvSpPr>
        <dsp:cNvPr id="0" name=""/>
        <dsp:cNvSpPr/>
      </dsp:nvSpPr>
      <dsp:spPr>
        <a:xfrm>
          <a:off x="704087" y="5958945"/>
          <a:ext cx="16194024" cy="1117302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D1FFE-3D9E-499C-A77B-20BACC8A40A5}">
      <dsp:nvSpPr>
        <dsp:cNvPr id="0" name=""/>
        <dsp:cNvSpPr/>
      </dsp:nvSpPr>
      <dsp:spPr>
        <a:xfrm>
          <a:off x="360238" y="878676"/>
          <a:ext cx="8526565" cy="2664551"/>
        </a:xfrm>
        <a:prstGeom prst="rect">
          <a:avLst/>
        </a:prstGeom>
        <a:solidFill>
          <a:srgbClr val="FDF4BB">
            <a:alpha val="4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479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21(75%) ОО</a:t>
          </a:r>
          <a:endParaRPr lang="ru-RU" sz="32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программа наставничества  педагогических работников. </a:t>
          </a:r>
          <a:endParaRPr lang="ru-RU" sz="3600" b="1" kern="1200" dirty="0"/>
        </a:p>
      </dsp:txBody>
      <dsp:txXfrm>
        <a:off x="360238" y="878676"/>
        <a:ext cx="8526565" cy="2664551"/>
      </dsp:txXfrm>
    </dsp:sp>
    <dsp:sp modelId="{4F3A3D2F-B754-46D2-8AA9-373EB7F76025}">
      <dsp:nvSpPr>
        <dsp:cNvPr id="0" name=""/>
        <dsp:cNvSpPr/>
      </dsp:nvSpPr>
      <dsp:spPr>
        <a:xfrm>
          <a:off x="4965" y="493796"/>
          <a:ext cx="1865186" cy="279777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13BBB8-0F8C-4236-8796-D78621FD0DC1}">
      <dsp:nvSpPr>
        <dsp:cNvPr id="0" name=""/>
        <dsp:cNvSpPr/>
      </dsp:nvSpPr>
      <dsp:spPr>
        <a:xfrm>
          <a:off x="9604069" y="878676"/>
          <a:ext cx="8526565" cy="2664551"/>
        </a:xfrm>
        <a:prstGeom prst="rect">
          <a:avLst/>
        </a:prstGeom>
        <a:solidFill>
          <a:srgbClr val="FDF4BB">
            <a:alpha val="4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479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Конкурсное движение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- Педагогический дебют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- Учитель года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- Воспитатель года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- Сердце отдаю детям</a:t>
          </a:r>
          <a:endParaRPr lang="ru-RU" sz="3200" b="1" kern="1200" dirty="0"/>
        </a:p>
      </dsp:txBody>
      <dsp:txXfrm>
        <a:off x="9604069" y="878676"/>
        <a:ext cx="8526565" cy="2664551"/>
      </dsp:txXfrm>
    </dsp:sp>
    <dsp:sp modelId="{754A8369-DB01-4391-B1B3-13FDE3CC0D98}">
      <dsp:nvSpPr>
        <dsp:cNvPr id="0" name=""/>
        <dsp:cNvSpPr/>
      </dsp:nvSpPr>
      <dsp:spPr>
        <a:xfrm>
          <a:off x="9248795" y="493796"/>
          <a:ext cx="1865186" cy="279777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97C16A-88EE-4210-9A14-E8FEB116D4E2}">
      <dsp:nvSpPr>
        <dsp:cNvPr id="0" name=""/>
        <dsp:cNvSpPr/>
      </dsp:nvSpPr>
      <dsp:spPr>
        <a:xfrm>
          <a:off x="4982153" y="4233051"/>
          <a:ext cx="8526565" cy="2664551"/>
        </a:xfrm>
        <a:prstGeom prst="rect">
          <a:avLst/>
        </a:prstGeom>
        <a:solidFill>
          <a:srgbClr val="FDF4BB">
            <a:alpha val="4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479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МППИ</a:t>
          </a:r>
          <a:endParaRPr lang="ru-RU" sz="36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создана Первичная  Ассоциация молодых педагогов</a:t>
          </a:r>
          <a:endParaRPr lang="ru-RU" sz="36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b="1" kern="1200" dirty="0"/>
        </a:p>
      </dsp:txBody>
      <dsp:txXfrm>
        <a:off x="4982153" y="4233051"/>
        <a:ext cx="8526565" cy="2664551"/>
      </dsp:txXfrm>
    </dsp:sp>
    <dsp:sp modelId="{E7339209-3432-4831-AC1A-1D69D485D935}">
      <dsp:nvSpPr>
        <dsp:cNvPr id="0" name=""/>
        <dsp:cNvSpPr/>
      </dsp:nvSpPr>
      <dsp:spPr>
        <a:xfrm>
          <a:off x="4626880" y="3848171"/>
          <a:ext cx="1865186" cy="279777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39A08-1057-4F2C-805E-E0B8B73998FF}">
      <dsp:nvSpPr>
        <dsp:cNvPr id="0" name=""/>
        <dsp:cNvSpPr/>
      </dsp:nvSpPr>
      <dsp:spPr>
        <a:xfrm>
          <a:off x="0" y="6249"/>
          <a:ext cx="12344399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AF9F5-7EDD-467A-ABC9-8A14CA2949DC}">
      <dsp:nvSpPr>
        <dsp:cNvPr id="0" name=""/>
        <dsp:cNvSpPr/>
      </dsp:nvSpPr>
      <dsp:spPr>
        <a:xfrm>
          <a:off x="0" y="6249"/>
          <a:ext cx="2468880" cy="31972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100%</a:t>
          </a:r>
          <a:endParaRPr lang="ru-RU" sz="3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6249"/>
        <a:ext cx="2468880" cy="3197274"/>
      </dsp:txXfrm>
    </dsp:sp>
    <dsp:sp modelId="{339A1728-7CDE-4384-B0D0-F579999D81CB}">
      <dsp:nvSpPr>
        <dsp:cNvPr id="0" name=""/>
        <dsp:cNvSpPr/>
      </dsp:nvSpPr>
      <dsp:spPr>
        <a:xfrm>
          <a:off x="2654046" y="106632"/>
          <a:ext cx="9690353" cy="299443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2">
                  <a:lumMod val="10000"/>
                </a:schemeClr>
              </a:solidFill>
            </a:rPr>
            <a:t>Школ  проведена актуализация планов работы школьных методических объединений, по подготовке к введению обновленных ФГОС 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2">
                  <a:lumMod val="10000"/>
                </a:schemeClr>
              </a:solidFill>
            </a:rPr>
            <a:t>руководители предметных РМО прошли интенсивные курсы по новым единым ФОП(федеральным образовательным программам</a:t>
          </a:r>
          <a:r>
            <a:rPr lang="ru-RU" sz="3200" b="1" kern="1200" dirty="0" smtClean="0"/>
            <a:t>)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654046" y="106632"/>
        <a:ext cx="9690353" cy="2994430"/>
      </dsp:txXfrm>
    </dsp:sp>
    <dsp:sp modelId="{92DBFE4E-07BD-4F1C-8270-E70603FC4B60}">
      <dsp:nvSpPr>
        <dsp:cNvPr id="0" name=""/>
        <dsp:cNvSpPr/>
      </dsp:nvSpPr>
      <dsp:spPr>
        <a:xfrm>
          <a:off x="2362224" y="3381717"/>
          <a:ext cx="987552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4FC30-C04C-45E0-9090-675D17FABCD5}">
      <dsp:nvSpPr>
        <dsp:cNvPr id="0" name=""/>
        <dsp:cNvSpPr/>
      </dsp:nvSpPr>
      <dsp:spPr>
        <a:xfrm>
          <a:off x="0" y="3203523"/>
          <a:ext cx="12344399" cy="0"/>
        </a:xfrm>
        <a:prstGeom prst="line">
          <a:avLst/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49E59-839E-4DED-874B-9552F6470C09}">
      <dsp:nvSpPr>
        <dsp:cNvPr id="0" name=""/>
        <dsp:cNvSpPr/>
      </dsp:nvSpPr>
      <dsp:spPr>
        <a:xfrm>
          <a:off x="76831" y="3357504"/>
          <a:ext cx="1461058" cy="18256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100%</a:t>
          </a:r>
          <a:endParaRPr lang="ru-RU" sz="3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76831" y="3357504"/>
        <a:ext cx="1461058" cy="1825643"/>
      </dsp:txXfrm>
    </dsp:sp>
    <dsp:sp modelId="{5307147B-4056-44E3-8CE4-C0A9AFB3CB73}">
      <dsp:nvSpPr>
        <dsp:cNvPr id="0" name=""/>
        <dsp:cNvSpPr/>
      </dsp:nvSpPr>
      <dsp:spPr>
        <a:xfrm>
          <a:off x="2702594" y="3505196"/>
          <a:ext cx="9641805" cy="29037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Школ района созданы школьные методические активы, работающие в направлении «Функциональная грамотность»</a:t>
          </a:r>
          <a:endParaRPr lang="ru-RU" sz="3600" kern="1200" dirty="0"/>
        </a:p>
      </dsp:txBody>
      <dsp:txXfrm>
        <a:off x="2702594" y="3505196"/>
        <a:ext cx="9641805" cy="2903774"/>
      </dsp:txXfrm>
    </dsp:sp>
    <dsp:sp modelId="{B85ECC69-6430-47D2-9E00-1889807FA1F9}">
      <dsp:nvSpPr>
        <dsp:cNvPr id="0" name=""/>
        <dsp:cNvSpPr/>
      </dsp:nvSpPr>
      <dsp:spPr>
        <a:xfrm>
          <a:off x="2362199" y="6324600"/>
          <a:ext cx="987552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F1649-6EED-49E8-93DE-0709A721E82E}">
      <dsp:nvSpPr>
        <dsp:cNvPr id="0" name=""/>
        <dsp:cNvSpPr/>
      </dsp:nvSpPr>
      <dsp:spPr>
        <a:xfrm>
          <a:off x="0" y="6397675"/>
          <a:ext cx="12344399" cy="0"/>
        </a:xfrm>
        <a:prstGeom prst="line">
          <a:avLst/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B793B8-579C-4CFA-9F8A-C854944BD645}">
      <dsp:nvSpPr>
        <dsp:cNvPr id="0" name=""/>
        <dsp:cNvSpPr/>
      </dsp:nvSpPr>
      <dsp:spPr>
        <a:xfrm>
          <a:off x="0" y="6397675"/>
          <a:ext cx="2468880" cy="31972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2">
                  <a:lumMod val="10000"/>
                </a:schemeClr>
              </a:solidFill>
            </a:rPr>
            <a:t>100% УЧИТЕЛЕЙ</a:t>
          </a: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3200" b="1" kern="1200" dirty="0" smtClean="0">
              <a:solidFill>
                <a:schemeClr val="bg2">
                  <a:lumMod val="10000"/>
                </a:schemeClr>
              </a:solidFill>
            </a:rPr>
            <a:t>(202), 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76% </a:t>
          </a: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УПРАВЛЕНЧЕСКИХ КАДРОВ</a:t>
          </a:r>
          <a:endParaRPr lang="ru-RU" sz="2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6397675"/>
        <a:ext cx="2468880" cy="3197274"/>
      </dsp:txXfrm>
    </dsp:sp>
    <dsp:sp modelId="{39B19BFC-3D7D-4104-93C5-BA565A97A8FF}">
      <dsp:nvSpPr>
        <dsp:cNvPr id="0" name=""/>
        <dsp:cNvSpPr/>
      </dsp:nvSpPr>
      <dsp:spPr>
        <a:xfrm>
          <a:off x="2654046" y="6542864"/>
          <a:ext cx="9690353" cy="29037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прошли курсы повышения квалификации по темам, связанным с обновленными ФГОС</a:t>
          </a:r>
          <a:r>
            <a:rPr lang="ru-RU" sz="3100" b="1" kern="1200" dirty="0" smtClean="0"/>
            <a:t> </a:t>
          </a:r>
          <a:endParaRPr lang="ru-RU" sz="3100" kern="1200" dirty="0"/>
        </a:p>
      </dsp:txBody>
      <dsp:txXfrm>
        <a:off x="2654046" y="6542864"/>
        <a:ext cx="9690353" cy="2903774"/>
      </dsp:txXfrm>
    </dsp:sp>
    <dsp:sp modelId="{19EB536F-4F5B-48E9-B4FE-BE94EE15156A}">
      <dsp:nvSpPr>
        <dsp:cNvPr id="0" name=""/>
        <dsp:cNvSpPr/>
      </dsp:nvSpPr>
      <dsp:spPr>
        <a:xfrm>
          <a:off x="2468880" y="9446638"/>
          <a:ext cx="987552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E307C-CC40-4DA7-8718-201AD639ED98}">
      <dsp:nvSpPr>
        <dsp:cNvPr id="0" name=""/>
        <dsp:cNvSpPr/>
      </dsp:nvSpPr>
      <dsp:spPr>
        <a:xfrm>
          <a:off x="454151" y="1519190"/>
          <a:ext cx="10899648" cy="3406140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7092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Муниципальное бюджетное общеобразовательное учреждение «</a:t>
          </a:r>
          <a:r>
            <a:rPr lang="ru-RU" sz="2900" b="1" kern="1200" dirty="0" err="1" smtClean="0"/>
            <a:t>Разъезженская</a:t>
          </a:r>
          <a:r>
            <a:rPr lang="ru-RU" sz="2900" b="1" kern="1200" dirty="0" smtClean="0"/>
            <a:t> средняя школа», </a:t>
          </a:r>
          <a:r>
            <a:rPr lang="ru-RU" sz="2900" b="1" kern="1200" dirty="0" err="1" smtClean="0"/>
            <a:t>Ермаковский</a:t>
          </a:r>
          <a:r>
            <a:rPr lang="ru-RU" sz="2900" b="1" kern="1200" dirty="0" smtClean="0"/>
            <a:t> район “Организация методического сопровождения процесса формирования функциональной грамотности обучающихся средствами СДО”</a:t>
          </a:r>
          <a:endParaRPr lang="ru-RU" sz="2900" kern="1200" dirty="0"/>
        </a:p>
      </dsp:txBody>
      <dsp:txXfrm>
        <a:off x="454151" y="1519190"/>
        <a:ext cx="10899648" cy="3406140"/>
      </dsp:txXfrm>
    </dsp:sp>
    <dsp:sp modelId="{55ADC67D-1B9C-4747-A0FC-4072CD0A33B8}">
      <dsp:nvSpPr>
        <dsp:cNvPr id="0" name=""/>
        <dsp:cNvSpPr/>
      </dsp:nvSpPr>
      <dsp:spPr>
        <a:xfrm>
          <a:off x="0" y="1375412"/>
          <a:ext cx="2384298" cy="2880005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728BC-3AC9-40C5-BBB6-46FB2F41FEC7}">
      <dsp:nvSpPr>
        <dsp:cNvPr id="0" name=""/>
        <dsp:cNvSpPr/>
      </dsp:nvSpPr>
      <dsp:spPr>
        <a:xfrm>
          <a:off x="454151" y="6163625"/>
          <a:ext cx="10899648" cy="3406140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7092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Муниципальное бюджетное дошкольное образовательное учреждение Ермаковский детский сад № 2 комбинированного вида «Родничок» Повышение качества дошкольного образования в ДОУ посредством создания образовательных платформ на основе модулей программы STEM-образования при реализации ФГОС ДО</a:t>
          </a:r>
          <a:endParaRPr lang="ru-RU" sz="2900" kern="1200"/>
        </a:p>
      </dsp:txBody>
      <dsp:txXfrm>
        <a:off x="454151" y="6163625"/>
        <a:ext cx="10899648" cy="3406140"/>
      </dsp:txXfrm>
    </dsp:sp>
    <dsp:sp modelId="{7F0A8F9A-31A8-41C8-ADA6-960B1A9D5158}">
      <dsp:nvSpPr>
        <dsp:cNvPr id="0" name=""/>
        <dsp:cNvSpPr/>
      </dsp:nvSpPr>
      <dsp:spPr>
        <a:xfrm>
          <a:off x="0" y="6019847"/>
          <a:ext cx="2384298" cy="288000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E61ED-A2CA-4BC9-A018-BEA1671245C3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2E68B-D3CE-4417-B6A4-B2B87E1D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6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2E68B-D3CE-4417-B6A4-B2B87E1DB9B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3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6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0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9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0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6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49A2C4D-96D6-4D90-BB02-C8BCAAD9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504439A5-E25A-4A94-8B87-7C0C22289B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004907-93B9-45FE-AF9B-5B56BB1F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CE825D5-E88C-43E9-8ED2-E1B9334A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0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0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7.png"/><Relationship Id="rId7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8.pn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.png"/><Relationship Id="rId7" Type="http://schemas.openxmlformats.org/officeDocument/2006/relationships/image" Target="../media/image6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8.png"/><Relationship Id="rId7" Type="http://schemas.openxmlformats.org/officeDocument/2006/relationships/image" Target="../media/image6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.png"/><Relationship Id="rId7" Type="http://schemas.openxmlformats.org/officeDocument/2006/relationships/image" Target="../media/image8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10.png"/><Relationship Id="rId10" Type="http://schemas.openxmlformats.org/officeDocument/2006/relationships/image" Target="../media/image88.jpeg"/><Relationship Id="rId4" Type="http://schemas.openxmlformats.org/officeDocument/2006/relationships/image" Target="../media/image9.png"/><Relationship Id="rId9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.png"/><Relationship Id="rId7" Type="http://schemas.openxmlformats.org/officeDocument/2006/relationships/image" Target="../media/image9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0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0.png"/><Relationship Id="rId10" Type="http://schemas.microsoft.com/office/2007/relationships/diagramDrawing" Target="../diagrams/drawing3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0.png"/><Relationship Id="rId10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0.png"/><Relationship Id="rId10" Type="http://schemas.microsoft.com/office/2007/relationships/diagramDrawing" Target="../diagrams/drawing6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348450" y="10455275"/>
            <a:ext cx="62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object 6"/>
          <p:cNvSpPr txBox="1">
            <a:spLocks noGrp="1"/>
          </p:cNvSpPr>
          <p:nvPr>
            <p:ph type="title"/>
          </p:nvPr>
        </p:nvSpPr>
        <p:spPr>
          <a:xfrm>
            <a:off x="4337050" y="2911475"/>
            <a:ext cx="12192000" cy="4695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latin typeface="Druk Cyr" charset="-52"/>
                <a:ea typeface="Calibri"/>
                <a:cs typeface="Times New Roman"/>
              </a:rPr>
              <a:t>«Построение единого образовательного пространства в системе образования Ермаковского района»</a:t>
            </a:r>
            <a:br>
              <a:rPr lang="ru-RU" sz="7200" dirty="0">
                <a:latin typeface="Druk Cyr" charset="-52"/>
                <a:ea typeface="Calibri"/>
                <a:cs typeface="Times New Roman"/>
              </a:rPr>
            </a:br>
            <a:endParaRPr sz="5400" spc="-5" dirty="0">
              <a:solidFill>
                <a:srgbClr val="FFFFFF"/>
              </a:solidFill>
              <a:latin typeface="Druk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759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Svetlana Braun\Downloads\Дудникова Варва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19" y="2742793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6"/>
          <p:cNvSpPr txBox="1"/>
          <p:nvPr/>
        </p:nvSpPr>
        <p:spPr>
          <a:xfrm>
            <a:off x="58355" y="8484712"/>
            <a:ext cx="5638799" cy="419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rgbClr val="C00000"/>
                </a:solidFill>
                <a:latin typeface="Neue Machina"/>
                <a:cs typeface="Neue Machina"/>
              </a:rPr>
              <a:t>ВАРВАРА ДУДНИКОВА</a:t>
            </a:r>
            <a:endParaRPr sz="2800" b="1" dirty="0">
              <a:solidFill>
                <a:srgbClr val="C00000"/>
              </a:solidFill>
              <a:latin typeface="Neue Machina"/>
              <a:cs typeface="Neue Machina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74650" y="320675"/>
            <a:ext cx="1667582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4034790" algn="ctr">
              <a:spcBef>
                <a:spcPts val="95"/>
              </a:spcBef>
            </a:pPr>
            <a:r>
              <a:rPr lang="ru-RU" sz="7200" spc="-5" dirty="0" smtClean="0">
                <a:solidFill>
                  <a:srgbClr val="C00000"/>
                </a:solidFill>
              </a:rPr>
              <a:t>Достижения учащихся</a:t>
            </a:r>
            <a:endParaRPr lang="ru-RU" sz="7200" spc="-5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4450" y="1740364"/>
            <a:ext cx="8390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Neue Machina"/>
              </a:rPr>
              <a:t>МБОУ «Ермаковская средняя школа </a:t>
            </a:r>
            <a:r>
              <a:rPr lang="ru-RU" b="1" dirty="0">
                <a:latin typeface="Neue Machina"/>
              </a:rPr>
              <a:t>№</a:t>
            </a:r>
            <a:r>
              <a:rPr lang="ru-RU" b="1" dirty="0" smtClean="0">
                <a:latin typeface="Neue Machina"/>
              </a:rPr>
              <a:t>1» </a:t>
            </a:r>
            <a:r>
              <a:rPr lang="ru-RU" dirty="0" smtClean="0">
                <a:latin typeface="Neue Machina"/>
              </a:rPr>
              <a:t>- лучший </a:t>
            </a:r>
            <a:r>
              <a:rPr lang="ru-RU" dirty="0">
                <a:latin typeface="Neue Machina"/>
              </a:rPr>
              <a:t>результат в конкурсе проектных работ «Научный поиск. От идеи к проекту» показала </a:t>
            </a:r>
            <a:r>
              <a:rPr lang="ru-RU" dirty="0" smtClean="0">
                <a:latin typeface="Neue Machina"/>
              </a:rPr>
              <a:t>(</a:t>
            </a:r>
            <a:r>
              <a:rPr lang="ru-RU" dirty="0">
                <a:latin typeface="Neue Machina"/>
              </a:rPr>
              <a:t>6 победителей </a:t>
            </a:r>
            <a:r>
              <a:rPr lang="ru-RU" dirty="0" smtClean="0">
                <a:latin typeface="Neue Machina"/>
              </a:rPr>
              <a:t>и</a:t>
            </a:r>
          </a:p>
          <a:p>
            <a:r>
              <a:rPr lang="ru-RU" dirty="0" smtClean="0">
                <a:latin typeface="Neue Machina"/>
              </a:rPr>
              <a:t>2 </a:t>
            </a:r>
            <a:r>
              <a:rPr lang="ru-RU" dirty="0">
                <a:latin typeface="Neue Machina"/>
              </a:rPr>
              <a:t>призёра</a:t>
            </a:r>
            <a:r>
              <a:rPr lang="ru-RU" dirty="0" smtClean="0">
                <a:latin typeface="Neue Machina"/>
              </a:rPr>
              <a:t>)</a:t>
            </a:r>
            <a:endParaRPr lang="ru-RU" dirty="0">
              <a:latin typeface="Neue Machin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68680" y="2482287"/>
            <a:ext cx="3963597" cy="363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6"/>
          <p:cNvSpPr txBox="1"/>
          <p:nvPr/>
        </p:nvSpPr>
        <p:spPr>
          <a:xfrm>
            <a:off x="14231078" y="6667184"/>
            <a:ext cx="5638799" cy="419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rgbClr val="FF0000"/>
                </a:solidFill>
                <a:latin typeface="Neue Machina"/>
                <a:cs typeface="Neue Machina"/>
              </a:rPr>
              <a:t>АЛИНА ШАХБАЗОВА </a:t>
            </a:r>
            <a:endParaRPr sz="2800" b="1" dirty="0">
              <a:solidFill>
                <a:srgbClr val="FF0000"/>
              </a:solidFill>
              <a:latin typeface="Neue Machina"/>
              <a:cs typeface="Neue Machin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94450" y="3097219"/>
            <a:ext cx="8161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Neue Machina"/>
              </a:rPr>
              <a:t>В районном </a:t>
            </a:r>
            <a:r>
              <a:rPr lang="ru-RU" dirty="0">
                <a:latin typeface="Neue Machina"/>
              </a:rPr>
              <a:t>конкурсе научно-практических исследовательских работ «Первые шаги в науку» лучшие результаты по количеству призовых </a:t>
            </a:r>
            <a:r>
              <a:rPr lang="ru-RU" dirty="0" smtClean="0">
                <a:latin typeface="Neue Machina"/>
              </a:rPr>
              <a:t>мест: </a:t>
            </a:r>
          </a:p>
          <a:p>
            <a:r>
              <a:rPr lang="ru-RU" b="1" dirty="0" smtClean="0">
                <a:latin typeface="Neue Machina"/>
              </a:rPr>
              <a:t>МБОУ «Ермаковская средняя школа </a:t>
            </a:r>
            <a:r>
              <a:rPr lang="ru-RU" b="1" dirty="0">
                <a:latin typeface="Neue Machina"/>
              </a:rPr>
              <a:t>№1» </a:t>
            </a:r>
            <a:r>
              <a:rPr lang="ru-RU" dirty="0">
                <a:latin typeface="Neue Machina"/>
              </a:rPr>
              <a:t>(</a:t>
            </a:r>
            <a:r>
              <a:rPr lang="ru-RU" dirty="0" smtClean="0">
                <a:latin typeface="Neue Machina"/>
              </a:rPr>
              <a:t>4) </a:t>
            </a:r>
          </a:p>
          <a:p>
            <a:r>
              <a:rPr lang="ru-RU" b="1" dirty="0" smtClean="0">
                <a:latin typeface="Neue Machina"/>
              </a:rPr>
              <a:t>МБОУ «Ермаковская средняя школа </a:t>
            </a:r>
            <a:r>
              <a:rPr lang="ru-RU" b="1" dirty="0">
                <a:latin typeface="Neue Machina"/>
              </a:rPr>
              <a:t>№2» </a:t>
            </a:r>
            <a:r>
              <a:rPr lang="ru-RU" dirty="0">
                <a:latin typeface="Neue Machina"/>
              </a:rPr>
              <a:t>(3</a:t>
            </a:r>
            <a:r>
              <a:rPr lang="ru-RU" dirty="0" smtClean="0">
                <a:latin typeface="Neue Machina"/>
              </a:rPr>
              <a:t>)</a:t>
            </a:r>
            <a:endParaRPr lang="ru-RU" dirty="0">
              <a:latin typeface="Neue Machin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4450" y="4372333"/>
            <a:ext cx="8390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Neue Machina"/>
              </a:rPr>
              <a:t>Мешалкин Александр </a:t>
            </a:r>
            <a:r>
              <a:rPr lang="ru-RU" dirty="0">
                <a:latin typeface="Neue Machina"/>
              </a:rPr>
              <a:t>(Наставник - Касьянова Марина Васильевна</a:t>
            </a:r>
            <a:r>
              <a:rPr lang="ru-RU" dirty="0" smtClean="0">
                <a:latin typeface="Neue Machina"/>
              </a:rPr>
              <a:t>), </a:t>
            </a:r>
            <a:r>
              <a:rPr lang="ru-RU" b="1" dirty="0">
                <a:solidFill>
                  <a:prstClr val="black"/>
                </a:solidFill>
                <a:latin typeface="Neue Machina"/>
              </a:rPr>
              <a:t>МБОУ «Ермаковская средняя школа №2» </a:t>
            </a:r>
            <a:r>
              <a:rPr lang="ru-RU" b="1" dirty="0" smtClean="0">
                <a:solidFill>
                  <a:prstClr val="black"/>
                </a:solidFill>
                <a:latin typeface="Neue Machina"/>
              </a:rPr>
              <a:t>- </a:t>
            </a:r>
            <a:r>
              <a:rPr lang="ru-RU" dirty="0" smtClean="0">
                <a:solidFill>
                  <a:prstClr val="black"/>
                </a:solidFill>
                <a:latin typeface="Neue Machina"/>
              </a:rPr>
              <a:t>участник р</a:t>
            </a:r>
            <a:r>
              <a:rPr lang="ru-RU" dirty="0" smtClean="0">
                <a:latin typeface="Neue Machina"/>
              </a:rPr>
              <a:t>егионального  этапа </a:t>
            </a:r>
            <a:r>
              <a:rPr lang="ru-RU" dirty="0">
                <a:latin typeface="Neue Machina"/>
              </a:rPr>
              <a:t>Чемпионата по профессиональному мастерству “Профессионалы” по компетенции Агрономия - юниоры в Красноярском </a:t>
            </a:r>
            <a:r>
              <a:rPr lang="ru-RU" dirty="0" smtClean="0">
                <a:latin typeface="Neue Machina"/>
              </a:rPr>
              <a:t>крае</a:t>
            </a:r>
            <a:endParaRPr lang="ru-RU" dirty="0">
              <a:latin typeface="Neue Machin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6200" y="5757088"/>
            <a:ext cx="8380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Neue Machina"/>
              </a:rPr>
              <a:t>Дудникова</a:t>
            </a:r>
            <a:r>
              <a:rPr lang="ru-RU" b="1" dirty="0">
                <a:latin typeface="Neue Machina"/>
              </a:rPr>
              <a:t> Варвара </a:t>
            </a:r>
            <a:r>
              <a:rPr lang="ru-RU" dirty="0" smtClean="0">
                <a:latin typeface="Neue Machina"/>
              </a:rPr>
              <a:t>(МБОУ «</a:t>
            </a:r>
            <a:r>
              <a:rPr lang="ru-RU" dirty="0" err="1" smtClean="0">
                <a:latin typeface="Neue Machina"/>
              </a:rPr>
              <a:t>Нижнесуэтукская</a:t>
            </a:r>
            <a:r>
              <a:rPr lang="ru-RU" dirty="0" smtClean="0">
                <a:latin typeface="Neue Machina"/>
              </a:rPr>
              <a:t> средняя школа») </a:t>
            </a:r>
            <a:r>
              <a:rPr lang="ru-RU" dirty="0">
                <a:latin typeface="Neue Machina"/>
              </a:rPr>
              <a:t>и </a:t>
            </a:r>
            <a:r>
              <a:rPr lang="ru-RU" b="1" dirty="0">
                <a:latin typeface="Neue Machina"/>
              </a:rPr>
              <a:t>Роговая </a:t>
            </a:r>
            <a:r>
              <a:rPr lang="ru-RU" b="1" dirty="0" smtClean="0">
                <a:latin typeface="Neue Machina"/>
              </a:rPr>
              <a:t>Марина </a:t>
            </a:r>
            <a:r>
              <a:rPr lang="ru-RU" dirty="0" smtClean="0">
                <a:latin typeface="Neue Machina"/>
              </a:rPr>
              <a:t>(МБОУ «</a:t>
            </a:r>
            <a:r>
              <a:rPr lang="ru-RU" dirty="0" err="1" smtClean="0">
                <a:latin typeface="Neue Machina"/>
              </a:rPr>
              <a:t>Разъезженская</a:t>
            </a:r>
            <a:r>
              <a:rPr lang="ru-RU" dirty="0" smtClean="0">
                <a:latin typeface="Neue Machina"/>
              </a:rPr>
              <a:t> средняя школа») – победа в муниципальном этапе Всероссийского </a:t>
            </a:r>
            <a:r>
              <a:rPr lang="ru-RU" dirty="0">
                <a:latin typeface="Neue Machina"/>
              </a:rPr>
              <a:t>конкурса сочинений «Без срока давности» </a:t>
            </a:r>
            <a:r>
              <a:rPr lang="ru-RU" dirty="0" smtClean="0">
                <a:latin typeface="Neue Machina"/>
              </a:rPr>
              <a:t>и участие </a:t>
            </a:r>
            <a:r>
              <a:rPr lang="ru-RU" dirty="0">
                <a:latin typeface="Neue Machina"/>
              </a:rPr>
              <a:t>на региональном этапе </a:t>
            </a:r>
            <a:r>
              <a:rPr lang="ru-RU" dirty="0" smtClean="0">
                <a:latin typeface="Neue Machina"/>
              </a:rPr>
              <a:t>конкурса</a:t>
            </a:r>
            <a:endParaRPr lang="ru-RU" dirty="0">
              <a:latin typeface="Neue Machina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AE18F4E-F228-40D6-A6D7-4FDC127A2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19" y="1980431"/>
            <a:ext cx="6844196" cy="11167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AE18F4E-F228-40D6-A6D7-4FDC127A22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65" y="3097219"/>
            <a:ext cx="6844196" cy="12919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AE18F4E-F228-40D6-A6D7-4FDC127A22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19" y="4384765"/>
            <a:ext cx="6844196" cy="13723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AE18F4E-F228-40D6-A6D7-4FDC127A22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59" y="5757088"/>
            <a:ext cx="6844196" cy="132665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426200" y="7086914"/>
            <a:ext cx="8390294" cy="231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 err="1">
                <a:highlight>
                  <a:srgbClr val="FFFFFF"/>
                </a:highlight>
                <a:latin typeface="Neue Machina"/>
                <a:ea typeface="Times New Roman"/>
                <a:cs typeface="Calibri" pitchFamily="34" charset="0"/>
              </a:rPr>
              <a:t>Репетюк</a:t>
            </a:r>
            <a:r>
              <a:rPr lang="ru-RU" b="1" dirty="0">
                <a:highlight>
                  <a:srgbClr val="FFFFFF"/>
                </a:highlight>
                <a:latin typeface="Neue Machina"/>
                <a:ea typeface="Times New Roman"/>
                <a:cs typeface="Calibri" pitchFamily="34" charset="0"/>
              </a:rPr>
              <a:t> Владислав </a:t>
            </a:r>
            <a:r>
              <a:rPr lang="ru-RU" dirty="0">
                <a:highlight>
                  <a:srgbClr val="FFFFFF"/>
                </a:highlight>
                <a:latin typeface="Neue Machina"/>
                <a:ea typeface="Times New Roman"/>
                <a:cs typeface="Calibri" pitchFamily="34" charset="0"/>
              </a:rPr>
              <a:t>(</a:t>
            </a:r>
            <a:r>
              <a:rPr lang="ru-RU" sz="1600" dirty="0">
                <a:latin typeface="Neue Machina"/>
                <a:ea typeface="Times New Roman"/>
                <a:cs typeface="Calibri" pitchFamily="34" charset="0"/>
              </a:rPr>
              <a:t>МБОУ ДО «Ермаковский ЦДО</a:t>
            </a:r>
            <a:r>
              <a:rPr lang="ru-RU" sz="1600" dirty="0" smtClean="0">
                <a:latin typeface="Neue Machina"/>
                <a:ea typeface="Times New Roman"/>
                <a:cs typeface="Calibri" pitchFamily="34" charset="0"/>
              </a:rPr>
              <a:t>»)</a:t>
            </a:r>
            <a:r>
              <a:rPr lang="ru-RU" dirty="0" smtClean="0">
                <a:highlight>
                  <a:srgbClr val="FFFFFF"/>
                </a:highlight>
                <a:latin typeface="Neue Machina"/>
                <a:ea typeface="Times New Roman"/>
                <a:cs typeface="Calibri" pitchFamily="34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ru-RU" dirty="0" smtClean="0">
                <a:highlight>
                  <a:srgbClr val="FFFFFF"/>
                </a:highlight>
                <a:latin typeface="Neue Machina"/>
                <a:ea typeface="Times New Roman"/>
                <a:cs typeface="Calibri" pitchFamily="34" charset="0"/>
              </a:rPr>
              <a:t>победитель конкурса </a:t>
            </a:r>
            <a:r>
              <a:rPr lang="ru-RU" dirty="0">
                <a:highlight>
                  <a:srgbClr val="FFFFFF"/>
                </a:highlight>
                <a:latin typeface="Neue Machina"/>
                <a:ea typeface="Times New Roman"/>
                <a:cs typeface="Calibri" pitchFamily="34" charset="0"/>
              </a:rPr>
              <a:t>на обучение по тематической дополнительной общеразвивающей программе  «Военно-патриотический лагерь «Юнармеец» в ВДЦ «Орленок» г. Сочи, </a:t>
            </a:r>
            <a:endParaRPr lang="ru-RU" dirty="0" smtClean="0">
              <a:highlight>
                <a:srgbClr val="FFFFFF"/>
              </a:highlight>
              <a:latin typeface="Neue Machina"/>
              <a:ea typeface="Times New Roman"/>
              <a:cs typeface="Calibri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ru-RU" dirty="0" smtClean="0">
                <a:highlight>
                  <a:srgbClr val="FFFFFF"/>
                </a:highlight>
                <a:latin typeface="Neue Machina"/>
                <a:ea typeface="Times New Roman"/>
                <a:cs typeface="Calibri" pitchFamily="34" charset="0"/>
              </a:rPr>
              <a:t>победитель   </a:t>
            </a:r>
            <a:r>
              <a:rPr lang="ru-RU" dirty="0">
                <a:highlight>
                  <a:srgbClr val="FFFFFF"/>
                </a:highlight>
                <a:latin typeface="Neue Machina"/>
                <a:ea typeface="Times New Roman"/>
                <a:cs typeface="Calibri" pitchFamily="34" charset="0"/>
              </a:rPr>
              <a:t>конкурсного отбора на участие в программе «</a:t>
            </a:r>
            <a:r>
              <a:rPr lang="ru-RU" dirty="0" smtClean="0">
                <a:highlight>
                  <a:srgbClr val="FFFFFF"/>
                </a:highlight>
                <a:latin typeface="Neue Machina"/>
                <a:ea typeface="Times New Roman"/>
                <a:cs typeface="Calibri" pitchFamily="34" charset="0"/>
              </a:rPr>
              <a:t>Орден мужества» Всероссийский детский центр «Океан»</a:t>
            </a:r>
            <a:r>
              <a:rPr lang="ru-RU" dirty="0" smtClean="0">
                <a:highlight>
                  <a:srgbClr val="FFFFFF"/>
                </a:highlight>
                <a:latin typeface="Neue Machina"/>
                <a:ea typeface="Times New Roman"/>
              </a:rPr>
              <a:t> </a:t>
            </a:r>
            <a:endParaRPr lang="ru-RU" sz="1400" dirty="0">
              <a:latin typeface="Neue Machina"/>
              <a:ea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9AE18F4E-F228-40D6-A6D7-4FDC127A22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19" y="7071223"/>
            <a:ext cx="6844196" cy="262205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28" y="9693275"/>
            <a:ext cx="6846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407150" y="9693275"/>
            <a:ext cx="12658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Neue Machina"/>
                <a:cs typeface="Times New Roman" pitchFamily="18" charset="0"/>
              </a:rPr>
              <a:t>Арыченков</a:t>
            </a:r>
            <a:r>
              <a:rPr lang="ru-RU" b="1" dirty="0">
                <a:latin typeface="Neue Machina"/>
                <a:cs typeface="Times New Roman" pitchFamily="18" charset="0"/>
              </a:rPr>
              <a:t> </a:t>
            </a:r>
            <a:r>
              <a:rPr lang="ru-RU" b="1" dirty="0" smtClean="0">
                <a:latin typeface="Neue Machina"/>
                <a:cs typeface="Times New Roman" pitchFamily="18" charset="0"/>
              </a:rPr>
              <a:t>Егор </a:t>
            </a:r>
            <a:r>
              <a:rPr lang="ru-RU" dirty="0" smtClean="0">
                <a:latin typeface="Neue Machina"/>
                <a:cs typeface="Times New Roman" pitchFamily="18" charset="0"/>
              </a:rPr>
              <a:t>(МБОУ </a:t>
            </a:r>
            <a:r>
              <a:rPr lang="ru-RU" dirty="0">
                <a:latin typeface="Neue Machina"/>
                <a:cs typeface="Times New Roman" pitchFamily="18" charset="0"/>
              </a:rPr>
              <a:t>ДО «Ермаковский ЦДО»), </a:t>
            </a:r>
            <a:r>
              <a:rPr lang="ru-RU" b="1" dirty="0">
                <a:latin typeface="Neue Machina"/>
                <a:cs typeface="Times New Roman" pitchFamily="18" charset="0"/>
              </a:rPr>
              <a:t>Лейман </a:t>
            </a:r>
            <a:r>
              <a:rPr lang="ru-RU" b="1" dirty="0" err="1">
                <a:latin typeface="Neue Machina"/>
                <a:cs typeface="Times New Roman" pitchFamily="18" charset="0"/>
              </a:rPr>
              <a:t>Иветта</a:t>
            </a:r>
            <a:r>
              <a:rPr lang="ru-RU" b="1" dirty="0">
                <a:latin typeface="Neue Machina"/>
                <a:cs typeface="Times New Roman" pitchFamily="18" charset="0"/>
              </a:rPr>
              <a:t> </a:t>
            </a:r>
            <a:r>
              <a:rPr lang="ru-RU" b="1" dirty="0" smtClean="0">
                <a:latin typeface="Neue Machina"/>
                <a:cs typeface="Times New Roman" pitchFamily="18" charset="0"/>
              </a:rPr>
              <a:t> </a:t>
            </a:r>
            <a:r>
              <a:rPr lang="ru-RU" dirty="0" smtClean="0">
                <a:latin typeface="Neue Machina"/>
                <a:cs typeface="Times New Roman" pitchFamily="18" charset="0"/>
              </a:rPr>
              <a:t>(МБОУ «Ермаковская СШ №1»), </a:t>
            </a:r>
            <a:r>
              <a:rPr lang="ru-RU" b="1" dirty="0" err="1" smtClean="0">
                <a:latin typeface="Neue Machina"/>
                <a:cs typeface="Times New Roman" pitchFamily="18" charset="0"/>
              </a:rPr>
              <a:t>Подшибякин</a:t>
            </a:r>
            <a:r>
              <a:rPr lang="ru-RU" b="1" dirty="0" smtClean="0">
                <a:latin typeface="Neue Machina"/>
                <a:cs typeface="Times New Roman" pitchFamily="18" charset="0"/>
              </a:rPr>
              <a:t> Павел и Марьясов Максим </a:t>
            </a:r>
            <a:r>
              <a:rPr lang="ru-RU" dirty="0" smtClean="0">
                <a:latin typeface="Neue Machina"/>
                <a:cs typeface="Times New Roman" pitchFamily="18" charset="0"/>
              </a:rPr>
              <a:t>(филиал МБОУ «</a:t>
            </a:r>
            <a:r>
              <a:rPr lang="ru-RU" dirty="0" err="1" smtClean="0">
                <a:latin typeface="Neue Machina"/>
                <a:cs typeface="Times New Roman" pitchFamily="18" charset="0"/>
              </a:rPr>
              <a:t>Новоозерновская</a:t>
            </a:r>
            <a:r>
              <a:rPr lang="ru-RU" dirty="0" smtClean="0">
                <a:latin typeface="Neue Machina"/>
                <a:cs typeface="Times New Roman" pitchFamily="18" charset="0"/>
              </a:rPr>
              <a:t> ОШ») - победители </a:t>
            </a:r>
            <a:r>
              <a:rPr lang="ru-RU" dirty="0">
                <a:latin typeface="Neue Machina"/>
                <a:cs typeface="Times New Roman" pitchFamily="18" charset="0"/>
              </a:rPr>
              <a:t>конкурсного отбора на участие в программе «Орден мужества» Всероссийский детский центр «Океан</a:t>
            </a:r>
            <a:r>
              <a:rPr lang="ru-RU" dirty="0" smtClean="0">
                <a:latin typeface="Neue Machina"/>
                <a:cs typeface="Times New Roman" pitchFamily="18" charset="0"/>
              </a:rPr>
              <a:t>»</a:t>
            </a:r>
            <a:endParaRPr lang="ru-RU" dirty="0">
              <a:latin typeface="Neue Machin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4"/>
          <p:cNvSpPr txBox="1">
            <a:spLocks/>
          </p:cNvSpPr>
          <p:nvPr/>
        </p:nvSpPr>
        <p:spPr>
          <a:xfrm>
            <a:off x="374650" y="320675"/>
            <a:ext cx="1667582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4034790" algn="ctr">
              <a:spcBef>
                <a:spcPts val="95"/>
              </a:spcBef>
            </a:pPr>
            <a:r>
              <a:rPr lang="ru-RU" sz="7200" spc="-5" dirty="0" smtClean="0">
                <a:solidFill>
                  <a:srgbClr val="FF0000"/>
                </a:solidFill>
              </a:rPr>
              <a:t>Достижения   учащихся</a:t>
            </a:r>
            <a:endParaRPr lang="ru-RU" sz="7200" spc="-5" dirty="0">
              <a:solidFill>
                <a:srgbClr val="FF000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AE18F4E-F228-40D6-A6D7-4FDC127A2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65" y="2216150"/>
            <a:ext cx="6844196" cy="1391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AE18F4E-F228-40D6-A6D7-4FDC127A22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60" y="3678916"/>
            <a:ext cx="6844196" cy="10519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9AE18F4E-F228-40D6-A6D7-4FDC127A22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00" y="4716571"/>
            <a:ext cx="6844196" cy="8841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1213" y="2294538"/>
            <a:ext cx="126948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Neue Machina"/>
                <a:ea typeface="Times New Roman"/>
                <a:cs typeface="Times New Roman" pitchFamily="18" charset="0"/>
              </a:rPr>
              <a:t>Малютин Роман  </a:t>
            </a:r>
            <a:r>
              <a:rPr lang="ru-RU" dirty="0">
                <a:latin typeface="Neue Machina"/>
                <a:ea typeface="Times New Roman"/>
                <a:cs typeface="Times New Roman" pitchFamily="18" charset="0"/>
              </a:rPr>
              <a:t>(МБОУ ДО </a:t>
            </a:r>
            <a:r>
              <a:rPr lang="ru-RU" dirty="0" smtClean="0">
                <a:latin typeface="Neue Machina"/>
                <a:ea typeface="Times New Roman"/>
                <a:cs typeface="Times New Roman" pitchFamily="18" charset="0"/>
              </a:rPr>
              <a:t>«Ермаковская </a:t>
            </a:r>
            <a:r>
              <a:rPr lang="ru-RU" dirty="0">
                <a:latin typeface="Neue Machina"/>
                <a:ea typeface="Times New Roman"/>
                <a:cs typeface="Times New Roman" pitchFamily="18" charset="0"/>
              </a:rPr>
              <a:t>спортивная школа </a:t>
            </a:r>
            <a:r>
              <a:rPr lang="ru-RU" dirty="0" smtClean="0">
                <a:latin typeface="Neue Machina"/>
                <a:ea typeface="Times New Roman"/>
                <a:cs typeface="Times New Roman" pitchFamily="18" charset="0"/>
              </a:rPr>
              <a:t>«</a:t>
            </a:r>
            <a:r>
              <a:rPr lang="ru-RU" dirty="0" err="1" smtClean="0">
                <a:latin typeface="Neue Machina"/>
                <a:ea typeface="Times New Roman"/>
                <a:cs typeface="Times New Roman" pitchFamily="18" charset="0"/>
              </a:rPr>
              <a:t>Ланс</a:t>
            </a:r>
            <a:r>
              <a:rPr lang="ru-RU" dirty="0" smtClean="0">
                <a:latin typeface="Neue Machina"/>
                <a:ea typeface="Times New Roman"/>
                <a:cs typeface="Times New Roman" pitchFamily="18" charset="0"/>
              </a:rPr>
              <a:t>»)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Neue Machina"/>
                <a:ea typeface="Times New Roman"/>
                <a:cs typeface="Times New Roman" pitchFamily="18" charset="0"/>
              </a:rPr>
              <a:t>победитель </a:t>
            </a:r>
            <a:r>
              <a:rPr lang="ru-RU" dirty="0">
                <a:latin typeface="Neue Machina"/>
                <a:ea typeface="Times New Roman"/>
                <a:cs typeface="Times New Roman" pitchFamily="18" charset="0"/>
              </a:rPr>
              <a:t>в </a:t>
            </a:r>
            <a:r>
              <a:rPr lang="ru-RU" sz="800" dirty="0">
                <a:latin typeface="Neue Machina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latin typeface="Neue Machina"/>
                <a:ea typeface="Times New Roman"/>
                <a:cs typeface="Times New Roman" pitchFamily="18" charset="0"/>
              </a:rPr>
              <a:t>Первенстве и Чемпионате  РХ по рукопашному бою, 03.12.2022, </a:t>
            </a:r>
            <a:r>
              <a:rPr lang="ru-RU" dirty="0" smtClean="0">
                <a:latin typeface="Neue Machina"/>
                <a:ea typeface="Times New Roman"/>
                <a:cs typeface="Times New Roman" pitchFamily="18" charset="0"/>
              </a:rPr>
              <a:t>г</a:t>
            </a:r>
            <a:r>
              <a:rPr lang="ru-RU" dirty="0">
                <a:latin typeface="Neue Machina"/>
                <a:ea typeface="Times New Roman"/>
                <a:cs typeface="Times New Roman" pitchFamily="18" charset="0"/>
              </a:rPr>
              <a:t>. </a:t>
            </a:r>
            <a:r>
              <a:rPr lang="ru-RU" dirty="0" smtClean="0">
                <a:latin typeface="Neue Machina"/>
                <a:ea typeface="Times New Roman"/>
                <a:cs typeface="Times New Roman" pitchFamily="18" charset="0"/>
              </a:rPr>
              <a:t>Черногорск,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Neue Machina"/>
                <a:cs typeface="Times New Roman" pitchFamily="18" charset="0"/>
              </a:rPr>
              <a:t>победитель  </a:t>
            </a:r>
            <a:r>
              <a:rPr lang="ru-RU" dirty="0">
                <a:latin typeface="Neue Machina"/>
                <a:cs typeface="Times New Roman" pitchFamily="18" charset="0"/>
              </a:rPr>
              <a:t>в Первенстве  Красноярского края по армейскому рукопашному </a:t>
            </a:r>
            <a:r>
              <a:rPr lang="ru-RU" dirty="0" smtClean="0">
                <a:latin typeface="Neue Machina"/>
                <a:cs typeface="Times New Roman" pitchFamily="18" charset="0"/>
              </a:rPr>
              <a:t>бою </a:t>
            </a:r>
            <a:r>
              <a:rPr lang="ru-RU" dirty="0">
                <a:latin typeface="Neue Machina"/>
                <a:cs typeface="Times New Roman" pitchFamily="18" charset="0"/>
              </a:rPr>
              <a:t>среди допризывной молодёжи, </a:t>
            </a:r>
            <a:r>
              <a:rPr lang="ru-RU" sz="2000" dirty="0">
                <a:latin typeface="Neue Machina"/>
                <a:cs typeface="Times New Roman" pitchFamily="18" charset="0"/>
              </a:rPr>
              <a:t>посвященное</a:t>
            </a:r>
            <a:r>
              <a:rPr lang="ru-RU" dirty="0">
                <a:latin typeface="Neue Machina"/>
                <a:cs typeface="Times New Roman" pitchFamily="18" charset="0"/>
              </a:rPr>
              <a:t> Дню памяти о россиянах, </a:t>
            </a:r>
            <a:r>
              <a:rPr lang="ru-RU" dirty="0" smtClean="0">
                <a:latin typeface="Neue Machina"/>
                <a:cs typeface="Times New Roman" pitchFamily="18" charset="0"/>
              </a:rPr>
              <a:t>исполнявших </a:t>
            </a:r>
            <a:r>
              <a:rPr lang="ru-RU" dirty="0">
                <a:latin typeface="Neue Machina"/>
                <a:cs typeface="Times New Roman" pitchFamily="18" charset="0"/>
              </a:rPr>
              <a:t>долг за пределами Отечества, 11.02.2023 г., г. </a:t>
            </a:r>
            <a:r>
              <a:rPr lang="ru-RU" dirty="0" smtClean="0">
                <a:latin typeface="Neue Machina"/>
                <a:cs typeface="Times New Roman" pitchFamily="18" charset="0"/>
              </a:rPr>
              <a:t>Красноярск</a:t>
            </a:r>
            <a:endParaRPr lang="ru-RU" dirty="0">
              <a:latin typeface="Neue Machina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94420" y="3616096"/>
            <a:ext cx="1268210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Neue Machina"/>
                <a:ea typeface="Times New Roman"/>
              </a:rPr>
              <a:t>Селин Алексей  </a:t>
            </a:r>
            <a:r>
              <a:rPr lang="ru-RU" dirty="0">
                <a:latin typeface="Neue Machina"/>
                <a:ea typeface="Times New Roman"/>
              </a:rPr>
              <a:t>(МБОУ ДО “Ермаковская спортивная школа “</a:t>
            </a:r>
            <a:r>
              <a:rPr lang="ru-RU" dirty="0" err="1">
                <a:latin typeface="Neue Machina"/>
                <a:ea typeface="Times New Roman"/>
              </a:rPr>
              <a:t>Ланс</a:t>
            </a:r>
            <a:r>
              <a:rPr lang="ru-RU" dirty="0">
                <a:latin typeface="Neue Machina"/>
                <a:ea typeface="Times New Roman"/>
              </a:rPr>
              <a:t>”)  победитель Первенство Красноярского края по </a:t>
            </a:r>
            <a:r>
              <a:rPr lang="ru-RU" dirty="0" err="1">
                <a:latin typeface="Neue Machina"/>
                <a:ea typeface="Times New Roman"/>
              </a:rPr>
              <a:t>киокусинкай</a:t>
            </a:r>
            <a:r>
              <a:rPr lang="ru-RU" dirty="0">
                <a:latin typeface="Neue Machina"/>
                <a:ea typeface="Times New Roman"/>
              </a:rPr>
              <a:t> среди мальчиков и девочек  10-11 лет, юношей и девушек 12-15 лет по весовым категориям, 04.02.2023 г., г. </a:t>
            </a:r>
            <a:r>
              <a:rPr lang="ru-RU" dirty="0" smtClean="0">
                <a:latin typeface="Neue Machina"/>
                <a:ea typeface="Times New Roman"/>
              </a:rPr>
              <a:t>Красноярск</a:t>
            </a:r>
            <a:endParaRPr lang="ru-RU" sz="1400" dirty="0">
              <a:latin typeface="Neue Machina"/>
              <a:ea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96599" y="4639691"/>
            <a:ext cx="1262721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Neue Machina"/>
                <a:ea typeface="Times New Roman"/>
              </a:rPr>
              <a:t>Брудерс</a:t>
            </a:r>
            <a:r>
              <a:rPr lang="ru-RU" b="1" dirty="0">
                <a:latin typeface="Neue Machina"/>
                <a:ea typeface="Times New Roman"/>
              </a:rPr>
              <a:t> Надежда </a:t>
            </a:r>
            <a:r>
              <a:rPr lang="ru-RU" dirty="0">
                <a:latin typeface="Neue Machina"/>
                <a:ea typeface="Times New Roman"/>
              </a:rPr>
              <a:t>(МБОУ ДО “Ермаковская спортивная школа “</a:t>
            </a:r>
            <a:r>
              <a:rPr lang="ru-RU" dirty="0" err="1">
                <a:latin typeface="Neue Machina"/>
                <a:ea typeface="Times New Roman"/>
              </a:rPr>
              <a:t>Ланс</a:t>
            </a:r>
            <a:r>
              <a:rPr lang="ru-RU" dirty="0">
                <a:latin typeface="Neue Machina"/>
                <a:ea typeface="Times New Roman"/>
              </a:rPr>
              <a:t>”)  победитель Всероссийских соревнований по </a:t>
            </a:r>
            <a:r>
              <a:rPr lang="ru-RU" dirty="0" err="1">
                <a:latin typeface="Neue Machina"/>
                <a:ea typeface="Times New Roman"/>
              </a:rPr>
              <a:t>полиатлону</a:t>
            </a:r>
            <a:r>
              <a:rPr lang="ru-RU" dirty="0">
                <a:latin typeface="Neue Machina"/>
                <a:ea typeface="Times New Roman"/>
              </a:rPr>
              <a:t>   в дисциплине 3-борье с бегом, 19.09.2022 г., г. </a:t>
            </a:r>
            <a:r>
              <a:rPr lang="ru-RU" dirty="0" smtClean="0">
                <a:latin typeface="Neue Machina"/>
                <a:ea typeface="Times New Roman"/>
              </a:rPr>
              <a:t>Ачинск  </a:t>
            </a:r>
            <a:endParaRPr lang="ru-RU" sz="1400" dirty="0">
              <a:latin typeface="Neue Machina"/>
              <a:ea typeface="Calibri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AE18F4E-F228-40D6-A6D7-4FDC127A22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14" y="6979860"/>
            <a:ext cx="6844196" cy="79036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496597" y="6959826"/>
            <a:ext cx="12477749" cy="856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 err="1">
                <a:latin typeface="Neue Machina"/>
                <a:ea typeface="Times New Roman"/>
              </a:rPr>
              <a:t>Кондриков</a:t>
            </a:r>
            <a:r>
              <a:rPr lang="ru-RU" b="1" dirty="0">
                <a:latin typeface="Neue Machina"/>
                <a:ea typeface="Times New Roman"/>
              </a:rPr>
              <a:t> Константин</a:t>
            </a:r>
            <a:r>
              <a:rPr lang="ru-RU" dirty="0">
                <a:latin typeface="Neue Machina"/>
                <a:ea typeface="Times New Roman"/>
              </a:rPr>
              <a:t> (МБОУ ДО “Ермаковская СЮТ”) победитель  в </a:t>
            </a:r>
            <a:r>
              <a:rPr lang="ru-RU" dirty="0" smtClean="0">
                <a:latin typeface="Neue Machina"/>
                <a:ea typeface="Times New Roman"/>
              </a:rPr>
              <a:t>Краевом 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latin typeface="Neue Machina"/>
                <a:ea typeface="Times New Roman"/>
              </a:rPr>
              <a:t>дистанционном </a:t>
            </a:r>
            <a:r>
              <a:rPr lang="ru-RU" dirty="0">
                <a:latin typeface="Neue Machina"/>
                <a:ea typeface="Times New Roman"/>
              </a:rPr>
              <a:t>этапе конкурса «</a:t>
            </a:r>
            <a:r>
              <a:rPr lang="ru-RU" dirty="0" err="1">
                <a:latin typeface="Neue Machina"/>
                <a:ea typeface="Times New Roman"/>
              </a:rPr>
              <a:t>Техностарт</a:t>
            </a:r>
            <a:r>
              <a:rPr lang="ru-RU" dirty="0">
                <a:latin typeface="Neue Machina"/>
                <a:ea typeface="Times New Roman"/>
              </a:rPr>
              <a:t>» (руководитель Соколов Владимир Николаевич</a:t>
            </a:r>
            <a:r>
              <a:rPr lang="ru-RU" dirty="0" smtClean="0">
                <a:latin typeface="Neue Machina"/>
                <a:ea typeface="Times New Roman"/>
              </a:rPr>
              <a:t>)</a:t>
            </a:r>
            <a:endParaRPr lang="ru-RU" sz="1400" dirty="0">
              <a:latin typeface="Neue Machina"/>
              <a:ea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70073" y="7750043"/>
            <a:ext cx="12477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Neue Machina"/>
                <a:ea typeface="Times New Roman"/>
              </a:rPr>
              <a:t>Харитонова Александра</a:t>
            </a:r>
            <a:r>
              <a:rPr lang="ru-RU" dirty="0">
                <a:latin typeface="Neue Machina"/>
                <a:ea typeface="Times New Roman"/>
              </a:rPr>
              <a:t> (МБОУ ДО “Ермаковская СЮТ”) победитель во Всероссийском конкурсе «Юный журналист» (руководитель </a:t>
            </a:r>
            <a:r>
              <a:rPr lang="ru-RU" dirty="0" err="1">
                <a:latin typeface="Neue Machina"/>
                <a:ea typeface="Times New Roman"/>
              </a:rPr>
              <a:t>Чуканова</a:t>
            </a:r>
            <a:r>
              <a:rPr lang="ru-RU" dirty="0">
                <a:latin typeface="Neue Machina"/>
                <a:ea typeface="Times New Roman"/>
              </a:rPr>
              <a:t> Зоя Ивановна</a:t>
            </a:r>
            <a:r>
              <a:rPr lang="ru-RU" dirty="0" smtClean="0">
                <a:latin typeface="Neue Machina"/>
                <a:ea typeface="Times New Roman"/>
              </a:rPr>
              <a:t>)</a:t>
            </a:r>
            <a:endParaRPr lang="ru-RU" sz="1400" dirty="0">
              <a:latin typeface="Neue Machina"/>
              <a:ea typeface="Calibri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AE18F4E-F228-40D6-A6D7-4FDC127A22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00" y="7816086"/>
            <a:ext cx="6844196" cy="92333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AE18F4E-F228-40D6-A6D7-4FDC127A220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45" y="5506578"/>
            <a:ext cx="6844196" cy="109335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629947" y="5529263"/>
            <a:ext cx="123444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Neue Machina"/>
                <a:ea typeface="Times New Roman"/>
              </a:rPr>
              <a:t>Сборная команда спортивной школы  «</a:t>
            </a:r>
            <a:r>
              <a:rPr lang="ru-RU" b="1" dirty="0" err="1">
                <a:latin typeface="Neue Machina"/>
                <a:ea typeface="Times New Roman"/>
              </a:rPr>
              <a:t>Ланс</a:t>
            </a:r>
            <a:r>
              <a:rPr lang="ru-RU" b="1" dirty="0">
                <a:latin typeface="Neue Machina"/>
                <a:ea typeface="Times New Roman"/>
              </a:rPr>
              <a:t>» </a:t>
            </a:r>
            <a:r>
              <a:rPr lang="ru-RU" dirty="0" smtClean="0">
                <a:latin typeface="Neue Machina"/>
                <a:ea typeface="Times New Roman"/>
              </a:rPr>
              <a:t>- победитель </a:t>
            </a:r>
            <a:r>
              <a:rPr lang="ru-RU" dirty="0">
                <a:latin typeface="Neue Machina"/>
                <a:ea typeface="Times New Roman"/>
              </a:rPr>
              <a:t>в детских спортивных играх среди муниципальных районов Красноярского края «Юный олимпиец» по мини-лапте среди юношей 2008-2010 г.р., 03.06.2023 г., </a:t>
            </a:r>
            <a:r>
              <a:rPr lang="ru-RU" dirty="0" err="1">
                <a:latin typeface="Neue Machina"/>
                <a:ea typeface="Times New Roman"/>
              </a:rPr>
              <a:t>пгт</a:t>
            </a:r>
            <a:r>
              <a:rPr lang="ru-RU" dirty="0">
                <a:latin typeface="Neue Machina"/>
                <a:ea typeface="Times New Roman"/>
              </a:rPr>
              <a:t>. </a:t>
            </a:r>
            <a:r>
              <a:rPr lang="ru-RU" dirty="0" smtClean="0">
                <a:latin typeface="Neue Machina"/>
                <a:ea typeface="Times New Roman"/>
              </a:rPr>
              <a:t>Курагино </a:t>
            </a:r>
            <a:endParaRPr lang="ru-RU" sz="1400" dirty="0">
              <a:latin typeface="Neue Machina"/>
              <a:ea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84" y="2315926"/>
            <a:ext cx="324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175" y="6591708"/>
            <a:ext cx="243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8" y="5755040"/>
            <a:ext cx="3758539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F64CE8-E094-6645-93F0-6F4F046A1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288" y="2"/>
            <a:ext cx="20123386" cy="1130935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5324E01-F3E7-3C4D-A5F6-407EBAF72F9C}"/>
              </a:ext>
            </a:extLst>
          </p:cNvPr>
          <p:cNvGrpSpPr/>
          <p:nvPr/>
        </p:nvGrpSpPr>
        <p:grpSpPr>
          <a:xfrm>
            <a:off x="5458329" y="9282260"/>
            <a:ext cx="9168149" cy="1107343"/>
            <a:chOff x="334963" y="5740854"/>
            <a:chExt cx="11551854" cy="671494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6776414B-0CC0-0944-B84C-D7D36C2EE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H="1">
              <a:off x="6110890" y="5740854"/>
              <a:ext cx="5775927" cy="671493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5822EE39-3BF0-A241-9B4C-CECA542BBC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334963" y="5740855"/>
              <a:ext cx="5775927" cy="67149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6B714DC-BBA5-7842-B2FD-F7B9CEE1B1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594157" y="6826936"/>
            <a:ext cx="9524263" cy="11073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0166CDF-6D9F-DC4A-B1B0-E8149E3C8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-17796" y="6826935"/>
            <a:ext cx="9524263" cy="1107342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4D42DA6E-36E1-46FB-8658-6752E3671916}"/>
              </a:ext>
            </a:extLst>
          </p:cNvPr>
          <p:cNvSpPr txBox="1">
            <a:spLocks/>
          </p:cNvSpPr>
          <p:nvPr/>
        </p:nvSpPr>
        <p:spPr>
          <a:xfrm>
            <a:off x="77776" y="701675"/>
            <a:ext cx="20104098" cy="1633573"/>
          </a:xfrm>
          <a:prstGeom prst="rect">
            <a:avLst/>
          </a:prstGeom>
        </p:spPr>
        <p:txBody>
          <a:bodyPr vert="horz" lIns="150785" tIns="75392" rIns="150785" bIns="7539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600" kern="0" dirty="0">
                <a:latin typeface="Druk Cyr" charset="-52"/>
                <a:ea typeface="Calibri"/>
                <a:cs typeface="Times New Roman"/>
              </a:rPr>
              <a:t>ФОРМИРОВАНИЕ    </a:t>
            </a:r>
            <a:r>
              <a:rPr lang="ru-RU" sz="9600" kern="0" dirty="0" smtClean="0">
                <a:latin typeface="Druk Cyr" charset="-52"/>
                <a:ea typeface="Calibri"/>
                <a:cs typeface="Times New Roman"/>
              </a:rPr>
              <a:t>ЕДИНОГО </a:t>
            </a:r>
            <a:endParaRPr lang="ru-RU" sz="9600" kern="0" dirty="0">
              <a:latin typeface="Druk Cyr" charset="-52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sz="9600" kern="0" dirty="0">
                <a:latin typeface="Druk Cyr" charset="-52"/>
                <a:ea typeface="Calibri"/>
                <a:cs typeface="Times New Roman"/>
              </a:rPr>
              <a:t>ОБРАЗОВАТЕЛЬНОГО    </a:t>
            </a:r>
            <a:endParaRPr lang="ru-RU" sz="9600" kern="0" dirty="0" smtClean="0">
              <a:latin typeface="Druk Cyr" charset="-52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sz="9600" kern="0" dirty="0" smtClean="0">
                <a:latin typeface="Druk Cyr" charset="-52"/>
                <a:ea typeface="Calibri"/>
                <a:cs typeface="Times New Roman"/>
              </a:rPr>
              <a:t>ПРОСТРАНСТВА</a:t>
            </a:r>
            <a:endParaRPr lang="ru-RU" sz="9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C91704-3A9E-4CE9-BB42-14E7E23DB2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8361" y="6327782"/>
            <a:ext cx="2625220" cy="22132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71B6BA-828B-4AC2-AB2A-917BF0C01E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016" y="3902075"/>
            <a:ext cx="2129042" cy="212645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CF000FF-8145-4FA1-9131-D455D86373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64" y="3397873"/>
            <a:ext cx="1857186" cy="1855204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5B8D04A-B093-45B9-9F29-FDDA5882B198}"/>
              </a:ext>
            </a:extLst>
          </p:cNvPr>
          <p:cNvSpPr/>
          <p:nvPr/>
        </p:nvSpPr>
        <p:spPr>
          <a:xfrm>
            <a:off x="1101960" y="5363445"/>
            <a:ext cx="5121513" cy="964337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53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6734CC8-297B-467B-AEA6-97CF91D740A3}"/>
              </a:ext>
            </a:extLst>
          </p:cNvPr>
          <p:cNvSpPr/>
          <p:nvPr/>
        </p:nvSpPr>
        <p:spPr>
          <a:xfrm>
            <a:off x="8428361" y="9353765"/>
            <a:ext cx="3228088" cy="964337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53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C728D53-05D2-4EA4-A0E4-F591BCF31A19}"/>
              </a:ext>
            </a:extLst>
          </p:cNvPr>
          <p:cNvSpPr/>
          <p:nvPr/>
        </p:nvSpPr>
        <p:spPr>
          <a:xfrm>
            <a:off x="15460639" y="6898439"/>
            <a:ext cx="3496899" cy="967864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53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</a:p>
        </p:txBody>
      </p:sp>
    </p:spTree>
    <p:extLst>
      <p:ext uri="{BB962C8B-B14F-4D97-AF65-F5344CB8AC3E}">
        <p14:creationId xmlns:p14="http://schemas.microsoft.com/office/powerpoint/2010/main" val="2456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705302" y="2987675"/>
            <a:ext cx="1481434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0" kern="0" dirty="0" smtClean="0">
                <a:solidFill>
                  <a:srgbClr val="524641"/>
                </a:solidFill>
                <a:latin typeface="Druk Cyr" charset="-52"/>
                <a:ea typeface="Calibri"/>
                <a:cs typeface="Times New Roman"/>
              </a:rPr>
              <a:t>ФОРМИРОВАНИЕ    </a:t>
            </a:r>
          </a:p>
          <a:p>
            <a:pPr algn="ctr"/>
            <a:r>
              <a:rPr lang="ru-RU" sz="10500" kern="0" dirty="0" smtClean="0">
                <a:solidFill>
                  <a:srgbClr val="524641"/>
                </a:solidFill>
                <a:latin typeface="Druk Cyr" charset="-52"/>
                <a:ea typeface="Calibri"/>
                <a:cs typeface="Times New Roman"/>
              </a:rPr>
              <a:t>ЕДИНОГО </a:t>
            </a:r>
          </a:p>
          <a:p>
            <a:pPr algn="ctr"/>
            <a:r>
              <a:rPr lang="ru-RU" sz="10500" kern="0" dirty="0" smtClean="0">
                <a:solidFill>
                  <a:srgbClr val="524641"/>
                </a:solidFill>
                <a:latin typeface="Druk Cyr" charset="-52"/>
                <a:ea typeface="Calibri"/>
                <a:cs typeface="Times New Roman"/>
              </a:rPr>
              <a:t>ОБРАЗОВАТЕЛЬНОГО    ПРОСТРАНСТВА</a:t>
            </a:r>
            <a:endParaRPr lang="ru-RU" sz="10500" dirty="0"/>
          </a:p>
        </p:txBody>
      </p:sp>
    </p:spTree>
    <p:extLst>
      <p:ext uri="{BB962C8B-B14F-4D97-AF65-F5344CB8AC3E}">
        <p14:creationId xmlns:p14="http://schemas.microsoft.com/office/powerpoint/2010/main" val="12124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2" y="6762744"/>
            <a:ext cx="94213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7" y="4821323"/>
            <a:ext cx="9415037" cy="150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7" y="3018207"/>
            <a:ext cx="9453138" cy="1220400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ject 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650" y="320675"/>
            <a:ext cx="16675829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>
                <a:solidFill>
                  <a:srgbClr val="C00000"/>
                </a:solidFill>
              </a:rPr>
              <a:t>Концепция  развития  дошкольного  образования  </a:t>
            </a:r>
            <a:r>
              <a:rPr lang="ru-RU" sz="7200" spc="-5" dirty="0" smtClean="0">
                <a:solidFill>
                  <a:srgbClr val="C00000"/>
                </a:solidFill>
              </a:rPr>
              <a:t>в</a:t>
            </a:r>
            <a:br>
              <a:rPr lang="ru-RU" sz="7200" spc="-5" dirty="0" smtClean="0">
                <a:solidFill>
                  <a:srgbClr val="C00000"/>
                </a:solidFill>
              </a:rPr>
            </a:br>
            <a:r>
              <a:rPr lang="ru-RU" sz="7200" spc="-5" dirty="0" smtClean="0">
                <a:solidFill>
                  <a:srgbClr val="C00000"/>
                </a:solidFill>
              </a:rPr>
              <a:t>Красноярском   </a:t>
            </a:r>
            <a:r>
              <a:rPr lang="ru-RU" sz="7200" spc="-5" dirty="0">
                <a:solidFill>
                  <a:srgbClr val="C00000"/>
                </a:solidFill>
              </a:rPr>
              <a:t>крае </a:t>
            </a:r>
            <a:r>
              <a:rPr lang="ru-RU" sz="7200" spc="-5" dirty="0" smtClean="0">
                <a:solidFill>
                  <a:srgbClr val="C00000"/>
                </a:solidFill>
              </a:rPr>
              <a:t> на  </a:t>
            </a:r>
            <a:r>
              <a:rPr lang="ru-RU" sz="7200" spc="-5" dirty="0">
                <a:solidFill>
                  <a:srgbClr val="C00000"/>
                </a:solidFill>
              </a:rPr>
              <a:t>период  2022-2025  гг.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34168" y="6774244"/>
            <a:ext cx="8026399" cy="18089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90"/>
              </a:spcBef>
            </a:pPr>
            <a:r>
              <a:rPr lang="ru-RU" sz="2850" b="1" spc="-30" dirty="0">
                <a:solidFill>
                  <a:srgbClr val="524641"/>
                </a:solidFill>
                <a:latin typeface="Neue Machina"/>
                <a:cs typeface="Neue Machina"/>
              </a:rPr>
              <a:t>сохранение и укрепление здоровья детей дошкольного </a:t>
            </a:r>
            <a:r>
              <a:rPr lang="ru-RU" sz="2850" b="1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возраста </a:t>
            </a:r>
            <a:endParaRPr lang="ru-RU" sz="2850" b="1" spc="-30" dirty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 algn="just">
              <a:lnSpc>
                <a:spcPct val="101299"/>
              </a:lnSpc>
              <a:spcBef>
                <a:spcPts val="90"/>
              </a:spcBef>
            </a:pPr>
            <a:endParaRPr lang="ru-RU" sz="2850" spc="-30" dirty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 algn="just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6"/>
          <p:cNvSpPr txBox="1"/>
          <p:nvPr/>
        </p:nvSpPr>
        <p:spPr>
          <a:xfrm>
            <a:off x="10659902" y="4821323"/>
            <a:ext cx="8153399" cy="22518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90"/>
              </a:spcBef>
            </a:pPr>
            <a:r>
              <a:rPr lang="ru-RU" sz="2850" b="1" spc="-30" dirty="0">
                <a:solidFill>
                  <a:srgbClr val="524641"/>
                </a:solidFill>
                <a:latin typeface="Neue Machina"/>
                <a:cs typeface="Neue Machina"/>
              </a:rPr>
              <a:t>развитие у детей технических способностей и навыков изобретательства, логического и пространственного мышления, </a:t>
            </a:r>
            <a:r>
              <a:rPr lang="ru-RU" sz="2850" b="1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креативности</a:t>
            </a:r>
            <a:endParaRPr lang="ru-RU" sz="2850" b="1" spc="-30" dirty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 algn="just">
              <a:lnSpc>
                <a:spcPct val="101299"/>
              </a:lnSpc>
              <a:spcBef>
                <a:spcPts val="90"/>
              </a:spcBef>
            </a:pPr>
            <a:endParaRPr lang="ru-RU" sz="2850" spc="-30" dirty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 algn="just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10233967" y="3628407"/>
            <a:ext cx="9159018" cy="9102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285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     </a:t>
            </a:r>
            <a:r>
              <a:rPr lang="ru-RU" sz="2850" b="1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индивидуализация </a:t>
            </a:r>
            <a:r>
              <a:rPr lang="ru-RU" sz="2850" b="1" spc="-30" dirty="0">
                <a:solidFill>
                  <a:srgbClr val="524641"/>
                </a:solidFill>
                <a:latin typeface="Neue Machina"/>
                <a:cs typeface="Neue Machina"/>
              </a:rPr>
              <a:t>образовательного </a:t>
            </a:r>
            <a:r>
              <a:rPr lang="ru-RU" sz="2850" b="1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процесса</a:t>
            </a:r>
            <a:endParaRPr lang="ru-RU" sz="2850" b="1" spc="-30" dirty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b="1" dirty="0">
              <a:latin typeface="Neue Machina"/>
              <a:cs typeface="Neue Machi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4146" y="2806369"/>
            <a:ext cx="9990636" cy="5199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3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19860" y="2759075"/>
            <a:ext cx="9943341" cy="3243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>
                <a:solidFill>
                  <a:srgbClr val="C00000"/>
                </a:solidFill>
              </a:rPr>
              <a:t>Дошкольное образование</a:t>
            </a:r>
            <a:endParaRPr spc="-5" dirty="0">
              <a:solidFill>
                <a:srgbClr val="C00000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5" y="304466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esktop\АПС-2023\MyColl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492160"/>
            <a:ext cx="9525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185403"/>
            <a:ext cx="7772400" cy="670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650" y="425178"/>
            <a:ext cx="19271825" cy="2736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 smtClean="0">
                <a:solidFill>
                  <a:srgbClr val="C00000"/>
                </a:solidFill>
              </a:rPr>
              <a:t>Охват </a:t>
            </a:r>
            <a:r>
              <a:rPr lang="ru-RU" sz="7200" spc="-5" dirty="0">
                <a:solidFill>
                  <a:srgbClr val="C00000"/>
                </a:solidFill>
              </a:rPr>
              <a:t>детей услугами дошкольного образования</a:t>
            </a:r>
            <a:r>
              <a:rPr lang="ru-RU" sz="7200" spc="-5" dirty="0"/>
              <a:t> </a:t>
            </a:r>
            <a:r>
              <a:rPr lang="ru-RU" spc="-5" dirty="0"/>
              <a:t/>
            </a:r>
            <a:br>
              <a:rPr lang="ru-RU" spc="-5" dirty="0"/>
            </a:br>
            <a:endParaRPr spc="-5" dirty="0"/>
          </a:p>
        </p:txBody>
      </p:sp>
      <p:pic>
        <p:nvPicPr>
          <p:cNvPr id="7" name="object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46453022"/>
              </p:ext>
            </p:extLst>
          </p:nvPr>
        </p:nvGraphicFramePr>
        <p:xfrm>
          <a:off x="9061450" y="1920875"/>
          <a:ext cx="10614770" cy="789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97163" y="2301875"/>
            <a:ext cx="7543800" cy="6595652"/>
          </a:xfrm>
          <a:prstGeom prst="rect">
            <a:avLst/>
          </a:prstGeom>
          <a:solidFill>
            <a:srgbClr val="FDF4BB"/>
          </a:solidFill>
        </p:spPr>
        <p:txBody>
          <a:bodyPr wrap="square">
            <a:spAutoFit/>
          </a:bodyPr>
          <a:lstStyle/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3600" b="1" dirty="0">
                <a:latin typeface="Times New Roman"/>
                <a:ea typeface="Times New Roman"/>
              </a:rPr>
              <a:t>8 дошкольных </a:t>
            </a:r>
            <a:r>
              <a:rPr lang="ru-RU" sz="3600" b="1" dirty="0" smtClean="0">
                <a:latin typeface="Times New Roman"/>
                <a:ea typeface="Times New Roman"/>
              </a:rPr>
              <a:t>образовательных учреждений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b="1" dirty="0">
              <a:latin typeface="Times New Roman"/>
              <a:ea typeface="Times New Roman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3600" b="1" dirty="0">
                <a:latin typeface="Times New Roman"/>
                <a:ea typeface="Times New Roman"/>
              </a:rPr>
              <a:t>11 дошкольных </a:t>
            </a:r>
            <a:r>
              <a:rPr lang="ru-RU" sz="3600" b="1" dirty="0" smtClean="0">
                <a:latin typeface="Times New Roman"/>
                <a:ea typeface="Times New Roman"/>
              </a:rPr>
              <a:t>групп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b="1" dirty="0">
              <a:latin typeface="Times New Roman"/>
              <a:ea typeface="Times New Roman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3600" b="1" dirty="0">
                <a:latin typeface="Times New Roman"/>
                <a:ea typeface="Times New Roman"/>
              </a:rPr>
              <a:t>1 группа кратковременного </a:t>
            </a:r>
            <a:r>
              <a:rPr lang="ru-RU" sz="3600" b="1" dirty="0" smtClean="0">
                <a:latin typeface="Times New Roman"/>
                <a:ea typeface="Times New Roman"/>
              </a:rPr>
              <a:t>пребывания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endParaRPr lang="ru-RU" sz="3600" b="1" dirty="0">
              <a:latin typeface="Times New Roman"/>
              <a:ea typeface="Times New Roman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3600" b="1" dirty="0">
                <a:latin typeface="Times New Roman"/>
                <a:ea typeface="Times New Roman"/>
              </a:rPr>
              <a:t>Всего функционирует </a:t>
            </a:r>
            <a:r>
              <a:rPr lang="ru-RU" sz="3600" b="1" dirty="0" smtClean="0">
                <a:latin typeface="Times New Roman"/>
                <a:ea typeface="Times New Roman"/>
              </a:rPr>
              <a:t>49 групп </a:t>
            </a:r>
            <a:endParaRPr lang="ru-RU" sz="3600" b="1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2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1\Downloads\MyColl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769" y="316497"/>
            <a:ext cx="9525000" cy="952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405" y="340561"/>
            <a:ext cx="9525000" cy="952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8353" y="388687"/>
            <a:ext cx="17526000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 smtClean="0">
                <a:solidFill>
                  <a:srgbClr val="C00000"/>
                </a:solidFill>
              </a:rPr>
              <a:t>Муниципальный этап </a:t>
            </a:r>
            <a:r>
              <a:rPr lang="ru-RU" sz="7200" spc="-5" dirty="0">
                <a:solidFill>
                  <a:srgbClr val="C00000"/>
                </a:solidFill>
              </a:rPr>
              <a:t>всероссийского </a:t>
            </a:r>
            <a:r>
              <a:rPr lang="ru-RU" sz="7200" spc="-5" dirty="0" smtClean="0">
                <a:solidFill>
                  <a:srgbClr val="C00000"/>
                </a:solidFill>
              </a:rPr>
              <a:t>конкурса </a:t>
            </a:r>
            <a:br>
              <a:rPr lang="ru-RU" sz="7200" spc="-5" dirty="0" smtClean="0">
                <a:solidFill>
                  <a:srgbClr val="C00000"/>
                </a:solidFill>
              </a:rPr>
            </a:br>
            <a:r>
              <a:rPr lang="ru-RU" sz="7200" spc="-5" dirty="0" smtClean="0">
                <a:solidFill>
                  <a:srgbClr val="C00000"/>
                </a:solidFill>
              </a:rPr>
              <a:t>«Воспитатель года – 2023»</a:t>
            </a:r>
            <a:endParaRPr sz="7200" spc="-5" dirty="0">
              <a:solidFill>
                <a:srgbClr val="C00000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450" y="1767980"/>
            <a:ext cx="4953000" cy="6069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6"/>
          <p:cNvSpPr txBox="1"/>
          <p:nvPr/>
        </p:nvSpPr>
        <p:spPr>
          <a:xfrm>
            <a:off x="12338050" y="7821740"/>
            <a:ext cx="4800599" cy="2694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50" b="1" dirty="0" smtClean="0">
                <a:solidFill>
                  <a:srgbClr val="524641"/>
                </a:solidFill>
                <a:latin typeface="Neue Machina"/>
                <a:cs typeface="Neue Machina"/>
              </a:rPr>
              <a:t>Шестакова </a:t>
            </a:r>
            <a:r>
              <a:rPr lang="ru-RU" sz="2850" b="1" dirty="0">
                <a:solidFill>
                  <a:srgbClr val="524641"/>
                </a:solidFill>
                <a:latin typeface="Neue Machina"/>
                <a:cs typeface="Neue Machina"/>
              </a:rPr>
              <a:t>Анастасия Андреевна</a:t>
            </a:r>
            <a:r>
              <a:rPr lang="ru-RU" sz="2850" dirty="0">
                <a:solidFill>
                  <a:srgbClr val="524641"/>
                </a:solidFill>
                <a:latin typeface="Neue Machina"/>
                <a:cs typeface="Neue Machina"/>
              </a:rPr>
              <a:t>,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50" dirty="0">
                <a:solidFill>
                  <a:srgbClr val="524641"/>
                </a:solidFill>
                <a:latin typeface="Neue Machina"/>
                <a:cs typeface="Neue Machina"/>
              </a:rPr>
              <a:t>воспитатель МБОУ «Григорьевская  средняя </a:t>
            </a:r>
            <a:r>
              <a:rPr lang="ru-RU" sz="2850" dirty="0" smtClean="0">
                <a:solidFill>
                  <a:srgbClr val="524641"/>
                </a:solidFill>
                <a:latin typeface="Neue Machina"/>
                <a:cs typeface="Neue Machina"/>
              </a:rPr>
              <a:t>школа им А.А. Воловика»</a:t>
            </a:r>
            <a:endParaRPr lang="ru-RU" sz="2850" dirty="0">
              <a:solidFill>
                <a:srgbClr val="524641"/>
              </a:solidFill>
              <a:latin typeface="Neue Machina"/>
              <a:cs typeface="Neue Machina"/>
            </a:endParaRP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850" dirty="0" smtClean="0">
                <a:solidFill>
                  <a:srgbClr val="524641"/>
                </a:solidFill>
                <a:latin typeface="Neue Machina"/>
                <a:cs typeface="Neue Machina"/>
              </a:rPr>
              <a:t>.</a:t>
            </a:r>
            <a:r>
              <a:rPr sz="2850" spc="5" dirty="0" smtClean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endParaRPr sz="2850" dirty="0">
              <a:latin typeface="Neue Machina"/>
              <a:cs typeface="Neue Machina"/>
            </a:endParaRPr>
          </a:p>
        </p:txBody>
      </p:sp>
      <p:pic>
        <p:nvPicPr>
          <p:cNvPr id="1029" name="Picture 5" descr="C:\Users\1\Desktop\АПС-2023\Zkl2J3_Rxd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76" y="3292475"/>
            <a:ext cx="7482312" cy="54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912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8"/>
          <p:cNvSpPr txBox="1"/>
          <p:nvPr/>
        </p:nvSpPr>
        <p:spPr>
          <a:xfrm>
            <a:off x="603250" y="3978275"/>
            <a:ext cx="4800600" cy="39367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779145" algn="ctr">
              <a:lnSpc>
                <a:spcPct val="91600"/>
              </a:lnSpc>
              <a:spcBef>
                <a:spcPts val="395"/>
              </a:spcBef>
            </a:pPr>
            <a:r>
              <a:rPr lang="ru-RU" sz="2400" b="1" dirty="0" smtClean="0">
                <a:solidFill>
                  <a:srgbClr val="C00000"/>
                </a:solidFill>
                <a:cs typeface="Calibri"/>
              </a:rPr>
              <a:t>Номинация </a:t>
            </a:r>
          </a:p>
          <a:p>
            <a:pPr marL="12700" marR="779145" algn="ctr">
              <a:lnSpc>
                <a:spcPct val="91600"/>
              </a:lnSpc>
              <a:spcBef>
                <a:spcPts val="395"/>
              </a:spcBef>
            </a:pPr>
            <a:r>
              <a:rPr lang="ru-RU" sz="2400" b="1" dirty="0" smtClean="0">
                <a:solidFill>
                  <a:srgbClr val="C00000"/>
                </a:solidFill>
                <a:cs typeface="Calibri"/>
              </a:rPr>
              <a:t>«Мир </a:t>
            </a:r>
            <a:r>
              <a:rPr lang="ru-RU" sz="2400" b="1" dirty="0">
                <a:solidFill>
                  <a:srgbClr val="C00000"/>
                </a:solidFill>
                <a:cs typeface="Calibri"/>
              </a:rPr>
              <a:t>точных </a:t>
            </a:r>
            <a:r>
              <a:rPr lang="ru-RU" sz="2400" b="1" dirty="0" smtClean="0">
                <a:solidFill>
                  <a:srgbClr val="C00000"/>
                </a:solidFill>
                <a:cs typeface="Calibri"/>
              </a:rPr>
              <a:t>наук»</a:t>
            </a:r>
          </a:p>
          <a:p>
            <a:pPr marL="12700" marR="779145">
              <a:lnSpc>
                <a:spcPct val="91600"/>
              </a:lnSpc>
              <a:spcBef>
                <a:spcPts val="395"/>
              </a:spcBef>
            </a:pPr>
            <a:r>
              <a:rPr sz="2400" dirty="0" smtClean="0">
                <a:latin typeface="Calibri"/>
                <a:cs typeface="Calibri"/>
              </a:rPr>
              <a:t>–</a:t>
            </a:r>
            <a:r>
              <a:rPr lang="ru-RU" sz="2400" dirty="0">
                <a:cs typeface="Calibri"/>
              </a:rPr>
              <a:t> </a:t>
            </a:r>
            <a:r>
              <a:rPr lang="ru-RU" sz="2400" b="1" dirty="0" smtClean="0">
                <a:cs typeface="Calibri"/>
              </a:rPr>
              <a:t>победитель </a:t>
            </a:r>
            <a:r>
              <a:rPr lang="ru-RU" sz="2400" b="1" dirty="0" err="1">
                <a:cs typeface="Calibri"/>
              </a:rPr>
              <a:t>Ливкутная</a:t>
            </a:r>
            <a:r>
              <a:rPr lang="ru-RU" sz="2400" b="1" dirty="0">
                <a:cs typeface="Calibri"/>
              </a:rPr>
              <a:t> </a:t>
            </a:r>
            <a:r>
              <a:rPr lang="ru-RU" sz="2400" b="1" dirty="0" smtClean="0">
                <a:cs typeface="Calibri"/>
              </a:rPr>
              <a:t>Маргарита</a:t>
            </a:r>
            <a:endParaRPr lang="ru-RU" sz="2400" dirty="0" smtClean="0">
              <a:cs typeface="Calibri"/>
            </a:endParaRPr>
          </a:p>
          <a:p>
            <a:pPr marL="12700" marR="779145">
              <a:lnSpc>
                <a:spcPct val="91600"/>
              </a:lnSpc>
              <a:spcBef>
                <a:spcPts val="395"/>
              </a:spcBef>
            </a:pPr>
            <a:r>
              <a:rPr lang="ru-RU" sz="2400" dirty="0" smtClean="0">
                <a:cs typeface="Calibri"/>
              </a:rPr>
              <a:t>(МБДОУ </a:t>
            </a:r>
            <a:r>
              <a:rPr lang="ru-RU" sz="2400" dirty="0">
                <a:cs typeface="Calibri"/>
              </a:rPr>
              <a:t>Ермаковский детский сад № 2 комбинированного вида «Родничок</a:t>
            </a:r>
            <a:r>
              <a:rPr lang="ru-RU" sz="2400" dirty="0" smtClean="0">
                <a:cs typeface="Calibri"/>
              </a:rPr>
              <a:t>») .</a:t>
            </a:r>
            <a:r>
              <a:rPr lang="ru-RU" sz="2400" dirty="0">
                <a:cs typeface="Calibri"/>
              </a:rPr>
              <a:t>	Руководитель: </a:t>
            </a:r>
            <a:r>
              <a:rPr lang="ru-RU" sz="2400" dirty="0" smtClean="0">
                <a:cs typeface="Calibri"/>
              </a:rPr>
              <a:t>Новоселова </a:t>
            </a:r>
            <a:r>
              <a:rPr lang="ru-RU" sz="2400" dirty="0">
                <a:cs typeface="Calibri"/>
              </a:rPr>
              <a:t>Маргарита Александровна</a:t>
            </a:r>
          </a:p>
          <a:p>
            <a:pPr marL="12700" marR="779145">
              <a:lnSpc>
                <a:spcPct val="91600"/>
              </a:lnSpc>
              <a:spcBef>
                <a:spcPts val="395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6269" y="1997075"/>
            <a:ext cx="9314782" cy="984885"/>
          </a:xfrm>
        </p:spPr>
        <p:txBody>
          <a:bodyPr/>
          <a:lstStyle/>
          <a:p>
            <a:pPr algn="ctr"/>
            <a:r>
              <a:rPr lang="ru-RU" sz="3200" dirty="0" smtClean="0"/>
              <a:t>Районный конкурс </a:t>
            </a:r>
            <a:r>
              <a:rPr lang="ru-RU" sz="3200" dirty="0"/>
              <a:t>научно-практических исследовательских работ для детей старшего дошкольного возраста и обучающихся 1-4 </a:t>
            </a:r>
            <a:r>
              <a:rPr lang="ru-RU" sz="3200" dirty="0" smtClean="0"/>
              <a:t>классов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«Первые шаги в </a:t>
            </a:r>
            <a:r>
              <a:rPr lang="ru-RU" sz="3200" dirty="0" smtClean="0"/>
              <a:t>науку»</a:t>
            </a:r>
            <a:endParaRPr lang="ru-RU" sz="3200" dirty="0"/>
          </a:p>
        </p:txBody>
      </p:sp>
      <p:sp>
        <p:nvSpPr>
          <p:cNvPr id="14" name="object 8"/>
          <p:cNvSpPr txBox="1"/>
          <p:nvPr/>
        </p:nvSpPr>
        <p:spPr>
          <a:xfrm>
            <a:off x="4946649" y="3978275"/>
            <a:ext cx="5359643" cy="482677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779145" algn="ctr">
              <a:lnSpc>
                <a:spcPct val="91600"/>
              </a:lnSpc>
              <a:spcBef>
                <a:spcPts val="395"/>
              </a:spcBef>
            </a:pPr>
            <a:r>
              <a:rPr lang="ru-RU" sz="2400" b="1" dirty="0" smtClean="0">
                <a:solidFill>
                  <a:srgbClr val="C00000"/>
                </a:solidFill>
                <a:cs typeface="Calibri"/>
              </a:rPr>
              <a:t>Номинация </a:t>
            </a:r>
          </a:p>
          <a:p>
            <a:pPr marL="12700" marR="779145" algn="ctr">
              <a:lnSpc>
                <a:spcPct val="91600"/>
              </a:lnSpc>
              <a:spcBef>
                <a:spcPts val="395"/>
              </a:spcBef>
            </a:pPr>
            <a:r>
              <a:rPr lang="ru-RU" sz="2400" b="1" dirty="0">
                <a:solidFill>
                  <a:srgbClr val="C00000"/>
                </a:solidFill>
                <a:cs typeface="Calibri"/>
              </a:rPr>
              <a:t>«Этот удивительный окружающий мир»</a:t>
            </a:r>
            <a:endParaRPr lang="ru-RU" sz="2400" b="1" dirty="0" smtClean="0">
              <a:solidFill>
                <a:srgbClr val="C00000"/>
              </a:solidFill>
              <a:cs typeface="Calibri"/>
            </a:endParaRPr>
          </a:p>
          <a:p>
            <a:pPr marL="12700" marR="779145">
              <a:lnSpc>
                <a:spcPct val="91600"/>
              </a:lnSpc>
              <a:spcBef>
                <a:spcPts val="395"/>
              </a:spcBef>
            </a:pPr>
            <a:r>
              <a:rPr sz="2400" dirty="0" smtClean="0">
                <a:latin typeface="Calibri"/>
                <a:cs typeface="Calibri"/>
              </a:rPr>
              <a:t>–</a:t>
            </a:r>
            <a:r>
              <a:rPr lang="ru-RU" sz="2400" dirty="0">
                <a:cs typeface="Calibri"/>
              </a:rPr>
              <a:t> </a:t>
            </a:r>
            <a:r>
              <a:rPr lang="ru-RU" sz="2400" b="1" dirty="0" smtClean="0">
                <a:cs typeface="Calibri"/>
              </a:rPr>
              <a:t>победители </a:t>
            </a:r>
          </a:p>
          <a:p>
            <a:pPr marL="12700" marR="779145">
              <a:lnSpc>
                <a:spcPct val="91600"/>
              </a:lnSpc>
              <a:spcBef>
                <a:spcPts val="395"/>
              </a:spcBef>
            </a:pPr>
            <a:r>
              <a:rPr lang="ru-RU" sz="2400" b="1" dirty="0" err="1" smtClean="0">
                <a:cs typeface="Calibri"/>
              </a:rPr>
              <a:t>Кадак</a:t>
            </a:r>
            <a:r>
              <a:rPr lang="ru-RU" sz="2400" b="1" dirty="0" smtClean="0">
                <a:cs typeface="Calibri"/>
              </a:rPr>
              <a:t> </a:t>
            </a:r>
            <a:r>
              <a:rPr lang="ru-RU" sz="2400" b="1" dirty="0">
                <a:cs typeface="Calibri"/>
              </a:rPr>
              <a:t>Надежда </a:t>
            </a:r>
            <a:endParaRPr lang="ru-RU" sz="2400" b="1" dirty="0" smtClean="0">
              <a:cs typeface="Calibri"/>
            </a:endParaRPr>
          </a:p>
          <a:p>
            <a:pPr marL="12700" marR="779145">
              <a:lnSpc>
                <a:spcPct val="91600"/>
              </a:lnSpc>
              <a:spcBef>
                <a:spcPts val="395"/>
              </a:spcBef>
            </a:pPr>
            <a:r>
              <a:rPr lang="ru-RU" sz="2400" dirty="0" smtClean="0">
                <a:cs typeface="Calibri"/>
              </a:rPr>
              <a:t>(</a:t>
            </a:r>
            <a:r>
              <a:rPr lang="ru-RU" sz="2400" dirty="0">
                <a:cs typeface="Calibri"/>
              </a:rPr>
              <a:t>МБДОУ «Ермаковский детский сад № 5</a:t>
            </a:r>
            <a:r>
              <a:rPr lang="ru-RU" sz="2400" dirty="0" smtClean="0">
                <a:cs typeface="Calibri"/>
              </a:rPr>
              <a:t>). </a:t>
            </a:r>
            <a:r>
              <a:rPr lang="ru-RU" sz="2400" dirty="0">
                <a:cs typeface="Calibri"/>
              </a:rPr>
              <a:t>, Руководитель: </a:t>
            </a:r>
            <a:r>
              <a:rPr lang="ru-RU" sz="2400" dirty="0" err="1" smtClean="0">
                <a:cs typeface="Calibri"/>
              </a:rPr>
              <a:t>Столбунова</a:t>
            </a:r>
            <a:r>
              <a:rPr lang="ru-RU" sz="2400" dirty="0" smtClean="0">
                <a:cs typeface="Calibri"/>
              </a:rPr>
              <a:t> </a:t>
            </a:r>
            <a:r>
              <a:rPr lang="ru-RU" sz="2400" dirty="0">
                <a:cs typeface="Calibri"/>
              </a:rPr>
              <a:t>Ольга </a:t>
            </a:r>
            <a:r>
              <a:rPr lang="ru-RU" sz="2400" dirty="0" smtClean="0">
                <a:cs typeface="Calibri"/>
              </a:rPr>
              <a:t>Николаевна;</a:t>
            </a:r>
          </a:p>
          <a:p>
            <a:pPr marL="12700" marR="779145">
              <a:lnSpc>
                <a:spcPct val="91600"/>
              </a:lnSpc>
              <a:spcBef>
                <a:spcPts val="395"/>
              </a:spcBef>
            </a:pPr>
            <a:r>
              <a:rPr lang="ru-RU" sz="2400" b="1" dirty="0" smtClean="0">
                <a:cs typeface="Calibri"/>
              </a:rPr>
              <a:t>Молчанов </a:t>
            </a:r>
            <a:r>
              <a:rPr lang="ru-RU" sz="2400" b="1" dirty="0">
                <a:cs typeface="Calibri"/>
              </a:rPr>
              <a:t>Тимур </a:t>
            </a:r>
            <a:endParaRPr lang="ru-RU" sz="2400" b="1" dirty="0" smtClean="0">
              <a:cs typeface="Calibri"/>
            </a:endParaRPr>
          </a:p>
          <a:p>
            <a:pPr marL="12700" marR="779145">
              <a:lnSpc>
                <a:spcPct val="91600"/>
              </a:lnSpc>
              <a:spcBef>
                <a:spcPts val="395"/>
              </a:spcBef>
            </a:pPr>
            <a:r>
              <a:rPr lang="ru-RU" sz="2400" dirty="0" smtClean="0">
                <a:cs typeface="Calibri"/>
              </a:rPr>
              <a:t>(</a:t>
            </a:r>
            <a:r>
              <a:rPr lang="ru-RU" sz="2400" dirty="0">
                <a:cs typeface="Calibri"/>
              </a:rPr>
              <a:t>МБДОУ Ермаковский детский сад №1 комбинированного вида «Ромашка»). </a:t>
            </a:r>
            <a:r>
              <a:rPr lang="ru-RU" sz="2400" dirty="0" smtClean="0">
                <a:cs typeface="Calibri"/>
              </a:rPr>
              <a:t>Руководитель</a:t>
            </a:r>
            <a:r>
              <a:rPr lang="ru-RU" sz="2400" dirty="0">
                <a:cs typeface="Calibri"/>
              </a:rPr>
              <a:t>:</a:t>
            </a:r>
          </a:p>
          <a:p>
            <a:pPr marL="12700" marR="779145">
              <a:lnSpc>
                <a:spcPct val="91600"/>
              </a:lnSpc>
              <a:spcBef>
                <a:spcPts val="395"/>
              </a:spcBef>
            </a:pPr>
            <a:r>
              <a:rPr lang="ru-RU" sz="2400" dirty="0">
                <a:cs typeface="Calibri"/>
              </a:rPr>
              <a:t>Баранникова Вера </a:t>
            </a:r>
            <a:r>
              <a:rPr lang="ru-RU" sz="2400" dirty="0" smtClean="0">
                <a:cs typeface="Calibri"/>
              </a:rPr>
              <a:t>Евгеньевна</a:t>
            </a:r>
            <a:endParaRPr lang="ru-RU" sz="2400" dirty="0">
              <a:cs typeface="Calibri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0287910" y="2149475"/>
            <a:ext cx="931478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/>
            <a:r>
              <a:rPr lang="ru-RU" sz="3200" dirty="0" smtClean="0"/>
              <a:t>Районные соревнования </a:t>
            </a:r>
            <a:r>
              <a:rPr lang="ru-RU" sz="3200" dirty="0"/>
              <a:t>по легкоатлетическому </a:t>
            </a:r>
          </a:p>
          <a:p>
            <a:pPr algn="ctr"/>
            <a:r>
              <a:rPr lang="ru-RU" sz="3200" dirty="0"/>
              <a:t>троеборью среди детей старшего дошкольного возраста</a:t>
            </a:r>
          </a:p>
        </p:txBody>
      </p:sp>
      <p:pic>
        <p:nvPicPr>
          <p:cNvPr id="5122" name="Picture 2" descr="C:\Users\1\Desktop\АПС-2023\20230524_100410-—-kopiya-1024x34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092" y="3637520"/>
            <a:ext cx="97536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8"/>
          <p:cNvSpPr txBox="1"/>
          <p:nvPr/>
        </p:nvSpPr>
        <p:spPr>
          <a:xfrm>
            <a:off x="9826699" y="7559675"/>
            <a:ext cx="10146063" cy="185217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779145">
              <a:lnSpc>
                <a:spcPct val="91600"/>
              </a:lnSpc>
              <a:spcBef>
                <a:spcPts val="395"/>
              </a:spcBef>
            </a:pPr>
            <a:r>
              <a:rPr lang="ru-RU" sz="2000" b="1" dirty="0" smtClean="0">
                <a:cs typeface="Calibri"/>
              </a:rPr>
              <a:t>1 место - </a:t>
            </a:r>
            <a:r>
              <a:rPr lang="ru-RU" sz="2000" dirty="0" smtClean="0">
                <a:cs typeface="Calibri"/>
              </a:rPr>
              <a:t>МБДОУ «Ермаковский детский сад №5 комбинированного вида», инструктор по физической культуре  Томилина Юлия Николаевна;</a:t>
            </a:r>
          </a:p>
          <a:p>
            <a:pPr marL="12700" marR="779145">
              <a:lnSpc>
                <a:spcPct val="91600"/>
              </a:lnSpc>
              <a:spcBef>
                <a:spcPts val="395"/>
              </a:spcBef>
            </a:pPr>
            <a:r>
              <a:rPr lang="ru-RU" sz="2000" b="1" dirty="0" smtClean="0">
                <a:cs typeface="Calibri"/>
              </a:rPr>
              <a:t>2 место – </a:t>
            </a:r>
            <a:r>
              <a:rPr lang="ru-RU" sz="2000" dirty="0" smtClean="0">
                <a:cs typeface="Calibri"/>
              </a:rPr>
              <a:t>МБДОУ Ермаковский детский сад №2 комбинированного вида «Родничок</a:t>
            </a:r>
            <a:r>
              <a:rPr lang="ru-RU" sz="2000" dirty="0">
                <a:cs typeface="Calibri"/>
              </a:rPr>
              <a:t>», инструктор по физической культуре </a:t>
            </a:r>
            <a:r>
              <a:rPr lang="ru-RU" sz="2000" dirty="0" smtClean="0">
                <a:cs typeface="Calibri"/>
              </a:rPr>
              <a:t> </a:t>
            </a:r>
            <a:r>
              <a:rPr lang="ru-RU" sz="2000" dirty="0" err="1" smtClean="0">
                <a:cs typeface="Calibri"/>
              </a:rPr>
              <a:t>Ровенко</a:t>
            </a:r>
            <a:r>
              <a:rPr lang="ru-RU" sz="2000" dirty="0" smtClean="0">
                <a:cs typeface="Calibri"/>
              </a:rPr>
              <a:t> Сергей Александрович;</a:t>
            </a:r>
          </a:p>
          <a:p>
            <a:pPr marL="12700" marR="779145">
              <a:lnSpc>
                <a:spcPct val="91600"/>
              </a:lnSpc>
              <a:spcBef>
                <a:spcPts val="395"/>
              </a:spcBef>
            </a:pPr>
            <a:r>
              <a:rPr lang="ru-RU" sz="2000" b="1" dirty="0" smtClean="0">
                <a:cs typeface="Calibri"/>
              </a:rPr>
              <a:t>3 место - </a:t>
            </a:r>
            <a:r>
              <a:rPr lang="ru-RU" sz="2000" dirty="0" smtClean="0">
                <a:cs typeface="Calibri"/>
              </a:rPr>
              <a:t>МБДОУ Ермаковский детский сад №1 комбинированного вида «</a:t>
            </a:r>
            <a:r>
              <a:rPr lang="ru-RU" sz="2000" dirty="0">
                <a:cs typeface="Calibri"/>
              </a:rPr>
              <a:t>Ромашка», инструктор по физической культуре </a:t>
            </a:r>
            <a:r>
              <a:rPr lang="ru-RU" sz="2000" dirty="0" smtClean="0">
                <a:cs typeface="Calibri"/>
              </a:rPr>
              <a:t> Куликовских Линда Владимировна</a:t>
            </a:r>
            <a:endParaRPr lang="ru-RU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2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604250" y="1311275"/>
            <a:ext cx="10278311" cy="827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506855" lvl="0" algn="ctr">
              <a:lnSpc>
                <a:spcPct val="80000"/>
              </a:lnSpc>
              <a:spcBef>
                <a:spcPts val="1535"/>
              </a:spcBef>
            </a:pPr>
            <a:r>
              <a:rPr lang="ru-RU" sz="7200" kern="0" dirty="0" smtClean="0">
                <a:solidFill>
                  <a:srgbClr val="524641"/>
                </a:solidFill>
                <a:latin typeface="Druk Cyr" charset="-52"/>
                <a:ea typeface="Calibri"/>
                <a:cs typeface="Times New Roman"/>
              </a:rPr>
              <a:t>ОСНОВНЫЕ    СРЕДСТВА </a:t>
            </a:r>
            <a:r>
              <a:rPr lang="ru-RU" sz="7200" kern="0" dirty="0">
                <a:solidFill>
                  <a:srgbClr val="524641"/>
                </a:solidFill>
                <a:latin typeface="Druk Cyr" charset="-52"/>
                <a:ea typeface="Calibri"/>
                <a:cs typeface="Times New Roman"/>
              </a:rPr>
              <a:t>ДОСТИЖЕНИЯ </a:t>
            </a:r>
            <a:r>
              <a:rPr lang="ru-RU" sz="7200" kern="0" dirty="0" smtClean="0">
                <a:solidFill>
                  <a:srgbClr val="524641"/>
                </a:solidFill>
                <a:latin typeface="Druk Cyr" charset="-52"/>
                <a:ea typeface="Calibri"/>
                <a:cs typeface="Times New Roman"/>
              </a:rPr>
              <a:t>   </a:t>
            </a:r>
          </a:p>
          <a:p>
            <a:pPr marL="12700" marR="1506855" lvl="0" algn="ctr">
              <a:lnSpc>
                <a:spcPct val="80000"/>
              </a:lnSpc>
              <a:spcBef>
                <a:spcPts val="1535"/>
              </a:spcBef>
            </a:pPr>
            <a:r>
              <a:rPr lang="ru-RU" sz="7200" kern="0" dirty="0" smtClean="0">
                <a:solidFill>
                  <a:srgbClr val="524641"/>
                </a:solidFill>
                <a:latin typeface="Druk Cyr" charset="-52"/>
                <a:ea typeface="Calibri"/>
                <a:cs typeface="Times New Roman"/>
              </a:rPr>
              <a:t>ОБРАЗОВАТЕЛЬНОГО  </a:t>
            </a:r>
            <a:r>
              <a:rPr lang="ru-RU" sz="7200" kern="0" dirty="0">
                <a:solidFill>
                  <a:srgbClr val="524641"/>
                </a:solidFill>
                <a:latin typeface="Druk Cyr" charset="-52"/>
                <a:ea typeface="Calibri"/>
                <a:cs typeface="Times New Roman"/>
              </a:rPr>
              <a:t>СУВЕРЕНИТЕТА</a:t>
            </a:r>
            <a:endParaRPr lang="ru-RU" sz="3200" b="1" spc="-5" dirty="0" smtClean="0">
              <a:solidFill>
                <a:srgbClr val="BB8945"/>
              </a:solidFill>
              <a:cs typeface="Calibri"/>
            </a:endParaRPr>
          </a:p>
          <a:p>
            <a:pPr marL="12700" marR="1506855" lvl="0">
              <a:lnSpc>
                <a:spcPct val="80000"/>
              </a:lnSpc>
              <a:spcBef>
                <a:spcPts val="1535"/>
              </a:spcBef>
            </a:pPr>
            <a:endParaRPr lang="ru-RU" sz="3200" dirty="0" smtClean="0">
              <a:solidFill>
                <a:prstClr val="black"/>
              </a:solidFill>
              <a:cs typeface="Calibri"/>
            </a:endParaRPr>
          </a:p>
          <a:p>
            <a:pPr marL="241300" marR="248285" lvl="0" indent="-228600" algn="just">
              <a:lnSpc>
                <a:spcPct val="80000"/>
              </a:lnSpc>
              <a:spcBef>
                <a:spcPts val="1000"/>
              </a:spcBef>
              <a:buClr>
                <a:srgbClr val="BB8945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lang="ru-RU" sz="2800" spc="-5" dirty="0" smtClean="0">
                <a:solidFill>
                  <a:prstClr val="black"/>
                </a:solidFill>
                <a:latin typeface="Neue Machina"/>
                <a:cs typeface="Calibri"/>
              </a:rPr>
              <a:t>Формирование</a:t>
            </a:r>
            <a:r>
              <a:rPr lang="ru-RU" sz="2800" spc="25" dirty="0" smtClean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b="1" spc="-5" dirty="0" smtClean="0">
                <a:solidFill>
                  <a:prstClr val="black"/>
                </a:solidFill>
                <a:latin typeface="Neue Machina"/>
                <a:cs typeface="Calibri"/>
              </a:rPr>
              <a:t>единого</a:t>
            </a:r>
            <a:r>
              <a:rPr lang="ru-RU" sz="2800" b="1" spc="-10" dirty="0" smtClean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b="1" spc="-5" dirty="0" smtClean="0">
                <a:solidFill>
                  <a:prstClr val="black"/>
                </a:solidFill>
                <a:latin typeface="Neue Machina"/>
                <a:cs typeface="Calibri"/>
              </a:rPr>
              <a:t>образовательного</a:t>
            </a:r>
            <a:r>
              <a:rPr lang="ru-RU" sz="2800" b="1" spc="5" dirty="0" smtClean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b="1" spc="-5" dirty="0" smtClean="0">
                <a:solidFill>
                  <a:prstClr val="black"/>
                </a:solidFill>
                <a:latin typeface="Neue Machina"/>
                <a:cs typeface="Calibri"/>
              </a:rPr>
              <a:t>пространства</a:t>
            </a:r>
            <a:r>
              <a:rPr lang="ru-RU" sz="2800" spc="-5" dirty="0" smtClean="0">
                <a:solidFill>
                  <a:prstClr val="black"/>
                </a:solidFill>
                <a:latin typeface="Neue Machina"/>
                <a:cs typeface="Calibri"/>
              </a:rPr>
              <a:t>, </a:t>
            </a:r>
            <a:r>
              <a:rPr lang="ru-RU" sz="2800" spc="-395" dirty="0" smtClean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 smtClean="0">
                <a:solidFill>
                  <a:prstClr val="black"/>
                </a:solidFill>
                <a:latin typeface="Neue Machina"/>
                <a:cs typeface="Calibri"/>
              </a:rPr>
              <a:t>внедрение</a:t>
            </a:r>
            <a:r>
              <a:rPr lang="ru-RU" sz="2800" dirty="0" smtClean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 smtClean="0">
                <a:solidFill>
                  <a:prstClr val="black"/>
                </a:solidFill>
                <a:latin typeface="Neue Machina"/>
                <a:cs typeface="Calibri"/>
              </a:rPr>
              <a:t>информационных</a:t>
            </a:r>
            <a:r>
              <a:rPr lang="ru-RU" sz="2800" spc="25" dirty="0" smtClean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 smtClean="0">
                <a:solidFill>
                  <a:prstClr val="black"/>
                </a:solidFill>
                <a:latin typeface="Neue Machina"/>
                <a:cs typeface="Calibri"/>
              </a:rPr>
              <a:t>технологий,</a:t>
            </a:r>
            <a:r>
              <a:rPr lang="ru-RU" sz="2800" spc="5" dirty="0" smtClean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 smtClean="0">
                <a:solidFill>
                  <a:prstClr val="black"/>
                </a:solidFill>
                <a:latin typeface="Neue Machina"/>
                <a:cs typeface="Calibri"/>
              </a:rPr>
              <a:t>дополняющих </a:t>
            </a:r>
            <a:r>
              <a:rPr lang="ru-RU" sz="2800" dirty="0" smtClean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 smtClean="0">
                <a:solidFill>
                  <a:prstClr val="black"/>
                </a:solidFill>
                <a:latin typeface="Neue Machina"/>
                <a:cs typeface="Calibri"/>
              </a:rPr>
              <a:t>систему</a:t>
            </a:r>
            <a:r>
              <a:rPr lang="ru-RU" sz="2800" spc="15" dirty="0" smtClean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 smtClean="0">
                <a:solidFill>
                  <a:prstClr val="black"/>
                </a:solidFill>
                <a:latin typeface="Neue Machina"/>
                <a:cs typeface="Calibri"/>
              </a:rPr>
              <a:t>образования</a:t>
            </a:r>
          </a:p>
          <a:p>
            <a:pPr marL="12700" marR="248285" lvl="0" algn="just">
              <a:lnSpc>
                <a:spcPct val="80000"/>
              </a:lnSpc>
              <a:spcBef>
                <a:spcPts val="1000"/>
              </a:spcBef>
              <a:buClr>
                <a:srgbClr val="BB8945"/>
              </a:buClr>
              <a:tabLst>
                <a:tab pos="240665" algn="l"/>
                <a:tab pos="241300" algn="l"/>
              </a:tabLst>
            </a:pPr>
            <a:endParaRPr lang="ru-RU" sz="2800" dirty="0" smtClean="0">
              <a:solidFill>
                <a:prstClr val="black"/>
              </a:solidFill>
              <a:latin typeface="Neue Machina"/>
              <a:cs typeface="Calibri"/>
            </a:endParaRPr>
          </a:p>
          <a:p>
            <a:pPr marL="241300" marR="873760" lvl="0" indent="-228600" algn="just">
              <a:lnSpc>
                <a:spcPct val="80000"/>
              </a:lnSpc>
              <a:spcBef>
                <a:spcPts val="1005"/>
              </a:spcBef>
              <a:buClr>
                <a:srgbClr val="BB8945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lang="ru-RU" sz="2800" spc="-5" dirty="0" smtClean="0">
                <a:solidFill>
                  <a:prstClr val="black"/>
                </a:solidFill>
                <a:latin typeface="Neue Machina"/>
                <a:cs typeface="Calibri"/>
              </a:rPr>
              <a:t>Построение</a:t>
            </a:r>
            <a:r>
              <a:rPr lang="ru-RU" sz="2800" spc="30" dirty="0" smtClean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b="1" spc="-5" dirty="0">
                <a:solidFill>
                  <a:prstClr val="black"/>
                </a:solidFill>
                <a:latin typeface="Neue Machina"/>
                <a:cs typeface="Calibri"/>
              </a:rPr>
              <a:t>системы</a:t>
            </a:r>
            <a:r>
              <a:rPr lang="ru-RU" sz="2800" b="1" spc="-10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Neue Machina"/>
                <a:cs typeface="Calibri"/>
              </a:rPr>
              <a:t>воспитания</a:t>
            </a:r>
            <a:r>
              <a:rPr lang="ru-RU" sz="2800" b="1" spc="-15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Neue Machina"/>
                <a:cs typeface="Calibri"/>
              </a:rPr>
              <a:t>как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10" dirty="0">
                <a:solidFill>
                  <a:prstClr val="black"/>
                </a:solidFill>
                <a:latin typeface="Neue Machina"/>
                <a:cs typeface="Calibri"/>
              </a:rPr>
              <a:t>системы 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 формирования</a:t>
            </a:r>
            <a:r>
              <a:rPr lang="ru-RU" sz="2800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традиционных</a:t>
            </a:r>
            <a:r>
              <a:rPr lang="ru-RU" sz="2800" spc="5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российских</a:t>
            </a:r>
            <a:r>
              <a:rPr lang="ru-RU" sz="2800" spc="35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духовно- </a:t>
            </a:r>
            <a:r>
              <a:rPr lang="ru-RU" sz="2800" spc="-395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Neue Machina"/>
                <a:cs typeface="Calibri"/>
              </a:rPr>
              <a:t>нравственных</a:t>
            </a:r>
            <a:r>
              <a:rPr lang="ru-RU" sz="2800" spc="5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ценностей,</a:t>
            </a:r>
            <a:r>
              <a:rPr lang="ru-RU" sz="2800" spc="25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включая </a:t>
            </a:r>
            <a:r>
              <a:rPr lang="ru-RU" sz="2800" spc="-10" dirty="0" smtClean="0">
                <a:solidFill>
                  <a:prstClr val="black"/>
                </a:solidFill>
                <a:latin typeface="Neue Machina"/>
                <a:cs typeface="Calibri"/>
              </a:rPr>
              <a:t>систему  </a:t>
            </a:r>
            <a:r>
              <a:rPr lang="ru-RU" sz="2800" spc="-10" dirty="0" err="1" smtClean="0">
                <a:solidFill>
                  <a:prstClr val="black"/>
                </a:solidFill>
                <a:latin typeface="Neue Machina"/>
                <a:cs typeface="Calibri"/>
              </a:rPr>
              <a:t>профориентационной</a:t>
            </a:r>
            <a:r>
              <a:rPr lang="ru-RU" sz="2800" spc="-10" dirty="0" smtClean="0">
                <a:solidFill>
                  <a:prstClr val="black"/>
                </a:solidFill>
                <a:latin typeface="Neue Machina"/>
                <a:cs typeface="Calibri"/>
              </a:rPr>
              <a:t> работы</a:t>
            </a:r>
            <a:endParaRPr lang="ru-RU" sz="2800" dirty="0">
              <a:solidFill>
                <a:prstClr val="black"/>
              </a:solidFill>
              <a:latin typeface="Neue Machina"/>
              <a:cs typeface="Calibri"/>
            </a:endParaRPr>
          </a:p>
          <a:p>
            <a:pPr marL="241300" lvl="0" algn="just">
              <a:lnSpc>
                <a:spcPts val="1730"/>
              </a:lnSpc>
            </a:pPr>
            <a:endParaRPr lang="ru-RU" sz="2800" spc="-5" dirty="0" smtClean="0">
              <a:solidFill>
                <a:prstClr val="black"/>
              </a:solidFill>
              <a:latin typeface="Neue Machina"/>
              <a:cs typeface="Calibri"/>
            </a:endParaRPr>
          </a:p>
          <a:p>
            <a:pPr marL="241300" lvl="0" algn="just">
              <a:lnSpc>
                <a:spcPts val="1730"/>
              </a:lnSpc>
            </a:pPr>
            <a:endParaRPr lang="ru-RU" sz="2800" dirty="0">
              <a:solidFill>
                <a:prstClr val="black"/>
              </a:solidFill>
              <a:latin typeface="Neue Machina"/>
              <a:cs typeface="Calibri"/>
            </a:endParaRPr>
          </a:p>
          <a:p>
            <a:pPr marL="241300" marR="635000" lvl="0" indent="-228600" algn="just">
              <a:lnSpc>
                <a:spcPct val="80000"/>
              </a:lnSpc>
              <a:spcBef>
                <a:spcPts val="1000"/>
              </a:spcBef>
              <a:buClr>
                <a:srgbClr val="BB8945"/>
              </a:buClr>
              <a:buFont typeface="Microsoft Sans Serif"/>
              <a:buChar char="•"/>
              <a:tabLst>
                <a:tab pos="292735" algn="l"/>
                <a:tab pos="293370" algn="l"/>
              </a:tabLst>
            </a:pPr>
            <a:r>
              <a:rPr lang="ru-RU" sz="2800" dirty="0">
                <a:solidFill>
                  <a:prstClr val="black"/>
                </a:solidFill>
                <a:latin typeface="Neue Machina"/>
              </a:rPr>
              <a:t>	</a:t>
            </a:r>
            <a:r>
              <a:rPr lang="ru-RU" sz="2800" b="1" spc="-5" dirty="0">
                <a:solidFill>
                  <a:prstClr val="black"/>
                </a:solidFill>
                <a:latin typeface="Neue Machina"/>
                <a:cs typeface="Calibri"/>
              </a:rPr>
              <a:t>Повышение</a:t>
            </a:r>
            <a:r>
              <a:rPr lang="ru-RU" sz="2800" b="1" spc="-10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b="1" spc="-5" dirty="0">
                <a:solidFill>
                  <a:prstClr val="black"/>
                </a:solidFill>
                <a:latin typeface="Neue Machina"/>
                <a:cs typeface="Calibri"/>
              </a:rPr>
              <a:t>статуса</a:t>
            </a:r>
            <a:r>
              <a:rPr lang="ru-RU" sz="2800" b="1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b="1" spc="-5" dirty="0">
                <a:solidFill>
                  <a:prstClr val="black"/>
                </a:solidFill>
                <a:latin typeface="Neue Machina"/>
                <a:cs typeface="Calibri"/>
              </a:rPr>
              <a:t>педагога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,</a:t>
            </a:r>
            <a:r>
              <a:rPr lang="ru-RU" sz="2800" dirty="0">
                <a:solidFill>
                  <a:prstClr val="black"/>
                </a:solidFill>
                <a:latin typeface="Neue Machina"/>
                <a:cs typeface="Calibri"/>
              </a:rPr>
              <a:t> как</a:t>
            </a:r>
            <a:r>
              <a:rPr lang="ru-RU" sz="2800" spc="5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субъекта,</a:t>
            </a:r>
            <a:r>
              <a:rPr lang="ru-RU" sz="2800" spc="10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Neue Machina"/>
                <a:cs typeface="Calibri"/>
              </a:rPr>
              <a:t>в</a:t>
            </a:r>
            <a:r>
              <a:rPr lang="ru-RU" sz="2800" spc="10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Neue Machina"/>
                <a:cs typeface="Calibri"/>
              </a:rPr>
              <a:t>первую </a:t>
            </a:r>
            <a:r>
              <a:rPr lang="ru-RU" sz="2800" spc="-390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 smtClean="0">
                <a:solidFill>
                  <a:prstClr val="black"/>
                </a:solidFill>
                <a:latin typeface="Neue Machina"/>
                <a:cs typeface="Calibri"/>
              </a:rPr>
              <a:t>очередь,</a:t>
            </a:r>
            <a:r>
              <a:rPr lang="ru-RU" sz="2800" spc="15" dirty="0" smtClean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определяющего</a:t>
            </a:r>
            <a:r>
              <a:rPr lang="ru-RU" sz="2800" spc="5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достижение</a:t>
            </a:r>
            <a:r>
              <a:rPr lang="ru-RU" sz="2800" spc="10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стратегических </a:t>
            </a:r>
            <a:r>
              <a:rPr lang="ru-RU" sz="2800" dirty="0">
                <a:solidFill>
                  <a:prstClr val="black"/>
                </a:solidFill>
                <a:latin typeface="Neue Machina"/>
                <a:cs typeface="Calibri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Neue Machina"/>
                <a:cs typeface="Calibri"/>
              </a:rPr>
              <a:t>приоритетов</a:t>
            </a:r>
            <a:endParaRPr lang="ru-RU" sz="2800" dirty="0">
              <a:solidFill>
                <a:prstClr val="black"/>
              </a:solidFill>
              <a:latin typeface="Neue Machina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398872"/>
            <a:ext cx="6962775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48450" y="10455275"/>
            <a:ext cx="62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7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82E6B1-B1FF-1B4F-AC0B-D59F5252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794" y="-1111949"/>
            <a:ext cx="22080998" cy="124199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0D992D-AC14-4F19-9194-9F8BB2667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3" y="8742094"/>
            <a:ext cx="22081000" cy="25672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01BBA12-C92F-7142-AA90-D4C02056D2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5282" y="7971899"/>
            <a:ext cx="3015678" cy="2542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38919C-A40B-43C1-97F0-EA3080DABC15}"/>
              </a:ext>
            </a:extLst>
          </p:cNvPr>
          <p:cNvSpPr txBox="1"/>
          <p:nvPr/>
        </p:nvSpPr>
        <p:spPr>
          <a:xfrm>
            <a:off x="1733113" y="3824228"/>
            <a:ext cx="16637874" cy="2613863"/>
          </a:xfrm>
          <a:prstGeom prst="rect">
            <a:avLst/>
          </a:prstGeom>
          <a:noFill/>
        </p:spPr>
        <p:txBody>
          <a:bodyPr wrap="square" lIns="150785" tIns="75392" rIns="150785" bIns="75392">
            <a:spAutoFit/>
          </a:bodyPr>
          <a:lstStyle/>
          <a:p>
            <a:pPr>
              <a:spcAft>
                <a:spcPts val="989"/>
              </a:spcAft>
            </a:pPr>
            <a:r>
              <a:rPr lang="ru-RU" sz="4900" i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«Нет силы более могучей, чем знание, человек, вооруженный знанием, </a:t>
            </a:r>
            <a:r>
              <a:rPr lang="en-US" sz="53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4900" i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непобедим»</a:t>
            </a:r>
          </a:p>
          <a:p>
            <a:pPr algn="r">
              <a:spcAft>
                <a:spcPts val="989"/>
              </a:spcAft>
            </a:pPr>
            <a:r>
              <a:rPr lang="ru-RU" sz="4900" i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Горький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9D0FF159-A7AE-4CE3-9FE4-5F09B3BE7AFE}"/>
              </a:ext>
            </a:extLst>
          </p:cNvPr>
          <p:cNvSpPr txBox="1">
            <a:spLocks/>
          </p:cNvSpPr>
          <p:nvPr/>
        </p:nvSpPr>
        <p:spPr>
          <a:xfrm>
            <a:off x="6455215" y="9208937"/>
            <a:ext cx="11482198" cy="1633573"/>
          </a:xfrm>
          <a:prstGeom prst="rect">
            <a:avLst/>
          </a:prstGeom>
        </p:spPr>
        <p:txBody>
          <a:bodyPr vert="horz" lIns="150785" tIns="75392" rIns="150785" bIns="7539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9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</a:t>
            </a:r>
            <a:endParaRPr lang="ru-RU" sz="11900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89250" y="374650"/>
            <a:ext cx="14814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kern="0" dirty="0" smtClean="0">
                <a:solidFill>
                  <a:srgbClr val="C00000"/>
                </a:solidFill>
                <a:latin typeface="Druk Cyr" charset="-52"/>
                <a:ea typeface="Calibri"/>
                <a:cs typeface="Times New Roman"/>
              </a:rPr>
              <a:t>Ключевые показатели школьного образования</a:t>
            </a:r>
            <a:endParaRPr lang="ru-RU" sz="7200" dirty="0">
              <a:solidFill>
                <a:srgbClr val="C00000"/>
              </a:solidFill>
            </a:endParaRPr>
          </a:p>
        </p:txBody>
      </p:sp>
      <p:grpSp>
        <p:nvGrpSpPr>
          <p:cNvPr id="10" name="object 4"/>
          <p:cNvGrpSpPr/>
          <p:nvPr/>
        </p:nvGrpSpPr>
        <p:grpSpPr>
          <a:xfrm>
            <a:off x="1136650" y="4684251"/>
            <a:ext cx="5007409" cy="2048510"/>
            <a:chOff x="478536" y="3424428"/>
            <a:chExt cx="3398520" cy="2048510"/>
          </a:xfrm>
          <a:solidFill>
            <a:srgbClr val="CC9900"/>
          </a:solidFill>
        </p:grpSpPr>
        <p:sp>
          <p:nvSpPr>
            <p:cNvPr id="11" name="object 5"/>
            <p:cNvSpPr/>
            <p:nvPr/>
          </p:nvSpPr>
          <p:spPr>
            <a:xfrm>
              <a:off x="484632" y="3430270"/>
              <a:ext cx="3386454" cy="2035810"/>
            </a:xfrm>
            <a:custGeom>
              <a:avLst/>
              <a:gdLst/>
              <a:ahLst/>
              <a:cxnLst/>
              <a:rect l="l" t="t" r="r" b="b"/>
              <a:pathLst>
                <a:path w="3386454" h="2035810">
                  <a:moveTo>
                    <a:pt x="3386315" y="0"/>
                  </a:moveTo>
                  <a:lnTo>
                    <a:pt x="0" y="0"/>
                  </a:lnTo>
                  <a:lnTo>
                    <a:pt x="0" y="328930"/>
                  </a:lnTo>
                  <a:lnTo>
                    <a:pt x="0" y="2035810"/>
                  </a:lnTo>
                  <a:lnTo>
                    <a:pt x="328206" y="2035810"/>
                  </a:lnTo>
                  <a:lnTo>
                    <a:pt x="328206" y="328930"/>
                  </a:lnTo>
                  <a:lnTo>
                    <a:pt x="3386315" y="328930"/>
                  </a:lnTo>
                  <a:lnTo>
                    <a:pt x="33863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484632" y="3430524"/>
              <a:ext cx="3386454" cy="2036445"/>
            </a:xfrm>
            <a:custGeom>
              <a:avLst/>
              <a:gdLst/>
              <a:ahLst/>
              <a:cxnLst/>
              <a:rect l="l" t="t" r="r" b="b"/>
              <a:pathLst>
                <a:path w="3386454" h="2036445">
                  <a:moveTo>
                    <a:pt x="3386328" y="0"/>
                  </a:moveTo>
                  <a:lnTo>
                    <a:pt x="3386328" y="328040"/>
                  </a:lnTo>
                  <a:lnTo>
                    <a:pt x="328206" y="328040"/>
                  </a:lnTo>
                  <a:lnTo>
                    <a:pt x="328206" y="2036064"/>
                  </a:lnTo>
                  <a:lnTo>
                    <a:pt x="0" y="2036064"/>
                  </a:lnTo>
                  <a:lnTo>
                    <a:pt x="0" y="0"/>
                  </a:lnTo>
                  <a:lnTo>
                    <a:pt x="3386328" y="0"/>
                  </a:lnTo>
                  <a:close/>
                </a:path>
              </a:pathLst>
            </a:custGeom>
            <a:grpFill/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4"/>
          <p:cNvGrpSpPr/>
          <p:nvPr/>
        </p:nvGrpSpPr>
        <p:grpSpPr>
          <a:xfrm>
            <a:off x="831850" y="2205228"/>
            <a:ext cx="4523207" cy="2048510"/>
            <a:chOff x="478536" y="3424428"/>
            <a:chExt cx="3398520" cy="2048510"/>
          </a:xfrm>
          <a:solidFill>
            <a:srgbClr val="CC9900"/>
          </a:solidFill>
        </p:grpSpPr>
        <p:sp>
          <p:nvSpPr>
            <p:cNvPr id="14" name="object 5"/>
            <p:cNvSpPr/>
            <p:nvPr/>
          </p:nvSpPr>
          <p:spPr>
            <a:xfrm>
              <a:off x="484632" y="3430270"/>
              <a:ext cx="3386454" cy="2035810"/>
            </a:xfrm>
            <a:custGeom>
              <a:avLst/>
              <a:gdLst/>
              <a:ahLst/>
              <a:cxnLst/>
              <a:rect l="l" t="t" r="r" b="b"/>
              <a:pathLst>
                <a:path w="3386454" h="2035810">
                  <a:moveTo>
                    <a:pt x="3386315" y="0"/>
                  </a:moveTo>
                  <a:lnTo>
                    <a:pt x="0" y="0"/>
                  </a:lnTo>
                  <a:lnTo>
                    <a:pt x="0" y="328930"/>
                  </a:lnTo>
                  <a:lnTo>
                    <a:pt x="0" y="2035810"/>
                  </a:lnTo>
                  <a:lnTo>
                    <a:pt x="328206" y="2035810"/>
                  </a:lnTo>
                  <a:lnTo>
                    <a:pt x="328206" y="328930"/>
                  </a:lnTo>
                  <a:lnTo>
                    <a:pt x="3386315" y="328930"/>
                  </a:lnTo>
                  <a:lnTo>
                    <a:pt x="33863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/>
            <p:cNvSpPr/>
            <p:nvPr/>
          </p:nvSpPr>
          <p:spPr>
            <a:xfrm>
              <a:off x="484632" y="3430524"/>
              <a:ext cx="3386454" cy="2036445"/>
            </a:xfrm>
            <a:custGeom>
              <a:avLst/>
              <a:gdLst/>
              <a:ahLst/>
              <a:cxnLst/>
              <a:rect l="l" t="t" r="r" b="b"/>
              <a:pathLst>
                <a:path w="3386454" h="2036445">
                  <a:moveTo>
                    <a:pt x="3386328" y="0"/>
                  </a:moveTo>
                  <a:lnTo>
                    <a:pt x="3386328" y="328040"/>
                  </a:lnTo>
                  <a:lnTo>
                    <a:pt x="328206" y="328040"/>
                  </a:lnTo>
                  <a:lnTo>
                    <a:pt x="328206" y="2036064"/>
                  </a:lnTo>
                  <a:lnTo>
                    <a:pt x="0" y="2036064"/>
                  </a:lnTo>
                  <a:lnTo>
                    <a:pt x="0" y="0"/>
                  </a:lnTo>
                  <a:lnTo>
                    <a:pt x="3386328" y="0"/>
                  </a:lnTo>
                  <a:close/>
                </a:path>
              </a:pathLst>
            </a:custGeom>
            <a:grpFill/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4"/>
          <p:cNvGrpSpPr/>
          <p:nvPr/>
        </p:nvGrpSpPr>
        <p:grpSpPr>
          <a:xfrm>
            <a:off x="8007350" y="4423749"/>
            <a:ext cx="5123305" cy="2553823"/>
            <a:chOff x="478536" y="3424428"/>
            <a:chExt cx="3398520" cy="2048510"/>
          </a:xfrm>
          <a:solidFill>
            <a:srgbClr val="CC9900"/>
          </a:solidFill>
        </p:grpSpPr>
        <p:sp>
          <p:nvSpPr>
            <p:cNvPr id="20" name="object 5"/>
            <p:cNvSpPr/>
            <p:nvPr/>
          </p:nvSpPr>
          <p:spPr>
            <a:xfrm>
              <a:off x="484632" y="3430270"/>
              <a:ext cx="3386454" cy="2035810"/>
            </a:xfrm>
            <a:custGeom>
              <a:avLst/>
              <a:gdLst/>
              <a:ahLst/>
              <a:cxnLst/>
              <a:rect l="l" t="t" r="r" b="b"/>
              <a:pathLst>
                <a:path w="3386454" h="2035810">
                  <a:moveTo>
                    <a:pt x="3386315" y="0"/>
                  </a:moveTo>
                  <a:lnTo>
                    <a:pt x="0" y="0"/>
                  </a:lnTo>
                  <a:lnTo>
                    <a:pt x="0" y="328930"/>
                  </a:lnTo>
                  <a:lnTo>
                    <a:pt x="0" y="2035810"/>
                  </a:lnTo>
                  <a:lnTo>
                    <a:pt x="328206" y="2035810"/>
                  </a:lnTo>
                  <a:lnTo>
                    <a:pt x="328206" y="328930"/>
                  </a:lnTo>
                  <a:lnTo>
                    <a:pt x="3386315" y="328930"/>
                  </a:lnTo>
                  <a:lnTo>
                    <a:pt x="33863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"/>
            <p:cNvSpPr/>
            <p:nvPr/>
          </p:nvSpPr>
          <p:spPr>
            <a:xfrm>
              <a:off x="484632" y="3430524"/>
              <a:ext cx="3386454" cy="2036445"/>
            </a:xfrm>
            <a:custGeom>
              <a:avLst/>
              <a:gdLst/>
              <a:ahLst/>
              <a:cxnLst/>
              <a:rect l="l" t="t" r="r" b="b"/>
              <a:pathLst>
                <a:path w="3386454" h="2036445">
                  <a:moveTo>
                    <a:pt x="3386328" y="0"/>
                  </a:moveTo>
                  <a:lnTo>
                    <a:pt x="3386328" y="328040"/>
                  </a:lnTo>
                  <a:lnTo>
                    <a:pt x="328206" y="328040"/>
                  </a:lnTo>
                  <a:lnTo>
                    <a:pt x="328206" y="2036064"/>
                  </a:lnTo>
                  <a:lnTo>
                    <a:pt x="0" y="2036064"/>
                  </a:lnTo>
                  <a:lnTo>
                    <a:pt x="0" y="0"/>
                  </a:lnTo>
                  <a:lnTo>
                    <a:pt x="3386328" y="0"/>
                  </a:lnTo>
                  <a:close/>
                </a:path>
              </a:pathLst>
            </a:custGeom>
            <a:grpFill/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4"/>
          <p:cNvGrpSpPr/>
          <p:nvPr/>
        </p:nvGrpSpPr>
        <p:grpSpPr>
          <a:xfrm>
            <a:off x="899594" y="7310962"/>
            <a:ext cx="3965379" cy="2048510"/>
            <a:chOff x="478536" y="3424428"/>
            <a:chExt cx="3398520" cy="2048510"/>
          </a:xfrm>
          <a:solidFill>
            <a:srgbClr val="CC9900"/>
          </a:solidFill>
        </p:grpSpPr>
        <p:sp>
          <p:nvSpPr>
            <p:cNvPr id="23" name="object 5"/>
            <p:cNvSpPr/>
            <p:nvPr/>
          </p:nvSpPr>
          <p:spPr>
            <a:xfrm>
              <a:off x="484632" y="3430270"/>
              <a:ext cx="3386454" cy="2035810"/>
            </a:xfrm>
            <a:custGeom>
              <a:avLst/>
              <a:gdLst/>
              <a:ahLst/>
              <a:cxnLst/>
              <a:rect l="l" t="t" r="r" b="b"/>
              <a:pathLst>
                <a:path w="3386454" h="2035810">
                  <a:moveTo>
                    <a:pt x="3386315" y="0"/>
                  </a:moveTo>
                  <a:lnTo>
                    <a:pt x="0" y="0"/>
                  </a:lnTo>
                  <a:lnTo>
                    <a:pt x="0" y="328930"/>
                  </a:lnTo>
                  <a:lnTo>
                    <a:pt x="0" y="2035810"/>
                  </a:lnTo>
                  <a:lnTo>
                    <a:pt x="328206" y="2035810"/>
                  </a:lnTo>
                  <a:lnTo>
                    <a:pt x="328206" y="328930"/>
                  </a:lnTo>
                  <a:lnTo>
                    <a:pt x="3386315" y="328930"/>
                  </a:lnTo>
                  <a:lnTo>
                    <a:pt x="33863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/>
            <p:cNvSpPr/>
            <p:nvPr/>
          </p:nvSpPr>
          <p:spPr>
            <a:xfrm>
              <a:off x="484632" y="3430524"/>
              <a:ext cx="3386454" cy="2036445"/>
            </a:xfrm>
            <a:custGeom>
              <a:avLst/>
              <a:gdLst/>
              <a:ahLst/>
              <a:cxnLst/>
              <a:rect l="l" t="t" r="r" b="b"/>
              <a:pathLst>
                <a:path w="3386454" h="2036445">
                  <a:moveTo>
                    <a:pt x="3386328" y="0"/>
                  </a:moveTo>
                  <a:lnTo>
                    <a:pt x="3386328" y="328040"/>
                  </a:lnTo>
                  <a:lnTo>
                    <a:pt x="328206" y="328040"/>
                  </a:lnTo>
                  <a:lnTo>
                    <a:pt x="328206" y="2036064"/>
                  </a:lnTo>
                  <a:lnTo>
                    <a:pt x="0" y="2036064"/>
                  </a:lnTo>
                  <a:lnTo>
                    <a:pt x="0" y="0"/>
                  </a:lnTo>
                  <a:lnTo>
                    <a:pt x="3386328" y="0"/>
                  </a:lnTo>
                  <a:close/>
                </a:path>
              </a:pathLst>
            </a:custGeom>
            <a:grpFill/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4"/>
          <p:cNvGrpSpPr/>
          <p:nvPr/>
        </p:nvGrpSpPr>
        <p:grpSpPr>
          <a:xfrm>
            <a:off x="7267694" y="7342584"/>
            <a:ext cx="6137156" cy="2048510"/>
            <a:chOff x="478536" y="3424428"/>
            <a:chExt cx="3398520" cy="2048510"/>
          </a:xfrm>
          <a:solidFill>
            <a:srgbClr val="CC9900"/>
          </a:solidFill>
        </p:grpSpPr>
        <p:sp>
          <p:nvSpPr>
            <p:cNvPr id="26" name="object 5"/>
            <p:cNvSpPr/>
            <p:nvPr/>
          </p:nvSpPr>
          <p:spPr>
            <a:xfrm>
              <a:off x="484632" y="3430270"/>
              <a:ext cx="3386454" cy="2035810"/>
            </a:xfrm>
            <a:custGeom>
              <a:avLst/>
              <a:gdLst/>
              <a:ahLst/>
              <a:cxnLst/>
              <a:rect l="l" t="t" r="r" b="b"/>
              <a:pathLst>
                <a:path w="3386454" h="2035810">
                  <a:moveTo>
                    <a:pt x="3386315" y="0"/>
                  </a:moveTo>
                  <a:lnTo>
                    <a:pt x="0" y="0"/>
                  </a:lnTo>
                  <a:lnTo>
                    <a:pt x="0" y="328930"/>
                  </a:lnTo>
                  <a:lnTo>
                    <a:pt x="0" y="2035810"/>
                  </a:lnTo>
                  <a:lnTo>
                    <a:pt x="328206" y="2035810"/>
                  </a:lnTo>
                  <a:lnTo>
                    <a:pt x="328206" y="328930"/>
                  </a:lnTo>
                  <a:lnTo>
                    <a:pt x="3386315" y="328930"/>
                  </a:lnTo>
                  <a:lnTo>
                    <a:pt x="33863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484632" y="3430524"/>
              <a:ext cx="3386454" cy="2036445"/>
            </a:xfrm>
            <a:custGeom>
              <a:avLst/>
              <a:gdLst/>
              <a:ahLst/>
              <a:cxnLst/>
              <a:rect l="l" t="t" r="r" b="b"/>
              <a:pathLst>
                <a:path w="3386454" h="2036445">
                  <a:moveTo>
                    <a:pt x="3386328" y="0"/>
                  </a:moveTo>
                  <a:lnTo>
                    <a:pt x="3386328" y="328040"/>
                  </a:lnTo>
                  <a:lnTo>
                    <a:pt x="328206" y="328040"/>
                  </a:lnTo>
                  <a:lnTo>
                    <a:pt x="328206" y="2036064"/>
                  </a:lnTo>
                  <a:lnTo>
                    <a:pt x="0" y="2036064"/>
                  </a:lnTo>
                  <a:lnTo>
                    <a:pt x="0" y="0"/>
                  </a:lnTo>
                  <a:lnTo>
                    <a:pt x="3386328" y="0"/>
                  </a:lnTo>
                  <a:close/>
                </a:path>
              </a:pathLst>
            </a:custGeom>
            <a:grpFill/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4"/>
          <p:cNvGrpSpPr/>
          <p:nvPr/>
        </p:nvGrpSpPr>
        <p:grpSpPr>
          <a:xfrm>
            <a:off x="14384479" y="3782860"/>
            <a:ext cx="3398520" cy="2070994"/>
            <a:chOff x="478536" y="3424428"/>
            <a:chExt cx="3398520" cy="2048510"/>
          </a:xfrm>
          <a:solidFill>
            <a:srgbClr val="CC9900"/>
          </a:solidFill>
        </p:grpSpPr>
        <p:sp>
          <p:nvSpPr>
            <p:cNvPr id="29" name="object 5"/>
            <p:cNvSpPr/>
            <p:nvPr/>
          </p:nvSpPr>
          <p:spPr>
            <a:xfrm>
              <a:off x="484632" y="3430270"/>
              <a:ext cx="3386454" cy="2035810"/>
            </a:xfrm>
            <a:custGeom>
              <a:avLst/>
              <a:gdLst/>
              <a:ahLst/>
              <a:cxnLst/>
              <a:rect l="l" t="t" r="r" b="b"/>
              <a:pathLst>
                <a:path w="3386454" h="2035810">
                  <a:moveTo>
                    <a:pt x="3386315" y="0"/>
                  </a:moveTo>
                  <a:lnTo>
                    <a:pt x="0" y="0"/>
                  </a:lnTo>
                  <a:lnTo>
                    <a:pt x="0" y="328930"/>
                  </a:lnTo>
                  <a:lnTo>
                    <a:pt x="0" y="2035810"/>
                  </a:lnTo>
                  <a:lnTo>
                    <a:pt x="328206" y="2035810"/>
                  </a:lnTo>
                  <a:lnTo>
                    <a:pt x="328206" y="328930"/>
                  </a:lnTo>
                  <a:lnTo>
                    <a:pt x="3386315" y="328930"/>
                  </a:lnTo>
                  <a:lnTo>
                    <a:pt x="33863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6"/>
            <p:cNvSpPr/>
            <p:nvPr/>
          </p:nvSpPr>
          <p:spPr>
            <a:xfrm>
              <a:off x="484632" y="3430524"/>
              <a:ext cx="3386454" cy="2036445"/>
            </a:xfrm>
            <a:custGeom>
              <a:avLst/>
              <a:gdLst/>
              <a:ahLst/>
              <a:cxnLst/>
              <a:rect l="l" t="t" r="r" b="b"/>
              <a:pathLst>
                <a:path w="3386454" h="2036445">
                  <a:moveTo>
                    <a:pt x="3386328" y="0"/>
                  </a:moveTo>
                  <a:lnTo>
                    <a:pt x="3386328" y="328040"/>
                  </a:lnTo>
                  <a:lnTo>
                    <a:pt x="328206" y="328040"/>
                  </a:lnTo>
                  <a:lnTo>
                    <a:pt x="328206" y="2036064"/>
                  </a:lnTo>
                  <a:lnTo>
                    <a:pt x="0" y="2036064"/>
                  </a:lnTo>
                  <a:lnTo>
                    <a:pt x="0" y="0"/>
                  </a:lnTo>
                  <a:lnTo>
                    <a:pt x="3386328" y="0"/>
                  </a:lnTo>
                  <a:close/>
                </a:path>
              </a:pathLst>
            </a:custGeom>
            <a:grpFill/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613651" y="2628810"/>
            <a:ext cx="10031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Neue Machina"/>
              </a:rPr>
              <a:t>федеральная </a:t>
            </a:r>
            <a:r>
              <a:rPr lang="ru-RU" sz="3600" b="1" dirty="0" smtClean="0">
                <a:latin typeface="Neue Machina"/>
              </a:rPr>
              <a:t>программа</a:t>
            </a:r>
          </a:p>
          <a:p>
            <a:r>
              <a:rPr lang="ru-RU" sz="3600" b="1" dirty="0" smtClean="0">
                <a:latin typeface="Neue Machina"/>
              </a:rPr>
              <a:t> воспитания</a:t>
            </a:r>
            <a:endParaRPr lang="ru-RU" sz="3600" b="1" dirty="0">
              <a:latin typeface="Neue Machi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6776" y="2655626"/>
            <a:ext cx="38084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Neue Machina"/>
              </a:rPr>
              <a:t>Обновленный</a:t>
            </a:r>
          </a:p>
          <a:p>
            <a:r>
              <a:rPr lang="ru-RU" sz="2400" dirty="0" smtClean="0">
                <a:latin typeface="Neue Machina"/>
              </a:rPr>
              <a:t> </a:t>
            </a:r>
            <a:r>
              <a:rPr lang="ru-RU" sz="4000" b="1" dirty="0">
                <a:latin typeface="Neue Machina"/>
              </a:rPr>
              <a:t>ФГОС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0259" y="5173416"/>
            <a:ext cx="49882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Neue Machina"/>
              </a:rPr>
              <a:t>федеральный перечень учебников и электронных образовательных ресурсов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663479" y="4862634"/>
            <a:ext cx="506786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Neue Machina"/>
              </a:rPr>
              <a:t>единые программы повышения квалификации педагогических кадров и управленческих работников по вопросам введения ФГОС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781591" y="4250086"/>
            <a:ext cx="357625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Neue Machina"/>
              </a:rPr>
              <a:t>федеральная система научно-методического сопровождения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39226" y="7770391"/>
            <a:ext cx="5470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Neue Machina"/>
              </a:rPr>
              <a:t>единые подходы к оценке образовательных результатов обучающихся, эффективности механизмов управления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994650" y="7726869"/>
            <a:ext cx="55448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Neue Machina"/>
              </a:rPr>
              <a:t>единый порядок проведения аттестации педагогических кадров (приказ №196 от 24 марта 2023 г), вступает в действие с 01 сентября 2023 </a:t>
            </a:r>
            <a:r>
              <a:rPr lang="ru-RU" sz="2800" b="1" dirty="0" smtClean="0">
                <a:latin typeface="Neue Machina"/>
              </a:rPr>
              <a:t>г</a:t>
            </a:r>
            <a:endParaRPr lang="ru-RU" sz="2800" b="1" dirty="0">
              <a:latin typeface="Neue Machina"/>
            </a:endParaRPr>
          </a:p>
        </p:txBody>
      </p:sp>
      <p:grpSp>
        <p:nvGrpSpPr>
          <p:cNvPr id="42" name="object 4"/>
          <p:cNvGrpSpPr/>
          <p:nvPr/>
        </p:nvGrpSpPr>
        <p:grpSpPr>
          <a:xfrm>
            <a:off x="7004487" y="1930555"/>
            <a:ext cx="6523590" cy="2048510"/>
            <a:chOff x="478536" y="3424428"/>
            <a:chExt cx="3398520" cy="2048510"/>
          </a:xfrm>
          <a:solidFill>
            <a:srgbClr val="CC9900"/>
          </a:solidFill>
        </p:grpSpPr>
        <p:sp>
          <p:nvSpPr>
            <p:cNvPr id="43" name="object 5"/>
            <p:cNvSpPr/>
            <p:nvPr/>
          </p:nvSpPr>
          <p:spPr>
            <a:xfrm>
              <a:off x="484632" y="3430270"/>
              <a:ext cx="3386454" cy="2035810"/>
            </a:xfrm>
            <a:custGeom>
              <a:avLst/>
              <a:gdLst/>
              <a:ahLst/>
              <a:cxnLst/>
              <a:rect l="l" t="t" r="r" b="b"/>
              <a:pathLst>
                <a:path w="3386454" h="2035810">
                  <a:moveTo>
                    <a:pt x="3386315" y="0"/>
                  </a:moveTo>
                  <a:lnTo>
                    <a:pt x="0" y="0"/>
                  </a:lnTo>
                  <a:lnTo>
                    <a:pt x="0" y="328930"/>
                  </a:lnTo>
                  <a:lnTo>
                    <a:pt x="0" y="2035810"/>
                  </a:lnTo>
                  <a:lnTo>
                    <a:pt x="328206" y="2035810"/>
                  </a:lnTo>
                  <a:lnTo>
                    <a:pt x="328206" y="328930"/>
                  </a:lnTo>
                  <a:lnTo>
                    <a:pt x="3386315" y="328930"/>
                  </a:lnTo>
                  <a:lnTo>
                    <a:pt x="33863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84632" y="3430524"/>
              <a:ext cx="3386454" cy="2036445"/>
            </a:xfrm>
            <a:custGeom>
              <a:avLst/>
              <a:gdLst/>
              <a:ahLst/>
              <a:cxnLst/>
              <a:rect l="l" t="t" r="r" b="b"/>
              <a:pathLst>
                <a:path w="3386454" h="2036445">
                  <a:moveTo>
                    <a:pt x="3386328" y="0"/>
                  </a:moveTo>
                  <a:lnTo>
                    <a:pt x="3386328" y="328040"/>
                  </a:lnTo>
                  <a:lnTo>
                    <a:pt x="328206" y="328040"/>
                  </a:lnTo>
                  <a:lnTo>
                    <a:pt x="328206" y="2036064"/>
                  </a:lnTo>
                  <a:lnTo>
                    <a:pt x="0" y="2036064"/>
                  </a:lnTo>
                  <a:lnTo>
                    <a:pt x="0" y="0"/>
                  </a:lnTo>
                  <a:lnTo>
                    <a:pt x="3386328" y="0"/>
                  </a:lnTo>
                  <a:close/>
                </a:path>
              </a:pathLst>
            </a:custGeom>
            <a:grpFill/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"/>
          <p:cNvGrpSpPr/>
          <p:nvPr/>
        </p:nvGrpSpPr>
        <p:grpSpPr>
          <a:xfrm>
            <a:off x="14489924" y="7304866"/>
            <a:ext cx="4934725" cy="2048510"/>
            <a:chOff x="478536" y="3424428"/>
            <a:chExt cx="3398520" cy="2048510"/>
          </a:xfrm>
          <a:solidFill>
            <a:srgbClr val="CC9900"/>
          </a:solidFill>
        </p:grpSpPr>
        <p:sp>
          <p:nvSpPr>
            <p:cNvPr id="46" name="object 5"/>
            <p:cNvSpPr/>
            <p:nvPr/>
          </p:nvSpPr>
          <p:spPr>
            <a:xfrm>
              <a:off x="484632" y="3430270"/>
              <a:ext cx="3386454" cy="2035810"/>
            </a:xfrm>
            <a:custGeom>
              <a:avLst/>
              <a:gdLst/>
              <a:ahLst/>
              <a:cxnLst/>
              <a:rect l="l" t="t" r="r" b="b"/>
              <a:pathLst>
                <a:path w="3386454" h="2035810">
                  <a:moveTo>
                    <a:pt x="3386315" y="0"/>
                  </a:moveTo>
                  <a:lnTo>
                    <a:pt x="0" y="0"/>
                  </a:lnTo>
                  <a:lnTo>
                    <a:pt x="0" y="328930"/>
                  </a:lnTo>
                  <a:lnTo>
                    <a:pt x="0" y="2035810"/>
                  </a:lnTo>
                  <a:lnTo>
                    <a:pt x="328206" y="2035810"/>
                  </a:lnTo>
                  <a:lnTo>
                    <a:pt x="328206" y="328930"/>
                  </a:lnTo>
                  <a:lnTo>
                    <a:pt x="3386315" y="328930"/>
                  </a:lnTo>
                  <a:lnTo>
                    <a:pt x="33863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6"/>
            <p:cNvSpPr/>
            <p:nvPr/>
          </p:nvSpPr>
          <p:spPr>
            <a:xfrm>
              <a:off x="484632" y="3430524"/>
              <a:ext cx="3386454" cy="2036445"/>
            </a:xfrm>
            <a:custGeom>
              <a:avLst/>
              <a:gdLst/>
              <a:ahLst/>
              <a:cxnLst/>
              <a:rect l="l" t="t" r="r" b="b"/>
              <a:pathLst>
                <a:path w="3386454" h="2036445">
                  <a:moveTo>
                    <a:pt x="3386328" y="0"/>
                  </a:moveTo>
                  <a:lnTo>
                    <a:pt x="3386328" y="328040"/>
                  </a:lnTo>
                  <a:lnTo>
                    <a:pt x="328206" y="328040"/>
                  </a:lnTo>
                  <a:lnTo>
                    <a:pt x="328206" y="2036064"/>
                  </a:lnTo>
                  <a:lnTo>
                    <a:pt x="0" y="2036064"/>
                  </a:lnTo>
                  <a:lnTo>
                    <a:pt x="0" y="0"/>
                  </a:lnTo>
                  <a:lnTo>
                    <a:pt x="3386328" y="0"/>
                  </a:lnTo>
                  <a:close/>
                </a:path>
              </a:pathLst>
            </a:custGeom>
            <a:grpFill/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5027269" y="8017636"/>
            <a:ext cx="46192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Neue Machina"/>
              </a:rPr>
              <a:t>проект </a:t>
            </a:r>
            <a:endParaRPr lang="ru-RU" sz="2600" b="1" dirty="0" smtClean="0">
              <a:latin typeface="Neue Machina"/>
            </a:endParaRPr>
          </a:p>
          <a:p>
            <a:r>
              <a:rPr lang="ru-RU" sz="2600" b="1" dirty="0" smtClean="0">
                <a:latin typeface="Neue Machina"/>
              </a:rPr>
              <a:t>«Школа </a:t>
            </a:r>
            <a:r>
              <a:rPr lang="ru-RU" sz="2600" b="1" dirty="0" err="1" smtClean="0">
                <a:latin typeface="Neue Machina"/>
              </a:rPr>
              <a:t>Минпросвещения</a:t>
            </a:r>
            <a:r>
              <a:rPr lang="ru-RU" sz="2600" b="1" dirty="0" smtClean="0">
                <a:latin typeface="Neue Machina"/>
              </a:rPr>
              <a:t> </a:t>
            </a:r>
            <a:r>
              <a:rPr lang="ru-RU" sz="2600" b="1" dirty="0">
                <a:latin typeface="Neue Machina"/>
              </a:rPr>
              <a:t>России</a:t>
            </a:r>
            <a:r>
              <a:rPr lang="ru-RU" sz="2600" b="1" dirty="0" smtClean="0">
                <a:latin typeface="Neue Machina"/>
              </a:rPr>
              <a:t>»</a:t>
            </a:r>
            <a:endParaRPr lang="ru-RU" sz="2600" b="1" dirty="0">
              <a:latin typeface="Neue Machina"/>
            </a:endParaRPr>
          </a:p>
        </p:txBody>
      </p:sp>
    </p:spTree>
    <p:extLst>
      <p:ext uri="{BB962C8B-B14F-4D97-AF65-F5344CB8AC3E}">
        <p14:creationId xmlns:p14="http://schemas.microsoft.com/office/powerpoint/2010/main" val="2684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ject 4"/>
          <p:cNvSpPr txBox="1">
            <a:spLocks noGrp="1"/>
          </p:cNvSpPr>
          <p:nvPr>
            <p:ph type="title"/>
          </p:nvPr>
        </p:nvSpPr>
        <p:spPr>
          <a:xfrm>
            <a:off x="2508250" y="432777"/>
            <a:ext cx="134112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8000" spc="-5" dirty="0" smtClean="0"/>
              <a:t>Единый государственный экзамен</a:t>
            </a:r>
            <a:endParaRPr sz="8000" spc="-5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145373"/>
              </p:ext>
            </p:extLst>
          </p:nvPr>
        </p:nvGraphicFramePr>
        <p:xfrm>
          <a:off x="825343" y="1920875"/>
          <a:ext cx="18393938" cy="7791488"/>
        </p:xfrm>
        <a:graphic>
          <a:graphicData uri="http://schemas.openxmlformats.org/drawingml/2006/table">
            <a:tbl>
              <a:tblPr firstRow="1" firstCol="1" bandRow="1"/>
              <a:tblGrid>
                <a:gridCol w="8853496"/>
                <a:gridCol w="4142970"/>
                <a:gridCol w="3621324"/>
                <a:gridCol w="1776148"/>
              </a:tblGrid>
              <a:tr h="706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C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ОУ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C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C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CAC"/>
                    </a:solidFill>
                  </a:tcPr>
                </a:tc>
              </a:tr>
              <a:tr h="127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Камзалаков</a:t>
                      </a: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Евгений Александрович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Ермаковская </a:t>
                      </a: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СШ </a:t>
                      </a: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Сенькова Светлана Андреевна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Ермаковская СШ 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</a:tr>
              <a:tr h="635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Гладкова Юлия Максимовна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</a:tr>
              <a:tr h="635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Андреева Полина Андреевна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</a:tr>
              <a:tr h="1314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Кузьмина Светлана Алексеевна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Семенниковская СШ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Манерова</a:t>
                      </a: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Анастасия Павловна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Новополтавская СШ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</a:tr>
              <a:tr h="678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Манерова</a:t>
                      </a: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Анастасия Павловна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</a:tr>
              <a:tr h="127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Андреева Полина Андреевна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Ермаковская СШ 2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603249" y="328529"/>
            <a:ext cx="1904322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z="9600" spc="-5" dirty="0" smtClean="0"/>
              <a:t>                         Медалисты </a:t>
            </a:r>
            <a:r>
              <a:rPr lang="ru-RU" sz="9600" spc="-5" dirty="0" smtClean="0"/>
              <a:t>— 2023</a:t>
            </a:r>
            <a:endParaRPr sz="9600" spc="-5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8435"/>
              </p:ext>
            </p:extLst>
          </p:nvPr>
        </p:nvGraphicFramePr>
        <p:xfrm>
          <a:off x="603250" y="2301875"/>
          <a:ext cx="18967026" cy="7162800"/>
        </p:xfrm>
        <a:graphic>
          <a:graphicData uri="http://schemas.openxmlformats.org/drawingml/2006/table">
            <a:tbl>
              <a:tblPr firstRow="1" firstCol="1" bandRow="1"/>
              <a:tblGrid>
                <a:gridCol w="8686800"/>
                <a:gridCol w="10280226"/>
              </a:tblGrid>
              <a:tr h="947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C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Ф.И.О. медалистов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CAC"/>
                    </a:solidFill>
                  </a:tcPr>
                </a:tc>
              </a:tr>
              <a:tr h="868284">
                <a:tc>
                  <a:txBody>
                    <a:bodyPr/>
                    <a:lstStyle/>
                    <a:p>
                      <a:pPr indent="201930">
                        <a:spcAft>
                          <a:spcPts val="0"/>
                        </a:spcAft>
                      </a:pPr>
                      <a:r>
                        <a:rPr lang="ru-RU" sz="4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4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«Ермаковская СШ № 1</a:t>
                      </a:r>
                      <a:r>
                        <a:rPr lang="ru-RU" sz="4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4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Лубягина</a:t>
                      </a:r>
                      <a:r>
                        <a:rPr lang="en-US" sz="5400" dirty="0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Дарья</a:t>
                      </a:r>
                      <a:r>
                        <a:rPr lang="en-US" sz="5400" dirty="0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Олеговна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219">
                <a:tc rowSpan="4">
                  <a:txBody>
                    <a:bodyPr/>
                    <a:lstStyle/>
                    <a:p>
                      <a:pPr indent="201930">
                        <a:spcAft>
                          <a:spcPts val="0"/>
                        </a:spcAft>
                      </a:pPr>
                      <a:r>
                        <a:rPr lang="ru-RU" sz="4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4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Ермаковская СШ № 2</a:t>
                      </a:r>
                      <a:r>
                        <a:rPr lang="ru-RU" sz="4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4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930">
                        <a:spcAft>
                          <a:spcPts val="0"/>
                        </a:spcAft>
                      </a:pPr>
                      <a:r>
                        <a:rPr lang="ru-RU" sz="4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Абрамова Татьяна Сергеевна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</a:tr>
              <a:tr h="868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Андреева Полина Андреевна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</a:tr>
              <a:tr h="868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Гладкова Юлия Максимовна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</a:tr>
              <a:tr h="834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Сенькова Светлана Андреевна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</a:tr>
              <a:tr h="868284">
                <a:tc>
                  <a:txBody>
                    <a:bodyPr/>
                    <a:lstStyle/>
                    <a:p>
                      <a:pPr indent="201930">
                        <a:spcAft>
                          <a:spcPts val="0"/>
                        </a:spcAft>
                      </a:pPr>
                      <a:r>
                        <a:rPr lang="ru-RU" sz="4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4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Ойская</a:t>
                      </a:r>
                      <a:r>
                        <a:rPr lang="ru-RU" sz="4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СШ</a:t>
                      </a:r>
                      <a:r>
                        <a:rPr lang="ru-RU" sz="4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4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Анисимова Елизавета Романовна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516">
                <a:tc>
                  <a:txBody>
                    <a:bodyPr/>
                    <a:lstStyle/>
                    <a:p>
                      <a:pPr marL="180340" indent="20955">
                        <a:spcAft>
                          <a:spcPts val="0"/>
                        </a:spcAft>
                      </a:pPr>
                      <a:r>
                        <a:rPr lang="ru-RU" sz="4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«Новополтавская СШ»</a:t>
                      </a:r>
                      <a:endParaRPr lang="ru-RU" sz="4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Манерова</a:t>
                      </a:r>
                      <a:r>
                        <a:rPr lang="en-US" sz="5400" dirty="0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Анастасия</a:t>
                      </a:r>
                      <a:r>
                        <a:rPr lang="en-US" sz="5400" dirty="0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2C2D2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Павловна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9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90325185"/>
              </p:ext>
            </p:extLst>
          </p:nvPr>
        </p:nvGraphicFramePr>
        <p:xfrm>
          <a:off x="2705302" y="1692275"/>
          <a:ext cx="14585748" cy="807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object 4"/>
          <p:cNvSpPr txBox="1">
            <a:spLocks noGrp="1"/>
          </p:cNvSpPr>
          <p:nvPr>
            <p:ph type="title"/>
          </p:nvPr>
        </p:nvSpPr>
        <p:spPr>
          <a:xfrm>
            <a:off x="2889250" y="425178"/>
            <a:ext cx="141732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0" algn="ctr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 smtClean="0"/>
              <a:t>Выпускники,  поступившие в ВУЗ</a:t>
            </a:r>
            <a:endParaRPr sz="7200" spc="-5" dirty="0"/>
          </a:p>
        </p:txBody>
      </p:sp>
    </p:spTree>
    <p:extLst>
      <p:ext uri="{BB962C8B-B14F-4D97-AF65-F5344CB8AC3E}">
        <p14:creationId xmlns:p14="http://schemas.microsoft.com/office/powerpoint/2010/main" val="41853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37050" y="711110"/>
            <a:ext cx="10690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latin typeface="Druk Cyr" charset="-52"/>
              </a:rPr>
              <a:t>Государственная  итоговая  аттестация </a:t>
            </a:r>
            <a:endParaRPr lang="ru-RU" sz="7200" dirty="0">
              <a:latin typeface="Druk Cyr" charset="-52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2155190" y="2510988"/>
            <a:ext cx="5839460" cy="2954655"/>
          </a:xfrm>
          <a:prstGeom prst="rect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Neue Machina"/>
              </a:rPr>
              <a:t>2023 ГОД</a:t>
            </a:r>
          </a:p>
          <a:p>
            <a:r>
              <a:rPr lang="ru-RU" sz="3200" dirty="0">
                <a:latin typeface="Neue Machina"/>
              </a:rPr>
              <a:t>Всего выпускников – </a:t>
            </a:r>
            <a:r>
              <a:rPr lang="ru-RU" sz="3200" dirty="0" smtClean="0">
                <a:latin typeface="Neue Machina"/>
              </a:rPr>
              <a:t>256</a:t>
            </a:r>
            <a:endParaRPr lang="ru-RU" sz="3200" dirty="0">
              <a:latin typeface="Neue Machina"/>
            </a:endParaRPr>
          </a:p>
          <a:p>
            <a:r>
              <a:rPr lang="ru-RU" sz="3200" dirty="0">
                <a:latin typeface="Neue Machina"/>
              </a:rPr>
              <a:t>Получили аттестаты – </a:t>
            </a:r>
            <a:r>
              <a:rPr lang="ru-RU" sz="3200" dirty="0" smtClean="0">
                <a:latin typeface="Neue Machina"/>
              </a:rPr>
              <a:t>243</a:t>
            </a:r>
          </a:p>
          <a:p>
            <a:r>
              <a:rPr lang="ru-RU" sz="3200" u="sng" dirty="0" smtClean="0">
                <a:latin typeface="Neue Machina"/>
              </a:rPr>
              <a:t>Пересдача в </a:t>
            </a:r>
            <a:r>
              <a:rPr lang="ru-RU" sz="3200" u="sng" dirty="0">
                <a:latin typeface="Neue Machina"/>
              </a:rPr>
              <a:t>дополнительный период - </a:t>
            </a:r>
            <a:r>
              <a:rPr lang="ru-RU" sz="3200" u="sng" dirty="0" smtClean="0">
                <a:latin typeface="Neue Machina"/>
              </a:rPr>
              <a:t>13</a:t>
            </a:r>
            <a:endParaRPr lang="ru-RU" sz="3200" u="sng" dirty="0">
              <a:latin typeface="Neue Machina"/>
            </a:endParaRPr>
          </a:p>
          <a:p>
            <a:endParaRPr lang="ru-RU" sz="3200" u="sng" dirty="0">
              <a:latin typeface="Neue Machina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EAA769CF-FDCA-45BD-9EA8-6E7B43DA4326}"/>
              </a:ext>
            </a:extLst>
          </p:cNvPr>
          <p:cNvSpPr/>
          <p:nvPr/>
        </p:nvSpPr>
        <p:spPr>
          <a:xfrm>
            <a:off x="5420606" y="5594350"/>
            <a:ext cx="9203411" cy="3886200"/>
          </a:xfrm>
          <a:prstGeom prst="rect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CE564BD-1DB6-4F3C-9B99-EC72C07D4955}"/>
              </a:ext>
            </a:extLst>
          </p:cNvPr>
          <p:cNvSpPr/>
          <p:nvPr/>
        </p:nvSpPr>
        <p:spPr>
          <a:xfrm>
            <a:off x="6174211" y="6416675"/>
            <a:ext cx="7696200" cy="190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Neue Machina"/>
                <a:cs typeface="Arial" panose="020B0604020202020204" pitchFamily="34" charset="0"/>
              </a:rPr>
              <a:t>В 2023 – 2024 учебном году: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3E2A16"/>
                </a:solidFill>
                <a:latin typeface="Neue Machina"/>
                <a:cs typeface="Arial" panose="020B0604020202020204" pitchFamily="34" charset="0"/>
              </a:rPr>
              <a:t>продолжить </a:t>
            </a:r>
            <a:r>
              <a:rPr lang="ru-RU" sz="2800" b="1" dirty="0">
                <a:solidFill>
                  <a:srgbClr val="3E2A16"/>
                </a:solidFill>
                <a:latin typeface="Neue Machina"/>
                <a:cs typeface="Arial" panose="020B0604020202020204" pitchFamily="34" charset="0"/>
              </a:rPr>
              <a:t>работу по качественной подготовке обучающихся к основному государственному </a:t>
            </a:r>
            <a:r>
              <a:rPr lang="ru-RU" sz="2800" b="1" dirty="0" smtClean="0">
                <a:solidFill>
                  <a:srgbClr val="3E2A16"/>
                </a:solidFill>
                <a:latin typeface="Neue Machina"/>
                <a:cs typeface="Arial" panose="020B0604020202020204" pitchFamily="34" charset="0"/>
              </a:rPr>
              <a:t>экзамену</a:t>
            </a:r>
            <a:endParaRPr lang="ru-RU" sz="2800" b="1" dirty="0">
              <a:solidFill>
                <a:srgbClr val="3E2A16"/>
              </a:solidFill>
              <a:latin typeface="Neue Machina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A769CF-FDCA-45BD-9EA8-6E7B43DA4326}"/>
              </a:ext>
            </a:extLst>
          </p:cNvPr>
          <p:cNvSpPr/>
          <p:nvPr/>
        </p:nvSpPr>
        <p:spPr>
          <a:xfrm>
            <a:off x="10185625" y="2197606"/>
            <a:ext cx="9203411" cy="3046988"/>
          </a:xfrm>
          <a:prstGeom prst="rect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/>
          </a:p>
        </p:txBody>
      </p:sp>
      <p:sp>
        <p:nvSpPr>
          <p:cNvPr id="14" name="Объект 6"/>
          <p:cNvSpPr txBox="1">
            <a:spLocks/>
          </p:cNvSpPr>
          <p:nvPr/>
        </p:nvSpPr>
        <p:spPr>
          <a:xfrm>
            <a:off x="10665501" y="2197606"/>
            <a:ext cx="8723535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2022 ГОД</a:t>
            </a:r>
          </a:p>
          <a:p>
            <a:r>
              <a:rPr lang="ru-RU" sz="3600" dirty="0" smtClean="0"/>
              <a:t>Всего выпускников – 199</a:t>
            </a:r>
          </a:p>
          <a:p>
            <a:r>
              <a:rPr lang="ru-RU" sz="3600" dirty="0" smtClean="0"/>
              <a:t>Допущены к экзаменам – 197</a:t>
            </a:r>
          </a:p>
          <a:p>
            <a:r>
              <a:rPr lang="ru-RU" sz="3600" dirty="0" smtClean="0"/>
              <a:t>Справились в основной период – 193</a:t>
            </a:r>
          </a:p>
          <a:p>
            <a:r>
              <a:rPr lang="ru-RU" sz="3600" dirty="0" smtClean="0"/>
              <a:t>Пересдали в дополнительный период - 4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643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37050" y="711110"/>
            <a:ext cx="10690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latin typeface="Druk Cyr" charset="-52"/>
              </a:rPr>
              <a:t>Внешние </a:t>
            </a:r>
            <a:r>
              <a:rPr lang="ru-RU" sz="7200" dirty="0">
                <a:latin typeface="Druk Cyr" charset="-52"/>
              </a:rPr>
              <a:t>оценочные процедуры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038303"/>
              </p:ext>
            </p:extLst>
          </p:nvPr>
        </p:nvGraphicFramePr>
        <p:xfrm>
          <a:off x="3041649" y="1911439"/>
          <a:ext cx="13487400" cy="8302752"/>
        </p:xfrm>
        <a:graphic>
          <a:graphicData uri="http://schemas.openxmlformats.org/drawingml/2006/table">
            <a:tbl>
              <a:tblPr firstRow="1" firstCol="1" bandRow="1"/>
              <a:tblGrid>
                <a:gridCol w="2307203"/>
                <a:gridCol w="2339679"/>
                <a:gridCol w="2353801"/>
                <a:gridCol w="2307203"/>
                <a:gridCol w="1825713"/>
                <a:gridCol w="2353801"/>
              </a:tblGrid>
              <a:tr h="2152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КДР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КДР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Результаты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ниже ожидаемые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Результаты ожидаемые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Результаты выше ожидаемые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Результаты ниже ожидаемые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Результаты ожидаемые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Результаты выше ожидаемые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«Ивановская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«Разъезженская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«Новополтавская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Филиал «Новоозёрновская ОШ»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«Ермаковская СШ№1»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«Новополтавская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«Семенниковская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Филиал «Большереченская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«Ермаковская СШ№1»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«Семенниковская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«Ивановская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«Мигнинская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«Григорьевская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Филиал «Нижнеусинская НШ»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«Ойская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«Араданская ОШ»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«Танзыбейская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Филиал «Новоозёрновская ОШ»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«Араданская ОШ»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«Мигнинская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«Ойская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«Верхнеусинская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«Ермаковская СШ№2»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«Ермаковская СШ№2»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«Нижнесуэтукская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«Жеблахтинская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«Жеблахтинская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Филиал «Большереченская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«Танзыбейская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«Григорьевская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«Салбинская СОШ»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«Салбинская СОШ»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«Разъезженская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«Верхнеусинская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МБОУ «Нижнесуэтукская СШ»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Neue Machi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8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4"/>
          <p:cNvSpPr txBox="1">
            <a:spLocks noGrp="1"/>
          </p:cNvSpPr>
          <p:nvPr>
            <p:ph type="title"/>
          </p:nvPr>
        </p:nvSpPr>
        <p:spPr>
          <a:xfrm>
            <a:off x="3278612" y="448986"/>
            <a:ext cx="134874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z="8000" dirty="0"/>
              <a:t>Цифровая образовательная среда</a:t>
            </a:r>
            <a:endParaRPr sz="8800" spc="-5" dirty="0"/>
          </a:p>
        </p:txBody>
      </p:sp>
      <p:sp>
        <p:nvSpPr>
          <p:cNvPr id="12" name="object 6"/>
          <p:cNvSpPr txBox="1"/>
          <p:nvPr/>
        </p:nvSpPr>
        <p:spPr>
          <a:xfrm>
            <a:off x="1539976" y="2404038"/>
            <a:ext cx="17390626" cy="4012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6000" b="1" dirty="0" smtClean="0"/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/>
              <a:t>переход </a:t>
            </a:r>
            <a:r>
              <a:rPr lang="ru-RU" sz="4000" dirty="0"/>
              <a:t>на использование отечественных коммуникационных </a:t>
            </a:r>
            <a:r>
              <a:rPr lang="ru-RU" sz="4000" dirty="0" smtClean="0"/>
              <a:t>сервисов;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/>
              <a:t>создание </a:t>
            </a:r>
            <a:r>
              <a:rPr lang="ru-RU" sz="4000" dirty="0"/>
              <a:t>эффективных систем обратной связи образовательных учреждений с </a:t>
            </a:r>
            <a:r>
              <a:rPr lang="ru-RU" sz="4000" dirty="0" smtClean="0"/>
              <a:t>пользователями;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/>
              <a:t>продолжение работы </a:t>
            </a:r>
            <a:r>
              <a:rPr lang="ru-RU" sz="4000" dirty="0"/>
              <a:t>по освоению и использованию в учебном процессе ресурсов федеральной информационной системы “Моя школа”. </a:t>
            </a:r>
            <a:endParaRPr sz="3600" dirty="0">
              <a:latin typeface="Neue Machina"/>
              <a:cs typeface="Neue Machina"/>
            </a:endParaRPr>
          </a:p>
        </p:txBody>
      </p:sp>
      <p:pic>
        <p:nvPicPr>
          <p:cNvPr id="13" name="Picture 3" descr="C:\Users\1\Downloads\АПС-2023\сферу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38" y="7380328"/>
            <a:ext cx="4264212" cy="13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1\Downloads\АПС-2023\ВК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47050" y="6902244"/>
            <a:ext cx="2819400" cy="2595717"/>
          </a:xfrm>
          <a:prstGeom prst="roundRect">
            <a:avLst>
              <a:gd name="adj" fmla="val 32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795250" y="7635875"/>
            <a:ext cx="615604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ФГИС «Моя школа»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642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37050" y="711110"/>
            <a:ext cx="10690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latin typeface="Druk Cyr" charset="-52"/>
              </a:rPr>
              <a:t>Региональный проект </a:t>
            </a:r>
          </a:p>
          <a:p>
            <a:pPr algn="ctr"/>
            <a:r>
              <a:rPr lang="ru-RU" sz="7200" dirty="0" smtClean="0">
                <a:latin typeface="Druk Cyr" charset="-52"/>
              </a:rPr>
              <a:t>«</a:t>
            </a:r>
            <a:r>
              <a:rPr lang="ru-RU" sz="7200" dirty="0">
                <a:latin typeface="Druk Cyr" charset="-52"/>
              </a:rPr>
              <a:t>Современная школа</a:t>
            </a:r>
            <a:r>
              <a:rPr lang="ru-RU" sz="7200" dirty="0" smtClean="0">
                <a:latin typeface="Druk Cyr" charset="-52"/>
              </a:rPr>
              <a:t>»</a:t>
            </a:r>
            <a:endParaRPr lang="ru-RU" sz="7200" dirty="0">
              <a:latin typeface="Druk Cyr" charset="-5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0" y="3471275"/>
            <a:ext cx="576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450" y="1311275"/>
            <a:ext cx="576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5093034"/>
            <a:ext cx="576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AutoShape 2" descr="Школа Минпросвещения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9" y="1844675"/>
            <a:ext cx="19387415" cy="7612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6"/>
            <a:ext cx="9890986" cy="1291395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4636" y="40859"/>
            <a:ext cx="10088126" cy="12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48450" y="10912475"/>
            <a:ext cx="624312" cy="371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96000" cy="11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Школа Минпросвещения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bject 6"/>
          <p:cNvSpPr txBox="1">
            <a:spLocks noGrp="1"/>
          </p:cNvSpPr>
          <p:nvPr>
            <p:ph type="title"/>
          </p:nvPr>
        </p:nvSpPr>
        <p:spPr>
          <a:xfrm>
            <a:off x="4584700" y="454025"/>
            <a:ext cx="11963400" cy="243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spc="-5" dirty="0" smtClean="0">
                <a:solidFill>
                  <a:srgbClr val="C00000"/>
                </a:solidFill>
                <a:latin typeface="Druk Cyr" charset="-52"/>
              </a:rPr>
              <a:t>МБОУ ДО «Ермаковский центр дополнительного образования»</a:t>
            </a:r>
            <a:endParaRPr sz="7200" spc="-5" dirty="0">
              <a:solidFill>
                <a:srgbClr val="C00000"/>
              </a:solidFill>
              <a:latin typeface="Druk Cyr" charset="-52"/>
            </a:endParaRPr>
          </a:p>
        </p:txBody>
      </p:sp>
      <p:sp>
        <p:nvSpPr>
          <p:cNvPr id="12" name="Текст 7"/>
          <p:cNvSpPr>
            <a:spLocks noGrp="1"/>
          </p:cNvSpPr>
          <p:nvPr>
            <p:ph type="body" idx="1"/>
          </p:nvPr>
        </p:nvSpPr>
        <p:spPr>
          <a:xfrm>
            <a:off x="1005204" y="2835275"/>
            <a:ext cx="9017108" cy="4985980"/>
          </a:xfrm>
        </p:spPr>
        <p:txBody>
          <a:bodyPr/>
          <a:lstStyle/>
          <a:p>
            <a:r>
              <a:rPr lang="ru-RU" sz="5400" dirty="0" smtClean="0"/>
              <a:t>Обучающихся  </a:t>
            </a:r>
            <a:r>
              <a:rPr lang="ru-RU" sz="5400" dirty="0"/>
              <a:t>- 795 </a:t>
            </a:r>
            <a:r>
              <a:rPr lang="ru-RU" sz="5400" dirty="0" smtClean="0"/>
              <a:t>человек </a:t>
            </a:r>
          </a:p>
          <a:p>
            <a:r>
              <a:rPr lang="ru-RU" sz="5400" dirty="0" smtClean="0"/>
              <a:t> </a:t>
            </a:r>
            <a:r>
              <a:rPr lang="ru-RU" sz="5400" b="1" dirty="0"/>
              <a:t>4 </a:t>
            </a:r>
            <a:r>
              <a:rPr lang="ru-RU" sz="5400" b="1" dirty="0" smtClean="0"/>
              <a:t>направленности</a:t>
            </a:r>
            <a:r>
              <a:rPr lang="ru-RU" sz="5400" dirty="0" smtClean="0"/>
              <a:t>: </a:t>
            </a:r>
          </a:p>
          <a:p>
            <a:r>
              <a:rPr lang="ru-RU" sz="5400" dirty="0" smtClean="0"/>
              <a:t>-   художественная;</a:t>
            </a:r>
          </a:p>
          <a:p>
            <a:pPr marL="685800" indent="-685800">
              <a:buFontTx/>
              <a:buChar char="-"/>
            </a:pPr>
            <a:r>
              <a:rPr lang="ru-RU" sz="5400" dirty="0" smtClean="0"/>
              <a:t>социально-гуманитарная;</a:t>
            </a:r>
          </a:p>
          <a:p>
            <a:pPr marL="685800" indent="-685800">
              <a:buFontTx/>
              <a:buChar char="-"/>
            </a:pPr>
            <a:r>
              <a:rPr lang="ru-RU" sz="5400" dirty="0" smtClean="0"/>
              <a:t>туристско-краеведческая; </a:t>
            </a:r>
          </a:p>
          <a:p>
            <a:pPr marL="685800" indent="-685800">
              <a:buFontTx/>
              <a:buChar char="-"/>
            </a:pPr>
            <a:r>
              <a:rPr lang="ru-RU" sz="5400" dirty="0" smtClean="0"/>
              <a:t>естественнонаучная.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326" y="1692275"/>
            <a:ext cx="5440917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433" y="6047200"/>
            <a:ext cx="579408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6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Школа Минпросвещения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object 6"/>
          <p:cNvSpPr txBox="1">
            <a:spLocks noGrp="1"/>
          </p:cNvSpPr>
          <p:nvPr>
            <p:ph type="title"/>
          </p:nvPr>
        </p:nvSpPr>
        <p:spPr>
          <a:xfrm>
            <a:off x="4870450" y="831850"/>
            <a:ext cx="11963400" cy="1159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spc="-5" dirty="0" smtClean="0">
                <a:solidFill>
                  <a:srgbClr val="C00000"/>
                </a:solidFill>
                <a:latin typeface="Druk Cyr" charset="-52"/>
              </a:rPr>
              <a:t>МБОУ ДО «Ермаковская станция юных техников»</a:t>
            </a:r>
            <a:endParaRPr sz="7200" spc="-5" dirty="0">
              <a:solidFill>
                <a:srgbClr val="C00000"/>
              </a:solidFill>
              <a:latin typeface="Druk Cyr" charset="-52"/>
            </a:endParaRPr>
          </a:p>
        </p:txBody>
      </p:sp>
      <p:sp>
        <p:nvSpPr>
          <p:cNvPr id="14" name="Текст 7"/>
          <p:cNvSpPr>
            <a:spLocks noGrp="1"/>
          </p:cNvSpPr>
          <p:nvPr>
            <p:ph type="body" idx="1"/>
          </p:nvPr>
        </p:nvSpPr>
        <p:spPr>
          <a:xfrm>
            <a:off x="692572" y="2149475"/>
            <a:ext cx="18093690" cy="4985980"/>
          </a:xfrm>
        </p:spPr>
        <p:txBody>
          <a:bodyPr/>
          <a:lstStyle/>
          <a:p>
            <a:r>
              <a:rPr lang="ru-RU" sz="5400" dirty="0" smtClean="0"/>
              <a:t>Реализуются:</a:t>
            </a:r>
          </a:p>
          <a:p>
            <a:pPr marL="685800" indent="-685800">
              <a:buFontTx/>
              <a:buChar char="-"/>
            </a:pPr>
            <a:r>
              <a:rPr lang="ru-RU" sz="5400" dirty="0" smtClean="0"/>
              <a:t>12 </a:t>
            </a:r>
            <a:r>
              <a:rPr lang="ru-RU" sz="5400" dirty="0"/>
              <a:t>дополнительным образовательным  общеразвивающим программам   технической направленности. </a:t>
            </a:r>
            <a:endParaRPr lang="ru-RU" sz="5400" dirty="0" smtClean="0"/>
          </a:p>
          <a:p>
            <a:pPr marL="685800" indent="-685800">
              <a:buFontTx/>
              <a:buChar char="-"/>
            </a:pPr>
            <a:r>
              <a:rPr lang="ru-RU" sz="5400" dirty="0" smtClean="0"/>
              <a:t>Две </a:t>
            </a:r>
            <a:r>
              <a:rPr lang="ru-RU" sz="5400" dirty="0"/>
              <a:t>краткосрочные летние программы  реализовывались  в августе 2023 года. 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9" y="7026275"/>
            <a:ext cx="41148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7026275"/>
            <a:ext cx="39624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050" y="7026275"/>
            <a:ext cx="4267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8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Школа Минпросвещения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bject 6"/>
          <p:cNvSpPr txBox="1">
            <a:spLocks noGrp="1"/>
          </p:cNvSpPr>
          <p:nvPr>
            <p:ph type="title"/>
          </p:nvPr>
        </p:nvSpPr>
        <p:spPr>
          <a:xfrm>
            <a:off x="4032250" y="774269"/>
            <a:ext cx="13039719" cy="1159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spc="-5" dirty="0" smtClean="0">
                <a:solidFill>
                  <a:srgbClr val="C00000"/>
                </a:solidFill>
                <a:latin typeface="Druk Cyr" charset="-52"/>
              </a:rPr>
              <a:t>МБОУ ДО «Ермаковская спортивная школа «</a:t>
            </a:r>
            <a:r>
              <a:rPr lang="ru-RU" sz="7200" spc="-5" dirty="0" err="1" smtClean="0">
                <a:solidFill>
                  <a:srgbClr val="C00000"/>
                </a:solidFill>
                <a:latin typeface="Druk Cyr" charset="-52"/>
              </a:rPr>
              <a:t>Ланс</a:t>
            </a:r>
            <a:r>
              <a:rPr lang="ru-RU" sz="7200" spc="-5" dirty="0" smtClean="0">
                <a:solidFill>
                  <a:srgbClr val="C00000"/>
                </a:solidFill>
                <a:latin typeface="Druk Cyr" charset="-52"/>
              </a:rPr>
              <a:t>»»</a:t>
            </a:r>
            <a:endParaRPr sz="7200" spc="-5" dirty="0">
              <a:solidFill>
                <a:srgbClr val="C00000"/>
              </a:solidFill>
              <a:latin typeface="Druk Cyr" charset="-52"/>
            </a:endParaRPr>
          </a:p>
        </p:txBody>
      </p:sp>
      <p:sp>
        <p:nvSpPr>
          <p:cNvPr id="10" name="Текст 7"/>
          <p:cNvSpPr>
            <a:spLocks noGrp="1"/>
          </p:cNvSpPr>
          <p:nvPr>
            <p:ph type="body" idx="1"/>
          </p:nvPr>
        </p:nvSpPr>
        <p:spPr>
          <a:xfrm>
            <a:off x="460375" y="2538190"/>
            <a:ext cx="13554075" cy="6771084"/>
          </a:xfrm>
        </p:spPr>
        <p:txBody>
          <a:bodyPr/>
          <a:lstStyle/>
          <a:p>
            <a:r>
              <a:rPr lang="ru-RU" sz="4400" dirty="0" smtClean="0"/>
              <a:t>Реализуются:</a:t>
            </a:r>
          </a:p>
          <a:p>
            <a:pPr marL="685800" indent="-685800">
              <a:buFontTx/>
              <a:buChar char="-"/>
            </a:pPr>
            <a:r>
              <a:rPr lang="ru-RU" sz="4400" dirty="0" smtClean="0"/>
              <a:t>дополнительные общеобразовательные </a:t>
            </a:r>
            <a:r>
              <a:rPr lang="ru-RU" sz="4400" dirty="0"/>
              <a:t>(общеразвивающие) </a:t>
            </a:r>
            <a:r>
              <a:rPr lang="ru-RU" sz="4400" dirty="0" smtClean="0"/>
              <a:t>программы;</a:t>
            </a:r>
          </a:p>
          <a:p>
            <a:pPr marL="685800" indent="-685800">
              <a:buFontTx/>
              <a:buChar char="-"/>
            </a:pPr>
            <a:r>
              <a:rPr lang="ru-RU" sz="4400" dirty="0" smtClean="0"/>
              <a:t>дополнительные </a:t>
            </a:r>
            <a:r>
              <a:rPr lang="ru-RU" sz="4400" dirty="0"/>
              <a:t>общеобразовательные (предпрофессиональные) программы физкультурно-спортивной направленности: «</a:t>
            </a:r>
            <a:r>
              <a:rPr lang="ru-RU" sz="4400" dirty="0" err="1"/>
              <a:t>Киокусинкай</a:t>
            </a:r>
            <a:r>
              <a:rPr lang="ru-RU" sz="4400" dirty="0"/>
              <a:t>», «Рукопашный </a:t>
            </a:r>
            <a:r>
              <a:rPr lang="ru-RU" sz="4400" dirty="0" smtClean="0"/>
              <a:t>бой»;</a:t>
            </a:r>
          </a:p>
          <a:p>
            <a:pPr marL="685800" indent="-685800">
              <a:buFontTx/>
              <a:buChar char="-"/>
            </a:pPr>
            <a:r>
              <a:rPr lang="ru-RU" sz="4400" dirty="0" smtClean="0"/>
              <a:t> </a:t>
            </a:r>
            <a:r>
              <a:rPr lang="ru-RU" sz="4400" dirty="0"/>
              <a:t>программа спортивной подготовки «Легкая атлетика». </a:t>
            </a:r>
            <a:endParaRPr lang="ru-RU" sz="4400" dirty="0" smtClean="0"/>
          </a:p>
          <a:p>
            <a:pPr marL="685800" indent="-685800">
              <a:buFontTx/>
              <a:buChar char="-"/>
            </a:pPr>
            <a:r>
              <a:rPr lang="ru-RU" sz="4400" dirty="0" smtClean="0"/>
              <a:t> </a:t>
            </a:r>
            <a:r>
              <a:rPr lang="ru-RU" sz="4400" dirty="0"/>
              <a:t>В 2022-2023 учебном году были открыты новые отделения по видам спорта БАСКЕТБОЛ, ЛАПТА.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562" y="3368675"/>
            <a:ext cx="5771913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9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B39A9CA-C8E1-CC4B-B4D7-79117984D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20104097" cy="112848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0D992D-AC14-4F19-9194-9F8BB2667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3" y="8742094"/>
            <a:ext cx="22081000" cy="2567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38919C-A40B-43C1-97F0-EA3080DABC15}"/>
              </a:ext>
            </a:extLst>
          </p:cNvPr>
          <p:cNvSpPr txBox="1"/>
          <p:nvPr/>
        </p:nvSpPr>
        <p:spPr>
          <a:xfrm>
            <a:off x="1733113" y="3824227"/>
            <a:ext cx="16637874" cy="3324428"/>
          </a:xfrm>
          <a:prstGeom prst="rect">
            <a:avLst/>
          </a:prstGeom>
          <a:noFill/>
        </p:spPr>
        <p:txBody>
          <a:bodyPr wrap="square" lIns="150785" tIns="75392" rIns="150785" bIns="75392">
            <a:spAutoFit/>
          </a:bodyPr>
          <a:lstStyle/>
          <a:p>
            <a:pPr>
              <a:spcAft>
                <a:spcPts val="989"/>
              </a:spcAft>
            </a:pPr>
            <a:r>
              <a:rPr lang="ru-RU" sz="4900" i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«Воспитание в том и заключается, что более взрослое поколение передает свой опыт, свою страсть, свои убеждения младшему поколению»</a:t>
            </a:r>
          </a:p>
          <a:p>
            <a:pPr algn="r">
              <a:spcAft>
                <a:spcPts val="989"/>
              </a:spcAft>
            </a:pPr>
            <a:r>
              <a:rPr lang="ru-RU" sz="4900" i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 Макаренко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9D0FF159-A7AE-4CE3-9FE4-5F09B3BE7AFE}"/>
              </a:ext>
            </a:extLst>
          </p:cNvPr>
          <p:cNvSpPr txBox="1">
            <a:spLocks/>
          </p:cNvSpPr>
          <p:nvPr/>
        </p:nvSpPr>
        <p:spPr>
          <a:xfrm>
            <a:off x="6455215" y="9208937"/>
            <a:ext cx="11482198" cy="1633573"/>
          </a:xfrm>
          <a:prstGeom prst="rect">
            <a:avLst/>
          </a:prstGeom>
        </p:spPr>
        <p:txBody>
          <a:bodyPr vert="horz" lIns="150785" tIns="75392" rIns="150785" bIns="7539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sz="11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CB81FBB-4224-4E60-8F34-B06B03735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05" y="8663585"/>
            <a:ext cx="1599795" cy="159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AEE95D4-6AD3-4273-9635-D8367AC6C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81729F19-043A-4AAE-BF8B-373F3BC25308}"/>
              </a:ext>
            </a:extLst>
          </p:cNvPr>
          <p:cNvGrpSpPr/>
          <p:nvPr/>
        </p:nvGrpSpPr>
        <p:grpSpPr>
          <a:xfrm>
            <a:off x="1198959" y="8114319"/>
            <a:ext cx="4005620" cy="1508256"/>
            <a:chOff x="1069065" y="2181720"/>
            <a:chExt cx="2957987" cy="914608"/>
          </a:xfrm>
        </p:grpSpPr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9677FDB0-63B5-4741-8614-F8996A6034A7}"/>
                </a:ext>
              </a:extLst>
            </p:cNvPr>
            <p:cNvSpPr/>
            <p:nvPr/>
          </p:nvSpPr>
          <p:spPr>
            <a:xfrm>
              <a:off x="1069065" y="2340328"/>
              <a:ext cx="2957987" cy="756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846">
                <a:defRPr/>
              </a:pPr>
              <a:endParaRPr lang="ru-RU" sz="26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B3C22D11-28E2-4C53-BFF6-45AA6BFE7650}"/>
                </a:ext>
              </a:extLst>
            </p:cNvPr>
            <p:cNvSpPr/>
            <p:nvPr/>
          </p:nvSpPr>
          <p:spPr>
            <a:xfrm>
              <a:off x="1674081" y="2181720"/>
              <a:ext cx="1729736" cy="221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846">
                <a:defRPr/>
              </a:pPr>
              <a:endParaRPr lang="ru-RU" sz="26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1838811" y="238820"/>
            <a:ext cx="17895340" cy="1633573"/>
          </a:xfrm>
          <a:prstGeom prst="rect">
            <a:avLst/>
          </a:prstGeom>
        </p:spPr>
        <p:txBody>
          <a:bodyPr lIns="150785" tIns="75392" rIns="150785" bIns="7539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НАПРАВЛЕНИЯ, ОБЕСПЕЧИВАЮЩИЕ ФОРМИРОВАНИЕ ЕДИНОГО ВОСПИТАТЕЛЬНОГО ПРОСТРАНСТВА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6E08350F-BDC7-4EC5-ABD4-EFEA9A54BA1A}"/>
              </a:ext>
            </a:extLst>
          </p:cNvPr>
          <p:cNvSpPr/>
          <p:nvPr/>
        </p:nvSpPr>
        <p:spPr>
          <a:xfrm>
            <a:off x="8221277" y="3476273"/>
            <a:ext cx="4005620" cy="12467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6A04F86E-FA01-4EB7-89D9-FACCDC790CB0}"/>
              </a:ext>
            </a:extLst>
          </p:cNvPr>
          <p:cNvSpPr/>
          <p:nvPr/>
        </p:nvSpPr>
        <p:spPr>
          <a:xfrm>
            <a:off x="8995482" y="3101593"/>
            <a:ext cx="2846015" cy="47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42FEB31-3E13-462F-A4BC-E32053A58382}"/>
              </a:ext>
            </a:extLst>
          </p:cNvPr>
          <p:cNvSpPr txBox="1"/>
          <p:nvPr/>
        </p:nvSpPr>
        <p:spPr>
          <a:xfrm>
            <a:off x="8018518" y="2422116"/>
            <a:ext cx="1308491" cy="1065848"/>
          </a:xfrm>
          <a:prstGeom prst="rect">
            <a:avLst/>
          </a:prstGeom>
          <a:noFill/>
        </p:spPr>
        <p:txBody>
          <a:bodyPr wrap="square" lIns="150785" tIns="75392" rIns="150785" bIns="75392" rtlCol="0">
            <a:spAutoFit/>
          </a:bodyPr>
          <a:lstStyle/>
          <a:p>
            <a:pPr defTabSz="1507846">
              <a:defRPr/>
            </a:pPr>
            <a:r>
              <a:rPr lang="ru-RU" sz="59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00A39578-CD4C-442F-B32B-3902A4BD594A}"/>
              </a:ext>
            </a:extLst>
          </p:cNvPr>
          <p:cNvSpPr/>
          <p:nvPr/>
        </p:nvSpPr>
        <p:spPr>
          <a:xfrm>
            <a:off x="8592219" y="4254466"/>
            <a:ext cx="3263737" cy="3132406"/>
          </a:xfrm>
          <a:prstGeom prst="rect">
            <a:avLst/>
          </a:prstGeom>
          <a:solidFill>
            <a:schemeClr val="bg1"/>
          </a:solidFill>
        </p:spPr>
        <p:txBody>
          <a:bodyPr wrap="square" lIns="118728" tIns="75392" rIns="118728" bIns="75392">
            <a:spAutoFit/>
          </a:bodyPr>
          <a:lstStyle/>
          <a:p>
            <a:pPr algn="ctr">
              <a:spcAft>
                <a:spcPts val="1979"/>
              </a:spcAft>
              <a:buClr>
                <a:srgbClr val="3E2A16"/>
              </a:buClr>
              <a:defRPr/>
            </a:pPr>
            <a:r>
              <a:rPr lang="ru-RU" sz="2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организации </a:t>
            </a:r>
            <a:br>
              <a:rPr lang="ru-RU" sz="2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движения, </a:t>
            </a:r>
            <a:br>
              <a:rPr lang="ru-RU" sz="2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полезная деятельность</a:t>
            </a:r>
          </a:p>
          <a:p>
            <a:pPr algn="ctr" defTabSz="1507846">
              <a:lnSpc>
                <a:spcPct val="70000"/>
              </a:lnSpc>
              <a:defRPr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42EE13DF-5264-4EE6-9C1D-B8DEF94F2D53}"/>
              </a:ext>
            </a:extLst>
          </p:cNvPr>
          <p:cNvGrpSpPr/>
          <p:nvPr/>
        </p:nvGrpSpPr>
        <p:grpSpPr>
          <a:xfrm>
            <a:off x="2920897" y="3202701"/>
            <a:ext cx="4005620" cy="2969749"/>
            <a:chOff x="1069065" y="2189118"/>
            <a:chExt cx="2957987" cy="1800858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xmlns="" id="{6CC4FF02-8DD9-42FD-9A19-5D0E9040421E}"/>
                </a:ext>
              </a:extLst>
            </p:cNvPr>
            <p:cNvSpPr/>
            <p:nvPr/>
          </p:nvSpPr>
          <p:spPr>
            <a:xfrm>
              <a:off x="1069065" y="2340328"/>
              <a:ext cx="2957987" cy="756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846">
                <a:defRPr/>
              </a:pPr>
              <a:endParaRPr lang="ru-RU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80D9BD17-D00C-4A9F-97F5-92CAF7B9306A}"/>
                </a:ext>
              </a:extLst>
            </p:cNvPr>
            <p:cNvSpPr/>
            <p:nvPr/>
          </p:nvSpPr>
          <p:spPr>
            <a:xfrm>
              <a:off x="1677870" y="2189118"/>
              <a:ext cx="1725947" cy="28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846">
                <a:defRPr/>
              </a:pPr>
              <a:endParaRPr lang="ru-RU" sz="260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33F02B5A-6E40-4B0D-94F4-76D38D8157D2}"/>
                </a:ext>
              </a:extLst>
            </p:cNvPr>
            <p:cNvSpPr/>
            <p:nvPr/>
          </p:nvSpPr>
          <p:spPr>
            <a:xfrm>
              <a:off x="1198166" y="2759423"/>
              <a:ext cx="2719740" cy="1230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pPr algn="ctr">
                <a:spcAft>
                  <a:spcPts val="1979"/>
                </a:spcAft>
                <a:buClr>
                  <a:srgbClr val="3E2A16"/>
                </a:buClr>
                <a:defRPr/>
              </a:pPr>
              <a:r>
                <a:rPr lang="ru-RU" sz="2600" dirty="0">
                  <a:solidFill>
                    <a:srgbClr val="3E2A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Патриотическое </a:t>
              </a:r>
              <a:br>
                <a:rPr lang="ru-RU" sz="2600" dirty="0">
                  <a:solidFill>
                    <a:srgbClr val="3E2A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600" dirty="0">
                  <a:solidFill>
                    <a:srgbClr val="3E2A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гражданское воспитание</a:t>
              </a:r>
              <a:endParaRPr lang="ru-RU" sz="2600" dirty="0">
                <a:latin typeface="Calibri" panose="020F0502020204030204"/>
              </a:endParaRPr>
            </a:p>
            <a:p>
              <a:pPr algn="ctr" defTabSz="1507846">
                <a:lnSpc>
                  <a:spcPct val="60000"/>
                </a:lnSpc>
                <a:defRPr/>
              </a:pPr>
              <a:r>
                <a:rPr lang="ru-RU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1507846">
                <a:lnSpc>
                  <a:spcPct val="60000"/>
                </a:lnSpc>
                <a:defRPr/>
              </a:pPr>
              <a:endParaRPr lang="ru-RU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4B77A581-A708-4929-AEDF-187805BF7EC4}"/>
              </a:ext>
            </a:extLst>
          </p:cNvPr>
          <p:cNvSpPr txBox="1"/>
          <p:nvPr/>
        </p:nvSpPr>
        <p:spPr>
          <a:xfrm>
            <a:off x="2759564" y="2423360"/>
            <a:ext cx="1481479" cy="1065848"/>
          </a:xfrm>
          <a:prstGeom prst="rect">
            <a:avLst/>
          </a:prstGeom>
          <a:noFill/>
        </p:spPr>
        <p:txBody>
          <a:bodyPr wrap="square" lIns="150785" tIns="75392" rIns="150785" bIns="75392" rtlCol="0">
            <a:spAutoFit/>
          </a:bodyPr>
          <a:lstStyle/>
          <a:p>
            <a:pPr defTabSz="1507846">
              <a:defRPr/>
            </a:pPr>
            <a:r>
              <a:rPr lang="ru-RU" sz="59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2C54A882-6BCF-486F-B5FA-A3649CCD8945}"/>
              </a:ext>
            </a:extLst>
          </p:cNvPr>
          <p:cNvSpPr/>
          <p:nvPr/>
        </p:nvSpPr>
        <p:spPr>
          <a:xfrm>
            <a:off x="13338917" y="3460442"/>
            <a:ext cx="4005620" cy="12467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FF05A55A-5994-4CF4-9E0C-83124B4C5865}"/>
              </a:ext>
            </a:extLst>
          </p:cNvPr>
          <p:cNvSpPr/>
          <p:nvPr/>
        </p:nvSpPr>
        <p:spPr>
          <a:xfrm>
            <a:off x="13910727" y="3295165"/>
            <a:ext cx="2846015" cy="47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6ADA2CD-FF40-4529-8D83-D2CC5083DA9F}"/>
              </a:ext>
            </a:extLst>
          </p:cNvPr>
          <p:cNvSpPr txBox="1"/>
          <p:nvPr/>
        </p:nvSpPr>
        <p:spPr>
          <a:xfrm>
            <a:off x="13121441" y="2420305"/>
            <a:ext cx="1308491" cy="1065848"/>
          </a:xfrm>
          <a:prstGeom prst="rect">
            <a:avLst/>
          </a:prstGeom>
          <a:noFill/>
        </p:spPr>
        <p:txBody>
          <a:bodyPr wrap="square" lIns="150785" tIns="75392" rIns="150785" bIns="75392" rtlCol="0">
            <a:spAutoFit/>
          </a:bodyPr>
          <a:lstStyle/>
          <a:p>
            <a:pPr defTabSz="1507846">
              <a:defRPr/>
            </a:pPr>
            <a:r>
              <a:rPr lang="ru-RU" sz="59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B87C46A-577D-4662-9892-62F085615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80" y="2091538"/>
            <a:ext cx="2010230" cy="21165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BF5E39D-51ED-415C-8827-636CABDEB6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67" y="2035147"/>
            <a:ext cx="2318638" cy="1985086"/>
          </a:xfrm>
          <a:prstGeom prst="rect">
            <a:avLst/>
          </a:prstGeom>
        </p:spPr>
      </p:pic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5C2F9F45-6F42-4385-8C9E-302B7B49DD8F}"/>
              </a:ext>
            </a:extLst>
          </p:cNvPr>
          <p:cNvSpPr/>
          <p:nvPr/>
        </p:nvSpPr>
        <p:spPr>
          <a:xfrm>
            <a:off x="13817104" y="4463075"/>
            <a:ext cx="3068644" cy="1386447"/>
          </a:xfrm>
          <a:prstGeom prst="rect">
            <a:avLst/>
          </a:prstGeom>
          <a:solidFill>
            <a:schemeClr val="bg1"/>
          </a:solidFill>
        </p:spPr>
        <p:txBody>
          <a:bodyPr wrap="square" lIns="118728" tIns="75392" rIns="118728" bIns="75392">
            <a:spAutoFit/>
          </a:bodyPr>
          <a:lstStyle/>
          <a:p>
            <a:pPr>
              <a:spcAft>
                <a:spcPts val="1979"/>
              </a:spcAft>
              <a:buClr>
                <a:srgbClr val="3E2A16"/>
              </a:buClr>
              <a:defRPr/>
            </a:pPr>
            <a:r>
              <a:rPr lang="ru-RU" sz="2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климат</a:t>
            </a:r>
          </a:p>
          <a:p>
            <a:pPr algn="ctr" defTabSz="1507846">
              <a:lnSpc>
                <a:spcPct val="70000"/>
              </a:lnSpc>
              <a:defRPr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507846">
              <a:lnSpc>
                <a:spcPct val="70000"/>
              </a:lnSpc>
              <a:defRPr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049C1CC-9F41-4567-8759-1B2173A5B8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27" y="1900968"/>
            <a:ext cx="3099560" cy="2081940"/>
          </a:xfrm>
          <a:prstGeom prst="rect">
            <a:avLst/>
          </a:prstGeom>
        </p:spPr>
      </p:pic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4627A25B-8661-4368-A464-68FDF44C04E0}"/>
              </a:ext>
            </a:extLst>
          </p:cNvPr>
          <p:cNvSpPr/>
          <p:nvPr/>
        </p:nvSpPr>
        <p:spPr>
          <a:xfrm>
            <a:off x="5795379" y="8387201"/>
            <a:ext cx="4005620" cy="12467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95EDFFAA-FE15-4B6A-817B-285B6AA859F1}"/>
              </a:ext>
            </a:extLst>
          </p:cNvPr>
          <p:cNvSpPr/>
          <p:nvPr/>
        </p:nvSpPr>
        <p:spPr>
          <a:xfrm>
            <a:off x="6433746" y="8180928"/>
            <a:ext cx="2846015" cy="47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53A4B49B-5853-4F37-9CD6-2083399ADFA7}"/>
              </a:ext>
            </a:extLst>
          </p:cNvPr>
          <p:cNvSpPr/>
          <p:nvPr/>
        </p:nvSpPr>
        <p:spPr>
          <a:xfrm>
            <a:off x="6127180" y="9254949"/>
            <a:ext cx="3342018" cy="1102221"/>
          </a:xfrm>
          <a:prstGeom prst="rect">
            <a:avLst/>
          </a:prstGeom>
          <a:solidFill>
            <a:schemeClr val="bg1"/>
          </a:solidFill>
        </p:spPr>
        <p:txBody>
          <a:bodyPr wrap="square" lIns="118728" tIns="75392" rIns="118728" bIns="75392">
            <a:spAutoFit/>
          </a:bodyPr>
          <a:lstStyle/>
          <a:p>
            <a:pPr algn="ctr">
              <a:spcAft>
                <a:spcPts val="1979"/>
              </a:spcAft>
              <a:buClr>
                <a:srgbClr val="3E2A16"/>
              </a:buClr>
              <a:defRPr/>
            </a:pPr>
            <a:r>
              <a:rPr lang="ru-RU" sz="2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Профориентация</a:t>
            </a:r>
          </a:p>
          <a:p>
            <a:pPr algn="ctr" defTabSz="1507846">
              <a:lnSpc>
                <a:spcPct val="70000"/>
              </a:lnSpc>
              <a:defRPr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969AE47A-2DEB-44B0-8B21-67899853B413}"/>
              </a:ext>
            </a:extLst>
          </p:cNvPr>
          <p:cNvSpPr txBox="1"/>
          <p:nvPr/>
        </p:nvSpPr>
        <p:spPr>
          <a:xfrm>
            <a:off x="5624853" y="7321932"/>
            <a:ext cx="1308491" cy="1065848"/>
          </a:xfrm>
          <a:prstGeom prst="rect">
            <a:avLst/>
          </a:prstGeom>
          <a:noFill/>
        </p:spPr>
        <p:txBody>
          <a:bodyPr wrap="square" lIns="150785" tIns="75392" rIns="150785" bIns="75392" rtlCol="0">
            <a:spAutoFit/>
          </a:bodyPr>
          <a:lstStyle/>
          <a:p>
            <a:pPr defTabSz="1507846">
              <a:defRPr/>
            </a:pPr>
            <a:r>
              <a:rPr lang="ru-RU" sz="59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8E710948-877F-4F70-BD49-B054F49BF83F}"/>
              </a:ext>
            </a:extLst>
          </p:cNvPr>
          <p:cNvSpPr/>
          <p:nvPr/>
        </p:nvSpPr>
        <p:spPr>
          <a:xfrm>
            <a:off x="1487178" y="9225535"/>
            <a:ext cx="3342018" cy="964337"/>
          </a:xfrm>
          <a:prstGeom prst="rect">
            <a:avLst/>
          </a:prstGeom>
          <a:solidFill>
            <a:schemeClr val="bg1"/>
          </a:solidFill>
        </p:spPr>
        <p:txBody>
          <a:bodyPr wrap="square" lIns="118728" tIns="75392" rIns="118728" bIns="75392">
            <a:spAutoFit/>
          </a:bodyPr>
          <a:lstStyle/>
          <a:p>
            <a:pPr algn="ctr">
              <a:spcAft>
                <a:spcPts val="1979"/>
              </a:spcAft>
              <a:buClr>
                <a:srgbClr val="3E2A16"/>
              </a:buClr>
              <a:defRPr/>
            </a:pPr>
            <a:r>
              <a:rPr lang="ru-RU" sz="2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Творческая деятельность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1AB8F5-DCC3-4AF7-A4CD-C300A00E4C41}"/>
              </a:ext>
            </a:extLst>
          </p:cNvPr>
          <p:cNvSpPr txBox="1"/>
          <p:nvPr/>
        </p:nvSpPr>
        <p:spPr>
          <a:xfrm>
            <a:off x="985902" y="7323700"/>
            <a:ext cx="1308491" cy="1065848"/>
          </a:xfrm>
          <a:prstGeom prst="rect">
            <a:avLst/>
          </a:prstGeom>
          <a:noFill/>
        </p:spPr>
        <p:txBody>
          <a:bodyPr wrap="square" lIns="150785" tIns="75392" rIns="150785" bIns="75392" rtlCol="0">
            <a:spAutoFit/>
          </a:bodyPr>
          <a:lstStyle/>
          <a:p>
            <a:pPr defTabSz="1507846">
              <a:defRPr/>
            </a:pPr>
            <a:r>
              <a:rPr lang="ru-RU" sz="59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ED40AA58-72C7-454C-98AF-E89ABFA75C1A}"/>
              </a:ext>
            </a:extLst>
          </p:cNvPr>
          <p:cNvSpPr/>
          <p:nvPr/>
        </p:nvSpPr>
        <p:spPr>
          <a:xfrm>
            <a:off x="15112579" y="8373335"/>
            <a:ext cx="4005620" cy="12467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C251FEE3-B74B-4CBC-A9E4-7BCE41BBF0C7}"/>
              </a:ext>
            </a:extLst>
          </p:cNvPr>
          <p:cNvSpPr/>
          <p:nvPr/>
        </p:nvSpPr>
        <p:spPr>
          <a:xfrm>
            <a:off x="15705259" y="8210146"/>
            <a:ext cx="2846015" cy="47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42EF23E-3CCB-4113-A9D8-3A6E41CE4771}"/>
              </a:ext>
            </a:extLst>
          </p:cNvPr>
          <p:cNvSpPr txBox="1"/>
          <p:nvPr/>
        </p:nvSpPr>
        <p:spPr>
          <a:xfrm>
            <a:off x="14987578" y="7315247"/>
            <a:ext cx="1397949" cy="1065848"/>
          </a:xfrm>
          <a:prstGeom prst="rect">
            <a:avLst/>
          </a:prstGeom>
          <a:noFill/>
        </p:spPr>
        <p:txBody>
          <a:bodyPr wrap="square" lIns="150785" tIns="75392" rIns="150785" bIns="75392" rtlCol="0">
            <a:spAutoFit/>
          </a:bodyPr>
          <a:lstStyle/>
          <a:p>
            <a:pPr defTabSz="1507846">
              <a:defRPr/>
            </a:pPr>
            <a:r>
              <a:rPr lang="ru-RU" sz="59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BCF4106-9007-4EA2-8A70-9287ABD557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409" y="6672479"/>
            <a:ext cx="2582082" cy="2582264"/>
          </a:xfrm>
          <a:prstGeom prst="rect">
            <a:avLst/>
          </a:prstGeom>
        </p:spPr>
      </p:pic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E0D360C8-5FA5-4704-8D90-F83A76850F86}"/>
              </a:ext>
            </a:extLst>
          </p:cNvPr>
          <p:cNvSpPr/>
          <p:nvPr/>
        </p:nvSpPr>
        <p:spPr>
          <a:xfrm>
            <a:off x="15417323" y="9254743"/>
            <a:ext cx="3342018" cy="1914296"/>
          </a:xfrm>
          <a:prstGeom prst="rect">
            <a:avLst/>
          </a:prstGeom>
          <a:solidFill>
            <a:schemeClr val="bg1"/>
          </a:solidFill>
        </p:spPr>
        <p:txBody>
          <a:bodyPr wrap="square" lIns="118728" tIns="75392" rIns="118728" bIns="75392">
            <a:spAutoFit/>
          </a:bodyPr>
          <a:lstStyle/>
          <a:p>
            <a:pPr algn="ctr">
              <a:spcAft>
                <a:spcPts val="1979"/>
              </a:spcAft>
              <a:buClr>
                <a:srgbClr val="3E2A16"/>
              </a:buClr>
              <a:defRPr/>
            </a:pPr>
            <a:r>
              <a:rPr lang="ru-RU" sz="2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Воспитывающий потенциал учебных предметов</a:t>
            </a:r>
          </a:p>
          <a:p>
            <a:pPr algn="ctr" defTabSz="1507846">
              <a:lnSpc>
                <a:spcPct val="70000"/>
              </a:lnSpc>
              <a:defRPr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E866E22-17A7-453F-A13B-FE1ADB7CF9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04" y="6854536"/>
            <a:ext cx="2295037" cy="2291629"/>
          </a:xfrm>
          <a:prstGeom prst="rect">
            <a:avLst/>
          </a:prstGeom>
        </p:spPr>
      </p:pic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59CF0AE5-E772-498E-9EDE-73A6AD8A0300}"/>
              </a:ext>
            </a:extLst>
          </p:cNvPr>
          <p:cNvSpPr/>
          <p:nvPr/>
        </p:nvSpPr>
        <p:spPr>
          <a:xfrm>
            <a:off x="10453979" y="8404339"/>
            <a:ext cx="4005620" cy="12467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99A3F5B3-CF3F-477F-8BEF-02DAF279BED0}"/>
              </a:ext>
            </a:extLst>
          </p:cNvPr>
          <p:cNvSpPr/>
          <p:nvPr/>
        </p:nvSpPr>
        <p:spPr>
          <a:xfrm>
            <a:off x="11041020" y="8239063"/>
            <a:ext cx="2846015" cy="47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DBF6DEF-5ADE-4728-83F4-F791E5F07DAF}"/>
              </a:ext>
            </a:extLst>
          </p:cNvPr>
          <p:cNvSpPr txBox="1"/>
          <p:nvPr/>
        </p:nvSpPr>
        <p:spPr>
          <a:xfrm>
            <a:off x="10239223" y="7328303"/>
            <a:ext cx="1308491" cy="1065848"/>
          </a:xfrm>
          <a:prstGeom prst="rect">
            <a:avLst/>
          </a:prstGeom>
          <a:noFill/>
        </p:spPr>
        <p:txBody>
          <a:bodyPr wrap="square" lIns="150785" tIns="75392" rIns="150785" bIns="75392" rtlCol="0">
            <a:spAutoFit/>
          </a:bodyPr>
          <a:lstStyle/>
          <a:p>
            <a:pPr defTabSz="1507846">
              <a:defRPr/>
            </a:pPr>
            <a:r>
              <a:rPr lang="ru-RU" sz="59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C5DDA1-B8F1-4528-91CA-229BB9693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645" y="7165549"/>
            <a:ext cx="2089047" cy="2089194"/>
          </a:xfrm>
          <a:prstGeom prst="rect">
            <a:avLst/>
          </a:prstGeom>
        </p:spPr>
      </p:pic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A2E9882A-CF84-4891-8B28-76AED9390B87}"/>
              </a:ext>
            </a:extLst>
          </p:cNvPr>
          <p:cNvSpPr/>
          <p:nvPr/>
        </p:nvSpPr>
        <p:spPr>
          <a:xfrm>
            <a:off x="10767062" y="9287833"/>
            <a:ext cx="3342018" cy="1508258"/>
          </a:xfrm>
          <a:prstGeom prst="rect">
            <a:avLst/>
          </a:prstGeom>
          <a:solidFill>
            <a:schemeClr val="bg1"/>
          </a:solidFill>
        </p:spPr>
        <p:txBody>
          <a:bodyPr wrap="square" lIns="118728" tIns="75392" rIns="118728" bIns="75392">
            <a:spAutoFit/>
          </a:bodyPr>
          <a:lstStyle/>
          <a:p>
            <a:pPr algn="ctr">
              <a:spcAft>
                <a:spcPts val="1979"/>
              </a:spcAft>
              <a:buClr>
                <a:srgbClr val="3E2A16"/>
              </a:buClr>
              <a:defRPr/>
            </a:pPr>
            <a:r>
              <a:rPr lang="ru-RU" sz="2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</a:t>
            </a:r>
          </a:p>
          <a:p>
            <a:pPr algn="ctr" defTabSz="1507846">
              <a:lnSpc>
                <a:spcPct val="70000"/>
              </a:lnSpc>
              <a:defRPr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FC95AD-CC93-4FA7-8BCB-148F2CAF218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17" y="6698153"/>
            <a:ext cx="2337227" cy="23399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AD6CF8A-34EB-430B-9322-89809AD3213E}"/>
              </a:ext>
            </a:extLst>
          </p:cNvPr>
          <p:cNvSpPr txBox="1"/>
          <p:nvPr/>
        </p:nvSpPr>
        <p:spPr>
          <a:xfrm>
            <a:off x="14429067" y="10856224"/>
            <a:ext cx="5250741" cy="383089"/>
          </a:xfrm>
          <a:prstGeom prst="rect">
            <a:avLst/>
          </a:prstGeom>
          <a:noFill/>
        </p:spPr>
        <p:txBody>
          <a:bodyPr wrap="none" lIns="150785" tIns="75392" rIns="150785" bIns="75392" rtlCol="0">
            <a:spAutoFit/>
          </a:bodyPr>
          <a:lstStyle/>
          <a:p>
            <a:r>
              <a:rPr lang="ru-RU" sz="13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ПЕДАГОГИЧЕСКИЙ СОВЕТ–2023 </a:t>
            </a:r>
            <a:r>
              <a:rPr lang="en-US" sz="13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3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3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ВОСПИТАНИЕ»</a:t>
            </a:r>
            <a:endParaRPr lang="ru-RU" sz="1500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FBFF0E4-0D03-433E-B35D-41FB75915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06" y="0"/>
            <a:ext cx="20122506" cy="11309350"/>
          </a:xfrm>
          <a:prstGeom prst="rect">
            <a:avLst/>
          </a:prstGeom>
        </p:spPr>
      </p:pic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1856760" y="238820"/>
            <a:ext cx="17895340" cy="1633573"/>
          </a:xfrm>
          <a:prstGeom prst="rect">
            <a:avLst/>
          </a:prstGeom>
        </p:spPr>
        <p:txBody>
          <a:bodyPr lIns="150785" tIns="75392" rIns="150785" bIns="7539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ПРЕДСТАВЛЕННОСТЬ ВАРИАТИВНЫХ МОДУЛЕЙ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РАБОЧИХ ПРОГРАММАХ ВОСПИТАНИЯ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16E6C8B9-0181-4B7F-8F30-BB65DCAD8AE9}"/>
              </a:ext>
            </a:extLst>
          </p:cNvPr>
          <p:cNvGraphicFramePr/>
          <p:nvPr/>
        </p:nvGraphicFramePr>
        <p:xfrm>
          <a:off x="1146564" y="3248188"/>
          <a:ext cx="17895340" cy="822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D817F56F-D171-4438-85A7-2B0CC550BD73}"/>
              </a:ext>
            </a:extLst>
          </p:cNvPr>
          <p:cNvSpPr/>
          <p:nvPr/>
        </p:nvSpPr>
        <p:spPr>
          <a:xfrm>
            <a:off x="2904876" y="3870059"/>
            <a:ext cx="1319632" cy="5824678"/>
          </a:xfrm>
          <a:custGeom>
            <a:avLst/>
            <a:gdLst>
              <a:gd name="connsiteX0" fmla="*/ 0 w 800282"/>
              <a:gd name="connsiteY0" fmla="*/ 0 h 3969281"/>
              <a:gd name="connsiteX1" fmla="*/ 800282 w 800282"/>
              <a:gd name="connsiteY1" fmla="*/ 0 h 3969281"/>
              <a:gd name="connsiteX2" fmla="*/ 800282 w 800282"/>
              <a:gd name="connsiteY2" fmla="*/ 3768427 h 3969281"/>
              <a:gd name="connsiteX3" fmla="*/ 800282 w 800282"/>
              <a:gd name="connsiteY3" fmla="*/ 3769766 h 3969281"/>
              <a:gd name="connsiteX4" fmla="*/ 800013 w 800282"/>
              <a:gd name="connsiteY4" fmla="*/ 3769766 h 3969281"/>
              <a:gd name="connsiteX5" fmla="*/ 792153 w 800282"/>
              <a:gd name="connsiteY5" fmla="*/ 3808906 h 3969281"/>
              <a:gd name="connsiteX6" fmla="*/ 400141 w 800282"/>
              <a:gd name="connsiteY6" fmla="*/ 3969281 h 3969281"/>
              <a:gd name="connsiteX7" fmla="*/ 8129 w 800282"/>
              <a:gd name="connsiteY7" fmla="*/ 3808906 h 3969281"/>
              <a:gd name="connsiteX8" fmla="*/ 269 w 800282"/>
              <a:gd name="connsiteY8" fmla="*/ 3769766 h 3969281"/>
              <a:gd name="connsiteX9" fmla="*/ 0 w 800282"/>
              <a:gd name="connsiteY9" fmla="*/ 3769766 h 3969281"/>
              <a:gd name="connsiteX10" fmla="*/ 0 w 800282"/>
              <a:gd name="connsiteY10" fmla="*/ 3768427 h 39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282" h="3969281">
                <a:moveTo>
                  <a:pt x="0" y="0"/>
                </a:moveTo>
                <a:lnTo>
                  <a:pt x="800282" y="0"/>
                </a:lnTo>
                <a:lnTo>
                  <a:pt x="800282" y="3768427"/>
                </a:lnTo>
                <a:lnTo>
                  <a:pt x="800282" y="3769766"/>
                </a:lnTo>
                <a:lnTo>
                  <a:pt x="800013" y="3769766"/>
                </a:lnTo>
                <a:lnTo>
                  <a:pt x="792153" y="3808906"/>
                </a:lnTo>
                <a:cubicBezTo>
                  <a:pt x="754841" y="3900432"/>
                  <a:pt x="593509" y="3969281"/>
                  <a:pt x="400141" y="3969281"/>
                </a:cubicBezTo>
                <a:cubicBezTo>
                  <a:pt x="206773" y="3969281"/>
                  <a:pt x="45441" y="3900432"/>
                  <a:pt x="8129" y="3808906"/>
                </a:cubicBezTo>
                <a:lnTo>
                  <a:pt x="269" y="3769766"/>
                </a:lnTo>
                <a:lnTo>
                  <a:pt x="0" y="3769766"/>
                </a:lnTo>
                <a:lnTo>
                  <a:pt x="0" y="3768427"/>
                </a:lnTo>
                <a:close/>
              </a:path>
            </a:pathLst>
          </a:custGeom>
          <a:solidFill>
            <a:srgbClr val="DAC37B"/>
          </a:solidFill>
          <a:ln>
            <a:solidFill>
              <a:srgbClr val="DAC37B"/>
            </a:solidFill>
          </a:ln>
          <a:effectLst>
            <a:outerShdw blurRad="368300" dir="18900000" sy="23000" kx="-1200000" algn="b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0785" tIns="75392" rIns="150785" bIns="75392" rtlCol="0" anchor="ctr">
            <a:noAutofit/>
          </a:bodyPr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7EE48C3-7014-4379-A1CE-73BA9B36F51D}"/>
              </a:ext>
            </a:extLst>
          </p:cNvPr>
          <p:cNvSpPr/>
          <p:nvPr/>
        </p:nvSpPr>
        <p:spPr>
          <a:xfrm>
            <a:off x="2900192" y="3609262"/>
            <a:ext cx="1338461" cy="516360"/>
          </a:xfrm>
          <a:prstGeom prst="ellipse">
            <a:avLst/>
          </a:prstGeom>
          <a:solidFill>
            <a:srgbClr val="E9DCB1"/>
          </a:solidFill>
          <a:ln>
            <a:solidFill>
              <a:srgbClr val="DAC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A87A3E3-ABF2-4A7D-9D41-4CC71B7C05AD}"/>
              </a:ext>
            </a:extLst>
          </p:cNvPr>
          <p:cNvSpPr/>
          <p:nvPr/>
        </p:nvSpPr>
        <p:spPr>
          <a:xfrm>
            <a:off x="2904876" y="9196453"/>
            <a:ext cx="1319632" cy="516360"/>
          </a:xfrm>
          <a:prstGeom prst="ellipse">
            <a:avLst/>
          </a:prstGeom>
          <a:solidFill>
            <a:srgbClr val="DAC37B"/>
          </a:solidFill>
          <a:ln>
            <a:solidFill>
              <a:srgbClr val="DAC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70722F8C-2C7F-421A-8FFE-A3F688D6DF43}"/>
              </a:ext>
            </a:extLst>
          </p:cNvPr>
          <p:cNvSpPr/>
          <p:nvPr/>
        </p:nvSpPr>
        <p:spPr>
          <a:xfrm>
            <a:off x="6003808" y="5220951"/>
            <a:ext cx="1319632" cy="4483189"/>
          </a:xfrm>
          <a:custGeom>
            <a:avLst/>
            <a:gdLst>
              <a:gd name="connsiteX0" fmla="*/ 0 w 800282"/>
              <a:gd name="connsiteY0" fmla="*/ 0 h 3969281"/>
              <a:gd name="connsiteX1" fmla="*/ 800282 w 800282"/>
              <a:gd name="connsiteY1" fmla="*/ 0 h 3969281"/>
              <a:gd name="connsiteX2" fmla="*/ 800282 w 800282"/>
              <a:gd name="connsiteY2" fmla="*/ 3768427 h 3969281"/>
              <a:gd name="connsiteX3" fmla="*/ 800282 w 800282"/>
              <a:gd name="connsiteY3" fmla="*/ 3769766 h 3969281"/>
              <a:gd name="connsiteX4" fmla="*/ 800013 w 800282"/>
              <a:gd name="connsiteY4" fmla="*/ 3769766 h 3969281"/>
              <a:gd name="connsiteX5" fmla="*/ 792153 w 800282"/>
              <a:gd name="connsiteY5" fmla="*/ 3808906 h 3969281"/>
              <a:gd name="connsiteX6" fmla="*/ 400141 w 800282"/>
              <a:gd name="connsiteY6" fmla="*/ 3969281 h 3969281"/>
              <a:gd name="connsiteX7" fmla="*/ 8129 w 800282"/>
              <a:gd name="connsiteY7" fmla="*/ 3808906 h 3969281"/>
              <a:gd name="connsiteX8" fmla="*/ 269 w 800282"/>
              <a:gd name="connsiteY8" fmla="*/ 3769766 h 3969281"/>
              <a:gd name="connsiteX9" fmla="*/ 0 w 800282"/>
              <a:gd name="connsiteY9" fmla="*/ 3769766 h 3969281"/>
              <a:gd name="connsiteX10" fmla="*/ 0 w 800282"/>
              <a:gd name="connsiteY10" fmla="*/ 3768427 h 39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282" h="3969281">
                <a:moveTo>
                  <a:pt x="0" y="0"/>
                </a:moveTo>
                <a:lnTo>
                  <a:pt x="800282" y="0"/>
                </a:lnTo>
                <a:lnTo>
                  <a:pt x="800282" y="3768427"/>
                </a:lnTo>
                <a:lnTo>
                  <a:pt x="800282" y="3769766"/>
                </a:lnTo>
                <a:lnTo>
                  <a:pt x="800013" y="3769766"/>
                </a:lnTo>
                <a:lnTo>
                  <a:pt x="792153" y="3808906"/>
                </a:lnTo>
                <a:cubicBezTo>
                  <a:pt x="754841" y="3900432"/>
                  <a:pt x="593509" y="3969281"/>
                  <a:pt x="400141" y="3969281"/>
                </a:cubicBezTo>
                <a:cubicBezTo>
                  <a:pt x="206773" y="3969281"/>
                  <a:pt x="45441" y="3900432"/>
                  <a:pt x="8129" y="3808906"/>
                </a:cubicBezTo>
                <a:lnTo>
                  <a:pt x="269" y="3769766"/>
                </a:lnTo>
                <a:lnTo>
                  <a:pt x="0" y="3769766"/>
                </a:lnTo>
                <a:lnTo>
                  <a:pt x="0" y="3768427"/>
                </a:lnTo>
                <a:close/>
              </a:path>
            </a:pathLst>
          </a:custGeom>
          <a:solidFill>
            <a:srgbClr val="DAC37B"/>
          </a:solidFill>
          <a:ln>
            <a:solidFill>
              <a:srgbClr val="DAC37B"/>
            </a:solidFill>
          </a:ln>
          <a:effectLst>
            <a:outerShdw blurRad="368300" dir="18900000" sy="23000" kx="-1200000" algn="b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0785" tIns="75392" rIns="150785" bIns="75392" rtlCol="0" anchor="ctr">
            <a:noAutofit/>
          </a:bodyPr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DCDE782A-C6E1-43E3-A9D4-34393EA6E20B}"/>
              </a:ext>
            </a:extLst>
          </p:cNvPr>
          <p:cNvSpPr/>
          <p:nvPr/>
        </p:nvSpPr>
        <p:spPr>
          <a:xfrm>
            <a:off x="5994393" y="4990892"/>
            <a:ext cx="1338461" cy="516360"/>
          </a:xfrm>
          <a:prstGeom prst="ellipse">
            <a:avLst/>
          </a:prstGeom>
          <a:solidFill>
            <a:srgbClr val="E9DCB1"/>
          </a:solidFill>
          <a:ln>
            <a:solidFill>
              <a:srgbClr val="DAC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B25C8C3-4BDB-492C-9E40-6B4FF75FFFDA}"/>
              </a:ext>
            </a:extLst>
          </p:cNvPr>
          <p:cNvSpPr/>
          <p:nvPr/>
        </p:nvSpPr>
        <p:spPr>
          <a:xfrm>
            <a:off x="6003808" y="9200074"/>
            <a:ext cx="1319632" cy="516360"/>
          </a:xfrm>
          <a:prstGeom prst="ellipse">
            <a:avLst/>
          </a:prstGeom>
          <a:solidFill>
            <a:srgbClr val="DAC37B"/>
          </a:solidFill>
          <a:ln>
            <a:solidFill>
              <a:srgbClr val="DAC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35747825-3436-43F7-9440-DEEB56455A39}"/>
              </a:ext>
            </a:extLst>
          </p:cNvPr>
          <p:cNvSpPr/>
          <p:nvPr/>
        </p:nvSpPr>
        <p:spPr>
          <a:xfrm>
            <a:off x="8812093" y="5950585"/>
            <a:ext cx="1319632" cy="3646868"/>
          </a:xfrm>
          <a:custGeom>
            <a:avLst/>
            <a:gdLst>
              <a:gd name="connsiteX0" fmla="*/ 0 w 800282"/>
              <a:gd name="connsiteY0" fmla="*/ 0 h 3969281"/>
              <a:gd name="connsiteX1" fmla="*/ 800282 w 800282"/>
              <a:gd name="connsiteY1" fmla="*/ 0 h 3969281"/>
              <a:gd name="connsiteX2" fmla="*/ 800282 w 800282"/>
              <a:gd name="connsiteY2" fmla="*/ 3768427 h 3969281"/>
              <a:gd name="connsiteX3" fmla="*/ 800282 w 800282"/>
              <a:gd name="connsiteY3" fmla="*/ 3769766 h 3969281"/>
              <a:gd name="connsiteX4" fmla="*/ 800013 w 800282"/>
              <a:gd name="connsiteY4" fmla="*/ 3769766 h 3969281"/>
              <a:gd name="connsiteX5" fmla="*/ 792153 w 800282"/>
              <a:gd name="connsiteY5" fmla="*/ 3808906 h 3969281"/>
              <a:gd name="connsiteX6" fmla="*/ 400141 w 800282"/>
              <a:gd name="connsiteY6" fmla="*/ 3969281 h 3969281"/>
              <a:gd name="connsiteX7" fmla="*/ 8129 w 800282"/>
              <a:gd name="connsiteY7" fmla="*/ 3808906 h 3969281"/>
              <a:gd name="connsiteX8" fmla="*/ 269 w 800282"/>
              <a:gd name="connsiteY8" fmla="*/ 3769766 h 3969281"/>
              <a:gd name="connsiteX9" fmla="*/ 0 w 800282"/>
              <a:gd name="connsiteY9" fmla="*/ 3769766 h 3969281"/>
              <a:gd name="connsiteX10" fmla="*/ 0 w 800282"/>
              <a:gd name="connsiteY10" fmla="*/ 3768427 h 39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282" h="3969281">
                <a:moveTo>
                  <a:pt x="0" y="0"/>
                </a:moveTo>
                <a:lnTo>
                  <a:pt x="800282" y="0"/>
                </a:lnTo>
                <a:lnTo>
                  <a:pt x="800282" y="3768427"/>
                </a:lnTo>
                <a:lnTo>
                  <a:pt x="800282" y="3769766"/>
                </a:lnTo>
                <a:lnTo>
                  <a:pt x="800013" y="3769766"/>
                </a:lnTo>
                <a:lnTo>
                  <a:pt x="792153" y="3808906"/>
                </a:lnTo>
                <a:cubicBezTo>
                  <a:pt x="754841" y="3900432"/>
                  <a:pt x="593509" y="3969281"/>
                  <a:pt x="400141" y="3969281"/>
                </a:cubicBezTo>
                <a:cubicBezTo>
                  <a:pt x="206773" y="3969281"/>
                  <a:pt x="45441" y="3900432"/>
                  <a:pt x="8129" y="3808906"/>
                </a:cubicBezTo>
                <a:lnTo>
                  <a:pt x="269" y="3769766"/>
                </a:lnTo>
                <a:lnTo>
                  <a:pt x="0" y="3769766"/>
                </a:lnTo>
                <a:lnTo>
                  <a:pt x="0" y="3768427"/>
                </a:lnTo>
                <a:close/>
              </a:path>
            </a:pathLst>
          </a:custGeom>
          <a:solidFill>
            <a:srgbClr val="DAC37B"/>
          </a:solidFill>
          <a:ln>
            <a:solidFill>
              <a:srgbClr val="DAC37B"/>
            </a:solidFill>
          </a:ln>
          <a:effectLst>
            <a:outerShdw blurRad="368300" dir="18900000" sy="23000" kx="-1200000" algn="b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0785" tIns="75392" rIns="150785" bIns="75392" rtlCol="0" anchor="ctr">
            <a:noAutofit/>
          </a:bodyPr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76634ADF-C49C-48B6-A502-D743B4C7CACA}"/>
              </a:ext>
            </a:extLst>
          </p:cNvPr>
          <p:cNvSpPr/>
          <p:nvPr/>
        </p:nvSpPr>
        <p:spPr>
          <a:xfrm>
            <a:off x="8807407" y="5680111"/>
            <a:ext cx="1338461" cy="516360"/>
          </a:xfrm>
          <a:prstGeom prst="ellipse">
            <a:avLst/>
          </a:prstGeom>
          <a:solidFill>
            <a:srgbClr val="E9DCB1"/>
          </a:solidFill>
          <a:ln>
            <a:solidFill>
              <a:srgbClr val="DAC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25A2318F-E422-481F-89BE-E344C95BFB08}"/>
              </a:ext>
            </a:extLst>
          </p:cNvPr>
          <p:cNvSpPr/>
          <p:nvPr/>
        </p:nvSpPr>
        <p:spPr>
          <a:xfrm>
            <a:off x="8812093" y="9190670"/>
            <a:ext cx="1319632" cy="516360"/>
          </a:xfrm>
          <a:prstGeom prst="ellipse">
            <a:avLst/>
          </a:prstGeom>
          <a:solidFill>
            <a:srgbClr val="DAC37B"/>
          </a:solidFill>
          <a:ln>
            <a:solidFill>
              <a:srgbClr val="DAC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68B7C520-1ED7-4EC2-8BA8-EBA178F0C534}"/>
              </a:ext>
            </a:extLst>
          </p:cNvPr>
          <p:cNvSpPr/>
          <p:nvPr/>
        </p:nvSpPr>
        <p:spPr>
          <a:xfrm>
            <a:off x="11740201" y="6196497"/>
            <a:ext cx="1319632" cy="3400983"/>
          </a:xfrm>
          <a:custGeom>
            <a:avLst/>
            <a:gdLst>
              <a:gd name="connsiteX0" fmla="*/ 0 w 800282"/>
              <a:gd name="connsiteY0" fmla="*/ 0 h 3969281"/>
              <a:gd name="connsiteX1" fmla="*/ 800282 w 800282"/>
              <a:gd name="connsiteY1" fmla="*/ 0 h 3969281"/>
              <a:gd name="connsiteX2" fmla="*/ 800282 w 800282"/>
              <a:gd name="connsiteY2" fmla="*/ 3768427 h 3969281"/>
              <a:gd name="connsiteX3" fmla="*/ 800282 w 800282"/>
              <a:gd name="connsiteY3" fmla="*/ 3769766 h 3969281"/>
              <a:gd name="connsiteX4" fmla="*/ 800013 w 800282"/>
              <a:gd name="connsiteY4" fmla="*/ 3769766 h 3969281"/>
              <a:gd name="connsiteX5" fmla="*/ 792153 w 800282"/>
              <a:gd name="connsiteY5" fmla="*/ 3808906 h 3969281"/>
              <a:gd name="connsiteX6" fmla="*/ 400141 w 800282"/>
              <a:gd name="connsiteY6" fmla="*/ 3969281 h 3969281"/>
              <a:gd name="connsiteX7" fmla="*/ 8129 w 800282"/>
              <a:gd name="connsiteY7" fmla="*/ 3808906 h 3969281"/>
              <a:gd name="connsiteX8" fmla="*/ 269 w 800282"/>
              <a:gd name="connsiteY8" fmla="*/ 3769766 h 3969281"/>
              <a:gd name="connsiteX9" fmla="*/ 0 w 800282"/>
              <a:gd name="connsiteY9" fmla="*/ 3769766 h 3969281"/>
              <a:gd name="connsiteX10" fmla="*/ 0 w 800282"/>
              <a:gd name="connsiteY10" fmla="*/ 3768427 h 39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282" h="3969281">
                <a:moveTo>
                  <a:pt x="0" y="0"/>
                </a:moveTo>
                <a:lnTo>
                  <a:pt x="800282" y="0"/>
                </a:lnTo>
                <a:lnTo>
                  <a:pt x="800282" y="3768427"/>
                </a:lnTo>
                <a:lnTo>
                  <a:pt x="800282" y="3769766"/>
                </a:lnTo>
                <a:lnTo>
                  <a:pt x="800013" y="3769766"/>
                </a:lnTo>
                <a:lnTo>
                  <a:pt x="792153" y="3808906"/>
                </a:lnTo>
                <a:cubicBezTo>
                  <a:pt x="754841" y="3900432"/>
                  <a:pt x="593509" y="3969281"/>
                  <a:pt x="400141" y="3969281"/>
                </a:cubicBezTo>
                <a:cubicBezTo>
                  <a:pt x="206773" y="3969281"/>
                  <a:pt x="45441" y="3900432"/>
                  <a:pt x="8129" y="3808906"/>
                </a:cubicBezTo>
                <a:lnTo>
                  <a:pt x="269" y="3769766"/>
                </a:lnTo>
                <a:lnTo>
                  <a:pt x="0" y="3769766"/>
                </a:lnTo>
                <a:lnTo>
                  <a:pt x="0" y="3768427"/>
                </a:lnTo>
                <a:close/>
              </a:path>
            </a:pathLst>
          </a:custGeom>
          <a:solidFill>
            <a:srgbClr val="DAC37B"/>
          </a:solidFill>
          <a:ln>
            <a:solidFill>
              <a:srgbClr val="DAC37B"/>
            </a:solidFill>
          </a:ln>
          <a:effectLst>
            <a:outerShdw blurRad="368300" dir="18900000" sy="23000" kx="-1200000" algn="b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0785" tIns="75392" rIns="150785" bIns="75392" rtlCol="0" anchor="ctr">
            <a:noAutofit/>
          </a:bodyPr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A1C50C8E-4077-470F-AF9D-A6777D334673}"/>
              </a:ext>
            </a:extLst>
          </p:cNvPr>
          <p:cNvSpPr/>
          <p:nvPr/>
        </p:nvSpPr>
        <p:spPr>
          <a:xfrm>
            <a:off x="11735515" y="5906687"/>
            <a:ext cx="1338461" cy="516360"/>
          </a:xfrm>
          <a:prstGeom prst="ellipse">
            <a:avLst/>
          </a:prstGeom>
          <a:solidFill>
            <a:srgbClr val="E9DCB1"/>
          </a:solidFill>
          <a:ln>
            <a:solidFill>
              <a:srgbClr val="DAC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B0D3DB21-3B4C-458B-8A03-ADDF44031875}"/>
              </a:ext>
            </a:extLst>
          </p:cNvPr>
          <p:cNvSpPr/>
          <p:nvPr/>
        </p:nvSpPr>
        <p:spPr>
          <a:xfrm>
            <a:off x="11740201" y="9186750"/>
            <a:ext cx="1319632" cy="516360"/>
          </a:xfrm>
          <a:prstGeom prst="ellipse">
            <a:avLst/>
          </a:prstGeom>
          <a:solidFill>
            <a:srgbClr val="DAC37B"/>
          </a:solidFill>
          <a:ln>
            <a:solidFill>
              <a:srgbClr val="DAC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D20D919-50DB-4BC4-9827-7813933C92EC}"/>
              </a:ext>
            </a:extLst>
          </p:cNvPr>
          <p:cNvSpPr/>
          <p:nvPr/>
        </p:nvSpPr>
        <p:spPr>
          <a:xfrm>
            <a:off x="14250294" y="9062070"/>
            <a:ext cx="1319632" cy="398284"/>
          </a:xfrm>
          <a:custGeom>
            <a:avLst/>
            <a:gdLst>
              <a:gd name="connsiteX0" fmla="*/ 0 w 800282"/>
              <a:gd name="connsiteY0" fmla="*/ 0 h 3969281"/>
              <a:gd name="connsiteX1" fmla="*/ 800282 w 800282"/>
              <a:gd name="connsiteY1" fmla="*/ 0 h 3969281"/>
              <a:gd name="connsiteX2" fmla="*/ 800282 w 800282"/>
              <a:gd name="connsiteY2" fmla="*/ 3768427 h 3969281"/>
              <a:gd name="connsiteX3" fmla="*/ 800282 w 800282"/>
              <a:gd name="connsiteY3" fmla="*/ 3769766 h 3969281"/>
              <a:gd name="connsiteX4" fmla="*/ 800013 w 800282"/>
              <a:gd name="connsiteY4" fmla="*/ 3769766 h 3969281"/>
              <a:gd name="connsiteX5" fmla="*/ 792153 w 800282"/>
              <a:gd name="connsiteY5" fmla="*/ 3808906 h 3969281"/>
              <a:gd name="connsiteX6" fmla="*/ 400141 w 800282"/>
              <a:gd name="connsiteY6" fmla="*/ 3969281 h 3969281"/>
              <a:gd name="connsiteX7" fmla="*/ 8129 w 800282"/>
              <a:gd name="connsiteY7" fmla="*/ 3808906 h 3969281"/>
              <a:gd name="connsiteX8" fmla="*/ 269 w 800282"/>
              <a:gd name="connsiteY8" fmla="*/ 3769766 h 3969281"/>
              <a:gd name="connsiteX9" fmla="*/ 0 w 800282"/>
              <a:gd name="connsiteY9" fmla="*/ 3769766 h 3969281"/>
              <a:gd name="connsiteX10" fmla="*/ 0 w 800282"/>
              <a:gd name="connsiteY10" fmla="*/ 3768427 h 39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282" h="3969281">
                <a:moveTo>
                  <a:pt x="0" y="0"/>
                </a:moveTo>
                <a:lnTo>
                  <a:pt x="800282" y="0"/>
                </a:lnTo>
                <a:lnTo>
                  <a:pt x="800282" y="3768427"/>
                </a:lnTo>
                <a:lnTo>
                  <a:pt x="800282" y="3769766"/>
                </a:lnTo>
                <a:lnTo>
                  <a:pt x="800013" y="3769766"/>
                </a:lnTo>
                <a:lnTo>
                  <a:pt x="792153" y="3808906"/>
                </a:lnTo>
                <a:cubicBezTo>
                  <a:pt x="754841" y="3900432"/>
                  <a:pt x="593509" y="3969281"/>
                  <a:pt x="400141" y="3969281"/>
                </a:cubicBezTo>
                <a:cubicBezTo>
                  <a:pt x="206773" y="3969281"/>
                  <a:pt x="45441" y="3900432"/>
                  <a:pt x="8129" y="3808906"/>
                </a:cubicBezTo>
                <a:lnTo>
                  <a:pt x="269" y="3769766"/>
                </a:lnTo>
                <a:lnTo>
                  <a:pt x="0" y="3769766"/>
                </a:lnTo>
                <a:lnTo>
                  <a:pt x="0" y="3768427"/>
                </a:lnTo>
                <a:close/>
              </a:path>
            </a:pathLst>
          </a:custGeom>
          <a:solidFill>
            <a:srgbClr val="DAC37B"/>
          </a:solidFill>
          <a:ln>
            <a:solidFill>
              <a:srgbClr val="DAC37B"/>
            </a:solidFill>
          </a:ln>
          <a:effectLst>
            <a:outerShdw blurRad="368300" dir="18900000" sy="23000" kx="-1200000" algn="b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0785" tIns="75392" rIns="150785" bIns="75392" rtlCol="0" anchor="ctr">
            <a:noAutofit/>
          </a:bodyPr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92F7E55-3EB5-4E19-9FD1-1046839878FE}"/>
              </a:ext>
            </a:extLst>
          </p:cNvPr>
          <p:cNvSpPr/>
          <p:nvPr/>
        </p:nvSpPr>
        <p:spPr>
          <a:xfrm>
            <a:off x="14250294" y="9174454"/>
            <a:ext cx="1319632" cy="516360"/>
          </a:xfrm>
          <a:prstGeom prst="ellipse">
            <a:avLst/>
          </a:prstGeom>
          <a:solidFill>
            <a:srgbClr val="DAC37B"/>
          </a:solidFill>
          <a:ln>
            <a:solidFill>
              <a:srgbClr val="DAC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003CF4D8-0F48-4C43-8F1C-9E106FF9553A}"/>
              </a:ext>
            </a:extLst>
          </p:cNvPr>
          <p:cNvSpPr/>
          <p:nvPr/>
        </p:nvSpPr>
        <p:spPr>
          <a:xfrm>
            <a:off x="16941385" y="8042205"/>
            <a:ext cx="1319632" cy="1490380"/>
          </a:xfrm>
          <a:custGeom>
            <a:avLst/>
            <a:gdLst>
              <a:gd name="connsiteX0" fmla="*/ 0 w 800282"/>
              <a:gd name="connsiteY0" fmla="*/ 0 h 3969281"/>
              <a:gd name="connsiteX1" fmla="*/ 800282 w 800282"/>
              <a:gd name="connsiteY1" fmla="*/ 0 h 3969281"/>
              <a:gd name="connsiteX2" fmla="*/ 800282 w 800282"/>
              <a:gd name="connsiteY2" fmla="*/ 3768427 h 3969281"/>
              <a:gd name="connsiteX3" fmla="*/ 800282 w 800282"/>
              <a:gd name="connsiteY3" fmla="*/ 3769766 h 3969281"/>
              <a:gd name="connsiteX4" fmla="*/ 800013 w 800282"/>
              <a:gd name="connsiteY4" fmla="*/ 3769766 h 3969281"/>
              <a:gd name="connsiteX5" fmla="*/ 792153 w 800282"/>
              <a:gd name="connsiteY5" fmla="*/ 3808906 h 3969281"/>
              <a:gd name="connsiteX6" fmla="*/ 400141 w 800282"/>
              <a:gd name="connsiteY6" fmla="*/ 3969281 h 3969281"/>
              <a:gd name="connsiteX7" fmla="*/ 8129 w 800282"/>
              <a:gd name="connsiteY7" fmla="*/ 3808906 h 3969281"/>
              <a:gd name="connsiteX8" fmla="*/ 269 w 800282"/>
              <a:gd name="connsiteY8" fmla="*/ 3769766 h 3969281"/>
              <a:gd name="connsiteX9" fmla="*/ 0 w 800282"/>
              <a:gd name="connsiteY9" fmla="*/ 3769766 h 3969281"/>
              <a:gd name="connsiteX10" fmla="*/ 0 w 800282"/>
              <a:gd name="connsiteY10" fmla="*/ 3768427 h 39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282" h="3969281">
                <a:moveTo>
                  <a:pt x="0" y="0"/>
                </a:moveTo>
                <a:lnTo>
                  <a:pt x="800282" y="0"/>
                </a:lnTo>
                <a:lnTo>
                  <a:pt x="800282" y="3768427"/>
                </a:lnTo>
                <a:lnTo>
                  <a:pt x="800282" y="3769766"/>
                </a:lnTo>
                <a:lnTo>
                  <a:pt x="800013" y="3769766"/>
                </a:lnTo>
                <a:lnTo>
                  <a:pt x="792153" y="3808906"/>
                </a:lnTo>
                <a:cubicBezTo>
                  <a:pt x="754841" y="3900432"/>
                  <a:pt x="593509" y="3969281"/>
                  <a:pt x="400141" y="3969281"/>
                </a:cubicBezTo>
                <a:cubicBezTo>
                  <a:pt x="206773" y="3969281"/>
                  <a:pt x="45441" y="3900432"/>
                  <a:pt x="8129" y="3808906"/>
                </a:cubicBezTo>
                <a:lnTo>
                  <a:pt x="269" y="3769766"/>
                </a:lnTo>
                <a:lnTo>
                  <a:pt x="0" y="3769766"/>
                </a:lnTo>
                <a:lnTo>
                  <a:pt x="0" y="3768427"/>
                </a:lnTo>
                <a:close/>
              </a:path>
            </a:pathLst>
          </a:custGeom>
          <a:solidFill>
            <a:srgbClr val="DAC37B"/>
          </a:solidFill>
          <a:ln>
            <a:solidFill>
              <a:srgbClr val="DAC37B"/>
            </a:solidFill>
          </a:ln>
          <a:effectLst>
            <a:outerShdw blurRad="368300" dir="18900000" sy="23000" kx="-1200000" algn="b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0785" tIns="75392" rIns="150785" bIns="75392" rtlCol="0" anchor="ctr">
            <a:noAutofit/>
          </a:bodyPr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B141A79-CCEF-4A49-BD67-A194924E0432}"/>
              </a:ext>
            </a:extLst>
          </p:cNvPr>
          <p:cNvSpPr/>
          <p:nvPr/>
        </p:nvSpPr>
        <p:spPr>
          <a:xfrm>
            <a:off x="14241739" y="8775693"/>
            <a:ext cx="1338461" cy="516360"/>
          </a:xfrm>
          <a:prstGeom prst="ellipse">
            <a:avLst/>
          </a:prstGeom>
          <a:solidFill>
            <a:srgbClr val="E9DCB1"/>
          </a:solidFill>
          <a:ln>
            <a:solidFill>
              <a:srgbClr val="DAC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D9FBF7A-24AC-4605-BE16-E870CAE504E0}"/>
              </a:ext>
            </a:extLst>
          </p:cNvPr>
          <p:cNvSpPr/>
          <p:nvPr/>
        </p:nvSpPr>
        <p:spPr>
          <a:xfrm>
            <a:off x="16931457" y="7828121"/>
            <a:ext cx="1338461" cy="516360"/>
          </a:xfrm>
          <a:prstGeom prst="ellipse">
            <a:avLst/>
          </a:prstGeom>
          <a:solidFill>
            <a:srgbClr val="E9DCB1"/>
          </a:solidFill>
          <a:ln>
            <a:solidFill>
              <a:srgbClr val="DAC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4F2163AF-1C41-4F93-85FD-F710A1B2DF05}"/>
              </a:ext>
            </a:extLst>
          </p:cNvPr>
          <p:cNvSpPr/>
          <p:nvPr/>
        </p:nvSpPr>
        <p:spPr>
          <a:xfrm>
            <a:off x="16941385" y="9174454"/>
            <a:ext cx="1319632" cy="516360"/>
          </a:xfrm>
          <a:prstGeom prst="ellipse">
            <a:avLst/>
          </a:prstGeom>
          <a:solidFill>
            <a:srgbClr val="DAC37B"/>
          </a:solidFill>
          <a:ln>
            <a:solidFill>
              <a:srgbClr val="DAC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 defTabSz="1507846">
              <a:defRPr/>
            </a:pPr>
            <a:endParaRPr lang="ru-RU" sz="3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91320E32-0FA6-4820-BABB-537D2EC5D96C}"/>
              </a:ext>
            </a:extLst>
          </p:cNvPr>
          <p:cNvSpPr txBox="1">
            <a:spLocks/>
          </p:cNvSpPr>
          <p:nvPr/>
        </p:nvSpPr>
        <p:spPr>
          <a:xfrm>
            <a:off x="2987936" y="2764247"/>
            <a:ext cx="1578180" cy="467649"/>
          </a:xfrm>
          <a:prstGeom prst="rect">
            <a:avLst/>
          </a:prstGeom>
        </p:spPr>
        <p:txBody>
          <a:bodyPr lIns="150785" tIns="75392" rIns="150785" bIns="7539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28,8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0257F6EC-219A-4280-A80C-F023CB92ECFF}"/>
              </a:ext>
            </a:extLst>
          </p:cNvPr>
          <p:cNvCxnSpPr>
            <a:cxnSpLocks/>
          </p:cNvCxnSpPr>
          <p:nvPr/>
        </p:nvCxnSpPr>
        <p:spPr>
          <a:xfrm flipH="1" flipV="1">
            <a:off x="2856285" y="3365345"/>
            <a:ext cx="670255" cy="456137"/>
          </a:xfrm>
          <a:prstGeom prst="line">
            <a:avLst/>
          </a:prstGeom>
          <a:ln w="9525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7D2B9E5-B0B9-44B8-B55C-281178DDC268}"/>
              </a:ext>
            </a:extLst>
          </p:cNvPr>
          <p:cNvCxnSpPr>
            <a:cxnSpLocks/>
          </p:cNvCxnSpPr>
          <p:nvPr/>
        </p:nvCxnSpPr>
        <p:spPr>
          <a:xfrm>
            <a:off x="2848893" y="3365345"/>
            <a:ext cx="1220204" cy="0"/>
          </a:xfrm>
          <a:prstGeom prst="line">
            <a:avLst/>
          </a:prstGeom>
          <a:ln w="9525">
            <a:solidFill>
              <a:schemeClr val="tx1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бъект 2">
            <a:extLst>
              <a:ext uri="{FF2B5EF4-FFF2-40B4-BE49-F238E27FC236}">
                <a16:creationId xmlns:a16="http://schemas.microsoft.com/office/drawing/2014/main" xmlns="" id="{D875546C-E03C-46D6-A0AF-D5D9DA23F63D}"/>
              </a:ext>
            </a:extLst>
          </p:cNvPr>
          <p:cNvSpPr txBox="1">
            <a:spLocks/>
          </p:cNvSpPr>
          <p:nvPr/>
        </p:nvSpPr>
        <p:spPr>
          <a:xfrm>
            <a:off x="6021079" y="4205833"/>
            <a:ext cx="1458876" cy="431520"/>
          </a:xfrm>
          <a:prstGeom prst="rect">
            <a:avLst/>
          </a:prstGeom>
        </p:spPr>
        <p:txBody>
          <a:bodyPr lIns="150785" tIns="75392" rIns="150785" bIns="7539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22,9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E7A00670-CFEC-41D5-A90F-D37F6F2B0C7F}"/>
              </a:ext>
            </a:extLst>
          </p:cNvPr>
          <p:cNvGrpSpPr/>
          <p:nvPr/>
        </p:nvGrpSpPr>
        <p:grpSpPr>
          <a:xfrm>
            <a:off x="5914480" y="4766898"/>
            <a:ext cx="1220204" cy="456137"/>
            <a:chOff x="-1649974" y="3063586"/>
            <a:chExt cx="739985" cy="276602"/>
          </a:xfrm>
        </p:grpSpPr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xmlns="" id="{1B4EBE61-0C1C-4794-ACEE-2842ED011E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645491" y="3063586"/>
              <a:ext cx="406472" cy="276602"/>
            </a:xfrm>
            <a:prstGeom prst="line">
              <a:avLst/>
            </a:prstGeom>
            <a:ln w="9525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xmlns="" id="{44E80C0E-F416-46A2-8464-A0CC7F5B22A4}"/>
                </a:ext>
              </a:extLst>
            </p:cNvPr>
            <p:cNvCxnSpPr>
              <a:cxnSpLocks/>
            </p:cNvCxnSpPr>
            <p:nvPr/>
          </p:nvCxnSpPr>
          <p:spPr>
            <a:xfrm>
              <a:off x="-1649974" y="3063586"/>
              <a:ext cx="739985" cy="0"/>
            </a:xfrm>
            <a:prstGeom prst="line">
              <a:avLst/>
            </a:prstGeom>
            <a:ln w="9525">
              <a:solidFill>
                <a:schemeClr val="tx1"/>
              </a:solidFill>
              <a:head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Объект 2">
            <a:extLst>
              <a:ext uri="{FF2B5EF4-FFF2-40B4-BE49-F238E27FC236}">
                <a16:creationId xmlns:a16="http://schemas.microsoft.com/office/drawing/2014/main" xmlns="" id="{BC3AC732-4F9F-41C5-B629-F90EE9D4BF7C}"/>
              </a:ext>
            </a:extLst>
          </p:cNvPr>
          <p:cNvSpPr txBox="1">
            <a:spLocks/>
          </p:cNvSpPr>
          <p:nvPr/>
        </p:nvSpPr>
        <p:spPr>
          <a:xfrm>
            <a:off x="8859655" y="4866899"/>
            <a:ext cx="1458876" cy="456137"/>
          </a:xfrm>
          <a:prstGeom prst="rect">
            <a:avLst/>
          </a:prstGeom>
        </p:spPr>
        <p:txBody>
          <a:bodyPr lIns="150785" tIns="75392" rIns="150785" bIns="7539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19,2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57115506-CA18-4B37-903D-2ABD7E7C0617}"/>
              </a:ext>
            </a:extLst>
          </p:cNvPr>
          <p:cNvGrpSpPr/>
          <p:nvPr/>
        </p:nvGrpSpPr>
        <p:grpSpPr>
          <a:xfrm>
            <a:off x="8787341" y="5452581"/>
            <a:ext cx="1220204" cy="456137"/>
            <a:chOff x="-1649974" y="3063586"/>
            <a:chExt cx="739985" cy="276602"/>
          </a:xfrm>
        </p:grpSpPr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xmlns="" id="{B82BAAD3-813A-4948-B3EC-754F2D614F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645491" y="3063586"/>
              <a:ext cx="406472" cy="276602"/>
            </a:xfrm>
            <a:prstGeom prst="line">
              <a:avLst/>
            </a:prstGeom>
            <a:ln w="9525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xmlns="" id="{63FCB21D-6E8C-46C7-8AB5-31ABEB321AD8}"/>
                </a:ext>
              </a:extLst>
            </p:cNvPr>
            <p:cNvCxnSpPr>
              <a:cxnSpLocks/>
            </p:cNvCxnSpPr>
            <p:nvPr/>
          </p:nvCxnSpPr>
          <p:spPr>
            <a:xfrm>
              <a:off x="-1649974" y="3063586"/>
              <a:ext cx="739985" cy="0"/>
            </a:xfrm>
            <a:prstGeom prst="line">
              <a:avLst/>
            </a:prstGeom>
            <a:ln w="9525">
              <a:solidFill>
                <a:schemeClr val="tx1"/>
              </a:solidFill>
              <a:head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Объект 2">
            <a:extLst>
              <a:ext uri="{FF2B5EF4-FFF2-40B4-BE49-F238E27FC236}">
                <a16:creationId xmlns:a16="http://schemas.microsoft.com/office/drawing/2014/main" xmlns="" id="{61D0DC06-F407-4015-B4EA-E80A32C05EEA}"/>
              </a:ext>
            </a:extLst>
          </p:cNvPr>
          <p:cNvSpPr txBox="1">
            <a:spLocks/>
          </p:cNvSpPr>
          <p:nvPr/>
        </p:nvSpPr>
        <p:spPr>
          <a:xfrm>
            <a:off x="11856624" y="5059671"/>
            <a:ext cx="1458876" cy="456137"/>
          </a:xfrm>
          <a:prstGeom prst="rect">
            <a:avLst/>
          </a:prstGeom>
        </p:spPr>
        <p:txBody>
          <a:bodyPr lIns="150785" tIns="75392" rIns="150785" bIns="7539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18,7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4B404676-18AA-48E2-ADA0-2185A3BECECA}"/>
              </a:ext>
            </a:extLst>
          </p:cNvPr>
          <p:cNvGrpSpPr/>
          <p:nvPr/>
        </p:nvGrpSpPr>
        <p:grpSpPr>
          <a:xfrm>
            <a:off x="11715740" y="5645353"/>
            <a:ext cx="1220204" cy="456137"/>
            <a:chOff x="-1649974" y="3063586"/>
            <a:chExt cx="739985" cy="276602"/>
          </a:xfrm>
        </p:grpSpPr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62FF0356-ED5D-4DC9-8878-B2F925190B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645491" y="3063586"/>
              <a:ext cx="406472" cy="276602"/>
            </a:xfrm>
            <a:prstGeom prst="line">
              <a:avLst/>
            </a:prstGeom>
            <a:ln w="9525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xmlns="" id="{513B11B9-B8CE-4B06-B9A2-0190C65804EE}"/>
                </a:ext>
              </a:extLst>
            </p:cNvPr>
            <p:cNvCxnSpPr>
              <a:cxnSpLocks/>
            </p:cNvCxnSpPr>
            <p:nvPr/>
          </p:nvCxnSpPr>
          <p:spPr>
            <a:xfrm>
              <a:off x="-1649974" y="3063586"/>
              <a:ext cx="739985" cy="0"/>
            </a:xfrm>
            <a:prstGeom prst="line">
              <a:avLst/>
            </a:prstGeom>
            <a:ln w="9525">
              <a:solidFill>
                <a:schemeClr val="tx1"/>
              </a:solidFill>
              <a:head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Объект 2">
            <a:extLst>
              <a:ext uri="{FF2B5EF4-FFF2-40B4-BE49-F238E27FC236}">
                <a16:creationId xmlns:a16="http://schemas.microsoft.com/office/drawing/2014/main" xmlns="" id="{11B7EB3A-44B9-445F-8C06-16269FF3CA2C}"/>
              </a:ext>
            </a:extLst>
          </p:cNvPr>
          <p:cNvSpPr txBox="1">
            <a:spLocks/>
          </p:cNvSpPr>
          <p:nvPr/>
        </p:nvSpPr>
        <p:spPr>
          <a:xfrm>
            <a:off x="14351555" y="7953399"/>
            <a:ext cx="892021" cy="456137"/>
          </a:xfrm>
          <a:prstGeom prst="rect">
            <a:avLst/>
          </a:prstGeom>
        </p:spPr>
        <p:txBody>
          <a:bodyPr lIns="150785" tIns="75392" rIns="150785" bIns="7539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</a:t>
            </a: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D3E8E32C-2E50-44E8-86EB-B50144A63936}"/>
              </a:ext>
            </a:extLst>
          </p:cNvPr>
          <p:cNvGrpSpPr/>
          <p:nvPr/>
        </p:nvGrpSpPr>
        <p:grpSpPr>
          <a:xfrm>
            <a:off x="14174533" y="8539080"/>
            <a:ext cx="1220204" cy="456137"/>
            <a:chOff x="-1649974" y="3063586"/>
            <a:chExt cx="739985" cy="276602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xmlns="" id="{DEF5D0D7-1E6F-46D4-9F43-48B2308D69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645491" y="3063586"/>
              <a:ext cx="406472" cy="276602"/>
            </a:xfrm>
            <a:prstGeom prst="line">
              <a:avLst/>
            </a:prstGeom>
            <a:ln w="9525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xmlns="" id="{EEA189F5-55B9-4AFF-8D32-DE601F00F4E5}"/>
                </a:ext>
              </a:extLst>
            </p:cNvPr>
            <p:cNvCxnSpPr>
              <a:cxnSpLocks/>
            </p:cNvCxnSpPr>
            <p:nvPr/>
          </p:nvCxnSpPr>
          <p:spPr>
            <a:xfrm>
              <a:off x="-1649974" y="3063586"/>
              <a:ext cx="739985" cy="0"/>
            </a:xfrm>
            <a:prstGeom prst="line">
              <a:avLst/>
            </a:prstGeom>
            <a:ln w="9525">
              <a:solidFill>
                <a:schemeClr val="tx1"/>
              </a:solidFill>
              <a:head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Объект 2">
            <a:extLst>
              <a:ext uri="{FF2B5EF4-FFF2-40B4-BE49-F238E27FC236}">
                <a16:creationId xmlns:a16="http://schemas.microsoft.com/office/drawing/2014/main" xmlns="" id="{644B0514-4C71-4333-A2E9-4EF6E510179C}"/>
              </a:ext>
            </a:extLst>
          </p:cNvPr>
          <p:cNvSpPr txBox="1">
            <a:spLocks/>
          </p:cNvSpPr>
          <p:nvPr/>
        </p:nvSpPr>
        <p:spPr>
          <a:xfrm>
            <a:off x="17056289" y="7078537"/>
            <a:ext cx="832219" cy="431520"/>
          </a:xfrm>
          <a:prstGeom prst="rect">
            <a:avLst/>
          </a:prstGeom>
        </p:spPr>
        <p:txBody>
          <a:bodyPr lIns="150785" tIns="75392" rIns="150785" bIns="7539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8,7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BAC300AA-57B7-4EDB-996F-91B263D594E3}"/>
              </a:ext>
            </a:extLst>
          </p:cNvPr>
          <p:cNvGrpSpPr/>
          <p:nvPr/>
        </p:nvGrpSpPr>
        <p:grpSpPr>
          <a:xfrm>
            <a:off x="16873727" y="7645742"/>
            <a:ext cx="1220204" cy="456137"/>
            <a:chOff x="-1649974" y="3063586"/>
            <a:chExt cx="739985" cy="276602"/>
          </a:xfrm>
        </p:grpSpPr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xmlns="" id="{8BB12022-A9EF-43DC-84EE-48D5D2FEDA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645491" y="3063586"/>
              <a:ext cx="406472" cy="276602"/>
            </a:xfrm>
            <a:prstGeom prst="line">
              <a:avLst/>
            </a:prstGeom>
            <a:ln w="9525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xmlns="" id="{7C5DEDC8-F59E-4168-9182-6BB6C0DE5423}"/>
                </a:ext>
              </a:extLst>
            </p:cNvPr>
            <p:cNvCxnSpPr>
              <a:cxnSpLocks/>
            </p:cNvCxnSpPr>
            <p:nvPr/>
          </p:nvCxnSpPr>
          <p:spPr>
            <a:xfrm>
              <a:off x="-1649974" y="3063586"/>
              <a:ext cx="739985" cy="0"/>
            </a:xfrm>
            <a:prstGeom prst="line">
              <a:avLst/>
            </a:prstGeom>
            <a:ln w="9525">
              <a:solidFill>
                <a:schemeClr val="tx1"/>
              </a:solidFill>
              <a:head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888F4D9E-262E-49DC-9F57-BDBB4A5E8BF2}"/>
              </a:ext>
            </a:extLst>
          </p:cNvPr>
          <p:cNvSpPr/>
          <p:nvPr/>
        </p:nvSpPr>
        <p:spPr>
          <a:xfrm>
            <a:off x="13236334" y="10798998"/>
            <a:ext cx="8652955" cy="970259"/>
          </a:xfrm>
          <a:prstGeom prst="rect">
            <a:avLst/>
          </a:prstGeom>
          <a:noFill/>
        </p:spPr>
        <p:txBody>
          <a:bodyPr wrap="square" lIns="118728" tIns="75392" rIns="118728" bIns="75392">
            <a:spAutoFit/>
          </a:bodyPr>
          <a:lstStyle/>
          <a:p>
            <a:pPr algn="ctr">
              <a:spcAft>
                <a:spcPts val="1979"/>
              </a:spcAft>
              <a:buClr>
                <a:srgbClr val="3E2A16"/>
              </a:buClr>
              <a:defRPr/>
            </a:pPr>
            <a:r>
              <a:rPr lang="ru-RU" sz="20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Онлайн-опрос школ, КК ИПК, 2023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507846">
              <a:lnSpc>
                <a:spcPct val="60000"/>
              </a:lnSpc>
              <a:defRPr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A918479A-8B97-427D-B754-3DBD02FA12DA}"/>
              </a:ext>
            </a:extLst>
          </p:cNvPr>
          <p:cNvSpPr/>
          <p:nvPr/>
        </p:nvSpPr>
        <p:spPr>
          <a:xfrm rot="8723699">
            <a:off x="10122402" y="190419"/>
            <a:ext cx="8843329" cy="6828901"/>
          </a:xfrm>
          <a:custGeom>
            <a:avLst/>
            <a:gdLst>
              <a:gd name="connsiteX0" fmla="*/ 4674462 w 5150970"/>
              <a:gd name="connsiteY0" fmla="*/ 3955382 h 3977348"/>
              <a:gd name="connsiteX1" fmla="*/ 53635 w 5150970"/>
              <a:gd name="connsiteY1" fmla="*/ 767089 h 3977348"/>
              <a:gd name="connsiteX2" fmla="*/ 21967 w 5150970"/>
              <a:gd name="connsiteY2" fmla="*/ 594460 h 3977348"/>
              <a:gd name="connsiteX3" fmla="*/ 303880 w 5150970"/>
              <a:gd name="connsiteY3" fmla="*/ 185881 h 3977348"/>
              <a:gd name="connsiteX4" fmla="*/ 476509 w 5150970"/>
              <a:gd name="connsiteY4" fmla="*/ 154213 h 3977348"/>
              <a:gd name="connsiteX5" fmla="*/ 628285 w 5150970"/>
              <a:gd name="connsiteY5" fmla="*/ 258937 h 3977348"/>
              <a:gd name="connsiteX6" fmla="*/ 754175 w 5150970"/>
              <a:gd name="connsiteY6" fmla="*/ 0 h 3977348"/>
              <a:gd name="connsiteX7" fmla="*/ 1007159 w 5150970"/>
              <a:gd name="connsiteY7" fmla="*/ 520353 h 3977348"/>
              <a:gd name="connsiteX8" fmla="*/ 5097336 w 5150970"/>
              <a:gd name="connsiteY8" fmla="*/ 3342506 h 3977348"/>
              <a:gd name="connsiteX9" fmla="*/ 5129004 w 5150970"/>
              <a:gd name="connsiteY9" fmla="*/ 3515135 h 3977348"/>
              <a:gd name="connsiteX10" fmla="*/ 4847091 w 5150970"/>
              <a:gd name="connsiteY10" fmla="*/ 3923714 h 3977348"/>
              <a:gd name="connsiteX11" fmla="*/ 4674462 w 5150970"/>
              <a:gd name="connsiteY11" fmla="*/ 3955382 h 397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0970" h="3977348">
                <a:moveTo>
                  <a:pt x="4674462" y="3955382"/>
                </a:moveTo>
                <a:lnTo>
                  <a:pt x="53635" y="767089"/>
                </a:lnTo>
                <a:cubicBezTo>
                  <a:pt x="-2781" y="728164"/>
                  <a:pt x="-16959" y="650876"/>
                  <a:pt x="21967" y="594460"/>
                </a:cubicBezTo>
                <a:lnTo>
                  <a:pt x="303880" y="185881"/>
                </a:lnTo>
                <a:cubicBezTo>
                  <a:pt x="342805" y="129466"/>
                  <a:pt x="420093" y="115288"/>
                  <a:pt x="476509" y="154213"/>
                </a:cubicBezTo>
                <a:lnTo>
                  <a:pt x="628285" y="258937"/>
                </a:lnTo>
                <a:lnTo>
                  <a:pt x="754175" y="0"/>
                </a:lnTo>
                <a:lnTo>
                  <a:pt x="1007159" y="520353"/>
                </a:lnTo>
                <a:lnTo>
                  <a:pt x="5097336" y="3342506"/>
                </a:lnTo>
                <a:cubicBezTo>
                  <a:pt x="5153751" y="3381431"/>
                  <a:pt x="5167929" y="3458719"/>
                  <a:pt x="5129004" y="3515135"/>
                </a:cubicBezTo>
                <a:lnTo>
                  <a:pt x="4847091" y="3923714"/>
                </a:lnTo>
                <a:cubicBezTo>
                  <a:pt x="4808165" y="3980129"/>
                  <a:pt x="4730877" y="3994307"/>
                  <a:pt x="4674462" y="3955382"/>
                </a:cubicBezTo>
                <a:close/>
              </a:path>
            </a:pathLst>
          </a:custGeom>
          <a:solidFill>
            <a:srgbClr val="A98B57"/>
          </a:solidFill>
          <a:ln>
            <a:solidFill>
              <a:srgbClr val="A98B57"/>
            </a:solidFill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0785" tIns="75392" rIns="150785" bIns="7539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32DB7F-5244-42A3-A837-B71336986FB4}"/>
              </a:ext>
            </a:extLst>
          </p:cNvPr>
          <p:cNvSpPr txBox="1"/>
          <p:nvPr/>
        </p:nvSpPr>
        <p:spPr>
          <a:xfrm>
            <a:off x="9497363" y="3030346"/>
            <a:ext cx="10255548" cy="964337"/>
          </a:xfrm>
          <a:prstGeom prst="rect">
            <a:avLst/>
          </a:prstGeom>
          <a:noFill/>
        </p:spPr>
        <p:txBody>
          <a:bodyPr wrap="square" lIns="150785" tIns="75392" rIns="150785" bIns="75392" rtlCol="0">
            <a:no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ВАРИАТИВНЫЕ МОДУЛИ ПРЕДСТАВЛЕНЫ </a:t>
            </a:r>
            <a:b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РАБОЧЕЙ ПРОГРАММЕ ВОСПИТАНИЯ ВАШЕЙ ШКОЛЫ?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43D60E6-EBD6-9546-B022-B0B85FAC45CF}"/>
              </a:ext>
            </a:extLst>
          </p:cNvPr>
          <p:cNvSpPr/>
          <p:nvPr/>
        </p:nvSpPr>
        <p:spPr>
          <a:xfrm>
            <a:off x="2072810" y="9883779"/>
            <a:ext cx="2982365" cy="964337"/>
          </a:xfrm>
          <a:prstGeom prst="rect">
            <a:avLst/>
          </a:prstGeom>
        </p:spPr>
        <p:txBody>
          <a:bodyPr wrap="none" lIns="150785" tIns="75392" rIns="150785" bIns="75392">
            <a:spAutoFit/>
          </a:bodyPr>
          <a:lstStyle/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Школьный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спортивный клуб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7ECAA97-5087-3542-90CE-C8DCF01214A7}"/>
              </a:ext>
            </a:extLst>
          </p:cNvPr>
          <p:cNvSpPr/>
          <p:nvPr/>
        </p:nvSpPr>
        <p:spPr>
          <a:xfrm>
            <a:off x="5409119" y="9883779"/>
            <a:ext cx="2509006" cy="964337"/>
          </a:xfrm>
          <a:prstGeom prst="rect">
            <a:avLst/>
          </a:prstGeom>
        </p:spPr>
        <p:txBody>
          <a:bodyPr wrap="none" lIns="150785" tIns="75392" rIns="150785" bIns="75392">
            <a:spAutoFit/>
          </a:bodyPr>
          <a:lstStyle/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Волонтёрская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F4C45DE-5252-9C4B-B685-110947B56C96}"/>
              </a:ext>
            </a:extLst>
          </p:cNvPr>
          <p:cNvSpPr/>
          <p:nvPr/>
        </p:nvSpPr>
        <p:spPr>
          <a:xfrm>
            <a:off x="8505440" y="9883779"/>
            <a:ext cx="1942392" cy="964337"/>
          </a:xfrm>
          <a:prstGeom prst="rect">
            <a:avLst/>
          </a:prstGeom>
        </p:spPr>
        <p:txBody>
          <a:bodyPr wrap="none" lIns="150785" tIns="75392" rIns="150785" bIns="75392">
            <a:spAutoFit/>
          </a:bodyPr>
          <a:lstStyle/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Школьный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4D7E0B5-738F-D143-91EA-E0023BDB53F1}"/>
              </a:ext>
            </a:extLst>
          </p:cNvPr>
          <p:cNvSpPr/>
          <p:nvPr/>
        </p:nvSpPr>
        <p:spPr>
          <a:xfrm>
            <a:off x="11433549" y="9883779"/>
            <a:ext cx="1942390" cy="964337"/>
          </a:xfrm>
          <a:prstGeom prst="rect">
            <a:avLst/>
          </a:prstGeom>
        </p:spPr>
        <p:txBody>
          <a:bodyPr wrap="none" lIns="150785" tIns="75392" rIns="150785" bIns="75392">
            <a:spAutoFit/>
          </a:bodyPr>
          <a:lstStyle/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Школьный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театр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2BA6C13-9A20-C54A-B8E7-E690C64263C6}"/>
              </a:ext>
            </a:extLst>
          </p:cNvPr>
          <p:cNvSpPr/>
          <p:nvPr/>
        </p:nvSpPr>
        <p:spPr>
          <a:xfrm>
            <a:off x="13909811" y="9883779"/>
            <a:ext cx="2047594" cy="964337"/>
          </a:xfrm>
          <a:prstGeom prst="rect">
            <a:avLst/>
          </a:prstGeom>
        </p:spPr>
        <p:txBody>
          <a:bodyPr wrap="none" lIns="150785" tIns="75392" rIns="150785" bIns="75392">
            <a:spAutoFit/>
          </a:bodyPr>
          <a:lstStyle/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Поисковый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клуб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C005656-52C6-5849-B104-05CF8564F364}"/>
              </a:ext>
            </a:extLst>
          </p:cNvPr>
          <p:cNvSpPr/>
          <p:nvPr/>
        </p:nvSpPr>
        <p:spPr>
          <a:xfrm>
            <a:off x="16896903" y="9883778"/>
            <a:ext cx="1379688" cy="558301"/>
          </a:xfrm>
          <a:prstGeom prst="rect">
            <a:avLst/>
          </a:prstGeom>
        </p:spPr>
        <p:txBody>
          <a:bodyPr wrap="none" lIns="150785" tIns="75392" rIns="150785" bIns="75392">
            <a:spAutoFit/>
          </a:bodyPr>
          <a:lstStyle/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Другое</a:t>
            </a:r>
          </a:p>
        </p:txBody>
      </p:sp>
    </p:spTree>
    <p:extLst>
      <p:ext uri="{BB962C8B-B14F-4D97-AF65-F5344CB8AC3E}">
        <p14:creationId xmlns:p14="http://schemas.microsoft.com/office/powerpoint/2010/main" val="39637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5879" y="2834176"/>
            <a:ext cx="9936879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4"/>
          <p:cNvSpPr txBox="1">
            <a:spLocks noGrp="1"/>
          </p:cNvSpPr>
          <p:nvPr>
            <p:ph type="title"/>
          </p:nvPr>
        </p:nvSpPr>
        <p:spPr>
          <a:xfrm>
            <a:off x="384342" y="344571"/>
            <a:ext cx="17526000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/>
              <a:t>В</a:t>
            </a:r>
            <a:r>
              <a:rPr lang="ru-RU" sz="7200" spc="-5" dirty="0" smtClean="0"/>
              <a:t>ведение </a:t>
            </a:r>
            <a:r>
              <a:rPr lang="ru-RU" sz="7200" spc="-5" dirty="0"/>
              <a:t>в штатных расписаниях должности </a:t>
            </a:r>
            <a:r>
              <a:rPr lang="ru-RU" sz="7200" spc="-5" dirty="0" smtClean="0"/>
              <a:t/>
            </a:r>
            <a:br>
              <a:rPr lang="ru-RU" sz="7200" spc="-5" dirty="0" smtClean="0"/>
            </a:br>
            <a:r>
              <a:rPr lang="ru-RU" sz="7200" spc="-5" dirty="0" smtClean="0"/>
              <a:t>           «</a:t>
            </a:r>
            <a:r>
              <a:rPr lang="ru-RU" sz="7200" spc="-5" dirty="0" smtClean="0"/>
              <a:t>советника </a:t>
            </a:r>
            <a:r>
              <a:rPr lang="ru-RU" sz="7200" spc="-5" dirty="0"/>
              <a:t>директора по </a:t>
            </a:r>
            <a:r>
              <a:rPr lang="ru-RU" sz="7200" spc="-5" dirty="0" smtClean="0"/>
              <a:t>воспитанию»</a:t>
            </a:r>
            <a:endParaRPr sz="7200" spc="-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76050" y="4472476"/>
            <a:ext cx="7807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Neue Machina"/>
              </a:rPr>
              <a:t>с</a:t>
            </a:r>
            <a:r>
              <a:rPr lang="ru-RU" sz="4000" b="1" i="1" dirty="0" smtClean="0">
                <a:solidFill>
                  <a:srgbClr val="C00000"/>
                </a:solidFill>
                <a:latin typeface="Neue Machina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Neue Machina"/>
              </a:rPr>
              <a:t>1 сентября 2023  </a:t>
            </a:r>
            <a:r>
              <a:rPr lang="ru-RU" sz="4000" b="1" i="1" dirty="0" smtClean="0">
                <a:solidFill>
                  <a:srgbClr val="C00000"/>
                </a:solidFill>
                <a:latin typeface="Neue Machina"/>
              </a:rPr>
              <a:t>года </a:t>
            </a:r>
            <a:endParaRPr lang="ru-RU" sz="4000" b="1" i="1" dirty="0">
              <a:solidFill>
                <a:srgbClr val="C00000"/>
              </a:solidFill>
              <a:latin typeface="Neue Machi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4656" y="6645275"/>
            <a:ext cx="12693766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5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54275"/>
            <a:ext cx="32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650" y="1287045"/>
            <a:ext cx="576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1850" y="835861"/>
            <a:ext cx="287368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650" y="6044192"/>
            <a:ext cx="432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64" y="5607045"/>
            <a:ext cx="32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05302" y="625475"/>
            <a:ext cx="148143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kern="0" dirty="0" smtClean="0">
                <a:solidFill>
                  <a:srgbClr val="524641"/>
                </a:solidFill>
                <a:latin typeface="Druk Cyr" charset="-52"/>
                <a:ea typeface="Calibri"/>
                <a:cs typeface="Times New Roman"/>
              </a:rPr>
              <a:t>СИСТЕМА </a:t>
            </a:r>
          </a:p>
          <a:p>
            <a:pPr algn="ctr"/>
            <a:r>
              <a:rPr lang="ru-RU" sz="7200" kern="0" dirty="0" smtClean="0">
                <a:solidFill>
                  <a:srgbClr val="524641"/>
                </a:solidFill>
                <a:latin typeface="Druk Cyr" charset="-52"/>
                <a:ea typeface="Calibri"/>
                <a:cs typeface="Times New Roman"/>
              </a:rPr>
              <a:t>ПРОФОРИЕНТАЦИОННОЙ РАБОТЫ</a:t>
            </a:r>
            <a:endParaRPr lang="ru-RU" sz="7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650" y="3749675"/>
            <a:ext cx="19271826" cy="51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2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4"/>
          <p:cNvSpPr txBox="1">
            <a:spLocks noGrp="1"/>
          </p:cNvSpPr>
          <p:nvPr>
            <p:ph type="title"/>
          </p:nvPr>
        </p:nvSpPr>
        <p:spPr>
          <a:xfrm>
            <a:off x="1067183" y="497270"/>
            <a:ext cx="175260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l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 smtClean="0"/>
              <a:t>                                         Проекты</a:t>
            </a:r>
            <a:endParaRPr sz="7200" spc="-5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06CC10B-A520-475B-AA3C-2A925C2A62BD}"/>
              </a:ext>
            </a:extLst>
          </p:cNvPr>
          <p:cNvSpPr/>
          <p:nvPr/>
        </p:nvSpPr>
        <p:spPr>
          <a:xfrm>
            <a:off x="1251339" y="2310149"/>
            <a:ext cx="12200655" cy="137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-1281494" y="2310149"/>
            <a:ext cx="175260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4034790">
              <a:spcBef>
                <a:spcPts val="95"/>
              </a:spcBef>
            </a:pPr>
            <a:r>
              <a:rPr lang="ru-RU" sz="7200" spc="-5" dirty="0"/>
              <a:t>                                         </a:t>
            </a:r>
            <a:r>
              <a:rPr lang="ru-RU" sz="7200" spc="-5" dirty="0" smtClean="0"/>
              <a:t>«Билет </a:t>
            </a:r>
            <a:r>
              <a:rPr lang="ru-RU" sz="7200" spc="-5" dirty="0"/>
              <a:t>в будущее</a:t>
            </a:r>
            <a:r>
              <a:rPr lang="ru-RU" sz="7200" spc="-5" dirty="0" smtClean="0"/>
              <a:t>»</a:t>
            </a:r>
            <a:endParaRPr lang="ru-RU" sz="7200" spc="-5" dirty="0"/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5637398" y="4013702"/>
            <a:ext cx="117348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4034790" algn="ctr">
              <a:spcBef>
                <a:spcPts val="95"/>
              </a:spcBef>
            </a:pPr>
            <a:r>
              <a:rPr lang="ru-RU" sz="7200" dirty="0" smtClean="0"/>
              <a:t>«</a:t>
            </a:r>
            <a:r>
              <a:rPr lang="ru-RU" sz="7200" dirty="0" err="1" smtClean="0"/>
              <a:t>ПРОеКТОриЯ</a:t>
            </a:r>
            <a:r>
              <a:rPr lang="ru-RU" sz="7200" dirty="0" smtClean="0"/>
              <a:t>»</a:t>
            </a:r>
            <a:endParaRPr lang="ru-RU" sz="7200" spc="-5" dirty="0"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-685531" y="5807075"/>
            <a:ext cx="18516600" cy="3243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4034790" algn="just">
              <a:spcBef>
                <a:spcPts val="95"/>
              </a:spcBef>
            </a:pPr>
            <a:r>
              <a:rPr lang="ru-RU" sz="7000" dirty="0" smtClean="0"/>
              <a:t>«Межведомственный  план </a:t>
            </a:r>
            <a:r>
              <a:rPr lang="ru-RU" sz="7000" dirty="0"/>
              <a:t>мероприятий по реализации Стратегии развития профессиональной ориентации населения в Красноярском крае до 2030 </a:t>
            </a:r>
            <a:r>
              <a:rPr lang="ru-RU" sz="7000" dirty="0" smtClean="0"/>
              <a:t>года»</a:t>
            </a:r>
            <a:endParaRPr lang="ru-RU" sz="7000" spc="-5" dirty="0"/>
          </a:p>
        </p:txBody>
      </p:sp>
      <p:sp>
        <p:nvSpPr>
          <p:cNvPr id="18" name="object 4"/>
          <p:cNvSpPr txBox="1">
            <a:spLocks/>
          </p:cNvSpPr>
          <p:nvPr/>
        </p:nvSpPr>
        <p:spPr>
          <a:xfrm>
            <a:off x="-1275144" y="4013702"/>
            <a:ext cx="13740194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4034790">
              <a:spcBef>
                <a:spcPts val="95"/>
              </a:spcBef>
            </a:pPr>
            <a:r>
              <a:rPr lang="ru-RU" sz="7200" dirty="0" smtClean="0"/>
              <a:t>«Успех каждого ребенка»</a:t>
            </a:r>
            <a:endParaRPr lang="ru-RU" sz="7200" spc="-5" dirty="0"/>
          </a:p>
        </p:txBody>
      </p:sp>
    </p:spTree>
    <p:extLst>
      <p:ext uri="{BB962C8B-B14F-4D97-AF65-F5344CB8AC3E}">
        <p14:creationId xmlns:p14="http://schemas.microsoft.com/office/powerpoint/2010/main" val="42918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99735" y="2225675"/>
            <a:ext cx="425506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6"/>
          <p:cNvSpPr txBox="1"/>
          <p:nvPr/>
        </p:nvSpPr>
        <p:spPr>
          <a:xfrm>
            <a:off x="11096170" y="8051348"/>
            <a:ext cx="7862197" cy="8947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БАБИЧ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ЕЛЕНА ИВАНОВНА</a:t>
            </a:r>
            <a:endParaRPr sz="2800" dirty="0">
              <a:solidFill>
                <a:schemeClr val="bg2">
                  <a:lumMod val="10000"/>
                </a:schemeClr>
              </a:solidFill>
              <a:latin typeface="Neue Machina"/>
              <a:cs typeface="Neue Machina"/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2508250" y="8039347"/>
            <a:ext cx="7862197" cy="8947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АЛТЫНЦЕВ</a:t>
            </a:r>
            <a:r>
              <a:rPr lang="ru-RU" sz="2800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 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АЛЕКСАНДР ЮРЬЕВИЧ</a:t>
            </a:r>
            <a:endParaRPr sz="2800" dirty="0">
              <a:solidFill>
                <a:schemeClr val="bg2">
                  <a:lumMod val="10000"/>
                </a:schemeClr>
              </a:solidFill>
              <a:latin typeface="Neue Machina"/>
              <a:cs typeface="Neue Machi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72250" y="10662857"/>
            <a:ext cx="37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2" name="object 4"/>
          <p:cNvSpPr txBox="1">
            <a:spLocks noGrp="1"/>
          </p:cNvSpPr>
          <p:nvPr>
            <p:ph type="title"/>
          </p:nvPr>
        </p:nvSpPr>
        <p:spPr>
          <a:xfrm>
            <a:off x="374650" y="320675"/>
            <a:ext cx="1667582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 smtClean="0"/>
              <a:t>Достижения педагогов</a:t>
            </a:r>
            <a:endParaRPr lang="ru-RU" sz="7200" spc="-5" dirty="0"/>
          </a:p>
        </p:txBody>
      </p:sp>
      <p:pic>
        <p:nvPicPr>
          <p:cNvPr id="2050" name="Picture 2" descr="C:\Users\1\Downloads\Фото Алтынцев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994483"/>
            <a:ext cx="472723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4"/>
          <p:cNvSpPr txBox="1">
            <a:spLocks noGrp="1"/>
          </p:cNvSpPr>
          <p:nvPr>
            <p:ph type="title"/>
          </p:nvPr>
        </p:nvSpPr>
        <p:spPr>
          <a:xfrm>
            <a:off x="2889250" y="425178"/>
            <a:ext cx="12138020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 smtClean="0"/>
              <a:t>Участники </a:t>
            </a:r>
            <a:r>
              <a:rPr lang="ru-RU" sz="7200" dirty="0" smtClean="0"/>
              <a:t>проекта </a:t>
            </a:r>
            <a:br>
              <a:rPr lang="ru-RU" sz="7200" dirty="0" smtClean="0"/>
            </a:br>
            <a:r>
              <a:rPr lang="ru-RU" sz="7200" dirty="0" smtClean="0"/>
              <a:t>«</a:t>
            </a:r>
            <a:r>
              <a:rPr lang="ru-RU" sz="7200" dirty="0"/>
              <a:t>Билет в </a:t>
            </a:r>
            <a:r>
              <a:rPr lang="ru-RU" sz="7200" dirty="0" smtClean="0"/>
              <a:t>будущее»</a:t>
            </a:r>
            <a:endParaRPr sz="7200" spc="-5" dirty="0"/>
          </a:p>
        </p:txBody>
      </p:sp>
      <p:sp>
        <p:nvSpPr>
          <p:cNvPr id="11" name="object 6"/>
          <p:cNvSpPr txBox="1"/>
          <p:nvPr/>
        </p:nvSpPr>
        <p:spPr>
          <a:xfrm>
            <a:off x="755650" y="5242137"/>
            <a:ext cx="5638799" cy="22775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285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МБОУ «</a:t>
            </a:r>
            <a:r>
              <a:rPr lang="ru-RU" sz="2850" spc="-30" dirty="0" err="1" smtClean="0">
                <a:solidFill>
                  <a:srgbClr val="524641"/>
                </a:solidFill>
                <a:latin typeface="Neue Machina"/>
                <a:cs typeface="Neue Machina"/>
              </a:rPr>
              <a:t>Ойская</a:t>
            </a:r>
            <a:r>
              <a:rPr lang="ru-RU" sz="285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 СШ»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285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МБОУ «Ермаковская СШ № 1»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285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МБОУ «Ермаковская СШ № 2» 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285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МБОУ «</a:t>
            </a:r>
            <a:r>
              <a:rPr lang="ru-RU" sz="2850" spc="-30" dirty="0" err="1" smtClean="0">
                <a:solidFill>
                  <a:srgbClr val="524641"/>
                </a:solidFill>
                <a:latin typeface="Neue Machina"/>
                <a:cs typeface="Neue Machina"/>
              </a:rPr>
              <a:t>Семенниковская</a:t>
            </a:r>
            <a:r>
              <a:rPr lang="ru-RU" sz="285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 СОШ»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285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МБОУ «</a:t>
            </a:r>
            <a:r>
              <a:rPr lang="ru-RU" sz="2850" spc="-30" dirty="0" err="1" smtClean="0">
                <a:solidFill>
                  <a:srgbClr val="524641"/>
                </a:solidFill>
                <a:latin typeface="Neue Machina"/>
                <a:cs typeface="Neue Machina"/>
              </a:rPr>
              <a:t>Разъезженская</a:t>
            </a:r>
            <a:r>
              <a:rPr lang="ru-RU" sz="285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 СШ»</a:t>
            </a:r>
            <a:endParaRPr sz="2850" dirty="0">
              <a:latin typeface="Neue Machina"/>
              <a:cs typeface="Neue Machina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48474469"/>
              </p:ext>
            </p:extLst>
          </p:nvPr>
        </p:nvGraphicFramePr>
        <p:xfrm>
          <a:off x="6394450" y="3444874"/>
          <a:ext cx="12892512" cy="678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699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-4327424" y="2759075"/>
            <a:ext cx="11734800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 smtClean="0"/>
              <a:t>Участники </a:t>
            </a:r>
            <a:br>
              <a:rPr lang="ru-RU" sz="7200" spc="-5" dirty="0" smtClean="0"/>
            </a:br>
            <a:r>
              <a:rPr lang="ru-RU" sz="7200" dirty="0" smtClean="0"/>
              <a:t>проекта </a:t>
            </a:r>
            <a:br>
              <a:rPr lang="ru-RU" sz="7200" dirty="0" smtClean="0"/>
            </a:br>
            <a:r>
              <a:rPr lang="ru-RU" sz="7200" dirty="0" smtClean="0"/>
              <a:t>«</a:t>
            </a:r>
            <a:r>
              <a:rPr lang="ru-RU" sz="7200" dirty="0" err="1" smtClean="0"/>
              <a:t>ПРОеКТОриЯ</a:t>
            </a:r>
            <a:r>
              <a:rPr lang="ru-RU" sz="7200" dirty="0" smtClean="0"/>
              <a:t>»</a:t>
            </a:r>
            <a:endParaRPr sz="7200" spc="-5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23530879"/>
              </p:ext>
            </p:extLst>
          </p:nvPr>
        </p:nvGraphicFramePr>
        <p:xfrm>
          <a:off x="6470650" y="80043"/>
          <a:ext cx="13258800" cy="990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15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393404"/>
            <a:ext cx="12954000" cy="9702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6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4" descr="blob:https://web.telegram.org/6ab6cda4-f1a4-49a0-8530-73a195ebc3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04050" y="3902075"/>
            <a:ext cx="5410200" cy="2362200"/>
          </a:xfrm>
          <a:prstGeom prst="ellipse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Обучающийся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1" name="Овал 10"/>
          <p:cNvSpPr/>
          <p:nvPr/>
        </p:nvSpPr>
        <p:spPr>
          <a:xfrm>
            <a:off x="10509250" y="1311275"/>
            <a:ext cx="5943600" cy="2438400"/>
          </a:xfrm>
          <a:prstGeom prst="ellipse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Модульные курсы по профориентации в рамках предмета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3176250" y="4740275"/>
            <a:ext cx="5410200" cy="2743200"/>
          </a:xfrm>
          <a:prstGeom prst="ellipse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Участие в  конкурсах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232650" y="6797675"/>
            <a:ext cx="5029200" cy="2743200"/>
          </a:xfrm>
          <a:prstGeom prst="ellipse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Система дополнительного образования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98650" y="5121275"/>
            <a:ext cx="4343400" cy="2667000"/>
          </a:xfrm>
          <a:prstGeom prst="ellipse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Проектная деятельность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044601" y="941618"/>
            <a:ext cx="4953000" cy="2743200"/>
          </a:xfrm>
          <a:prstGeom prst="ellipse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Психолого-педагогическое сопровождение</a:t>
            </a:r>
            <a:endParaRPr lang="ru-RU" sz="36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15" idx="5"/>
          </p:cNvCxnSpPr>
          <p:nvPr/>
        </p:nvCxnSpPr>
        <p:spPr>
          <a:xfrm>
            <a:off x="7272251" y="3283086"/>
            <a:ext cx="780381" cy="8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2450900" y="5121275"/>
            <a:ext cx="1030150" cy="31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796991" y="626427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822950" y="5121275"/>
            <a:ext cx="1181100" cy="630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1" idx="3"/>
          </p:cNvCxnSpPr>
          <p:nvPr/>
        </p:nvCxnSpPr>
        <p:spPr>
          <a:xfrm flipH="1">
            <a:off x="10754128" y="3392580"/>
            <a:ext cx="625542" cy="617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7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xn--90ahviid.xn--p1ai/wp-content/uploads/2022/03/yap-1-1024x57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12" y="5426075"/>
            <a:ext cx="766668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xn--90ahviid.xn--p1ai/wp-content/uploads/2023/04/dsc_00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777" y="795755"/>
            <a:ext cx="6688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xn--90ahviid.xn--p1ai/wp-content/uploads/2023/04/yarmarka-1024x102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993929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2203450" y="298450"/>
            <a:ext cx="15240000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3988" algn="ctr">
              <a:spcBef>
                <a:spcPts val="95"/>
              </a:spcBef>
            </a:pPr>
            <a:r>
              <a:rPr lang="ru-RU" sz="7200" dirty="0" smtClean="0">
                <a:solidFill>
                  <a:srgbClr val="C00000"/>
                </a:solidFill>
              </a:rPr>
              <a:t>Взаимодействие с Центром </a:t>
            </a:r>
            <a:r>
              <a:rPr lang="ru-RU" sz="7200" dirty="0">
                <a:solidFill>
                  <a:srgbClr val="C00000"/>
                </a:solidFill>
              </a:rPr>
              <a:t>Занятости Населения Ермаковского района</a:t>
            </a:r>
            <a:r>
              <a:rPr lang="ru-RU" sz="8000" dirty="0">
                <a:solidFill>
                  <a:srgbClr val="C00000"/>
                </a:solidFill>
              </a:rPr>
              <a:t/>
            </a:r>
            <a:br>
              <a:rPr lang="ru-RU" sz="8000" dirty="0">
                <a:solidFill>
                  <a:srgbClr val="C00000"/>
                </a:solidFill>
              </a:rPr>
            </a:br>
            <a:endParaRPr sz="8000" spc="-5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49" y="2530475"/>
            <a:ext cx="12253913" cy="723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30429"/>
              </p:ext>
            </p:extLst>
          </p:nvPr>
        </p:nvGraphicFramePr>
        <p:xfrm>
          <a:off x="4565650" y="2606675"/>
          <a:ext cx="11878827" cy="711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4532"/>
                <a:gridCol w="3554295"/>
              </a:tblGrid>
              <a:tr h="61543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Школы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2800" dirty="0" smtClean="0"/>
                        <a:t>обучающихся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МБОУ "Ермаковская СШ № 1"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31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МБОУ "</a:t>
                      </a:r>
                      <a:r>
                        <a:rPr lang="ru-RU" sz="2400" dirty="0" err="1">
                          <a:effectLst/>
                        </a:rPr>
                        <a:t>Танзыбейская</a:t>
                      </a:r>
                      <a:r>
                        <a:rPr lang="ru-RU" sz="2400" dirty="0">
                          <a:effectLst/>
                        </a:rPr>
                        <a:t> СШ"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28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МБОУ "Ермаковская СШ № 2"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23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МБОУ "</a:t>
                      </a:r>
                      <a:r>
                        <a:rPr lang="ru-RU" sz="2400" dirty="0" err="1">
                          <a:effectLst/>
                        </a:rPr>
                        <a:t>Нижнесуэтукская</a:t>
                      </a:r>
                      <a:r>
                        <a:rPr lang="ru-RU" sz="2400" dirty="0">
                          <a:effectLst/>
                        </a:rPr>
                        <a:t> СШ"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16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МБОУ "</a:t>
                      </a:r>
                      <a:r>
                        <a:rPr lang="ru-RU" sz="2400" dirty="0" err="1">
                          <a:effectLst/>
                        </a:rPr>
                        <a:t>Семенниковская</a:t>
                      </a:r>
                      <a:r>
                        <a:rPr lang="ru-RU" sz="2400" dirty="0">
                          <a:effectLst/>
                        </a:rPr>
                        <a:t> СОШ"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МБОУ "</a:t>
                      </a:r>
                      <a:r>
                        <a:rPr lang="ru-RU" sz="2400" dirty="0" err="1">
                          <a:effectLst/>
                        </a:rPr>
                        <a:t>Мигнинская</a:t>
                      </a:r>
                      <a:r>
                        <a:rPr lang="ru-RU" sz="2400" dirty="0">
                          <a:effectLst/>
                        </a:rPr>
                        <a:t> СШ"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14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МБОУ "</a:t>
                      </a:r>
                      <a:r>
                        <a:rPr lang="ru-RU" sz="2400" dirty="0" err="1">
                          <a:effectLst/>
                        </a:rPr>
                        <a:t>Разъезженская</a:t>
                      </a:r>
                      <a:r>
                        <a:rPr lang="ru-RU" sz="2400" dirty="0">
                          <a:effectLst/>
                        </a:rPr>
                        <a:t> СШ"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14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МБОУ "</a:t>
                      </a:r>
                      <a:r>
                        <a:rPr lang="ru-RU" sz="2400" dirty="0" err="1">
                          <a:effectLst/>
                        </a:rPr>
                        <a:t>Ойская</a:t>
                      </a:r>
                      <a:r>
                        <a:rPr lang="ru-RU" sz="2400" dirty="0">
                          <a:effectLst/>
                        </a:rPr>
                        <a:t> СШ"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Филиал МБОУ "Ермаковская СШ № 2" "</a:t>
                      </a:r>
                      <a:r>
                        <a:rPr lang="ru-RU" sz="2400" dirty="0" err="1">
                          <a:effectLst/>
                        </a:rPr>
                        <a:t>Новоозерновская</a:t>
                      </a:r>
                      <a:r>
                        <a:rPr lang="ru-RU" sz="2400" dirty="0">
                          <a:effectLst/>
                        </a:rPr>
                        <a:t> ОШ"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МБОУ "Григорьевская СШ"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МБОУ "Араданская ОШ"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МБОУ "Ивановская СШ"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МБОУ "Новополтавская СШ"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МБОУ "Верхнеусинcкая СШ"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2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603250" y="1132186"/>
            <a:ext cx="14978773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l">
              <a:lnSpc>
                <a:spcPct val="100000"/>
              </a:lnSpc>
              <a:spcBef>
                <a:spcPts val="95"/>
              </a:spcBef>
            </a:pPr>
            <a:r>
              <a:rPr lang="ru-RU" sz="7200" dirty="0" smtClean="0"/>
              <a:t>Раздел  по </a:t>
            </a:r>
            <a:r>
              <a:rPr lang="ru-RU" sz="7200" dirty="0"/>
              <a:t>профориентации </a:t>
            </a:r>
            <a:r>
              <a:rPr lang="ru-RU" sz="7200" dirty="0" smtClean="0"/>
              <a:t> на  сайтах  школ</a:t>
            </a:r>
            <a:endParaRPr sz="7200" spc="-5" dirty="0"/>
          </a:p>
        </p:txBody>
      </p:sp>
      <p:sp>
        <p:nvSpPr>
          <p:cNvPr id="9" name="object 6"/>
          <p:cNvSpPr txBox="1"/>
          <p:nvPr/>
        </p:nvSpPr>
        <p:spPr>
          <a:xfrm>
            <a:off x="5784850" y="3667962"/>
            <a:ext cx="9013831" cy="22753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480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МБОУ «</a:t>
            </a:r>
            <a:r>
              <a:rPr lang="ru-RU" sz="4800" spc="-30" dirty="0" err="1" smtClean="0">
                <a:solidFill>
                  <a:srgbClr val="524641"/>
                </a:solidFill>
                <a:latin typeface="Neue Machina"/>
                <a:cs typeface="Neue Machina"/>
              </a:rPr>
              <a:t>Ойская</a:t>
            </a:r>
            <a:r>
              <a:rPr lang="ru-RU" sz="480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 СШ»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480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МБОУ «</a:t>
            </a:r>
            <a:r>
              <a:rPr lang="ru-RU" sz="4800" spc="-30" dirty="0" err="1" smtClean="0">
                <a:solidFill>
                  <a:srgbClr val="524641"/>
                </a:solidFill>
                <a:latin typeface="Neue Machina"/>
                <a:cs typeface="Neue Machina"/>
              </a:rPr>
              <a:t>Верхнеусинская</a:t>
            </a:r>
            <a:r>
              <a:rPr lang="ru-RU" sz="480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 СШ»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480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МБОУ «</a:t>
            </a:r>
            <a:r>
              <a:rPr lang="ru-RU" sz="4800" spc="-30" dirty="0" err="1" smtClean="0">
                <a:solidFill>
                  <a:srgbClr val="524641"/>
                </a:solidFill>
                <a:latin typeface="Neue Machina"/>
                <a:cs typeface="Neue Machina"/>
              </a:rPr>
              <a:t>Мигнинская</a:t>
            </a:r>
            <a:r>
              <a:rPr lang="ru-RU" sz="480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 СШ» </a:t>
            </a:r>
          </a:p>
        </p:txBody>
      </p:sp>
    </p:spTree>
    <p:extLst>
      <p:ext uri="{BB962C8B-B14F-4D97-AF65-F5344CB8AC3E}">
        <p14:creationId xmlns:p14="http://schemas.microsoft.com/office/powerpoint/2010/main" val="13684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374649" y="549275"/>
            <a:ext cx="19271825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3988" algn="ctr">
              <a:spcBef>
                <a:spcPts val="95"/>
              </a:spcBef>
            </a:pPr>
            <a:r>
              <a:rPr lang="ru-RU" sz="7200" dirty="0"/>
              <a:t>Единая модель профессиональной ориентации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– </a:t>
            </a:r>
            <a:r>
              <a:rPr lang="ru-RU" sz="7200" dirty="0" err="1"/>
              <a:t>профориентационный</a:t>
            </a:r>
            <a:r>
              <a:rPr lang="ru-RU" sz="7200" dirty="0"/>
              <a:t> минимум </a:t>
            </a:r>
            <a:r>
              <a:rPr lang="ru-RU" sz="8000" dirty="0"/>
              <a:t/>
            </a:r>
            <a:br>
              <a:rPr lang="ru-RU" sz="8000" dirty="0"/>
            </a:br>
            <a:endParaRPr sz="8000" spc="-5" dirty="0"/>
          </a:p>
        </p:txBody>
      </p:sp>
      <p:sp>
        <p:nvSpPr>
          <p:cNvPr id="9" name="object 6"/>
          <p:cNvSpPr txBox="1"/>
          <p:nvPr/>
        </p:nvSpPr>
        <p:spPr>
          <a:xfrm>
            <a:off x="5799577" y="2791281"/>
            <a:ext cx="13846898" cy="72135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Neue Machina"/>
              </a:rPr>
              <a:t>Задачи </a:t>
            </a:r>
            <a:r>
              <a:rPr lang="ru-RU" sz="3600" dirty="0">
                <a:solidFill>
                  <a:srgbClr val="C00000"/>
                </a:solidFill>
                <a:latin typeface="Neue Machina"/>
              </a:rPr>
              <a:t>базового уровня</a:t>
            </a:r>
            <a:r>
              <a:rPr lang="ru-RU" sz="3600" dirty="0">
                <a:latin typeface="Neue Machina"/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Neue Machina"/>
              </a:rPr>
              <a:t>организация и систематизация первичной профориентационной помощи;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Neue Machina"/>
              </a:rPr>
              <a:t>развитие представлений обучающихся о современном разнообразии профессий и специальностей, важности трудовой деятельности и выбора ее специфики, возможностях профессионального образования;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Neue Machina"/>
              </a:rPr>
              <a:t>информирование обучающихся о содержании деятельности востребованных на рынке труда специалистов;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Neue Machina"/>
              </a:rPr>
              <a:t>развитие мотивации обучающихся к профессиональному самоопределению;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Neue Machina"/>
              </a:rPr>
              <a:t>диагностика склонностей обучающихся к профессиональным направлениям.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83E591F-3D77-477B-8BEF-31B8754997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60450" y="2763040"/>
            <a:ext cx="4457850" cy="2555875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2855B10C-0361-486F-B8E0-3F0985A79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4205" y="6569075"/>
            <a:ext cx="4465638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C21DE3-1B7E-8845-8DCA-6CEEBF426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39" y="-1340366"/>
            <a:ext cx="22489523" cy="126497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0D992D-AC14-4F19-9194-9F8BB2667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387429" y="8742094"/>
            <a:ext cx="22081000" cy="2567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38919C-A40B-43C1-97F0-EA3080DABC15}"/>
              </a:ext>
            </a:extLst>
          </p:cNvPr>
          <p:cNvSpPr txBox="1"/>
          <p:nvPr/>
        </p:nvSpPr>
        <p:spPr>
          <a:xfrm>
            <a:off x="1733113" y="3824228"/>
            <a:ext cx="16637874" cy="3400561"/>
          </a:xfrm>
          <a:prstGeom prst="rect">
            <a:avLst/>
          </a:prstGeom>
          <a:noFill/>
        </p:spPr>
        <p:txBody>
          <a:bodyPr wrap="square" lIns="150785" tIns="75392" rIns="150785" bIns="75392">
            <a:spAutoFit/>
          </a:bodyPr>
          <a:lstStyle/>
          <a:p>
            <a:r>
              <a:rPr lang="ru-RU" sz="5300" i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– профессия дальнего действия,</a:t>
            </a:r>
            <a:br>
              <a:rPr lang="ru-RU" sz="5300" i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300" i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на Земле!»</a:t>
            </a:r>
          </a:p>
          <a:p>
            <a:pPr algn="just"/>
            <a:endParaRPr lang="ru-RU" sz="5300" i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5300" dirty="0"/>
              <a:t> </a:t>
            </a:r>
            <a:r>
              <a:rPr lang="ru-RU" sz="5300" i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Рождественский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9D0FF159-A7AE-4CE3-9FE4-5F09B3BE7AFE}"/>
              </a:ext>
            </a:extLst>
          </p:cNvPr>
          <p:cNvSpPr txBox="1">
            <a:spLocks/>
          </p:cNvSpPr>
          <p:nvPr/>
        </p:nvSpPr>
        <p:spPr>
          <a:xfrm>
            <a:off x="6455215" y="9208937"/>
            <a:ext cx="11482198" cy="1633573"/>
          </a:xfrm>
          <a:prstGeom prst="rect">
            <a:avLst/>
          </a:prstGeom>
        </p:spPr>
        <p:txBody>
          <a:bodyPr vert="horz" lIns="150785" tIns="75392" rIns="150785" bIns="7539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900" b="1" dirty="0"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  <a:endParaRPr lang="ru-RU" sz="1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D4076A0-48A0-844A-B1A7-4A8209866D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78" y="8434406"/>
            <a:ext cx="1866275" cy="18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4"/>
          <p:cNvSpPr txBox="1">
            <a:spLocks/>
          </p:cNvSpPr>
          <p:nvPr/>
        </p:nvSpPr>
        <p:spPr>
          <a:xfrm>
            <a:off x="2355850" y="320675"/>
            <a:ext cx="16570112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423988">
              <a:spcBef>
                <a:spcPts val="95"/>
              </a:spcBef>
            </a:pPr>
            <a:r>
              <a:rPr lang="ru-RU" sz="7200" dirty="0" smtClean="0">
                <a:solidFill>
                  <a:srgbClr val="C00000"/>
                </a:solidFill>
              </a:rPr>
              <a:t>ОБЕСПЕЧЕНИЕ </a:t>
            </a:r>
            <a:r>
              <a:rPr lang="ru-RU" sz="7200" dirty="0">
                <a:solidFill>
                  <a:srgbClr val="C00000"/>
                </a:solidFill>
              </a:rPr>
              <a:t>МЕТОДИЧЕСКОГО СОПРОВОЖДЕНИЯ, </a:t>
            </a:r>
            <a:br>
              <a:rPr lang="ru-RU" sz="7200" dirty="0">
                <a:solidFill>
                  <a:srgbClr val="C00000"/>
                </a:solidFill>
              </a:rPr>
            </a:br>
            <a:r>
              <a:rPr lang="ru-RU" sz="7200" dirty="0">
                <a:solidFill>
                  <a:srgbClr val="C00000"/>
                </a:solidFill>
              </a:rPr>
              <a:t>направленного на КАЧЕСТВЕННОЕ ИЗМЕНЕНИЕ ПРАКТИКИ  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spc="-5" dirty="0"/>
          </a:p>
        </p:txBody>
      </p:sp>
      <p:graphicFrame>
        <p:nvGraphicFramePr>
          <p:cNvPr id="10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086859"/>
              </p:ext>
            </p:extLst>
          </p:nvPr>
        </p:nvGraphicFramePr>
        <p:xfrm>
          <a:off x="1212850" y="2606675"/>
          <a:ext cx="17889888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01266681"/>
              </p:ext>
            </p:extLst>
          </p:nvPr>
        </p:nvGraphicFramePr>
        <p:xfrm>
          <a:off x="380332" y="6035675"/>
          <a:ext cx="19485622" cy="356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7377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6"/>
          <p:cNvSpPr txBox="1"/>
          <p:nvPr/>
        </p:nvSpPr>
        <p:spPr>
          <a:xfrm>
            <a:off x="2257419" y="8380123"/>
            <a:ext cx="5638799" cy="8947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ПОЛКИНА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ЮЛИЯ ХАЙДАРЗЯНОВНА</a:t>
            </a:r>
            <a:endParaRPr sz="2800" dirty="0">
              <a:solidFill>
                <a:schemeClr val="bg2">
                  <a:lumMod val="10000"/>
                </a:schemeClr>
              </a:solidFill>
              <a:latin typeface="Neue Machina"/>
              <a:cs typeface="Neue Machina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11893439" y="8352068"/>
            <a:ext cx="5638799" cy="8947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СОНИНА</a:t>
            </a:r>
            <a:r>
              <a:rPr lang="ru-RU" sz="2800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 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ТАТЬЯНА АЛЕКСЕЕВНА</a:t>
            </a:r>
            <a:endParaRPr sz="2800" dirty="0">
              <a:solidFill>
                <a:schemeClr val="bg2">
                  <a:lumMod val="10000"/>
                </a:schemeClr>
              </a:solidFill>
              <a:latin typeface="Neue Machina"/>
              <a:cs typeface="Neue Machi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72250" y="10662857"/>
            <a:ext cx="37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A8AD1779-2D60-40EE-947C-B4C012828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707434" y="3138891"/>
            <a:ext cx="6883179" cy="40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4"/>
          <p:cNvSpPr txBox="1">
            <a:spLocks noGrp="1"/>
          </p:cNvSpPr>
          <p:nvPr>
            <p:ph type="title"/>
          </p:nvPr>
        </p:nvSpPr>
        <p:spPr>
          <a:xfrm>
            <a:off x="374650" y="320675"/>
            <a:ext cx="1667582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 smtClean="0"/>
              <a:t>Достижения педагогов</a:t>
            </a:r>
            <a:endParaRPr lang="ru-RU" sz="7200" spc="-5" dirty="0"/>
          </a:p>
        </p:txBody>
      </p:sp>
      <p:pic>
        <p:nvPicPr>
          <p:cNvPr id="3074" name="Picture 2" descr="C:\Users\1\Desktop\dsc00338-683x10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40" y="2454275"/>
            <a:ext cx="360175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65650" y="549275"/>
            <a:ext cx="13074400" cy="3781035"/>
          </a:xfrm>
        </p:spPr>
        <p:txBody>
          <a:bodyPr/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7200" dirty="0">
                <a:solidFill>
                  <a:srgbClr val="C00000"/>
                </a:solidFill>
              </a:rPr>
              <a:t>НОВЫЕ ФОРМЫ МЕТОДИЧЕСКОЙ </a:t>
            </a:r>
            <a:r>
              <a:rPr lang="ru-RU" sz="7200" dirty="0" smtClean="0">
                <a:solidFill>
                  <a:srgbClr val="C00000"/>
                </a:solidFill>
              </a:rPr>
              <a:t>РАБОТЫ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kern="1200" dirty="0"/>
              <a:t/>
            </a:r>
            <a:br>
              <a:rPr lang="ru-RU" sz="9600" kern="1200" dirty="0"/>
            </a:b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14461060"/>
              </p:ext>
            </p:extLst>
          </p:nvPr>
        </p:nvGraphicFramePr>
        <p:xfrm>
          <a:off x="1539976" y="2244593"/>
          <a:ext cx="17602200" cy="744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989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156450" y="949418"/>
            <a:ext cx="801319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r>
              <a:rPr lang="ru-RU" sz="7200" dirty="0" smtClean="0">
                <a:solidFill>
                  <a:srgbClr val="C00000"/>
                </a:solidFill>
              </a:rPr>
              <a:t>НАСТАВНИЧЕСТВО</a:t>
            </a:r>
            <a:endParaRPr lang="ru-RU" sz="7200" dirty="0">
              <a:solidFill>
                <a:srgbClr val="C00000"/>
              </a:solidFill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762105"/>
              </p:ext>
            </p:extLst>
          </p:nvPr>
        </p:nvGraphicFramePr>
        <p:xfrm>
          <a:off x="954512" y="2057414"/>
          <a:ext cx="18135600" cy="739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602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08250" y="244475"/>
            <a:ext cx="16459200" cy="2215991"/>
          </a:xfrm>
        </p:spPr>
        <p:txBody>
          <a:bodyPr/>
          <a:lstStyle/>
          <a:p>
            <a:pPr algn="ctr"/>
            <a:r>
              <a:rPr lang="ru-RU" sz="7200" dirty="0" smtClean="0"/>
              <a:t>Конкурсы  - мощный инструмент </a:t>
            </a:r>
            <a:br>
              <a:rPr lang="ru-RU" sz="7200" dirty="0" smtClean="0"/>
            </a:br>
            <a:r>
              <a:rPr lang="ru-RU" sz="7200" dirty="0" smtClean="0"/>
              <a:t>профессионального </a:t>
            </a:r>
            <a:r>
              <a:rPr lang="ru-RU" sz="7200" dirty="0"/>
              <a:t>и личностного развития педагогов</a:t>
            </a:r>
          </a:p>
        </p:txBody>
      </p:sp>
      <p:pic>
        <p:nvPicPr>
          <p:cNvPr id="2050" name="Picture 2" descr="C:\Users\1\Desktop\Захарова А.С.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063875"/>
            <a:ext cx="3487983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6"/>
          <p:cNvSpPr txBox="1"/>
          <p:nvPr/>
        </p:nvSpPr>
        <p:spPr>
          <a:xfrm>
            <a:off x="899441" y="8756650"/>
            <a:ext cx="5638799" cy="8947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ЗАХАРОВА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АННА СЕРГЕЕВНА</a:t>
            </a:r>
            <a:endParaRPr sz="2800" b="1" dirty="0">
              <a:solidFill>
                <a:schemeClr val="bg2">
                  <a:lumMod val="10000"/>
                </a:schemeClr>
              </a:solidFill>
              <a:latin typeface="Neue Machina"/>
              <a:cs typeface="Neue Machina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53375" y="3749675"/>
            <a:ext cx="5641875" cy="443198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«Педагогический дебют </a:t>
            </a:r>
          </a:p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– 2022»</a:t>
            </a:r>
          </a:p>
          <a:p>
            <a:pPr algn="ctr"/>
            <a:endParaRPr lang="ru-RU" sz="7200" dirty="0"/>
          </a:p>
        </p:txBody>
      </p:sp>
      <p:sp>
        <p:nvSpPr>
          <p:cNvPr id="12" name="object 6"/>
          <p:cNvSpPr txBox="1"/>
          <p:nvPr/>
        </p:nvSpPr>
        <p:spPr>
          <a:xfrm>
            <a:off x="13136434" y="8463875"/>
            <a:ext cx="5638799" cy="8947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ОПОЛЕВА 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КРИСТИНА АНДРЕЕВНА</a:t>
            </a:r>
            <a:endParaRPr sz="2800" b="1" dirty="0">
              <a:solidFill>
                <a:schemeClr val="bg2">
                  <a:lumMod val="10000"/>
                </a:schemeClr>
              </a:solidFill>
              <a:latin typeface="Neue Machina"/>
              <a:cs typeface="Neue Machina"/>
            </a:endParaRPr>
          </a:p>
        </p:txBody>
      </p:sp>
      <p:pic>
        <p:nvPicPr>
          <p:cNvPr id="12290" name="Picture 2" descr="C:\Users\1\Downloads\фото 6 Ополева КА Победитель номинации Молодой учитель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67712" y="2781658"/>
            <a:ext cx="528746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81050" y="1311275"/>
            <a:ext cx="6172200" cy="10527505"/>
          </a:xfrm>
        </p:spPr>
        <p:txBody>
          <a:bodyPr/>
          <a:lstStyle/>
          <a:p>
            <a:pPr lvl="0" algn="ctr" rtl="0"/>
            <a:r>
              <a:rPr lang="ru-RU" sz="7200" dirty="0">
                <a:solidFill>
                  <a:srgbClr val="C00000"/>
                </a:solidFill>
              </a:rPr>
              <a:t>ФОРМИРОВАНИЕ ФУНКЦИОНАЛЬНОЙ ГРАМОТНОСТИ </a:t>
            </a:r>
            <a:r>
              <a:rPr lang="ru-RU" sz="7200" dirty="0" smtClean="0">
                <a:solidFill>
                  <a:srgbClr val="C00000"/>
                </a:solidFill>
              </a:rPr>
              <a:t>–</a:t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 </a:t>
            </a:r>
            <a:r>
              <a:rPr lang="ru-RU" sz="7200" dirty="0">
                <a:solidFill>
                  <a:srgbClr val="C00000"/>
                </a:solidFill>
              </a:rPr>
              <a:t>АКТУАЛЬНАЯ ЗАДАЧА </a:t>
            </a:r>
            <a:r>
              <a:rPr lang="ru-RU" sz="7200" dirty="0" smtClean="0">
                <a:solidFill>
                  <a:srgbClr val="C00000"/>
                </a:solidFill>
              </a:rPr>
              <a:t/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на </a:t>
            </a:r>
            <a:r>
              <a:rPr lang="ru-RU" sz="7200" dirty="0">
                <a:solidFill>
                  <a:srgbClr val="C00000"/>
                </a:solidFill>
              </a:rPr>
              <a:t>2022/2023 уч. год</a:t>
            </a:r>
            <a:r>
              <a:rPr lang="ru-RU" sz="13800" dirty="0"/>
              <a:t/>
            </a:r>
            <a:br>
              <a:rPr lang="ru-RU" sz="13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708497"/>
              </p:ext>
            </p:extLst>
          </p:nvPr>
        </p:nvGraphicFramePr>
        <p:xfrm>
          <a:off x="908050" y="625475"/>
          <a:ext cx="12344400" cy="960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98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985346"/>
              </p:ext>
            </p:extLst>
          </p:nvPr>
        </p:nvGraphicFramePr>
        <p:xfrm>
          <a:off x="1670050" y="625475"/>
          <a:ext cx="15925800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5" name="Picture 2" descr="https://lh4.googleusercontent.com/EJgJHoe7ACWBEAMrsnQ411iNYhJsMhi_xFio2-Lo9SD5Xi6eC6aTuSznTySbyStMiflnq6bnutxmrGvkrnmSl16Hw3lYqOUcpQS0gvndL0u_7wGgwVppLYC-drQGvmWnpwHzUUCAg0Q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12" y="3984118"/>
            <a:ext cx="17221200" cy="60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1326" y="214947"/>
            <a:ext cx="19972774" cy="1477328"/>
          </a:xfrm>
        </p:spPr>
        <p:txBody>
          <a:bodyPr/>
          <a:lstStyle/>
          <a:p>
            <a:pPr algn="ctr"/>
            <a:r>
              <a:rPr lang="ru-RU" sz="9600" dirty="0" smtClean="0"/>
              <a:t>   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4625283" y="584280"/>
            <a:ext cx="10371573" cy="1641396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Первые 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педагоги в краевом 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графике</a:t>
            </a:r>
          </a:p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аттестации по новому Порядку:</a:t>
            </a:r>
          </a:p>
          <a:p>
            <a:r>
              <a:rPr lang="ru-RU" sz="4800" dirty="0" smtClean="0"/>
              <a:t> </a:t>
            </a:r>
            <a:endParaRPr lang="ru-RU" sz="48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743475"/>
              </p:ext>
            </p:extLst>
          </p:nvPr>
        </p:nvGraphicFramePr>
        <p:xfrm>
          <a:off x="846562" y="2301875"/>
          <a:ext cx="19126200" cy="7329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7311"/>
                <a:gridCol w="9048889"/>
              </a:tblGrid>
              <a:tr h="898414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Учитель - методист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Учитель -наставник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337284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3200" dirty="0" smtClean="0"/>
                        <a:t>Афанасьева Наталья Евгеньевна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3200" dirty="0" smtClean="0"/>
                        <a:t>Артёмова Ирина Николаевна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3200" dirty="0" smtClean="0"/>
                        <a:t>Бабич Елена Ивановна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3200" dirty="0" smtClean="0"/>
                        <a:t>Несяева Светлана Борисовна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3200" dirty="0" smtClean="0"/>
                        <a:t>Шевченко Лайла Николаевна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3200" dirty="0" smtClean="0"/>
                        <a:t>Чулочникова Оксана Викторовна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3200" dirty="0" smtClean="0"/>
                        <a:t>Череповская Светлана Анатольевна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3200" dirty="0" smtClean="0"/>
                        <a:t>Зырянова Наталья Николаевна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3200" dirty="0" smtClean="0"/>
                        <a:t>Макиенко Елена Александровна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3200" dirty="0" err="1" smtClean="0"/>
                        <a:t>Лариошкина</a:t>
                      </a:r>
                      <a:r>
                        <a:rPr lang="ru-RU" sz="3200" dirty="0" smtClean="0"/>
                        <a:t> Евдокия Валерьевна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3200" dirty="0" smtClean="0"/>
                        <a:t>Жукова Татьяна Сергеевна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3200" dirty="0" err="1" smtClean="0"/>
                        <a:t>Полкина</a:t>
                      </a:r>
                      <a:r>
                        <a:rPr lang="ru-RU" sz="3200" dirty="0" smtClean="0"/>
                        <a:t> Юлия </a:t>
                      </a:r>
                      <a:r>
                        <a:rPr lang="ru-RU" sz="3200" dirty="0" err="1" smtClean="0"/>
                        <a:t>Хайдарзяновна</a:t>
                      </a:r>
                      <a:endParaRPr lang="ru-RU" sz="32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3200" dirty="0" err="1" smtClean="0"/>
                        <a:t>Храпунова</a:t>
                      </a:r>
                      <a:r>
                        <a:rPr lang="ru-RU" sz="3200" dirty="0" smtClean="0"/>
                        <a:t> Людмила Александровна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4800" baseline="0" dirty="0" smtClean="0"/>
                        <a:t> </a:t>
                      </a:r>
                      <a:r>
                        <a:rPr lang="ru-RU" sz="4800" dirty="0" smtClean="0"/>
                        <a:t>Скибина Наталья Ивановна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4800" kern="1200" baseline="0" dirty="0" smtClean="0">
                          <a:effectLst/>
                        </a:rPr>
                        <a:t> </a:t>
                      </a:r>
                      <a:r>
                        <a:rPr lang="ru-RU" sz="4800" kern="1200" dirty="0" smtClean="0">
                          <a:effectLst/>
                        </a:rPr>
                        <a:t>Дегтярева Марина Алексеевна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4800" kern="1200" dirty="0" err="1" smtClean="0">
                          <a:effectLst/>
                        </a:rPr>
                        <a:t>Титяева</a:t>
                      </a:r>
                      <a:r>
                        <a:rPr lang="ru-RU" sz="4800" kern="1200" dirty="0" smtClean="0">
                          <a:effectLst/>
                        </a:rPr>
                        <a:t> Наталья Петровна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4800" kern="1200" dirty="0" smtClean="0">
                          <a:effectLst/>
                        </a:rPr>
                        <a:t> </a:t>
                      </a:r>
                      <a:r>
                        <a:rPr lang="ru-RU" sz="4800" kern="1200" dirty="0" err="1" smtClean="0">
                          <a:effectLst/>
                        </a:rPr>
                        <a:t>Казоба</a:t>
                      </a:r>
                      <a:r>
                        <a:rPr lang="ru-RU" sz="4800" kern="1200" dirty="0" smtClean="0">
                          <a:effectLst/>
                        </a:rPr>
                        <a:t> Лариса Викторовна</a:t>
                      </a:r>
                      <a:endParaRPr lang="ru-RU" sz="4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48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object 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9580431"/>
              </p:ext>
            </p:extLst>
          </p:nvPr>
        </p:nvGraphicFramePr>
        <p:xfrm>
          <a:off x="908050" y="364172"/>
          <a:ext cx="11353800" cy="1094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871450" y="2301875"/>
            <a:ext cx="6934200" cy="5909310"/>
          </a:xfrm>
        </p:spPr>
        <p:txBody>
          <a:bodyPr/>
          <a:lstStyle/>
          <a:p>
            <a:pPr algn="ctr"/>
            <a:r>
              <a:rPr lang="ru-RU" sz="9600" dirty="0" smtClean="0"/>
              <a:t> РИП (Региональнальная инновационная площадка)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4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54222" y="5854552"/>
            <a:ext cx="9618204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879850" y="320675"/>
            <a:ext cx="18897600" cy="1107996"/>
          </a:xfrm>
        </p:spPr>
        <p:txBody>
          <a:bodyPr/>
          <a:lstStyle/>
          <a:p>
            <a:r>
              <a:rPr lang="ru-RU" sz="7200" dirty="0" smtClean="0"/>
              <a:t>РАОП- </a:t>
            </a:r>
            <a:r>
              <a:rPr lang="ru-RU" sz="7200" dirty="0"/>
              <a:t>региональный Атлас образовательных практик</a:t>
            </a:r>
          </a:p>
        </p:txBody>
      </p:sp>
      <p:pic>
        <p:nvPicPr>
          <p:cNvPr id="11" name="Рисунок 10" descr="https://lh6.googleusercontent.com/HuEmHlbwtfp5pwxKkUmxm6bl0IRPC1NBQpkQ31XyzvIon7b_6t4TNzSNSgZAWbxMcQ3Xj4-wcEcf5eO35KTiAz5O-4AW1JYVgPA-yEIXqmj-g779hhmNLWr_ZV3lWGJsgKAB8uMBtVM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692275"/>
            <a:ext cx="11430000" cy="6476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16669"/>
              </p:ext>
            </p:extLst>
          </p:nvPr>
        </p:nvGraphicFramePr>
        <p:xfrm>
          <a:off x="1441450" y="8474075"/>
          <a:ext cx="18170524" cy="252374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542631"/>
                <a:gridCol w="4542631"/>
                <a:gridCol w="4542631"/>
                <a:gridCol w="4542631"/>
              </a:tblGrid>
              <a:tr h="218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2018-2019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включено 13 практик 0 (в), 2(п), 11(н)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 2019-2020</a:t>
                      </a:r>
                      <a:br>
                        <a:rPr lang="ru-RU" sz="3600" dirty="0">
                          <a:effectLst/>
                        </a:rPr>
                      </a:br>
                      <a:r>
                        <a:rPr lang="ru-RU" sz="3600" dirty="0">
                          <a:effectLst/>
                        </a:rPr>
                        <a:t> включено 11 практик: 1 (в), 3(п), </a:t>
                      </a:r>
                      <a:endParaRPr lang="ru-RU" sz="3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</a:rPr>
                        <a:t>7 </a:t>
                      </a:r>
                      <a:r>
                        <a:rPr lang="ru-RU" sz="3600" dirty="0">
                          <a:effectLst/>
                        </a:rPr>
                        <a:t>(н)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2020-2021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включено 9 практик: 1 (в), 5(п), 4 (н)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2023  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включено 8 практик: 2(в),3(п),3(н)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0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79450" y="320675"/>
            <a:ext cx="19126200" cy="3447098"/>
          </a:xfrm>
        </p:spPr>
        <p:txBody>
          <a:bodyPr/>
          <a:lstStyle/>
          <a:p>
            <a:pPr algn="ctr"/>
            <a:r>
              <a:rPr lang="ru-RU" sz="7200" dirty="0"/>
              <a:t>Количество образовательных практик,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согласно </a:t>
            </a:r>
            <a:r>
              <a:rPr lang="ru-RU" sz="7200" dirty="0"/>
              <a:t>установленным уровням в муниципалитетах Южного округа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  <p:pic>
        <p:nvPicPr>
          <p:cNvPr id="12" name="Рисунок 11" descr="https://lh4.googleusercontent.com/7Nxn8ohUqEp7yZmPbdzaoDBKRzSJzPPvr-f6vRH0xeVloAZmTTIXfvRvrOlgMHrSl4FgME3HJcEXsqAfbKKZNlc65Zc7l-M5otGLx3vSW1H0awDMKwu5OHkdw08l3V-Xl_Qha3KfBRM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606675"/>
            <a:ext cx="17907000" cy="78498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909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1136650" y="244475"/>
            <a:ext cx="180594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en-US" sz="7200" spc="-5" dirty="0"/>
              <a:t>VIII </a:t>
            </a:r>
            <a:r>
              <a:rPr lang="ru-RU" sz="7200" spc="-5" dirty="0"/>
              <a:t> </a:t>
            </a:r>
            <a:r>
              <a:rPr lang="ru-RU" sz="7200" spc="-5" dirty="0" smtClean="0"/>
              <a:t>  Районная </a:t>
            </a:r>
            <a:r>
              <a:rPr lang="ru-RU" sz="7200" spc="-5" dirty="0"/>
              <a:t> </a:t>
            </a:r>
            <a:r>
              <a:rPr lang="ru-RU" sz="7200" spc="-5" dirty="0" smtClean="0"/>
              <a:t> научно-практическая   конференция </a:t>
            </a:r>
            <a:endParaRPr sz="7200" spc="-5" dirty="0"/>
          </a:p>
        </p:txBody>
      </p:sp>
      <p:pic>
        <p:nvPicPr>
          <p:cNvPr id="9" name="Picture 2" descr="C:\Users\1\Desktop\АПС-2023\pe748kZ46G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920875"/>
            <a:ext cx="8775085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896750"/>
            <a:ext cx="1277298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xn--90ahviid.xn--p1ai/wp-content/uploads/2023/05/2023-05-15_09-23-08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04450" y="1692275"/>
            <a:ext cx="8511458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ject 4"/>
          <p:cNvSpPr txBox="1">
            <a:spLocks noGrp="1"/>
          </p:cNvSpPr>
          <p:nvPr>
            <p:ph type="title"/>
          </p:nvPr>
        </p:nvSpPr>
        <p:spPr>
          <a:xfrm>
            <a:off x="374650" y="320675"/>
            <a:ext cx="1667582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 smtClean="0"/>
              <a:t>Достижения педагогов</a:t>
            </a:r>
            <a:endParaRPr lang="ru-RU" sz="7200" spc="-5" dirty="0"/>
          </a:p>
        </p:txBody>
      </p:sp>
      <p:sp>
        <p:nvSpPr>
          <p:cNvPr id="18" name="object 6"/>
          <p:cNvSpPr txBox="1"/>
          <p:nvPr/>
        </p:nvSpPr>
        <p:spPr>
          <a:xfrm>
            <a:off x="8657050" y="8486062"/>
            <a:ext cx="5638799" cy="8947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КОБИЛЯЦКАЯ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АЛЕКСАНДРА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РАВИЛЬЕВНА</a:t>
            </a:r>
            <a:endParaRPr sz="2800" dirty="0">
              <a:solidFill>
                <a:schemeClr val="bg2">
                  <a:lumMod val="10000"/>
                </a:schemeClr>
              </a:solidFill>
              <a:latin typeface="Neue Machina"/>
              <a:cs typeface="Neue Machina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14041431" y="7640477"/>
            <a:ext cx="5638799" cy="8947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РОВЕНКО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СЕРГЕЙ АЛЕКСАНДРОВИЧ</a:t>
            </a:r>
            <a:endParaRPr sz="2800" dirty="0">
              <a:solidFill>
                <a:schemeClr val="bg2">
                  <a:lumMod val="10000"/>
                </a:schemeClr>
              </a:solidFill>
              <a:latin typeface="Neue Machina"/>
              <a:cs typeface="Neue Machin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2687843"/>
            <a:ext cx="4068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68" y="1844675"/>
            <a:ext cx="5314311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bject 6"/>
          <p:cNvSpPr txBox="1"/>
          <p:nvPr/>
        </p:nvSpPr>
        <p:spPr>
          <a:xfrm>
            <a:off x="1862706" y="7801195"/>
            <a:ext cx="5638799" cy="8947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СТАЦЕНКО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spc="-30" dirty="0" smtClean="0">
                <a:solidFill>
                  <a:schemeClr val="bg2">
                    <a:lumMod val="10000"/>
                  </a:schemeClr>
                </a:solidFill>
                <a:latin typeface="Neue Machina"/>
                <a:cs typeface="Neue Machina"/>
              </a:rPr>
              <a:t>ИГОРЬ НИКОЛАЕВИЧ</a:t>
            </a:r>
            <a:endParaRPr sz="2800" dirty="0">
              <a:solidFill>
                <a:schemeClr val="bg2">
                  <a:lumMod val="10000"/>
                </a:schemeClr>
              </a:solidFill>
              <a:latin typeface="Neue Machina"/>
              <a:cs typeface="Neue Machi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64050" y="10662857"/>
            <a:ext cx="61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4098" name="Picture 2" descr="C:\Users\1\Downloads\photo_5434113677008686861_y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562" y="1837403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996483" y="476747"/>
            <a:ext cx="6051657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0" dirty="0" smtClean="0">
                <a:latin typeface="Druk Cyr" charset="-52"/>
              </a:rPr>
              <a:t>Инфраструктура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805774" y="2851232"/>
            <a:ext cx="8154900" cy="612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lumMod val="50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61305" y="617304"/>
            <a:ext cx="122629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расходов бюджета </a:t>
            </a:r>
            <a:br>
              <a:rPr lang="ru-RU" alt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укрепление материально-технической базы ОО</a:t>
            </a:r>
            <a:endParaRPr lang="ru-RU" sz="4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90773"/>
              </p:ext>
            </p:extLst>
          </p:nvPr>
        </p:nvGraphicFramePr>
        <p:xfrm>
          <a:off x="1987637" y="2606675"/>
          <a:ext cx="16210280" cy="59609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86124"/>
                <a:gridCol w="3186124"/>
                <a:gridCol w="3464119"/>
                <a:gridCol w="3186124"/>
                <a:gridCol w="3187789"/>
              </a:tblGrid>
              <a:tr h="1478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год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Всего, </a:t>
                      </a:r>
                      <a:r>
                        <a:rPr lang="ru-RU" sz="3600" dirty="0" err="1">
                          <a:effectLst/>
                        </a:rPr>
                        <a:t>тыс.руб</a:t>
                      </a:r>
                      <a:r>
                        <a:rPr lang="ru-RU" sz="3600" dirty="0">
                          <a:effectLst/>
                        </a:rPr>
                        <a:t>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В том числе Федеральный бюджет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В том числе краевой бюджет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В том числе местный бюджет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6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2020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4155,2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1357,7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2741,0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56,6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6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2021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13681,3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2435,3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11085,0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161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6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2022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18667,2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6468,7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11845,2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353,3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6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2023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44 600,5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11283,6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23535,3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9 781,6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3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B710DCEB-BE70-4ABB-BE2F-0F9EA77CA1EC}"/>
              </a:ext>
            </a:extLst>
          </p:cNvPr>
          <p:cNvGrpSpPr/>
          <p:nvPr/>
        </p:nvGrpSpPr>
        <p:grpSpPr>
          <a:xfrm>
            <a:off x="374649" y="1874160"/>
            <a:ext cx="6781799" cy="7559975"/>
            <a:chOff x="1255905" y="961618"/>
            <a:chExt cx="5194941" cy="679458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BAA7C46-7DD8-89EE-F15B-DDB60574E46A}"/>
                </a:ext>
              </a:extLst>
            </p:cNvPr>
            <p:cNvSpPr txBox="1"/>
            <p:nvPr/>
          </p:nvSpPr>
          <p:spPr>
            <a:xfrm>
              <a:off x="1255905" y="3569540"/>
              <a:ext cx="5194941" cy="1466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3E2A16"/>
                  </a:solidFill>
                  <a:latin typeface="Neue Machina"/>
                  <a:ea typeface="Calibri" panose="020F0502020204030204" pitchFamily="34" charset="0"/>
                  <a:cs typeface="Arial" panose="020B0604020202020204" pitchFamily="34" charset="0"/>
                </a:rPr>
                <a:t>Государственная программа </a:t>
              </a:r>
              <a:r>
                <a:rPr lang="ru-RU" sz="3200" b="1" dirty="0">
                  <a:solidFill>
                    <a:srgbClr val="3E2A16"/>
                  </a:solidFill>
                  <a:latin typeface="Neue Machina"/>
                  <a:ea typeface="Calibri" panose="020F0502020204030204" pitchFamily="34" charset="0"/>
                  <a:cs typeface="Arial" panose="020B0604020202020204" pitchFamily="34" charset="0"/>
                </a:rPr>
                <a:t>Красноярского края </a:t>
              </a:r>
              <a:endParaRPr lang="ru-RU" sz="3200" b="1" dirty="0" smtClean="0">
                <a:solidFill>
                  <a:srgbClr val="3E2A16"/>
                </a:solidFill>
                <a:latin typeface="Neue Machina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3200" b="1" dirty="0" smtClean="0">
                  <a:solidFill>
                    <a:srgbClr val="3E2A16"/>
                  </a:solidFill>
                  <a:latin typeface="Neue Machina"/>
                  <a:ea typeface="Calibri" panose="020F0502020204030204" pitchFamily="34" charset="0"/>
                  <a:cs typeface="Arial" panose="020B0604020202020204" pitchFamily="34" charset="0"/>
                </a:rPr>
                <a:t>«</a:t>
              </a:r>
              <a:r>
                <a:rPr lang="ru-RU" sz="3600" b="1" dirty="0">
                  <a:solidFill>
                    <a:srgbClr val="3E2A16"/>
                  </a:solidFill>
                  <a:latin typeface="Neue Machina"/>
                  <a:ea typeface="Calibri" panose="020F0502020204030204" pitchFamily="34" charset="0"/>
                  <a:cs typeface="Arial" panose="020B0604020202020204" pitchFamily="34" charset="0"/>
                </a:rPr>
                <a:t>Развитие</a:t>
              </a:r>
              <a:r>
                <a:rPr lang="ru-RU" sz="3200" b="1" dirty="0">
                  <a:solidFill>
                    <a:srgbClr val="3E2A16"/>
                  </a:solidFill>
                  <a:latin typeface="Neue Machina"/>
                  <a:ea typeface="Calibri" panose="020F0502020204030204" pitchFamily="34" charset="0"/>
                  <a:cs typeface="Arial" panose="020B0604020202020204" pitchFamily="34" charset="0"/>
                </a:rPr>
                <a:t> образования</a:t>
              </a:r>
              <a:r>
                <a:rPr lang="ru-RU" sz="2800" b="1" dirty="0">
                  <a:solidFill>
                    <a:srgbClr val="3E2A16"/>
                  </a:solidFill>
                  <a:latin typeface="Neue Machina"/>
                  <a:ea typeface="Calibri" panose="020F0502020204030204" pitchFamily="34" charset="0"/>
                  <a:cs typeface="Arial" panose="020B0604020202020204" pitchFamily="34" charset="0"/>
                </a:rPr>
                <a:t>» </a:t>
              </a:r>
            </a:p>
          </p:txBody>
        </p:sp>
        <p:graphicFrame>
          <p:nvGraphicFramePr>
            <p:cNvPr id="15" name="Диаграмма 14">
              <a:extLst>
                <a:ext uri="{FF2B5EF4-FFF2-40B4-BE49-F238E27FC236}">
                  <a16:creationId xmlns="" xmlns:a16="http://schemas.microsoft.com/office/drawing/2014/main" id="{108F84E7-9A10-897F-DAFB-D11924C8D2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75437738"/>
                </p:ext>
              </p:extLst>
            </p:nvPr>
          </p:nvGraphicFramePr>
          <p:xfrm>
            <a:off x="2329737" y="961618"/>
            <a:ext cx="3412794" cy="26921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AF95954-ABA0-4062-9D1D-F786EE9AAEEA}"/>
                </a:ext>
              </a:extLst>
            </p:cNvPr>
            <p:cNvSpPr txBox="1"/>
            <p:nvPr/>
          </p:nvSpPr>
          <p:spPr>
            <a:xfrm>
              <a:off x="2231541" y="6345461"/>
              <a:ext cx="3535518" cy="1410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3E2A16"/>
                  </a:solidFill>
                  <a:latin typeface="Neue Machina"/>
                  <a:ea typeface="Calibri" panose="020F0502020204030204" pitchFamily="34" charset="0"/>
                  <a:cs typeface="Arial" panose="020B0604020202020204" pitchFamily="34" charset="0"/>
                </a:rPr>
                <a:t>средства местного </a:t>
              </a:r>
              <a:r>
                <a:rPr lang="ru-RU" sz="3200" b="1" dirty="0" smtClean="0">
                  <a:solidFill>
                    <a:srgbClr val="3E2A16"/>
                  </a:solidFill>
                  <a:latin typeface="Neue Machina"/>
                  <a:ea typeface="Calibri" panose="020F0502020204030204" pitchFamily="34" charset="0"/>
                  <a:cs typeface="Arial" panose="020B0604020202020204" pitchFamily="34" charset="0"/>
                </a:rPr>
                <a:t>бюджета – </a:t>
              </a:r>
            </a:p>
            <a:p>
              <a:pPr algn="ctr"/>
              <a:r>
                <a:rPr lang="ru-RU" sz="3200" b="1" dirty="0" smtClean="0">
                  <a:solidFill>
                    <a:srgbClr val="FF0000"/>
                  </a:solidFill>
                  <a:latin typeface="Neue Machina"/>
                  <a:ea typeface="Calibri" panose="020F0502020204030204" pitchFamily="34" charset="0"/>
                  <a:cs typeface="Arial" panose="020B0604020202020204" pitchFamily="34" charset="0"/>
                </a:rPr>
                <a:t>46 450 рублей</a:t>
              </a:r>
              <a:endParaRPr lang="ru-RU" sz="3200" b="1" dirty="0">
                <a:solidFill>
                  <a:srgbClr val="FF0000"/>
                </a:solidFill>
                <a:latin typeface="Neue Machina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67E8E89-6393-49C7-A9E3-0790D3D55295}"/>
                </a:ext>
              </a:extLst>
            </p:cNvPr>
            <p:cNvSpPr txBox="1"/>
            <p:nvPr/>
          </p:nvSpPr>
          <p:spPr>
            <a:xfrm>
              <a:off x="1547756" y="5201705"/>
              <a:ext cx="4903090" cy="9681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3E2A16"/>
                  </a:solidFill>
                  <a:latin typeface="Neue Machina"/>
                  <a:ea typeface="Calibri" panose="020F0502020204030204" pitchFamily="34" charset="0"/>
                  <a:cs typeface="Arial" panose="020B0604020202020204" pitchFamily="34" charset="0"/>
                </a:rPr>
                <a:t>на подготовку школ района к новому учебному  году 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374359" y="1356203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Neue Machina"/>
              </a:rPr>
              <a:t>4 </a:t>
            </a:r>
            <a:r>
              <a:rPr lang="ru-RU" sz="3600" b="1" dirty="0" smtClean="0">
                <a:solidFill>
                  <a:srgbClr val="FF0000"/>
                </a:solidFill>
                <a:latin typeface="Neue Machina"/>
              </a:rPr>
              <a:t>595 000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Neue Machina"/>
              </a:rPr>
              <a:t>рублей </a:t>
            </a:r>
            <a:endParaRPr lang="ru-RU" sz="3600" b="1" dirty="0">
              <a:solidFill>
                <a:srgbClr val="FF0000"/>
              </a:solidFill>
              <a:latin typeface="Neue Machina"/>
            </a:endParaRPr>
          </a:p>
        </p:txBody>
      </p:sp>
      <p:graphicFrame>
        <p:nvGraphicFramePr>
          <p:cNvPr id="22" name="Объект 3">
            <a:extLst>
              <a:ext uri="{FF2B5EF4-FFF2-40B4-BE49-F238E27FC236}">
                <a16:creationId xmlns="" xmlns:a16="http://schemas.microsoft.com/office/drawing/2014/main" id="{B341F06F-667B-4D21-BBE3-9FB1A5D68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98188"/>
              </p:ext>
            </p:extLst>
          </p:nvPr>
        </p:nvGraphicFramePr>
        <p:xfrm>
          <a:off x="8299450" y="3209244"/>
          <a:ext cx="10711557" cy="6103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="" xmlns:a16="http://schemas.microsoft.com/office/drawing/2014/main" val="968031036"/>
                    </a:ext>
                  </a:extLst>
                </a:gridCol>
                <a:gridCol w="3015357">
                  <a:extLst>
                    <a:ext uri="{9D8B030D-6E8A-4147-A177-3AD203B41FA5}">
                      <a16:colId xmlns="" xmlns:a16="http://schemas.microsoft.com/office/drawing/2014/main" val="604361154"/>
                    </a:ext>
                  </a:extLst>
                </a:gridCol>
              </a:tblGrid>
              <a:tr h="1945651">
                <a:tc rowSpan="2">
                  <a:txBody>
                    <a:bodyPr/>
                    <a:lstStyle/>
                    <a:p>
                      <a:pPr marL="8572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cs typeface="Arial" panose="020B0604020202020204" pitchFamily="34" charset="0"/>
                        </a:rPr>
                        <a:t>Замена технологического оборудования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C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Neue Machin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3200" b="1" baseline="0" dirty="0" smtClean="0">
                          <a:solidFill>
                            <a:srgbClr val="FF0000"/>
                          </a:solidFill>
                          <a:effectLst/>
                          <a:latin typeface="Neue Machin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Neue Machina"/>
                          <a:cs typeface="Arial" panose="020B0604020202020204" pitchFamily="34" charset="0"/>
                        </a:rPr>
                        <a:t>310</a:t>
                      </a:r>
                      <a:r>
                        <a:rPr lang="ru-RU" sz="3200" b="1" baseline="0" dirty="0" smtClean="0">
                          <a:solidFill>
                            <a:srgbClr val="FF0000"/>
                          </a:solidFill>
                          <a:effectLst/>
                          <a:latin typeface="Neue Machin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Neue Machina"/>
                          <a:cs typeface="Arial" panose="020B0604020202020204" pitchFamily="34" charset="0"/>
                        </a:rPr>
                        <a:t>800 </a:t>
                      </a:r>
                      <a:r>
                        <a:rPr lang="ru-RU" sz="3200" b="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cs typeface="Arial" panose="020B0604020202020204" pitchFamily="34" charset="0"/>
                        </a:rPr>
                        <a:t>рублей</a:t>
                      </a:r>
                      <a:endParaRPr lang="ru-RU" sz="3200" b="0" dirty="0">
                        <a:solidFill>
                          <a:srgbClr val="3E2A16"/>
                        </a:solidFill>
                        <a:effectLst/>
                        <a:latin typeface="Neue Machin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CB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144217"/>
                  </a:ext>
                </a:extLst>
              </a:tr>
              <a:tr h="62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РУБЛЕЙ</a:t>
                      </a:r>
                      <a:endParaRPr lang="ru-RU" sz="3200" b="0" dirty="0">
                        <a:solidFill>
                          <a:srgbClr val="3E2A16"/>
                        </a:solidFill>
                        <a:effectLst/>
                        <a:latin typeface="Neue Machin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337581"/>
                  </a:ext>
                </a:extLst>
              </a:tr>
              <a:tr h="829699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i="1" kern="120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ea typeface="+mn-ea"/>
                          <a:cs typeface="Arial" panose="020B0604020202020204" pitchFamily="34" charset="0"/>
                        </a:rPr>
                        <a:t>МБОУ «Ермаковская СШ № 1»</a:t>
                      </a:r>
                      <a:endParaRPr lang="ru-RU" sz="3200" b="0" i="1" kern="1200" dirty="0">
                        <a:solidFill>
                          <a:srgbClr val="3E2A16"/>
                        </a:solidFill>
                        <a:effectLst/>
                        <a:latin typeface="Neue Machin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C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cs typeface="Arial" panose="020B0604020202020204" pitchFamily="34" charset="0"/>
                        </a:rPr>
                        <a:t>1 725,62  </a:t>
                      </a:r>
                      <a:endParaRPr lang="ru-RU" sz="3200" b="0" dirty="0">
                        <a:solidFill>
                          <a:srgbClr val="3E2A16"/>
                        </a:solidFill>
                        <a:effectLst/>
                        <a:latin typeface="Neue Machin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9083103"/>
                  </a:ext>
                </a:extLst>
              </a:tr>
              <a:tr h="629189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i="1" kern="120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ea typeface="+mn-ea"/>
                          <a:cs typeface="Arial" panose="020B0604020202020204" pitchFamily="34" charset="0"/>
                        </a:rPr>
                        <a:t>МБОУ «Ермаковская СШ № 2» </a:t>
                      </a:r>
                      <a:endParaRPr lang="ru-RU" sz="3200" b="0" i="1" kern="1200" dirty="0">
                        <a:solidFill>
                          <a:srgbClr val="3E2A16"/>
                        </a:solidFill>
                        <a:effectLst/>
                        <a:latin typeface="Neue Machin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C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cs typeface="Arial" panose="020B0604020202020204" pitchFamily="34" charset="0"/>
                        </a:rPr>
                        <a:t>1 720,620 </a:t>
                      </a:r>
                      <a:endParaRPr lang="ru-RU" sz="3200" b="0" dirty="0">
                        <a:solidFill>
                          <a:srgbClr val="3E2A16"/>
                        </a:solidFill>
                        <a:effectLst/>
                        <a:latin typeface="Neue Machin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6394103"/>
                  </a:ext>
                </a:extLst>
              </a:tr>
              <a:tr h="629189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i="1" kern="120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ea typeface="+mn-ea"/>
                          <a:cs typeface="Arial" panose="020B0604020202020204" pitchFamily="34" charset="0"/>
                        </a:rPr>
                        <a:t>МБОУ «</a:t>
                      </a:r>
                      <a:r>
                        <a:rPr lang="ru-RU" sz="3200" b="0" i="1" kern="1200" dirty="0" err="1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ea typeface="+mn-ea"/>
                          <a:cs typeface="Arial" panose="020B0604020202020204" pitchFamily="34" charset="0"/>
                        </a:rPr>
                        <a:t>Танзыбейская</a:t>
                      </a:r>
                      <a:r>
                        <a:rPr lang="ru-RU" sz="3200" b="0" i="1" kern="120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ea typeface="+mn-ea"/>
                          <a:cs typeface="Arial" panose="020B0604020202020204" pitchFamily="34" charset="0"/>
                        </a:rPr>
                        <a:t>  СШ»</a:t>
                      </a:r>
                      <a:endParaRPr lang="ru-RU" sz="3200" b="0" i="1" kern="1200" dirty="0">
                        <a:solidFill>
                          <a:srgbClr val="3E2A16"/>
                        </a:solidFill>
                        <a:effectLst/>
                        <a:latin typeface="Neue Machin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C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cs typeface="Arial" panose="020B0604020202020204" pitchFamily="34" charset="0"/>
                        </a:rPr>
                        <a:t>859,600 </a:t>
                      </a:r>
                      <a:endParaRPr lang="ru-RU" sz="3200" b="0" dirty="0">
                        <a:solidFill>
                          <a:srgbClr val="3E2A16"/>
                        </a:solidFill>
                        <a:effectLst/>
                        <a:latin typeface="Neue Machin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7685688"/>
                  </a:ext>
                </a:extLst>
              </a:tr>
              <a:tr h="810924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i="1" kern="120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ea typeface="+mn-ea"/>
                          <a:cs typeface="Arial" panose="020B0604020202020204" pitchFamily="34" charset="0"/>
                        </a:rPr>
                        <a:t>МБОУ «</a:t>
                      </a:r>
                      <a:r>
                        <a:rPr lang="ru-RU" sz="3200" b="0" i="1" kern="1200" dirty="0" err="1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ea typeface="+mn-ea"/>
                          <a:cs typeface="Arial" panose="020B0604020202020204" pitchFamily="34" charset="0"/>
                        </a:rPr>
                        <a:t>Мигнинская</a:t>
                      </a:r>
                      <a:r>
                        <a:rPr lang="ru-RU" sz="3200" b="0" i="1" kern="120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ea typeface="+mn-ea"/>
                          <a:cs typeface="Arial" panose="020B0604020202020204" pitchFamily="34" charset="0"/>
                        </a:rPr>
                        <a:t> СШ»  </a:t>
                      </a:r>
                      <a:endParaRPr lang="ru-RU" sz="3200" b="0" i="1" kern="1200" dirty="0">
                        <a:solidFill>
                          <a:srgbClr val="3E2A16"/>
                        </a:solidFill>
                        <a:effectLst/>
                        <a:latin typeface="Neue Machin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C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cs typeface="Arial" panose="020B0604020202020204" pitchFamily="34" charset="0"/>
                        </a:rPr>
                        <a:t> 863,200 </a:t>
                      </a:r>
                      <a:endParaRPr lang="ru-RU" sz="3200" b="0" dirty="0">
                        <a:solidFill>
                          <a:srgbClr val="3E2A16"/>
                        </a:solidFill>
                        <a:effectLst/>
                        <a:latin typeface="Neue Machin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520015"/>
                  </a:ext>
                </a:extLst>
              </a:tr>
              <a:tr h="629189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i="1" kern="120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ea typeface="+mn-ea"/>
                          <a:cs typeface="Arial" panose="020B0604020202020204" pitchFamily="34" charset="0"/>
                        </a:rPr>
                        <a:t>МБОУ «</a:t>
                      </a:r>
                      <a:r>
                        <a:rPr lang="ru-RU" sz="3200" b="0" i="1" kern="1200" dirty="0" err="1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ea typeface="+mn-ea"/>
                          <a:cs typeface="Arial" panose="020B0604020202020204" pitchFamily="34" charset="0"/>
                        </a:rPr>
                        <a:t>Верхнеусинская</a:t>
                      </a:r>
                      <a:r>
                        <a:rPr lang="ru-RU" sz="3200" b="0" i="1" kern="120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ea typeface="+mn-ea"/>
                          <a:cs typeface="Arial" panose="020B0604020202020204" pitchFamily="34" charset="0"/>
                        </a:rPr>
                        <a:t>  СШ»  </a:t>
                      </a:r>
                      <a:endParaRPr lang="ru-RU" sz="3200" b="0" i="1" kern="1200" dirty="0">
                        <a:solidFill>
                          <a:srgbClr val="3E2A16"/>
                        </a:solidFill>
                        <a:effectLst/>
                        <a:latin typeface="Neue Machin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C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rgbClr val="3E2A16"/>
                          </a:solidFill>
                          <a:effectLst/>
                          <a:latin typeface="Neue Machina"/>
                          <a:cs typeface="Arial" panose="020B0604020202020204" pitchFamily="34" charset="0"/>
                        </a:rPr>
                        <a:t>862,760 </a:t>
                      </a:r>
                      <a:endParaRPr lang="ru-RU" sz="3200" b="0" dirty="0">
                        <a:solidFill>
                          <a:srgbClr val="3E2A16"/>
                        </a:solidFill>
                        <a:effectLst/>
                        <a:latin typeface="Neue Machina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2598672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8680450" y="2002566"/>
            <a:ext cx="10411376" cy="1107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lnSpc>
                <a:spcPct val="107000"/>
              </a:lnSpc>
            </a:pPr>
            <a:r>
              <a:rPr lang="ru-RU" sz="3200" b="1" dirty="0">
                <a:solidFill>
                  <a:srgbClr val="3E2A16"/>
                </a:solidFill>
                <a:latin typeface="Neue Machina"/>
                <a:cs typeface="Arial" panose="020B0604020202020204" pitchFamily="34" charset="0"/>
              </a:rPr>
              <a:t>Государственная программа Красноярского края </a:t>
            </a:r>
            <a:endParaRPr lang="ru-RU" sz="3200" b="1" dirty="0" smtClean="0">
              <a:solidFill>
                <a:srgbClr val="3E2A16"/>
              </a:solidFill>
              <a:latin typeface="Neue Machina"/>
              <a:cs typeface="Arial" panose="020B0604020202020204" pitchFamily="34" charset="0"/>
            </a:endParaRPr>
          </a:p>
          <a:p>
            <a:pPr marL="85725"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3E2A16"/>
                </a:solidFill>
                <a:latin typeface="Neue Machina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3E2A16"/>
                </a:solidFill>
                <a:latin typeface="Neue Machina"/>
                <a:cs typeface="Arial" panose="020B0604020202020204" pitchFamily="34" charset="0"/>
              </a:rPr>
              <a:t>Развитие образования» </a:t>
            </a:r>
            <a:endParaRPr lang="ru-RU" sz="3200" b="1" dirty="0">
              <a:solidFill>
                <a:srgbClr val="3E2A16"/>
              </a:solidFill>
              <a:latin typeface="Neue Machina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14994" y="4067681"/>
            <a:ext cx="66628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Neue Machina"/>
              </a:rPr>
              <a:t>В </a:t>
            </a:r>
            <a:r>
              <a:rPr lang="ru-RU" sz="2800" dirty="0">
                <a:latin typeface="Neue Machina"/>
              </a:rPr>
              <a:t>рамках муниципальной  программы Ермаковского района «Содействие развитию местного самоуправления» </a:t>
            </a:r>
            <a:r>
              <a:rPr lang="ru-RU" sz="2800" dirty="0" smtClean="0">
                <a:latin typeface="Neue Machina"/>
              </a:rPr>
              <a:t>выполняются </a:t>
            </a:r>
            <a:r>
              <a:rPr lang="ru-RU" sz="2800" i="1" dirty="0">
                <a:latin typeface="Neue Machina"/>
              </a:rPr>
              <a:t>работы по монтажу пожарной сигнализации </a:t>
            </a:r>
            <a:r>
              <a:rPr lang="ru-RU" sz="2800" b="1" dirty="0">
                <a:latin typeface="Neue Machina"/>
              </a:rPr>
              <a:t>МБОУ «</a:t>
            </a:r>
            <a:r>
              <a:rPr lang="ru-RU" sz="2800" b="1" dirty="0" err="1">
                <a:latin typeface="Neue Machina"/>
              </a:rPr>
              <a:t>Мигнинская</a:t>
            </a:r>
            <a:r>
              <a:rPr lang="ru-RU" sz="2800" b="1" dirty="0">
                <a:latin typeface="Neue Machina"/>
              </a:rPr>
              <a:t> СШ»</a:t>
            </a:r>
            <a:r>
              <a:rPr lang="ru-RU" sz="2800" dirty="0">
                <a:latin typeface="Neue Machina"/>
              </a:rPr>
              <a:t>    и благоустройству пришкольной территории </a:t>
            </a:r>
            <a:r>
              <a:rPr lang="ru-RU" sz="2800" b="1" dirty="0">
                <a:latin typeface="Neue Machina"/>
              </a:rPr>
              <a:t>МБОУ «</a:t>
            </a:r>
            <a:r>
              <a:rPr lang="ru-RU" sz="2800" b="1" dirty="0" err="1">
                <a:latin typeface="Neue Machina"/>
              </a:rPr>
              <a:t>Танзыбейская</a:t>
            </a:r>
            <a:r>
              <a:rPr lang="ru-RU" sz="2800" b="1" dirty="0">
                <a:latin typeface="Neue Machina"/>
              </a:rPr>
              <a:t>  СШ»</a:t>
            </a:r>
            <a:r>
              <a:rPr lang="ru-RU" sz="2800" dirty="0">
                <a:latin typeface="Neue Machina"/>
              </a:rPr>
              <a:t>  </a:t>
            </a:r>
            <a:r>
              <a:rPr lang="ru-RU" sz="2800" dirty="0" smtClean="0">
                <a:latin typeface="Neue Machina"/>
              </a:rPr>
              <a:t>-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Neue Machina"/>
              </a:rPr>
              <a:t>6 175,4 тысяч рублей</a:t>
            </a:r>
            <a:endParaRPr lang="ru-RU" sz="2800" b="1" dirty="0">
              <a:solidFill>
                <a:srgbClr val="FF0000"/>
              </a:solidFill>
              <a:latin typeface="Neue Machina"/>
            </a:endParaRPr>
          </a:p>
        </p:txBody>
      </p:sp>
      <p:sp>
        <p:nvSpPr>
          <p:cNvPr id="16" name="object 4"/>
          <p:cNvSpPr/>
          <p:nvPr/>
        </p:nvSpPr>
        <p:spPr>
          <a:xfrm rot="10800000">
            <a:off x="2676560" y="2152084"/>
            <a:ext cx="6701252" cy="7125265"/>
          </a:xfrm>
          <a:custGeom>
            <a:avLst/>
            <a:gdLst/>
            <a:ahLst/>
            <a:cxnLst/>
            <a:rect l="l" t="t" r="r" b="b"/>
            <a:pathLst>
              <a:path w="3797935" h="4672965">
                <a:moveTo>
                  <a:pt x="0" y="4672583"/>
                </a:moveTo>
                <a:lnTo>
                  <a:pt x="0" y="0"/>
                </a:lnTo>
                <a:lnTo>
                  <a:pt x="3797807" y="934465"/>
                </a:lnTo>
                <a:lnTo>
                  <a:pt x="3797807" y="3738117"/>
                </a:lnTo>
                <a:lnTo>
                  <a:pt x="0" y="4672583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2714994" y="951756"/>
            <a:ext cx="1424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latin typeface="Neue Machina"/>
              </a:rPr>
              <a:t>С</a:t>
            </a:r>
            <a:r>
              <a:rPr lang="ru-RU" sz="7200" dirty="0" smtClean="0">
                <a:latin typeface="Neue Machina"/>
              </a:rPr>
              <a:t>редства </a:t>
            </a:r>
            <a:r>
              <a:rPr lang="ru-RU" sz="7200" dirty="0">
                <a:latin typeface="Neue Machina"/>
              </a:rPr>
              <a:t>местного бюджета </a:t>
            </a:r>
            <a:endParaRPr lang="ru-RU" sz="7200" dirty="0" smtClean="0">
              <a:latin typeface="Neue Machi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83950" y="5056861"/>
            <a:ext cx="6083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Neue Machina"/>
              </a:rPr>
              <a:t>В </a:t>
            </a:r>
            <a:r>
              <a:rPr lang="ru-RU" sz="3200" b="1" dirty="0">
                <a:latin typeface="Neue Machina"/>
              </a:rPr>
              <a:t>2023</a:t>
            </a:r>
            <a:r>
              <a:rPr lang="ru-RU" sz="3200" dirty="0">
                <a:latin typeface="Neue Machina"/>
              </a:rPr>
              <a:t> году </a:t>
            </a:r>
            <a:endParaRPr lang="ru-RU" sz="3200" dirty="0" smtClean="0">
              <a:latin typeface="Neue Machina"/>
            </a:endParaRPr>
          </a:p>
          <a:p>
            <a:pPr algn="ctr"/>
            <a:r>
              <a:rPr lang="ru-RU" sz="3200" dirty="0" smtClean="0">
                <a:latin typeface="Neue Machina"/>
              </a:rPr>
              <a:t>на </a:t>
            </a:r>
            <a:r>
              <a:rPr lang="ru-RU" sz="3200" dirty="0">
                <a:latin typeface="Neue Machina"/>
              </a:rPr>
              <a:t>косметический ремонт зданий образовательных </a:t>
            </a:r>
            <a:r>
              <a:rPr lang="ru-RU" sz="3200" dirty="0" smtClean="0">
                <a:latin typeface="Neue Machina"/>
              </a:rPr>
              <a:t>учреждений выделено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Neue Machina"/>
              </a:rPr>
              <a:t>1 </a:t>
            </a:r>
            <a:r>
              <a:rPr lang="ru-RU" sz="3200" b="1" dirty="0">
                <a:solidFill>
                  <a:srgbClr val="FF0000"/>
                </a:solidFill>
                <a:latin typeface="Neue Machina"/>
              </a:rPr>
              <a:t>052,175 </a:t>
            </a:r>
            <a:r>
              <a:rPr lang="ru-RU" sz="3200" b="1" dirty="0" smtClean="0">
                <a:solidFill>
                  <a:srgbClr val="FF0000"/>
                </a:solidFill>
                <a:latin typeface="Neue Machina"/>
              </a:rPr>
              <a:t>тысяч рублей</a:t>
            </a:r>
            <a:endParaRPr lang="ru-RU" sz="3200" b="1" dirty="0">
              <a:solidFill>
                <a:srgbClr val="FF0000"/>
              </a:solidFill>
              <a:latin typeface="Neue Machina"/>
            </a:endParaRPr>
          </a:p>
        </p:txBody>
      </p:sp>
      <p:sp>
        <p:nvSpPr>
          <p:cNvPr id="18" name="object 4"/>
          <p:cNvSpPr/>
          <p:nvPr/>
        </p:nvSpPr>
        <p:spPr>
          <a:xfrm>
            <a:off x="11020926" y="2940885"/>
            <a:ext cx="7010400" cy="6654799"/>
          </a:xfrm>
          <a:custGeom>
            <a:avLst/>
            <a:gdLst/>
            <a:ahLst/>
            <a:cxnLst/>
            <a:rect l="l" t="t" r="r" b="b"/>
            <a:pathLst>
              <a:path w="3797935" h="4672965">
                <a:moveTo>
                  <a:pt x="0" y="4672583"/>
                </a:moveTo>
                <a:lnTo>
                  <a:pt x="0" y="0"/>
                </a:lnTo>
                <a:lnTo>
                  <a:pt x="3797807" y="934465"/>
                </a:lnTo>
                <a:lnTo>
                  <a:pt x="3797807" y="3738117"/>
                </a:lnTo>
                <a:lnTo>
                  <a:pt x="0" y="4672583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4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50107" y="4344631"/>
            <a:ext cx="49497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Neue Machina"/>
              </a:rPr>
              <a:t>До конца 2023г-строительные </a:t>
            </a:r>
            <a:r>
              <a:rPr lang="ru-RU" sz="2800" dirty="0">
                <a:latin typeface="Neue Machina"/>
              </a:rPr>
              <a:t>работы по размещение двух  дошкольных  групп </a:t>
            </a:r>
            <a:endParaRPr lang="ru-RU" sz="2800" dirty="0" smtClean="0">
              <a:latin typeface="Neue Machina"/>
            </a:endParaRPr>
          </a:p>
          <a:p>
            <a:pPr algn="ctr"/>
            <a:r>
              <a:rPr lang="ru-RU" sz="2800" dirty="0" smtClean="0">
                <a:latin typeface="Neue Machina"/>
              </a:rPr>
              <a:t>на </a:t>
            </a:r>
            <a:r>
              <a:rPr lang="ru-RU" sz="2800" dirty="0">
                <a:latin typeface="Neue Machina"/>
              </a:rPr>
              <a:t>35 мест </a:t>
            </a:r>
            <a:endParaRPr lang="ru-RU" sz="2800" dirty="0" smtClean="0">
              <a:latin typeface="Neue Machina"/>
            </a:endParaRPr>
          </a:p>
          <a:p>
            <a:pPr algn="ctr"/>
            <a:r>
              <a:rPr lang="ru-RU" sz="2800" b="1" dirty="0" smtClean="0">
                <a:latin typeface="Neue Machina"/>
              </a:rPr>
              <a:t>МБОУ </a:t>
            </a:r>
            <a:r>
              <a:rPr lang="ru-RU" sz="2800" b="1" dirty="0">
                <a:latin typeface="Neue Machina"/>
              </a:rPr>
              <a:t>«Григорьевская СШ им. А.А. Воловика»</a:t>
            </a:r>
            <a:r>
              <a:rPr lang="ru-RU" sz="2800" dirty="0">
                <a:latin typeface="Neue Machina"/>
              </a:rPr>
              <a:t> </a:t>
            </a:r>
            <a:r>
              <a:rPr lang="ru-RU" sz="2800" dirty="0" smtClean="0">
                <a:latin typeface="Neue Machina"/>
              </a:rPr>
              <a:t>-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Neue Machina"/>
              </a:rPr>
              <a:t>7 </a:t>
            </a:r>
            <a:r>
              <a:rPr lang="ru-RU" sz="2800" b="1" dirty="0">
                <a:solidFill>
                  <a:srgbClr val="FF0000"/>
                </a:solidFill>
                <a:latin typeface="Neue Machina"/>
              </a:rPr>
              <a:t>499,8 тысяч </a:t>
            </a:r>
            <a:r>
              <a:rPr lang="ru-RU" sz="2800" b="1" dirty="0" smtClean="0">
                <a:solidFill>
                  <a:srgbClr val="FF0000"/>
                </a:solidFill>
                <a:latin typeface="Neue Machina"/>
              </a:rPr>
              <a:t>рублей</a:t>
            </a:r>
            <a:endParaRPr lang="ru-RU" sz="2800" b="1" dirty="0">
              <a:solidFill>
                <a:srgbClr val="FF0000"/>
              </a:solidFill>
              <a:latin typeface="Neue Machina"/>
            </a:endParaRPr>
          </a:p>
        </p:txBody>
      </p:sp>
      <p:sp>
        <p:nvSpPr>
          <p:cNvPr id="16" name="object 4"/>
          <p:cNvSpPr/>
          <p:nvPr/>
        </p:nvSpPr>
        <p:spPr>
          <a:xfrm rot="10800000">
            <a:off x="1057325" y="2852381"/>
            <a:ext cx="4942505" cy="6162892"/>
          </a:xfrm>
          <a:custGeom>
            <a:avLst/>
            <a:gdLst/>
            <a:ahLst/>
            <a:cxnLst/>
            <a:rect l="l" t="t" r="r" b="b"/>
            <a:pathLst>
              <a:path w="3797935" h="4672965">
                <a:moveTo>
                  <a:pt x="0" y="4672583"/>
                </a:moveTo>
                <a:lnTo>
                  <a:pt x="0" y="0"/>
                </a:lnTo>
                <a:lnTo>
                  <a:pt x="3797807" y="934465"/>
                </a:lnTo>
                <a:lnTo>
                  <a:pt x="3797807" y="3738117"/>
                </a:lnTo>
                <a:lnTo>
                  <a:pt x="0" y="4672583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3602802" y="4313852"/>
            <a:ext cx="49425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latin typeface="Neue Machina"/>
              </a:rPr>
              <a:t>Установлены системы </a:t>
            </a:r>
            <a:r>
              <a:rPr lang="ru-RU" sz="2700" dirty="0" smtClean="0">
                <a:latin typeface="Neue Machina"/>
              </a:rPr>
              <a:t>  </a:t>
            </a:r>
            <a:r>
              <a:rPr lang="ru-RU" sz="2700" dirty="0">
                <a:latin typeface="Neue Machina"/>
              </a:rPr>
              <a:t>видеонаблюдения,  </a:t>
            </a:r>
            <a:endParaRPr lang="ru-RU" sz="2700" dirty="0" smtClean="0">
              <a:latin typeface="Neue Machina"/>
            </a:endParaRPr>
          </a:p>
          <a:p>
            <a:pPr algn="ctr"/>
            <a:r>
              <a:rPr lang="ru-RU" sz="2700" dirty="0" smtClean="0">
                <a:latin typeface="Neue Machina"/>
              </a:rPr>
              <a:t>наружного освещения: </a:t>
            </a:r>
          </a:p>
          <a:p>
            <a:pPr algn="ctr"/>
            <a:endParaRPr lang="ru-RU" sz="2700" dirty="0" smtClean="0">
              <a:latin typeface="Neue Machina"/>
            </a:endParaRPr>
          </a:p>
          <a:p>
            <a:pPr algn="ctr"/>
            <a:r>
              <a:rPr lang="ru-RU" sz="2700" b="1" dirty="0" smtClean="0">
                <a:latin typeface="Neue Machina"/>
              </a:rPr>
              <a:t>МБОУ </a:t>
            </a:r>
            <a:r>
              <a:rPr lang="ru-RU" sz="2700" b="1" dirty="0">
                <a:latin typeface="Neue Machina"/>
              </a:rPr>
              <a:t>«</a:t>
            </a:r>
            <a:r>
              <a:rPr lang="ru-RU" sz="2700" b="1" dirty="0" err="1">
                <a:latin typeface="Neue Machina"/>
              </a:rPr>
              <a:t>Танзыбейская</a:t>
            </a:r>
            <a:r>
              <a:rPr lang="ru-RU" sz="2700" b="1" dirty="0">
                <a:latin typeface="Neue Machina"/>
              </a:rPr>
              <a:t>  СШ</a:t>
            </a:r>
            <a:r>
              <a:rPr lang="ru-RU" sz="2700" b="1" dirty="0" smtClean="0">
                <a:latin typeface="Neue Machina"/>
              </a:rPr>
              <a:t>»</a:t>
            </a:r>
          </a:p>
          <a:p>
            <a:pPr algn="ctr"/>
            <a:r>
              <a:rPr lang="ru-RU" sz="2700" b="1" dirty="0" smtClean="0">
                <a:latin typeface="Neue Machina"/>
              </a:rPr>
              <a:t>    </a:t>
            </a:r>
            <a:r>
              <a:rPr lang="ru-RU" sz="2700" b="1" dirty="0">
                <a:latin typeface="Neue Machina"/>
              </a:rPr>
              <a:t>МБОУ «</a:t>
            </a:r>
            <a:r>
              <a:rPr lang="ru-RU" sz="2700" b="1" dirty="0" err="1">
                <a:latin typeface="Neue Machina"/>
              </a:rPr>
              <a:t>Мигнинская</a:t>
            </a:r>
            <a:r>
              <a:rPr lang="ru-RU" sz="2700" b="1" dirty="0">
                <a:latin typeface="Neue Machina"/>
              </a:rPr>
              <a:t> СШ</a:t>
            </a:r>
            <a:r>
              <a:rPr lang="ru-RU" sz="2700" b="1" dirty="0" smtClean="0">
                <a:latin typeface="Neue Machina"/>
              </a:rPr>
              <a:t>»</a:t>
            </a:r>
            <a:endParaRPr lang="ru-RU" sz="2700" b="1" dirty="0">
              <a:solidFill>
                <a:srgbClr val="FF0000"/>
              </a:solidFill>
              <a:latin typeface="Neue Machina"/>
            </a:endParaRPr>
          </a:p>
        </p:txBody>
      </p:sp>
      <p:sp>
        <p:nvSpPr>
          <p:cNvPr id="18" name="object 4"/>
          <p:cNvSpPr/>
          <p:nvPr/>
        </p:nvSpPr>
        <p:spPr>
          <a:xfrm>
            <a:off x="13602802" y="2817456"/>
            <a:ext cx="4942505" cy="6162892"/>
          </a:xfrm>
          <a:custGeom>
            <a:avLst/>
            <a:gdLst/>
            <a:ahLst/>
            <a:cxnLst/>
            <a:rect l="l" t="t" r="r" b="b"/>
            <a:pathLst>
              <a:path w="3797935" h="4672965">
                <a:moveTo>
                  <a:pt x="0" y="4672583"/>
                </a:moveTo>
                <a:lnTo>
                  <a:pt x="0" y="0"/>
                </a:lnTo>
                <a:lnTo>
                  <a:pt x="3797807" y="934465"/>
                </a:lnTo>
                <a:lnTo>
                  <a:pt x="3797807" y="3738117"/>
                </a:lnTo>
                <a:lnTo>
                  <a:pt x="0" y="4672583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721171" y="855764"/>
            <a:ext cx="16752343" cy="1673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lnSpc>
                <a:spcPct val="107000"/>
              </a:lnSpc>
            </a:pPr>
            <a:r>
              <a:rPr lang="ru-RU" sz="4800" b="1" dirty="0">
                <a:solidFill>
                  <a:srgbClr val="3E2A16"/>
                </a:solidFill>
                <a:latin typeface="Neue Machina"/>
                <a:cs typeface="Arial" panose="020B0604020202020204" pitchFamily="34" charset="0"/>
              </a:rPr>
              <a:t>Государственная программа Красноярского края </a:t>
            </a:r>
            <a:endParaRPr lang="ru-RU" sz="4800" b="1" dirty="0" smtClean="0">
              <a:solidFill>
                <a:srgbClr val="3E2A16"/>
              </a:solidFill>
              <a:latin typeface="Neue Machina"/>
              <a:cs typeface="Arial" panose="020B0604020202020204" pitchFamily="34" charset="0"/>
            </a:endParaRPr>
          </a:p>
          <a:p>
            <a:pPr marL="85725" algn="ctr">
              <a:lnSpc>
                <a:spcPct val="107000"/>
              </a:lnSpc>
            </a:pPr>
            <a:r>
              <a:rPr lang="ru-RU" sz="4800" b="1" dirty="0" smtClean="0">
                <a:solidFill>
                  <a:srgbClr val="3E2A16"/>
                </a:solidFill>
                <a:latin typeface="Neue Machina"/>
                <a:cs typeface="Arial" panose="020B0604020202020204" pitchFamily="34" charset="0"/>
              </a:rPr>
              <a:t>«</a:t>
            </a:r>
            <a:r>
              <a:rPr lang="ru-RU" sz="4800" b="1" dirty="0">
                <a:solidFill>
                  <a:srgbClr val="3E2A16"/>
                </a:solidFill>
                <a:latin typeface="Neue Machina"/>
                <a:cs typeface="Arial" panose="020B0604020202020204" pitchFamily="34" charset="0"/>
              </a:rPr>
              <a:t>Развитие образования» </a:t>
            </a:r>
            <a:endParaRPr lang="ru-RU" sz="4800" b="1" dirty="0">
              <a:solidFill>
                <a:srgbClr val="3E2A16"/>
              </a:solidFill>
              <a:latin typeface="Neue Machina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23251" y="4130675"/>
            <a:ext cx="50187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Neue Machina"/>
              </a:rPr>
              <a:t>Установлены системы оповещения:  </a:t>
            </a:r>
          </a:p>
          <a:p>
            <a:pPr algn="ctr"/>
            <a:r>
              <a:rPr lang="ru-RU" sz="2800" dirty="0" smtClean="0">
                <a:latin typeface="Neue Machina"/>
              </a:rPr>
              <a:t> </a:t>
            </a:r>
          </a:p>
          <a:p>
            <a:pPr algn="ctr"/>
            <a:r>
              <a:rPr lang="ru-RU" sz="2800" b="1" dirty="0" smtClean="0">
                <a:latin typeface="Neue Machina"/>
              </a:rPr>
              <a:t>МБОУ «Ивановская СШ» </a:t>
            </a:r>
          </a:p>
          <a:p>
            <a:pPr algn="ctr"/>
            <a:r>
              <a:rPr lang="ru-RU" sz="2800" b="1" dirty="0" smtClean="0">
                <a:latin typeface="Neue Machina"/>
              </a:rPr>
              <a:t> МБОУ «</a:t>
            </a:r>
            <a:r>
              <a:rPr lang="ru-RU" sz="2800" b="1" dirty="0" err="1" smtClean="0">
                <a:latin typeface="Neue Machina"/>
              </a:rPr>
              <a:t>Салбинская</a:t>
            </a:r>
            <a:r>
              <a:rPr lang="ru-RU" sz="2800" b="1" dirty="0" smtClean="0">
                <a:latin typeface="Neue Machina"/>
              </a:rPr>
              <a:t>  СОШ»   </a:t>
            </a:r>
          </a:p>
          <a:p>
            <a:pPr algn="ctr"/>
            <a:r>
              <a:rPr lang="ru-RU" sz="2800" b="1" dirty="0" smtClean="0">
                <a:latin typeface="Neue Machina"/>
              </a:rPr>
              <a:t>МБОУ «</a:t>
            </a:r>
            <a:r>
              <a:rPr lang="ru-RU" sz="2800" b="1" dirty="0" err="1" smtClean="0">
                <a:latin typeface="Neue Machina"/>
              </a:rPr>
              <a:t>Ойская</a:t>
            </a:r>
            <a:r>
              <a:rPr lang="ru-RU" sz="2800" b="1" dirty="0" smtClean="0">
                <a:latin typeface="Neue Machina"/>
              </a:rPr>
              <a:t>  СШ»    </a:t>
            </a:r>
          </a:p>
          <a:p>
            <a:pPr algn="ctr"/>
            <a:r>
              <a:rPr lang="ru-RU" sz="2800" b="1" dirty="0" smtClean="0">
                <a:latin typeface="Neue Machina"/>
              </a:rPr>
              <a:t>МБОУ «</a:t>
            </a:r>
            <a:r>
              <a:rPr lang="ru-RU" sz="2800" b="1" dirty="0" err="1" smtClean="0">
                <a:latin typeface="Neue Machina"/>
              </a:rPr>
              <a:t>Араданская</a:t>
            </a:r>
            <a:r>
              <a:rPr lang="ru-RU" sz="2800" b="1" dirty="0" smtClean="0">
                <a:latin typeface="Neue Machina"/>
              </a:rPr>
              <a:t> ОШ»</a:t>
            </a:r>
            <a:endParaRPr lang="ru-RU" sz="2800" b="1" dirty="0">
              <a:solidFill>
                <a:srgbClr val="FF0000"/>
              </a:solidFill>
              <a:latin typeface="Neue Machin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72477" y="7474903"/>
            <a:ext cx="4257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Neue Machina"/>
              </a:rPr>
              <a:t>3 </a:t>
            </a:r>
            <a:r>
              <a:rPr lang="ru-RU" sz="2800" b="1" dirty="0" smtClean="0">
                <a:solidFill>
                  <a:srgbClr val="FF0000"/>
                </a:solidFill>
                <a:latin typeface="Neue Machina"/>
              </a:rPr>
              <a:t>76,744  тысяч рублей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object 4"/>
          <p:cNvSpPr/>
          <p:nvPr/>
        </p:nvSpPr>
        <p:spPr>
          <a:xfrm rot="10800000">
            <a:off x="8375650" y="2821485"/>
            <a:ext cx="4942505" cy="6162892"/>
          </a:xfrm>
          <a:custGeom>
            <a:avLst/>
            <a:gdLst/>
            <a:ahLst/>
            <a:cxnLst/>
            <a:rect l="l" t="t" r="r" b="b"/>
            <a:pathLst>
              <a:path w="3797935" h="4672965">
                <a:moveTo>
                  <a:pt x="0" y="4672583"/>
                </a:moveTo>
                <a:lnTo>
                  <a:pt x="0" y="0"/>
                </a:lnTo>
                <a:lnTo>
                  <a:pt x="3797807" y="934465"/>
                </a:lnTo>
                <a:lnTo>
                  <a:pt x="3797807" y="3738117"/>
                </a:lnTo>
                <a:lnTo>
                  <a:pt x="0" y="4672583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8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247" y="4889936"/>
            <a:ext cx="57150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Neue Machina"/>
              </a:rPr>
              <a:t>государственный контракт на </a:t>
            </a:r>
            <a:endParaRPr lang="ru-RU" sz="3200" b="1" dirty="0" smtClean="0">
              <a:latin typeface="Neue Machina"/>
            </a:endParaRPr>
          </a:p>
          <a:p>
            <a:pPr algn="ctr"/>
            <a:r>
              <a:rPr lang="ru-RU" sz="3200" b="1" dirty="0" smtClean="0">
                <a:latin typeface="Neue Machina"/>
              </a:rPr>
              <a:t>капитальный </a:t>
            </a:r>
            <a:r>
              <a:rPr lang="ru-RU" sz="3200" b="1" dirty="0">
                <a:latin typeface="Neue Machina"/>
              </a:rPr>
              <a:t>ремонт зданий </a:t>
            </a:r>
            <a:endParaRPr lang="ru-RU" sz="3200" b="1" dirty="0" smtClean="0">
              <a:latin typeface="Neue Machina"/>
            </a:endParaRPr>
          </a:p>
          <a:p>
            <a:pPr algn="ctr"/>
            <a:endParaRPr lang="ru-RU" sz="3200" dirty="0" smtClean="0">
              <a:latin typeface="Neue Machina"/>
            </a:endParaRPr>
          </a:p>
          <a:p>
            <a:r>
              <a:rPr lang="ru-RU" sz="3200" dirty="0" smtClean="0">
                <a:latin typeface="Neue Machina"/>
              </a:rPr>
              <a:t>МБОУ «</a:t>
            </a:r>
            <a:r>
              <a:rPr lang="ru-RU" sz="3200" dirty="0" err="1" smtClean="0">
                <a:latin typeface="Neue Machina"/>
              </a:rPr>
              <a:t>Мигнинская</a:t>
            </a:r>
            <a:r>
              <a:rPr lang="ru-RU" sz="3200" dirty="0" smtClean="0">
                <a:latin typeface="Neue Machina"/>
              </a:rPr>
              <a:t> СШ»   </a:t>
            </a:r>
            <a:r>
              <a:rPr lang="ru-RU" sz="3200" dirty="0" smtClean="0">
                <a:latin typeface="Neue Machina"/>
              </a:rPr>
              <a:t>МБОУ </a:t>
            </a:r>
            <a:r>
              <a:rPr lang="ru-RU" sz="3200" dirty="0" smtClean="0">
                <a:latin typeface="Neue Machina"/>
              </a:rPr>
              <a:t>«</a:t>
            </a:r>
            <a:r>
              <a:rPr lang="ru-RU" sz="3200" dirty="0" err="1" smtClean="0">
                <a:latin typeface="Neue Machina"/>
              </a:rPr>
              <a:t>Танзыбейская</a:t>
            </a:r>
            <a:r>
              <a:rPr lang="ru-RU" sz="3200" dirty="0" smtClean="0">
                <a:latin typeface="Neue Machina"/>
              </a:rPr>
              <a:t> СШ</a:t>
            </a:r>
            <a:r>
              <a:rPr lang="ru-RU" sz="3200" dirty="0" smtClean="0">
                <a:latin typeface="Neue Machina"/>
              </a:rPr>
              <a:t>»</a:t>
            </a:r>
            <a:endParaRPr lang="ru-RU" sz="3200" dirty="0">
              <a:solidFill>
                <a:srgbClr val="FF0000"/>
              </a:solidFill>
              <a:latin typeface="Neue Machina"/>
            </a:endParaRPr>
          </a:p>
        </p:txBody>
      </p:sp>
      <p:sp>
        <p:nvSpPr>
          <p:cNvPr id="16" name="object 4"/>
          <p:cNvSpPr/>
          <p:nvPr/>
        </p:nvSpPr>
        <p:spPr>
          <a:xfrm rot="10800000">
            <a:off x="13404849" y="2763497"/>
            <a:ext cx="5368712" cy="7234577"/>
          </a:xfrm>
          <a:custGeom>
            <a:avLst/>
            <a:gdLst/>
            <a:ahLst/>
            <a:cxnLst/>
            <a:rect l="l" t="t" r="r" b="b"/>
            <a:pathLst>
              <a:path w="3797935" h="4672965">
                <a:moveTo>
                  <a:pt x="0" y="4672583"/>
                </a:moveTo>
                <a:lnTo>
                  <a:pt x="0" y="0"/>
                </a:lnTo>
                <a:lnTo>
                  <a:pt x="3797807" y="934465"/>
                </a:lnTo>
                <a:lnTo>
                  <a:pt x="3797807" y="3738117"/>
                </a:lnTo>
                <a:lnTo>
                  <a:pt x="0" y="4672583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721171" y="855764"/>
            <a:ext cx="16752343" cy="1673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lnSpc>
                <a:spcPct val="107000"/>
              </a:lnSpc>
            </a:pPr>
            <a:r>
              <a:rPr lang="ru-RU" sz="4800" b="1" dirty="0">
                <a:solidFill>
                  <a:srgbClr val="3E2A16"/>
                </a:solidFill>
                <a:latin typeface="Neue Machina"/>
                <a:cs typeface="Arial" panose="020B0604020202020204" pitchFamily="34" charset="0"/>
              </a:rPr>
              <a:t>Государственная программа Красноярского края </a:t>
            </a:r>
            <a:endParaRPr lang="ru-RU" sz="4800" b="1" dirty="0" smtClean="0">
              <a:solidFill>
                <a:srgbClr val="3E2A16"/>
              </a:solidFill>
              <a:latin typeface="Neue Machina"/>
              <a:cs typeface="Arial" panose="020B0604020202020204" pitchFamily="34" charset="0"/>
            </a:endParaRPr>
          </a:p>
          <a:p>
            <a:pPr marL="85725" algn="ctr">
              <a:lnSpc>
                <a:spcPct val="107000"/>
              </a:lnSpc>
            </a:pPr>
            <a:r>
              <a:rPr lang="ru-RU" sz="4800" b="1" dirty="0" smtClean="0">
                <a:solidFill>
                  <a:srgbClr val="3E2A16"/>
                </a:solidFill>
                <a:latin typeface="Neue Machina"/>
                <a:cs typeface="Arial" panose="020B0604020202020204" pitchFamily="34" charset="0"/>
              </a:rPr>
              <a:t>«</a:t>
            </a:r>
            <a:r>
              <a:rPr lang="ru-RU" sz="4800" b="1" dirty="0">
                <a:solidFill>
                  <a:srgbClr val="3E2A16"/>
                </a:solidFill>
                <a:latin typeface="Neue Machina"/>
                <a:cs typeface="Arial" panose="020B0604020202020204" pitchFamily="34" charset="0"/>
              </a:rPr>
              <a:t>Развитие образования» </a:t>
            </a:r>
            <a:endParaRPr lang="ru-RU" sz="4800" b="1" dirty="0">
              <a:solidFill>
                <a:srgbClr val="3E2A16"/>
              </a:solidFill>
              <a:latin typeface="Neue Machina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4"/>
          <p:cNvSpPr/>
          <p:nvPr/>
        </p:nvSpPr>
        <p:spPr>
          <a:xfrm rot="10800000">
            <a:off x="603246" y="3280272"/>
            <a:ext cx="5715003" cy="7251199"/>
          </a:xfrm>
          <a:custGeom>
            <a:avLst/>
            <a:gdLst/>
            <a:ahLst/>
            <a:cxnLst/>
            <a:rect l="l" t="t" r="r" b="b"/>
            <a:pathLst>
              <a:path w="3797935" h="4672965">
                <a:moveTo>
                  <a:pt x="0" y="4672583"/>
                </a:moveTo>
                <a:lnTo>
                  <a:pt x="0" y="0"/>
                </a:lnTo>
                <a:lnTo>
                  <a:pt x="3797807" y="934465"/>
                </a:lnTo>
                <a:lnTo>
                  <a:pt x="3797807" y="3738117"/>
                </a:lnTo>
                <a:lnTo>
                  <a:pt x="0" y="4672583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13404847" y="4282021"/>
            <a:ext cx="53687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Neue Machina"/>
              </a:rPr>
              <a:t>капитальный </a:t>
            </a:r>
            <a:r>
              <a:rPr lang="ru-RU" sz="3200" b="1" dirty="0">
                <a:latin typeface="Neue Machina"/>
              </a:rPr>
              <a:t>ремонт зданий </a:t>
            </a:r>
            <a:endParaRPr lang="ru-RU" sz="3200" b="1" dirty="0" smtClean="0">
              <a:latin typeface="Neue Machina"/>
            </a:endParaRPr>
          </a:p>
          <a:p>
            <a:pPr algn="ctr"/>
            <a:endParaRPr lang="ru-RU" sz="3200" dirty="0" smtClean="0">
              <a:latin typeface="Neue Machina"/>
            </a:endParaRPr>
          </a:p>
          <a:p>
            <a:pPr algn="ctr"/>
            <a:r>
              <a:rPr lang="ru-RU" sz="3200" b="1" dirty="0" smtClean="0">
                <a:latin typeface="Neue Machina"/>
              </a:rPr>
              <a:t>МБОУ «</a:t>
            </a:r>
            <a:r>
              <a:rPr lang="ru-RU" sz="3200" b="1" dirty="0" err="1" smtClean="0">
                <a:latin typeface="Neue Machina"/>
              </a:rPr>
              <a:t>Мигнинская</a:t>
            </a:r>
            <a:r>
              <a:rPr lang="ru-RU" sz="3200" b="1" dirty="0" smtClean="0">
                <a:latin typeface="Neue Machina"/>
              </a:rPr>
              <a:t> СШ</a:t>
            </a:r>
            <a:r>
              <a:rPr lang="ru-RU" sz="3200" b="1" dirty="0" smtClean="0">
                <a:latin typeface="Neue Machina"/>
              </a:rPr>
              <a:t>» </a:t>
            </a:r>
          </a:p>
          <a:p>
            <a:pPr algn="ctr"/>
            <a:r>
              <a:rPr lang="ru-RU" sz="3200" b="1" dirty="0" smtClean="0">
                <a:latin typeface="Neue Machina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Neue Machina"/>
              </a:rPr>
              <a:t>59 189,71 тысяч рублей    </a:t>
            </a:r>
          </a:p>
          <a:p>
            <a:pPr algn="ctr"/>
            <a:r>
              <a:rPr lang="ru-RU" sz="3200" b="1" dirty="0" smtClean="0">
                <a:latin typeface="Neue Machina"/>
              </a:rPr>
              <a:t>МБОУ </a:t>
            </a:r>
            <a:r>
              <a:rPr lang="ru-RU" sz="3200" b="1" dirty="0" smtClean="0">
                <a:latin typeface="Neue Machina"/>
              </a:rPr>
              <a:t>«</a:t>
            </a:r>
            <a:r>
              <a:rPr lang="ru-RU" sz="3200" b="1" dirty="0" err="1" smtClean="0">
                <a:latin typeface="Neue Machina"/>
              </a:rPr>
              <a:t>Танзыбейская</a:t>
            </a:r>
            <a:r>
              <a:rPr lang="ru-RU" sz="3200" b="1" dirty="0" smtClean="0">
                <a:latin typeface="Neue Machina"/>
              </a:rPr>
              <a:t> СШ</a:t>
            </a:r>
            <a:r>
              <a:rPr lang="ru-RU" sz="3200" b="1" dirty="0" smtClean="0">
                <a:latin typeface="Neue Machina"/>
              </a:rPr>
              <a:t>» </a:t>
            </a:r>
          </a:p>
          <a:p>
            <a:pPr algn="ctr"/>
            <a:r>
              <a:rPr lang="ru-RU" sz="3200" b="1" dirty="0" smtClean="0">
                <a:latin typeface="Neue Machina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Neue Machina"/>
              </a:rPr>
              <a:t>44 612,52 тысяч рублей</a:t>
            </a:r>
            <a:endParaRPr lang="ru-RU" sz="3200" b="1" dirty="0">
              <a:solidFill>
                <a:srgbClr val="FF0000"/>
              </a:solidFill>
              <a:latin typeface="Neue Machina"/>
            </a:endParaRPr>
          </a:p>
        </p:txBody>
      </p:sp>
      <p:sp>
        <p:nvSpPr>
          <p:cNvPr id="17" name="object 4"/>
          <p:cNvSpPr/>
          <p:nvPr/>
        </p:nvSpPr>
        <p:spPr>
          <a:xfrm rot="10800000">
            <a:off x="7080249" y="2990758"/>
            <a:ext cx="5904279" cy="6162892"/>
          </a:xfrm>
          <a:custGeom>
            <a:avLst/>
            <a:gdLst/>
            <a:ahLst/>
            <a:cxnLst/>
            <a:rect l="l" t="t" r="r" b="b"/>
            <a:pathLst>
              <a:path w="3797935" h="4672965">
                <a:moveTo>
                  <a:pt x="0" y="4672583"/>
                </a:moveTo>
                <a:lnTo>
                  <a:pt x="0" y="0"/>
                </a:lnTo>
                <a:lnTo>
                  <a:pt x="3797807" y="934465"/>
                </a:lnTo>
                <a:lnTo>
                  <a:pt x="3797807" y="3738117"/>
                </a:lnTo>
                <a:lnTo>
                  <a:pt x="0" y="4672583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Прямоугольник 17"/>
          <p:cNvSpPr/>
          <p:nvPr/>
        </p:nvSpPr>
        <p:spPr>
          <a:xfrm>
            <a:off x="7080249" y="4302489"/>
            <a:ext cx="5904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Neue Machina"/>
              </a:rPr>
              <a:t>Антитеррористическая защищенность</a:t>
            </a:r>
            <a:endParaRPr lang="ru-RU" sz="3200" b="1" dirty="0" smtClean="0">
              <a:latin typeface="Neue Machina"/>
            </a:endParaRPr>
          </a:p>
          <a:p>
            <a:pPr algn="ctr"/>
            <a:endParaRPr lang="ru-RU" sz="3200" dirty="0" smtClean="0">
              <a:latin typeface="Neue Machina"/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dirty="0" smtClean="0">
                <a:latin typeface="Neue Machina"/>
              </a:rPr>
              <a:t>Краевая субсидия -</a:t>
            </a:r>
            <a:endParaRPr lang="ru-RU" sz="3200" b="1" dirty="0" smtClean="0">
              <a:latin typeface="Neue Machina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Neue Machina"/>
              </a:rPr>
              <a:t>3 954,737 тысяч рублей    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dirty="0" smtClean="0">
                <a:latin typeface="Neue Machina"/>
              </a:rPr>
              <a:t>Местный бюджет </a:t>
            </a:r>
            <a:endParaRPr lang="ru-RU" sz="3200" b="1" dirty="0" smtClean="0">
              <a:latin typeface="Neue Machina"/>
            </a:endParaRPr>
          </a:p>
          <a:p>
            <a:pPr algn="ctr"/>
            <a:r>
              <a:rPr lang="ru-RU" sz="3200" b="1" dirty="0" smtClean="0">
                <a:latin typeface="Neue Machina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Neue Machina"/>
              </a:rPr>
              <a:t>208,147 тысяч рублей</a:t>
            </a:r>
            <a:endParaRPr lang="ru-RU" sz="3200" b="1" dirty="0">
              <a:solidFill>
                <a:srgbClr val="FF0000"/>
              </a:solidFill>
              <a:latin typeface="Neue Machina"/>
            </a:endParaRPr>
          </a:p>
        </p:txBody>
      </p:sp>
    </p:spTree>
    <p:extLst>
      <p:ext uri="{BB962C8B-B14F-4D97-AF65-F5344CB8AC3E}">
        <p14:creationId xmlns:p14="http://schemas.microsoft.com/office/powerpoint/2010/main" val="29563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39976" y="3377267"/>
            <a:ext cx="1005205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 smtClean="0">
                <a:latin typeface="Neue Machina"/>
              </a:rPr>
              <a:t>Открыто </a:t>
            </a:r>
            <a:r>
              <a:rPr lang="ru-RU" sz="3200" dirty="0">
                <a:latin typeface="Neue Machina"/>
              </a:rPr>
              <a:t>19 школьных маршрутов для 786 обучающихся на 14 автотранспортных средствах.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 smtClean="0">
                <a:latin typeface="Neue Machina"/>
              </a:rPr>
              <a:t>В </a:t>
            </a:r>
            <a:r>
              <a:rPr lang="ru-RU" sz="3200" dirty="0">
                <a:latin typeface="Neue Machina"/>
              </a:rPr>
              <a:t>течение 2021-2022 года получено 2 новых автобуса для </a:t>
            </a:r>
            <a:r>
              <a:rPr lang="ru-RU" sz="3200" dirty="0" smtClean="0">
                <a:latin typeface="Neue Machina"/>
              </a:rPr>
              <a:t>МБОУ «</a:t>
            </a:r>
            <a:r>
              <a:rPr lang="ru-RU" sz="3200" dirty="0" err="1" smtClean="0">
                <a:latin typeface="Neue Machina"/>
              </a:rPr>
              <a:t>Мигнинская</a:t>
            </a:r>
            <a:r>
              <a:rPr lang="ru-RU" sz="3200" dirty="0" smtClean="0">
                <a:latin typeface="Neue Machina"/>
              </a:rPr>
              <a:t> СШ» </a:t>
            </a:r>
            <a:r>
              <a:rPr lang="ru-RU" sz="3200" dirty="0">
                <a:latin typeface="Neue Machina"/>
              </a:rPr>
              <a:t>и </a:t>
            </a:r>
            <a:r>
              <a:rPr lang="ru-RU" sz="3200" dirty="0" smtClean="0">
                <a:latin typeface="Neue Machina"/>
              </a:rPr>
              <a:t>МБОУ «Ермаковская СШ </a:t>
            </a:r>
            <a:r>
              <a:rPr lang="ru-RU" sz="3200" dirty="0">
                <a:latin typeface="Neue Machina"/>
              </a:rPr>
              <a:t>№ </a:t>
            </a:r>
            <a:r>
              <a:rPr lang="ru-RU" sz="3200" dirty="0" smtClean="0">
                <a:latin typeface="Neue Machina"/>
              </a:rPr>
              <a:t>2».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>
                <a:latin typeface="Neue Machina"/>
              </a:rPr>
              <a:t>А</a:t>
            </a:r>
            <a:r>
              <a:rPr lang="ru-RU" sz="3200" dirty="0" smtClean="0">
                <a:latin typeface="Neue Machina"/>
              </a:rPr>
              <a:t>втопарк  </a:t>
            </a:r>
            <a:r>
              <a:rPr lang="ru-RU" sz="3200" dirty="0">
                <a:latin typeface="Neue Machina"/>
              </a:rPr>
              <a:t>обновлён на 86%. </a:t>
            </a:r>
            <a:endParaRPr lang="ru-RU" sz="3200" dirty="0" smtClean="0">
              <a:latin typeface="Neue Machina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 smtClean="0">
                <a:latin typeface="Neue Machina"/>
              </a:rPr>
              <a:t>Открыты </a:t>
            </a:r>
            <a:r>
              <a:rPr lang="ru-RU" sz="3200" dirty="0">
                <a:latin typeface="Neue Machina"/>
              </a:rPr>
              <a:t>дополнительно  два школьных маршрута для подвоза учащихся,  проживающих в  значительном  отдалении от  образовательных учреждений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0250" y="572611"/>
            <a:ext cx="1432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atin typeface="Neue Machina"/>
              </a:rPr>
              <a:t>Подвоз </a:t>
            </a:r>
          </a:p>
          <a:p>
            <a:pPr algn="ctr"/>
            <a:r>
              <a:rPr lang="ru-RU" sz="7200" b="1" dirty="0" smtClean="0">
                <a:latin typeface="Neue Machina"/>
              </a:rPr>
              <a:t>обучающихся</a:t>
            </a:r>
            <a:endParaRPr lang="ru-RU" sz="7200" dirty="0">
              <a:latin typeface="Neue Machin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995" y="3368675"/>
            <a:ext cx="7723480" cy="54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9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99251" y="3521075"/>
            <a:ext cx="12192000" cy="2242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latin typeface="Druk Cyr" charset="-52"/>
                <a:ea typeface="Calibri"/>
                <a:cs typeface="Times New Roman"/>
              </a:rPr>
              <a:t/>
            </a:r>
            <a:br>
              <a:rPr lang="ru-RU" sz="7200" dirty="0">
                <a:latin typeface="Druk Cyr" charset="-52"/>
                <a:ea typeface="Calibri"/>
                <a:cs typeface="Times New Roman"/>
              </a:rPr>
            </a:br>
            <a:endParaRPr sz="5400" spc="-5" dirty="0">
              <a:solidFill>
                <a:srgbClr val="FFFFFF"/>
              </a:solidFill>
              <a:latin typeface="Druk Cyr" charset="-52"/>
            </a:endParaRPr>
          </a:p>
        </p:txBody>
      </p:sp>
      <p:pic>
        <p:nvPicPr>
          <p:cNvPr id="9" name="Picture 4" descr="Новый учебный год для школьников в России начнется с 1 августа 2021: правда  или нет? Что решил Путин | Общество | Андрей, 23 июня 2021">
            <a:extLst>
              <a:ext uri="{FF2B5EF4-FFF2-40B4-BE49-F238E27FC236}">
                <a16:creationId xmlns:a16="http://schemas.microsoft.com/office/drawing/2014/main" xmlns="" id="{53DF9130-A03C-42A2-B3C5-EC5BD1FA1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/>
          <a:stretch/>
        </p:blipFill>
        <p:spPr bwMode="auto">
          <a:xfrm>
            <a:off x="6498509" y="815975"/>
            <a:ext cx="12259266" cy="7272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E7A5D4-5387-4D59-814D-4866474E9565}"/>
              </a:ext>
            </a:extLst>
          </p:cNvPr>
          <p:cNvSpPr txBox="1"/>
          <p:nvPr/>
        </p:nvSpPr>
        <p:spPr>
          <a:xfrm>
            <a:off x="1670050" y="8093075"/>
            <a:ext cx="9661596" cy="2893014"/>
          </a:xfrm>
          <a:prstGeom prst="rect">
            <a:avLst/>
          </a:prstGeom>
          <a:noFill/>
        </p:spPr>
        <p:txBody>
          <a:bodyPr wrap="square" lIns="150785" tIns="75392" rIns="150785" bIns="75392" rtlCol="0">
            <a:spAutoFit/>
          </a:bodyPr>
          <a:lstStyle/>
          <a:p>
            <a:r>
              <a:rPr lang="ru-RU" sz="8900" b="1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БЛАГОДАРЮ </a:t>
            </a:r>
            <a:br>
              <a:rPr lang="ru-RU" sz="8900" b="1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8900" b="1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199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BCF6D8-CC9D-9047-88D4-6899FBB6C593}"/>
              </a:ext>
            </a:extLst>
          </p:cNvPr>
          <p:cNvSpPr txBox="1"/>
          <p:nvPr/>
        </p:nvSpPr>
        <p:spPr>
          <a:xfrm>
            <a:off x="2373563" y="2073275"/>
            <a:ext cx="10363200" cy="2971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ВЫПУСКНИКИ: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–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поступили в вузы по профильным направлениям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56% –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продолжают обучение в вузах Красноярского края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получили аттестаты о среднем общем образовании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отличием и золотые медали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B18B90E-6F3A-4A71-8EEC-9D9E576F710E}"/>
              </a:ext>
            </a:extLst>
          </p:cNvPr>
          <p:cNvCxnSpPr>
            <a:cxnSpLocks/>
          </p:cNvCxnSpPr>
          <p:nvPr/>
        </p:nvCxnSpPr>
        <p:spPr>
          <a:xfrm>
            <a:off x="583630" y="2301875"/>
            <a:ext cx="1772220" cy="0"/>
          </a:xfrm>
          <a:prstGeom prst="line">
            <a:avLst/>
          </a:prstGeom>
          <a:noFill/>
          <a:ln w="38100" cap="flat" cmpd="sng" algn="ctr">
            <a:solidFill>
              <a:srgbClr val="DAC37B"/>
            </a:solidFill>
            <a:prstDash val="sysDash"/>
            <a:miter lim="800000"/>
          </a:ln>
          <a:effectLst/>
        </p:spPr>
      </p:cxn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83E83E9D-60DB-4831-80B5-FB5C34C84325}"/>
              </a:ext>
            </a:extLst>
          </p:cNvPr>
          <p:cNvGrpSpPr/>
          <p:nvPr/>
        </p:nvGrpSpPr>
        <p:grpSpPr>
          <a:xfrm>
            <a:off x="3647214" y="6149975"/>
            <a:ext cx="8462235" cy="2880047"/>
            <a:chOff x="160024" y="1843160"/>
            <a:chExt cx="6870190" cy="92550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D78A04F6-376D-438D-856F-1CA1BA90D38C}"/>
                </a:ext>
              </a:extLst>
            </p:cNvPr>
            <p:cNvSpPr/>
            <p:nvPr/>
          </p:nvSpPr>
          <p:spPr>
            <a:xfrm>
              <a:off x="160024" y="1874823"/>
              <a:ext cx="1921158" cy="3857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0" b="1" dirty="0">
                  <a:solidFill>
                    <a:srgbClr val="A98B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2 035</a:t>
              </a:r>
              <a:r>
                <a:rPr lang="ru-RU" sz="7200" dirty="0">
                  <a:solidFill>
                    <a:srgbClr val="3E2A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720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BC4A8AC9-587D-4D1D-8185-F5E37D678BA0}"/>
                </a:ext>
              </a:extLst>
            </p:cNvPr>
            <p:cNvSpPr/>
            <p:nvPr/>
          </p:nvSpPr>
          <p:spPr>
            <a:xfrm>
              <a:off x="2007791" y="1843160"/>
              <a:ext cx="5022423" cy="583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3E2A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Несовершеннолетних состоят на учете </a:t>
              </a:r>
              <a:br>
                <a:rPr lang="ru-RU" sz="2800" dirty="0">
                  <a:solidFill>
                    <a:srgbClr val="3E2A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800" dirty="0">
                  <a:solidFill>
                    <a:srgbClr val="3E2A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отделах внутренних дел края </a:t>
              </a:r>
              <a:br>
                <a:rPr lang="ru-RU" sz="2800" dirty="0">
                  <a:solidFill>
                    <a:srgbClr val="3E2A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800" dirty="0">
                  <a:solidFill>
                    <a:srgbClr val="3E2A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(2081 в 2021 году)</a:t>
              </a:r>
              <a:endParaRPr lang="ru-RU" sz="2800" dirty="0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8E24F365-857B-44C6-A249-644D58EE1EF5}"/>
                </a:ext>
              </a:extLst>
            </p:cNvPr>
            <p:cNvCxnSpPr>
              <a:cxnSpLocks/>
            </p:cNvCxnSpPr>
            <p:nvPr/>
          </p:nvCxnSpPr>
          <p:spPr>
            <a:xfrm>
              <a:off x="2104481" y="2768668"/>
              <a:ext cx="4475035" cy="0"/>
            </a:xfrm>
            <a:prstGeom prst="line">
              <a:avLst/>
            </a:prstGeom>
            <a:ln w="38100">
              <a:solidFill>
                <a:srgbClr val="DAC37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30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104" y="1656013"/>
            <a:ext cx="9434059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41" y="2759075"/>
            <a:ext cx="8129355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6"/>
          <p:cNvSpPr txBox="1"/>
          <p:nvPr/>
        </p:nvSpPr>
        <p:spPr>
          <a:xfrm>
            <a:off x="2743068" y="8503718"/>
            <a:ext cx="5638799" cy="8947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rgbClr val="524641"/>
                </a:solidFill>
                <a:latin typeface="Neue Machina"/>
                <a:cs typeface="Calibri" pitchFamily="34" charset="0"/>
              </a:rPr>
              <a:t>ГОРДИЕНКО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spc="-30" dirty="0" smtClean="0">
                <a:solidFill>
                  <a:srgbClr val="524641"/>
                </a:solidFill>
                <a:latin typeface="Neue Machina"/>
                <a:cs typeface="Calibri" pitchFamily="34" charset="0"/>
              </a:rPr>
              <a:t>СВЕТЛАНА АНАТОЛЬЕВНА</a:t>
            </a:r>
            <a:endParaRPr sz="2800" dirty="0">
              <a:latin typeface="Neue Machina"/>
              <a:cs typeface="Calibri" pitchFamily="34" charset="0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12207869" y="7663131"/>
            <a:ext cx="5638799" cy="8947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b="1" spc="-30" dirty="0" smtClean="0">
                <a:solidFill>
                  <a:srgbClr val="524641"/>
                </a:solidFill>
                <a:latin typeface="Neue Machina"/>
                <a:cs typeface="Calibri" pitchFamily="34" charset="0"/>
              </a:rPr>
              <a:t>ИБРАГИМОВА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00" spc="-30" dirty="0" smtClean="0">
                <a:solidFill>
                  <a:srgbClr val="524641"/>
                </a:solidFill>
                <a:latin typeface="Neue Machina"/>
                <a:cs typeface="Calibri" pitchFamily="34" charset="0"/>
              </a:rPr>
              <a:t>ЛАРИСА МИХАЙЛОВНА</a:t>
            </a:r>
            <a:endParaRPr sz="2800" dirty="0">
              <a:latin typeface="Neue Machina"/>
              <a:cs typeface="Calibri" pitchFamily="34" charset="0"/>
            </a:endParaRPr>
          </a:p>
        </p:txBody>
      </p:sp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374650" y="320675"/>
            <a:ext cx="1667582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 smtClean="0"/>
              <a:t>Достижения педагогов</a:t>
            </a:r>
            <a:endParaRPr lang="ru-RU" sz="7200" spc="-5" dirty="0"/>
          </a:p>
        </p:txBody>
      </p:sp>
    </p:spTree>
    <p:extLst>
      <p:ext uri="{BB962C8B-B14F-4D97-AF65-F5344CB8AC3E}">
        <p14:creationId xmlns:p14="http://schemas.microsoft.com/office/powerpoint/2010/main" val="37673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374650" y="320675"/>
            <a:ext cx="16675829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 smtClean="0"/>
              <a:t>Муниципальное </a:t>
            </a:r>
            <a:r>
              <a:rPr lang="ru-RU" sz="7200" spc="-5" dirty="0"/>
              <a:t>бюджетное общеобразовательное учреждение «Ермаковская средняя школа № 2»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03328" y="4816475"/>
            <a:ext cx="10356850" cy="174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-"/>
            </a:pPr>
            <a:r>
              <a:rPr lang="ru-RU" sz="3200" dirty="0" smtClean="0">
                <a:latin typeface="Neue Machina"/>
                <a:ea typeface="Times New Roman"/>
              </a:rPr>
              <a:t>Финалист </a:t>
            </a:r>
            <a:r>
              <a:rPr lang="ru-RU" sz="3200" dirty="0">
                <a:latin typeface="Neue Machina"/>
                <a:ea typeface="Times New Roman"/>
              </a:rPr>
              <a:t>краевого  этапа Всероссийского  конкурса «Лучшая инклюзивная школа 2023» в номинации  образовательная организация</a:t>
            </a:r>
            <a:endParaRPr lang="ru-RU" sz="3200" dirty="0">
              <a:latin typeface="Neue Machina"/>
              <a:ea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19" y="3307628"/>
            <a:ext cx="81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9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20675"/>
            <a:ext cx="2330652" cy="1371600"/>
          </a:xfrm>
          <a:prstGeom prst="rect">
            <a:avLst/>
          </a:prstGeom>
        </p:spPr>
      </p:pic>
      <p:pic>
        <p:nvPicPr>
          <p:cNvPr id="8" name="Рисунок 7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320675"/>
            <a:ext cx="174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374650" y="320675"/>
            <a:ext cx="1667582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7200" spc="-5" dirty="0"/>
              <a:t>Ермаковский центр дополнительного образования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85250" y="2378075"/>
            <a:ext cx="103568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-"/>
            </a:pPr>
            <a:r>
              <a:rPr lang="ru-RU" sz="2400" dirty="0" smtClean="0">
                <a:latin typeface="Neue Machina"/>
                <a:ea typeface="Times New Roman"/>
              </a:rPr>
              <a:t>Победители </a:t>
            </a:r>
            <a:r>
              <a:rPr lang="ru-RU" sz="2400" dirty="0">
                <a:latin typeface="Neue Machina"/>
                <a:ea typeface="Times New Roman"/>
              </a:rPr>
              <a:t>краевого конкурса дополнительных общеразвивающих программ  (200000 рублей</a:t>
            </a:r>
            <a:r>
              <a:rPr lang="ru-RU" sz="2400" dirty="0" smtClean="0">
                <a:latin typeface="Neue Machina"/>
                <a:ea typeface="Times New Roman"/>
              </a:rPr>
              <a:t>);</a:t>
            </a:r>
            <a:endParaRPr lang="ru-RU" sz="2400" dirty="0">
              <a:latin typeface="Neue Machina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-"/>
            </a:pPr>
            <a:r>
              <a:rPr lang="ru-RU" sz="2400" dirty="0">
                <a:latin typeface="Neue Machina"/>
                <a:ea typeface="Times New Roman"/>
              </a:rPr>
              <a:t> </a:t>
            </a:r>
            <a:r>
              <a:rPr lang="ru-RU" sz="2400" dirty="0" smtClean="0">
                <a:latin typeface="Neue Machina"/>
                <a:ea typeface="Times New Roman"/>
              </a:rPr>
              <a:t>Победители  </a:t>
            </a:r>
            <a:r>
              <a:rPr lang="ru-RU" sz="2400" dirty="0">
                <a:latin typeface="Neue Machina"/>
                <a:ea typeface="Times New Roman"/>
              </a:rPr>
              <a:t>на предоставление субсидий бюджетам муниципальных образований Красноярского края на увеличение охвата детей, обучающихся по дополнительным общеразвивающим программам (115 мест ПФДОД</a:t>
            </a:r>
            <a:r>
              <a:rPr lang="ru-RU" sz="2400" dirty="0" smtClean="0">
                <a:latin typeface="Neue Machina"/>
                <a:ea typeface="Times New Roman"/>
              </a:rPr>
              <a:t>);</a:t>
            </a:r>
            <a:endParaRPr lang="ru-RU" sz="2400" dirty="0">
              <a:latin typeface="Neue Machina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-"/>
            </a:pPr>
            <a:r>
              <a:rPr lang="ru-RU" sz="2400" dirty="0" smtClean="0">
                <a:latin typeface="Neue Machina"/>
                <a:ea typeface="Times New Roman"/>
              </a:rPr>
              <a:t>Победители </a:t>
            </a:r>
            <a:r>
              <a:rPr lang="ru-RU" sz="2400" dirty="0">
                <a:latin typeface="Neue Machina"/>
                <a:ea typeface="Times New Roman"/>
              </a:rPr>
              <a:t>по предоставлению субсидии на оснащение учреждений ДО (МТБ) – 2 млн. </a:t>
            </a:r>
            <a:r>
              <a:rPr lang="ru-RU" sz="2400" dirty="0" smtClean="0">
                <a:latin typeface="Neue Machina"/>
                <a:ea typeface="Times New Roman"/>
              </a:rPr>
              <a:t>рублей;</a:t>
            </a:r>
            <a:endParaRPr lang="ru-RU" sz="2400" dirty="0">
              <a:latin typeface="Neue Machina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-"/>
            </a:pPr>
            <a:r>
              <a:rPr lang="ru-RU" sz="2400" dirty="0" smtClean="0">
                <a:latin typeface="Neue Machina"/>
                <a:ea typeface="Times New Roman"/>
              </a:rPr>
              <a:t>Финалисты </a:t>
            </a:r>
            <a:r>
              <a:rPr lang="ru-RU" sz="2400" dirty="0">
                <a:latin typeface="Neue Machina"/>
                <a:ea typeface="Times New Roman"/>
              </a:rPr>
              <a:t>краевого  этапа Всероссийского  конкурса «Лучшая инклюзивная школа 2023» в номинации организация дополнительного </a:t>
            </a:r>
            <a:r>
              <a:rPr lang="ru-RU" sz="2400" dirty="0" smtClean="0">
                <a:latin typeface="Neue Machina"/>
                <a:ea typeface="Times New Roman"/>
              </a:rPr>
              <a:t>образования;</a:t>
            </a:r>
            <a:endParaRPr lang="ru-RU" sz="2400" dirty="0">
              <a:latin typeface="Neue Machina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/>
              <a:buChar char="-"/>
            </a:pPr>
            <a:r>
              <a:rPr lang="ru-RU" sz="2400" dirty="0" smtClean="0">
                <a:latin typeface="Neue Machina"/>
                <a:ea typeface="Times New Roman"/>
              </a:rPr>
              <a:t>Победители </a:t>
            </a:r>
            <a:r>
              <a:rPr lang="ru-RU" sz="2400" dirty="0">
                <a:latin typeface="Neue Machina"/>
                <a:ea typeface="Times New Roman"/>
              </a:rPr>
              <a:t>на предоставление субсидий бюджетам муниципальных образований Красноярского края на увеличение охвата детей, обучающихся по дополнительным общеразвивающим программам (117 мест ПФДОД) на </a:t>
            </a:r>
            <a:r>
              <a:rPr lang="ru-RU" sz="2400" dirty="0" smtClean="0">
                <a:latin typeface="Neue Machina"/>
                <a:ea typeface="Times New Roman"/>
              </a:rPr>
              <a:t>2023-2024 </a:t>
            </a:r>
            <a:r>
              <a:rPr lang="ru-RU" sz="2400" dirty="0">
                <a:latin typeface="Neue Machina"/>
                <a:ea typeface="Times New Roman"/>
              </a:rPr>
              <a:t>год.</a:t>
            </a:r>
            <a:endParaRPr lang="ru-RU" sz="2400" dirty="0">
              <a:latin typeface="Neue Machina"/>
              <a:ea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053121"/>
            <a:ext cx="76200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1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</TotalTime>
  <Words>2698</Words>
  <Application>Microsoft Office PowerPoint</Application>
  <PresentationFormat>Произвольный</PresentationFormat>
  <Paragraphs>588</Paragraphs>
  <Slides>68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7" baseType="lpstr">
      <vt:lpstr>Arial</vt:lpstr>
      <vt:lpstr>Symbol</vt:lpstr>
      <vt:lpstr>Calibri</vt:lpstr>
      <vt:lpstr>Druk Cyr</vt:lpstr>
      <vt:lpstr>Neue Machina</vt:lpstr>
      <vt:lpstr>Times New Roman</vt:lpstr>
      <vt:lpstr>Wingdings</vt:lpstr>
      <vt:lpstr>Microsoft Sans Serif</vt:lpstr>
      <vt:lpstr>Office Theme</vt:lpstr>
      <vt:lpstr>«Построение единого образовательного пространства в системе образования Ермаковского района» </vt:lpstr>
      <vt:lpstr>Презентация PowerPoint</vt:lpstr>
      <vt:lpstr>Презентация PowerPoint</vt:lpstr>
      <vt:lpstr>Достижения педагогов</vt:lpstr>
      <vt:lpstr>Достижения педагогов</vt:lpstr>
      <vt:lpstr>Достижения педагогов</vt:lpstr>
      <vt:lpstr>Достижения педагогов</vt:lpstr>
      <vt:lpstr>Муниципальное бюджетное общеобразовательное учреждение «Ермаковская средняя школа № 2» </vt:lpstr>
      <vt:lpstr>Ермаковский центр дополнительного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Концепция  развития  дошкольного  образования  в Красноярском   крае  на  период  2022-2025  гг.</vt:lpstr>
      <vt:lpstr>Дошкольное образование</vt:lpstr>
      <vt:lpstr>Охват детей услугами дошкольного образования  </vt:lpstr>
      <vt:lpstr>Презентация PowerPoint</vt:lpstr>
      <vt:lpstr>Муниципальный этап всероссийского конкурса  «Воспитатель года – 2023»</vt:lpstr>
      <vt:lpstr>Районный конкурс научно-практических исследовательских работ для детей старшего дошкольного возраста и обучающихся 1-4 классов «Первые шаги в науку»</vt:lpstr>
      <vt:lpstr>Презентация PowerPoint</vt:lpstr>
      <vt:lpstr>Презентация PowerPoint</vt:lpstr>
      <vt:lpstr>Единый государственный экзамен</vt:lpstr>
      <vt:lpstr>                         Медалисты — 2023</vt:lpstr>
      <vt:lpstr>Выпускники,  поступившие в ВУЗ</vt:lpstr>
      <vt:lpstr>Презентация PowerPoint</vt:lpstr>
      <vt:lpstr>Презентация PowerPoint</vt:lpstr>
      <vt:lpstr>Цифровая образовательная среда</vt:lpstr>
      <vt:lpstr>Презентация PowerPoint</vt:lpstr>
      <vt:lpstr>Презентация PowerPoint</vt:lpstr>
      <vt:lpstr>МБОУ ДО «Ермаковский центр дополнительного образования»</vt:lpstr>
      <vt:lpstr>МБОУ ДО «Ермаковская станция юных техников»</vt:lpstr>
      <vt:lpstr>МБОУ ДО «Ермаковская спортивная школа «Ланс»»</vt:lpstr>
      <vt:lpstr>Презентация PowerPoint</vt:lpstr>
      <vt:lpstr>Презентация PowerPoint</vt:lpstr>
      <vt:lpstr>Презентация PowerPoint</vt:lpstr>
      <vt:lpstr>Введение в штатных расписаниях должности             «советника директора по воспитанию»</vt:lpstr>
      <vt:lpstr>Презентация PowerPoint</vt:lpstr>
      <vt:lpstr>Презентация PowerPoint</vt:lpstr>
      <vt:lpstr>                                         Проекты</vt:lpstr>
      <vt:lpstr>Участники проекта  «Билет в будущее»</vt:lpstr>
      <vt:lpstr>Участники  проекта  «ПРОеКТОриЯ»</vt:lpstr>
      <vt:lpstr>Презентация PowerPoint</vt:lpstr>
      <vt:lpstr>Презентация PowerPoint</vt:lpstr>
      <vt:lpstr>Презентация PowerPoint</vt:lpstr>
      <vt:lpstr>Взаимодействие с Центром Занятости Населения Ермаковского района </vt:lpstr>
      <vt:lpstr>Раздел  по профориентации  на  сайтах  школ</vt:lpstr>
      <vt:lpstr>Единая модель профессиональной ориентации  – профориентационный минимум  </vt:lpstr>
      <vt:lpstr>Презентация PowerPoint</vt:lpstr>
      <vt:lpstr>Презентация PowerPoint</vt:lpstr>
      <vt:lpstr>НОВЫЕ ФОРМЫ МЕТОДИЧЕСКОЙ РАБОТЫ  </vt:lpstr>
      <vt:lpstr>Презентация PowerPoint</vt:lpstr>
      <vt:lpstr>Конкурсы  - мощный инструмент  профессионального и личностного развития педагогов</vt:lpstr>
      <vt:lpstr>ФОРМИРОВАНИЕ ФУНКЦИОНАЛЬНОЙ ГРАМОТНОСТИ –  АКТУАЛЬНАЯ ЗАДАЧА  на 2022/2023 уч. год  </vt:lpstr>
      <vt:lpstr>Презентация PowerPoint</vt:lpstr>
      <vt:lpstr>   </vt:lpstr>
      <vt:lpstr> РИП (Региональнальная инновационная площадка)</vt:lpstr>
      <vt:lpstr>РАОП- региональный Атлас образовательных практик</vt:lpstr>
      <vt:lpstr>Количество образовательных практик,  согласно установленным уровням в муниципалитетах Южного округа </vt:lpstr>
      <vt:lpstr>VIII    Районная   научно-практическая   конференция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1</dc:creator>
  <cp:lastModifiedBy>1</cp:lastModifiedBy>
  <cp:revision>168</cp:revision>
  <cp:lastPrinted>2023-07-31T03:50:50Z</cp:lastPrinted>
  <dcterms:created xsi:type="dcterms:W3CDTF">2023-01-13T17:17:54Z</dcterms:created>
  <dcterms:modified xsi:type="dcterms:W3CDTF">2023-08-28T13:15:04Z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