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AAB56B-3521-4065-B45D-38758799D5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1815AC-4499-4DEE-9E47-D63B02A156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28B4B4-C6B5-430A-8E30-446FC512D0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46C848-164E-41FB-8313-FBEE5D14457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6628877-2691-41BF-8340-4B3C04F1A5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411629-2C34-493D-BCC4-D08139F754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121995-5B95-4573-B347-6910B122B0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A3A8CB-683C-4DBD-BF39-DC07DA7EC2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6D8D2B-1195-4581-8583-D0F8F23977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3C4511-C695-43C5-911C-59F0EE40B2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A35C4C-9242-4F94-BAFC-6E5BBE2A5C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9AC06D-FB56-4898-9902-006CEAB55F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E60A12-3C92-476C-8B47-E042F2DE1E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A499BB6-21A8-49B7-ADDF-F97EE915F7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F8B570-D5C1-4335-84BE-7C82C888D1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EFADD4-8DEE-4CB7-AF17-2448C12554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9AC7F1B-FD4D-4112-B1FB-FB64CA4666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60E749-A5C6-41DC-88C7-1019024E07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4B253F-FDF2-4926-9ED8-C682334FBB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FADAE0-EDF8-4F6A-9637-09C83733EC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83B8E0-6BD2-42AE-B64F-6CCFB9157E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797B37-1C46-4038-B571-602A99A298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D9C8D4-580D-450E-A30F-48890496D5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6D289B-BC15-45F8-8477-822CB42271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5105520"/>
            <a:ext cx="9139680" cy="17481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7" hidden="1"/>
          <p:cNvSpPr/>
          <p:nvPr/>
        </p:nvSpPr>
        <p:spPr>
          <a:xfrm>
            <a:off x="0" y="0"/>
            <a:ext cx="9139680" cy="51012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 hidden="1"/>
          <p:cNvSpPr/>
          <p:nvPr/>
        </p:nvSpPr>
        <p:spPr>
          <a:xfrm>
            <a:off x="0" y="3768480"/>
            <a:ext cx="9139680" cy="22816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 hidden="1"/>
          <p:cNvSpPr/>
          <p:nvPr/>
        </p:nvSpPr>
        <p:spPr>
          <a:xfrm>
            <a:off x="0" y="1600200"/>
            <a:ext cx="9139680" cy="510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10"/>
          <p:cNvSpPr/>
          <p:nvPr/>
        </p:nvSpPr>
        <p:spPr>
          <a:xfrm>
            <a:off x="0" y="3866760"/>
            <a:ext cx="9139680" cy="29869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Rectangle 11"/>
          <p:cNvSpPr/>
          <p:nvPr/>
        </p:nvSpPr>
        <p:spPr>
          <a:xfrm>
            <a:off x="0" y="0"/>
            <a:ext cx="9139680" cy="386244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Rectangle 12"/>
          <p:cNvSpPr/>
          <p:nvPr/>
        </p:nvSpPr>
        <p:spPr>
          <a:xfrm>
            <a:off x="0" y="2652480"/>
            <a:ext cx="9139680" cy="22816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Oval 13"/>
          <p:cNvSpPr/>
          <p:nvPr/>
        </p:nvSpPr>
        <p:spPr>
          <a:xfrm>
            <a:off x="0" y="1600200"/>
            <a:ext cx="9139680" cy="510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1"/>
          <p:cNvSpPr>
            <a:spLocks noGrp="1"/>
          </p:cNvSpPr>
          <p:nvPr>
            <p:ph type="ftr" idx="1"/>
          </p:nvPr>
        </p:nvSpPr>
        <p:spPr>
          <a:xfrm>
            <a:off x="457200" y="6172200"/>
            <a:ext cx="334836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2"/>
          </p:nvPr>
        </p:nvSpPr>
        <p:spPr>
          <a:xfrm>
            <a:off x="3809880" y="6172200"/>
            <a:ext cx="18244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14D65983-D2A9-40AE-841C-F82FF706A1A9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3"/>
          </p:nvPr>
        </p:nvSpPr>
        <p:spPr>
          <a:xfrm>
            <a:off x="6172200" y="6172200"/>
            <a:ext cx="25102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/>
          <p:nvPr/>
        </p:nvSpPr>
        <p:spPr>
          <a:xfrm>
            <a:off x="0" y="5105520"/>
            <a:ext cx="9139680" cy="174816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Rectangle 7"/>
          <p:cNvSpPr/>
          <p:nvPr/>
        </p:nvSpPr>
        <p:spPr>
          <a:xfrm>
            <a:off x="0" y="0"/>
            <a:ext cx="9139680" cy="51012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Rectangle 8"/>
          <p:cNvSpPr/>
          <p:nvPr/>
        </p:nvSpPr>
        <p:spPr>
          <a:xfrm>
            <a:off x="0" y="3768480"/>
            <a:ext cx="9139680" cy="228168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Oval 9"/>
          <p:cNvSpPr/>
          <p:nvPr/>
        </p:nvSpPr>
        <p:spPr>
          <a:xfrm>
            <a:off x="0" y="1600200"/>
            <a:ext cx="9139680" cy="510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>
            <a:off x="457200" y="6172200"/>
            <a:ext cx="334836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3809880" y="6172200"/>
            <a:ext cx="18244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1" lang="ru-RU" sz="1200" spc="-1" strike="noStrike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2E3DAD63-0860-48B8-8D4E-553A4CB95FB2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>
            <a:off x="6172200" y="6172200"/>
            <a:ext cx="2510280" cy="3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8496720" cy="29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612000" indent="-457200" algn="ctr">
              <a:lnSpc>
                <a:spcPct val="100000"/>
              </a:lnSpc>
              <a:buNone/>
              <a:tabLst>
                <a:tab algn="l" pos="0"/>
              </a:tabLst>
            </a:pPr>
            <a:br/>
            <a:br/>
            <a:r>
              <a:rPr b="1" lang="ru-RU" sz="3200" spc="-1" strike="noStrike">
                <a:solidFill>
                  <a:srgbClr val="2a6099"/>
                </a:solidFill>
                <a:latin typeface="Trebuchet MS"/>
              </a:rPr>
              <a:t>МАСТЕР – КЛАСС: </a:t>
            </a:r>
            <a:br/>
            <a:r>
              <a:rPr b="1" lang="ru-RU" sz="3200" spc="-1" strike="noStrike">
                <a:solidFill>
                  <a:srgbClr val="00a933"/>
                </a:solidFill>
                <a:latin typeface="Trebuchet MS"/>
              </a:rPr>
              <a:t>«Развитие SOFT – SKILLS </a:t>
            </a:r>
            <a:br/>
            <a:r>
              <a:rPr b="1" lang="ru-RU" sz="3200" spc="-1" strike="noStrike">
                <a:solidFill>
                  <a:srgbClr val="00a933"/>
                </a:solidFill>
                <a:latin typeface="Trebuchet MS"/>
              </a:rPr>
              <a:t>педагогов и детей — </a:t>
            </a:r>
            <a:br/>
            <a:r>
              <a:rPr b="1" lang="ru-RU" sz="3200" spc="-1" strike="noStrike">
                <a:solidFill>
                  <a:srgbClr val="00a933"/>
                </a:solidFill>
                <a:latin typeface="Trebuchet MS"/>
              </a:rPr>
              <a:t>путь к развитию успешной личности» </a:t>
            </a:r>
            <a:br/>
            <a:br/>
            <a:r>
              <a:rPr b="1" lang="ru-RU" sz="3200" spc="-1" strike="noStrike">
                <a:solidFill>
                  <a:srgbClr val="00a933"/>
                </a:solidFill>
                <a:latin typeface="Trebuchet MS"/>
              </a:rPr>
              <a:t>              </a:t>
            </a:r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воспитатель, учитель-дефектолог </a:t>
            </a:r>
            <a:br/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                                МБДОУ Ермаковский детский сад №2 </a:t>
            </a:r>
            <a:br/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                               комбинированного вида «Родничок» </a:t>
            </a:r>
            <a:br/>
            <a:r>
              <a:rPr b="1" lang="ru-RU" sz="1600" spc="-1" strike="noStrike">
                <a:solidFill>
                  <a:srgbClr val="002060"/>
                </a:solidFill>
                <a:latin typeface="Trebuchet MS"/>
              </a:rPr>
              <a:t>                                                                 Полкина Ю.Х.</a:t>
            </a:r>
            <a:br/>
            <a:br/>
            <a:br/>
            <a:r>
              <a:rPr b="1" lang="ru-RU" sz="1400" spc="-1" strike="noStrike">
                <a:solidFill>
                  <a:srgbClr val="002060"/>
                </a:solidFill>
                <a:latin typeface="Trebuchet MS"/>
              </a:rPr>
              <a:t>с. Ермаковское 2023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180000" y="180000"/>
            <a:ext cx="8640000" cy="6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640080" indent="-4572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2a6099"/>
                </a:solidFill>
                <a:latin typeface="Trebuchet MS"/>
                <a:ea typeface="DejaVu Sans"/>
              </a:rPr>
              <a:t>Ермаковский районный августовский </a:t>
            </a:r>
            <a:endParaRPr b="0" lang="ru-RU" sz="2400" spc="-1" strike="noStrike">
              <a:latin typeface="Arial"/>
            </a:endParaRPr>
          </a:p>
          <a:p>
            <a:pPr marL="640080" indent="-4572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2a6099"/>
                </a:solidFill>
                <a:latin typeface="Trebuchet MS"/>
                <a:ea typeface="DejaVu Sans"/>
              </a:rPr>
              <a:t>педагогический совет 2023г.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80000" y="360000"/>
            <a:ext cx="8636040" cy="61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5944"/>
                </a:solidFill>
                <a:latin typeface="Arial"/>
                <a:ea typeface="DejaVu Sans"/>
              </a:rPr>
              <a:t>3. «Друдлы»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83c72"/>
                </a:solidFill>
                <a:latin typeface="Arial"/>
                <a:ea typeface="DejaVu Sans"/>
              </a:rPr>
              <a:t>-  это черно-белые картинки-загадки, смотря на которые совершенно невозможно точно сказать, что это такое.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3c72"/>
                </a:solidFill>
                <a:latin typeface="Arial"/>
                <a:ea typeface="DejaVu Sans"/>
              </a:rPr>
              <a:t>Цель: развитие креативного, системного, структурного мышления.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3c72"/>
                </a:solidFill>
                <a:latin typeface="Arial"/>
                <a:ea typeface="DejaVu Sans"/>
              </a:rPr>
              <a:t>(кто больше скажет ответов, на что похоже? Что изображено? И тд.)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rcRect l="49821" t="69299" r="31456" b="3642"/>
          <a:stretch/>
        </p:blipFill>
        <p:spPr>
          <a:xfrm>
            <a:off x="3060000" y="2700000"/>
            <a:ext cx="3236040" cy="323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180000" y="308880"/>
            <a:ext cx="8636040" cy="61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rcRect l="10314" t="0" r="8974" b="0"/>
          <a:stretch/>
        </p:blipFill>
        <p:spPr>
          <a:xfrm rot="10200">
            <a:off x="886320" y="315360"/>
            <a:ext cx="7273080" cy="640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80000" y="360000"/>
            <a:ext cx="8636040" cy="72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1 этап - «Знакомство».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(рассматривание нескольких простых картинок, объяснение - как играть).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2 этап – «Простая практика».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 (использование простых друдлов, где наиболее ясно видно, что может напоминать картинка, отмечаем похожие варианты и редкие и необычные версии).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3 этап – «Разнообразие работы с друдлами»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дорисовывание предложенных друдлов.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составление рассказов по друдлам.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загадки с друдлами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180000" y="360000"/>
            <a:ext cx="8636040" cy="72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1 этап - «Знакомство».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(рассматривание нескольких простых картинок, объяснение - как играть).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2 этап – «Простая практика».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 (использование простых друдлов, где наиболее ясно видно, что может напоминать картинка, отмечаем похожие варианты и редкие и необычные версии).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3 этап – «Разнообразие работы с друдлами»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дорисовывание предложенных друдлов.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составление рассказов по друдлам.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83c72"/>
                </a:solidFill>
                <a:latin typeface="Arial"/>
                <a:ea typeface="DejaVu Sans"/>
              </a:rPr>
              <a:t>- загадки с друдлами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7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80000" y="312120"/>
            <a:ext cx="8636040" cy="90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85944"/>
                </a:solidFill>
                <a:latin typeface="Arial"/>
                <a:ea typeface="DejaVu Sans"/>
              </a:rPr>
              <a:t>4. «Сумка» или «Нестандартные способы применения»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83c72"/>
                </a:solidFill>
                <a:latin typeface="Arial"/>
                <a:ea typeface="DejaVu Sans"/>
              </a:rPr>
              <a:t>Цель: развитие креативных и коммуникативных способностей участников; содействие развитию творческого воображения, любознательности, смелости и гибкости мышления. (вспоминаем, что лежит в сумке и думаем, как мы можем эти предметы применить в реальной жизни, но по другому значению)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 rot="21594600">
            <a:off x="1802520" y="3063960"/>
            <a:ext cx="5490720" cy="329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7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0000" y="312120"/>
            <a:ext cx="8636040" cy="90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85944"/>
                </a:solidFill>
                <a:latin typeface="Arial"/>
                <a:ea typeface="DejaVu Sans"/>
              </a:rPr>
              <a:t>4. «Хамелеон»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83c72"/>
                </a:solidFill>
                <a:latin typeface="Arial"/>
                <a:ea typeface="DejaVu Sans"/>
              </a:rPr>
              <a:t>Цель: развитие креативных и коммуникативных способностей участников;  (Возьмите любое утверждение и придумайте доводы за и против.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83c72"/>
                </a:solidFill>
                <a:latin typeface="Arial"/>
                <a:ea typeface="DejaVu Sans"/>
              </a:rPr>
              <a:t>Мы возьмём утверждение: «Кошки лучше собак».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83c72"/>
                </a:solidFill>
                <a:latin typeface="Arial"/>
                <a:ea typeface="DejaVu Sans"/>
              </a:rPr>
              <a:t>Доводы в поддержку: ………..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83c72"/>
                </a:solidFill>
                <a:latin typeface="Arial"/>
                <a:ea typeface="DejaVu Sans"/>
              </a:rPr>
              <a:t>Доводы против: ………….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600000" y="2700000"/>
            <a:ext cx="4874040" cy="377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80160" y="2340000"/>
            <a:ext cx="8437320" cy="32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Будьте гибкими, креативными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и учитесь общаться -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и дети за вами потянутся!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2"/>
          <p:cNvSpPr/>
          <p:nvPr/>
        </p:nvSpPr>
        <p:spPr>
          <a:xfrm>
            <a:off x="1214280" y="2643120"/>
            <a:ext cx="72108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48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Спасибо за внимание!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80160" y="1080000"/>
            <a:ext cx="8761320" cy="11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49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rcRect l="25353" t="5892" r="23541" b="48602"/>
          <a:stretch/>
        </p:blipFill>
        <p:spPr>
          <a:xfrm>
            <a:off x="2340360" y="720000"/>
            <a:ext cx="4675680" cy="233568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360000" y="3535200"/>
            <a:ext cx="8456040" cy="30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- универсальные навыки, не связанные с определённой профессией или специальностью. Они отражают личные качества человека : его умение общаться с людьми, эффективно организовывать своё время, творчески мыслить, принимать решения и брать на себя ответственность.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49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60000" y="180000"/>
            <a:ext cx="8456040" cy="63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- Основные soft skills – это так называемые 4К: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— </a:t>
            </a:r>
            <a:r>
              <a:rPr b="0" lang="ru-RU" sz="2600" spc="-1" strike="noStrike">
                <a:solidFill>
                  <a:srgbClr val="c9211e"/>
                </a:solidFill>
                <a:latin typeface="Arial"/>
                <a:ea typeface="Microsoft YaHei"/>
              </a:rPr>
              <a:t>коммуникация</a:t>
            </a: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 (умение вести переговоры, договариваться, просто общаться);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— </a:t>
            </a:r>
            <a:r>
              <a:rPr b="0" lang="ru-RU" sz="2600" spc="-1" strike="noStrike">
                <a:solidFill>
                  <a:srgbClr val="c9211e"/>
                </a:solidFill>
                <a:latin typeface="Arial"/>
                <a:ea typeface="Microsoft YaHei"/>
              </a:rPr>
              <a:t>коллаборация</a:t>
            </a: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 (умение работать в команде);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— </a:t>
            </a:r>
            <a:r>
              <a:rPr b="0" lang="ru-RU" sz="2600" spc="-1" strike="noStrike">
                <a:solidFill>
                  <a:srgbClr val="c9211e"/>
                </a:solidFill>
                <a:latin typeface="Arial"/>
                <a:ea typeface="Microsoft YaHei"/>
              </a:rPr>
              <a:t>критическое мышление</a:t>
            </a: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 (умение анализировать информацию, работать с большим ее объемом. Быть внимательным и наблюдательным. Отделять правду от лжи)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— </a:t>
            </a:r>
            <a:r>
              <a:rPr b="0" lang="ru-RU" sz="2600" spc="-1" strike="noStrike">
                <a:solidFill>
                  <a:srgbClr val="c9211e"/>
                </a:solidFill>
                <a:latin typeface="Arial"/>
                <a:ea typeface="Microsoft YaHei"/>
              </a:rPr>
              <a:t>креативность</a:t>
            </a:r>
            <a:r>
              <a:rPr b="0" lang="ru-RU" sz="2600" spc="-1" strike="noStrike">
                <a:solidFill>
                  <a:srgbClr val="2a6099"/>
                </a:solidFill>
                <a:latin typeface="Arial"/>
                <a:ea typeface="Microsoft YaHei"/>
              </a:rPr>
              <a:t> (умение видеть дальше, глубже и под другим углом даже обыденные вещи, умение создавать новое…)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Примерный список мягких навыков для детей :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Умение работать в команде.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Творческий подход к учебе и жизни.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Логическое мышление.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Эмоциональный интеллект (способность распознавать эмоции и и управлять ими)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Критическое мышление - ребенок имеет собственное мнение, а не «потому, что так надо».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Самоорганизация - умение себя занять и развиваться самостоятельно.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• </a:t>
            </a:r>
            <a:r>
              <a:rPr b="0" lang="ru-RU" sz="26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Коммуникативные навыки - когда ребенок легко общается со сверстниками и взрослыми.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49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Вот несколько упражнений для развития soft skills у дошкольников :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1. Упражнения на сплочение. («Я знаю пять имён», «Клубочек»)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2. «Хорошо или плохо?».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3. «Почему так произошло?».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4. «Мозговой штурм»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5. «Что общего?»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Times New Roman"/>
              </a:rPr>
              <a:t>6. Игра «Помести (кошку, слона) в предмет»</a:t>
            </a: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/>
          </p:nvPr>
        </p:nvSpPr>
        <p:spPr>
          <a:xfrm>
            <a:off x="49644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40000" y="2880000"/>
            <a:ext cx="777960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0000"/>
                </a:solidFill>
                <a:latin typeface="Arial"/>
                <a:ea typeface="DejaVu Sans"/>
              </a:rPr>
              <a:t>«Нельзя научить тому,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0000"/>
                </a:solidFill>
                <a:latin typeface="Arial"/>
                <a:ea typeface="DejaVu Sans"/>
              </a:rPr>
              <a:t>чего не умеешь сам»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180000" y="360000"/>
            <a:ext cx="8636040" cy="61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DejaVu Sans"/>
              </a:rPr>
              <a:t>Креативное мышление – это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DejaVu Sans"/>
              </a:rPr>
              <a:t>мышца,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c9211e"/>
                </a:solidFill>
                <a:latin typeface="Arial"/>
                <a:ea typeface="DejaVu Sans"/>
              </a:rPr>
              <a:t>которую можно  прокачать.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900000" y="1980000"/>
            <a:ext cx="7378920" cy="461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60000" y="360000"/>
            <a:ext cx="8636040" cy="61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5944"/>
                </a:solidFill>
                <a:latin typeface="Arial"/>
                <a:ea typeface="DejaVu Sans"/>
              </a:rPr>
              <a:t>1. «Ассоциации»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3c72"/>
                </a:solidFill>
                <a:latin typeface="Arial"/>
                <a:ea typeface="DejaVu Sans"/>
              </a:rPr>
              <a:t>Цель: развивать оригинальность и гибкость мышления, стимулировать творческое воображение и фантазию; развитие коммуникативных навыков.  (возьмите первое попавшееся слово. Придумайте к нему как можно больше ассоциаций).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2160000" y="2295360"/>
            <a:ext cx="4497120" cy="436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642960" y="500040"/>
            <a:ext cx="8139600" cy="59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228600" indent="-182880">
              <a:lnSpc>
                <a:spcPct val="100000"/>
              </a:lnSpc>
              <a:spcBef>
                <a:spcPts val="901"/>
              </a:spcBef>
              <a:spcAft>
                <a:spcPts val="300"/>
              </a:spcAft>
              <a:buNone/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360000" y="360000"/>
            <a:ext cx="8636040" cy="61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5944"/>
                </a:solidFill>
                <a:latin typeface="Arial"/>
                <a:ea typeface="DejaVu Sans"/>
              </a:rPr>
              <a:t>2. «Неожиданные связи»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83c72"/>
                </a:solidFill>
                <a:latin typeface="Arial"/>
                <a:ea typeface="DejaVu Sans"/>
              </a:rPr>
              <a:t>Цель: развивать оригинальность и гибкость мышления, стимулировать творческое воображение и фантазию; развитие коммуникативных навыков.  (необходимо подумать, что общего и разного у этих предметов по 3 свойства) + составить предложение с этими двумя словами.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755280" y="3744000"/>
            <a:ext cx="3020760" cy="201204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rcRect l="14936" t="0" r="19329" b="0"/>
          <a:stretch/>
        </p:blipFill>
        <p:spPr>
          <a:xfrm>
            <a:off x="4500000" y="3714120"/>
            <a:ext cx="3955680" cy="204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711</TotalTime>
  <Application>LibreOffice/7.3.0.3$Windows_X86_64 LibreOffice_project/0f246aa12d0eee4a0f7adcefbf7c878fc2238db3</Application>
  <AppVersion>15.0000</AppVersion>
  <Words>434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2019-10-16T09:34:55Z</dcterms:created>
  <dc:creator>user</dc:creator>
  <dc:description/>
  <dc:language>ru-RU</dc:language>
  <cp:lastModifiedBy/>
  <cp:lastPrinted>2023-08-29T02:57:33Z</cp:lastPrinted>
  <dcterms:modified xsi:type="dcterms:W3CDTF">2024-02-20T09:43:52Z</dcterms:modified>
  <cp:revision>87</cp:revision>
  <dc:subject/>
  <dc:title>Использование моделирования в познавательно- исследовательской деятельности дошкольников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19</vt:i4>
  </property>
</Properties>
</file>