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7" r:id="rId20"/>
    <p:sldId id="276" r:id="rId21"/>
    <p:sldId id="274" r:id="rId22"/>
    <p:sldId id="273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26" autoAdjust="0"/>
  </p:normalViewPr>
  <p:slideViewPr>
    <p:cSldViewPr snapToGrid="0">
      <p:cViewPr varScale="1">
        <p:scale>
          <a:sx n="80" d="100"/>
          <a:sy n="80" d="100"/>
        </p:scale>
        <p:origin x="-96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9AF50-F043-4A55-A631-381010955DA7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2381B-E279-476F-9709-3AD73E2CD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381B-E279-476F-9709-3AD73E2CDE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6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381B-E279-476F-9709-3AD73E2CDE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8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381B-E279-476F-9709-3AD73E2CDE4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381B-E279-476F-9709-3AD73E2CDE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5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E392F6-923D-4FB2-B14B-352F8CFF9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784" y="312897"/>
            <a:ext cx="893413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BDF753-2ED5-4648-A27D-E18686015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784" y="2792572"/>
            <a:ext cx="893413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E23CDC-B9EF-4A84-95C1-2C5D72B3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303293-3339-4D6D-B6CC-F9C23997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9FFD52-56C3-4706-BC5B-40D099B9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5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518DE9-B37D-4976-9B0D-9E6E8083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2193CF3-5F64-4232-BF77-CCA437741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64915C-CD60-4738-8163-FECA8ACF7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1792ED-7606-488C-ACDE-E9D83669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89F8B4-E708-4C23-9D90-FF3A8B88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6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ACD5637-13A9-4861-9049-9CD3B08CF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D243F3-4764-4F36-AE7E-E19BD7787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08F41F-ACC1-4CB3-9324-CDDDBE58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693FBA-66FE-4D27-9C6B-491E037B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242E57-CB41-4BB7-BA1E-EAC31B79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FA9EFE-7AC9-470F-AA77-E34D4232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603B0F-1D9B-48A7-9EC5-6723DE6CA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47DF81-5C5F-4B6B-BDBA-C98289F3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BDC996-E260-4FAF-B8A4-BF1CDEA8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5EBF48-273E-4DBC-8169-B9C74CC7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7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B3C2CB-5E44-4DE0-807B-62B692A0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94" y="435572"/>
            <a:ext cx="9353863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E3E746-0C4B-4855-9010-843D35F0B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694" y="3315297"/>
            <a:ext cx="935386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8080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19B8BA-7433-4EC7-A40B-FCD78C73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6B1C7D-0266-4414-B6F9-9EA06585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C7C1EC-61DC-4C26-8AAB-755EBCF1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1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44B614-C248-472A-8F2E-C7EB204F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DB849D-9D96-4B8C-A99E-2D12EC6CB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0B8F1AA-39D1-4A10-968F-4F38BCC11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70C512-6708-424F-93E9-35DC53D7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FD8FB9-1C1B-4C24-80F8-0321DD63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B4DA11-0460-48F9-ACA0-1E4BE6D5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8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D5DF54-C424-4D09-B112-AA3A3994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D0A614-49BE-484E-A1B8-07FEC45F0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A5D2276-54FB-4DF5-8400-4F6C70C01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9AF072-108A-46E4-A627-03477D587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364590B-F503-4EAD-89C1-8951D557C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5AA23BB-745A-4600-B75B-AED0DD94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3653D38-3910-4579-855C-3F7F9B00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144CD37-1ADE-4A8C-8BDF-793DDD13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2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33FFEC-BDEF-419C-8A77-79B212D2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5F1D48-06EA-40D7-BF85-5E12163E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6610C8E-4420-4738-916D-2053DF0F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7CA1E5-11B6-48A7-B3A7-17DFBF5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7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08D372A-FA05-4E7F-9B84-85DA8DE9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051BA4-9F3D-4D48-920A-BDADAC31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47C77B4-8B09-4921-AEE2-7141DC65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8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F96943-540C-4EFB-8810-825FFC9D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EC2101-8E16-4870-805C-20E772401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A3B028-89DB-4096-8F16-3C84A9EA8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A71A22-9172-496C-9D5E-F70F1ED3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5D26CE-723D-4FFD-86B1-DBDF1AD3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9BEE8A-30B8-4F8C-8F7D-B39E59E1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5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395602-9366-418C-8BED-F4BA18F3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6393FD5-53F3-471B-836B-8C048EC0D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C38585-612A-45D5-9BCA-9B5123136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879A55-0AED-4E7E-89E7-1C7F5987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F974EF-1AC8-426D-A19B-6AD66FF2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022E6D-22A0-43A7-82FF-990F8708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5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D3F21-5568-4E61-B010-B56792C1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rgbClr val="4C00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FC591B-8C1A-44B2-8C83-EECEA5421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6A7CF7-846E-4427-930E-369672F77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9B25-EF60-4282-837B-9732A44B3DF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B408C2-2D9B-4608-A609-22F160FFF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354FA9-5825-47AD-9798-B827A18BC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000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34EC59-F21F-495F-9517-A996D1B1E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74" y="798245"/>
            <a:ext cx="11619408" cy="234791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B0F0"/>
                </a:solidFill>
              </a:rPr>
              <a:t>Внедрение новых форм методической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sz="4900" b="1" dirty="0">
                <a:solidFill>
                  <a:srgbClr val="00B0F0"/>
                </a:solidFill>
              </a:rPr>
              <a:t>работы как условие совершенствования деятельности ДОУ.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F59C8A-E3FB-4D80-87B7-C838833C6D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 </a:t>
            </a:r>
            <a:endParaRPr lang="ru-RU" dirty="0"/>
          </a:p>
          <a:p>
            <a:endParaRPr lang="ru-RU" sz="4400" b="1" dirty="0">
              <a:solidFill>
                <a:srgbClr val="00B0F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C:\Users\user\Desktop\на конференцию\фото\день воспитат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5" y="3146154"/>
            <a:ext cx="4680488" cy="35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диск ФОТО\2023 год\фото участков\SAM_948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5028" y="3146153"/>
            <a:ext cx="2663440" cy="35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1313594"/>
            <a:ext cx="10998200" cy="525323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00B0F0"/>
                </a:solidFill>
              </a:rPr>
              <a:t>Самообразование   Педагогический КВН</a:t>
            </a:r>
            <a:br>
              <a:rPr lang="ru-RU" sz="2600" b="1" dirty="0" smtClean="0">
                <a:solidFill>
                  <a:srgbClr val="00B0F0"/>
                </a:solidFill>
              </a:rPr>
            </a:br>
            <a:r>
              <a:rPr lang="ru-RU" sz="2400" dirty="0" smtClean="0"/>
              <a:t>«Только те знания прочны и ценны, которые вы добыли сами, побуждаемые собственной страстью. Всякое знание должно быть открытием, которое вы сделали сами» (Корней Чуковский)</a:t>
            </a:r>
            <a:br>
              <a:rPr lang="ru-RU" sz="2400" dirty="0" smtClean="0"/>
            </a:br>
            <a:endParaRPr lang="ru-RU" sz="26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3900" y="1511299"/>
            <a:ext cx="4474517" cy="5022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536" y="1502544"/>
            <a:ext cx="4372263" cy="503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65" y="683546"/>
            <a:ext cx="9353863" cy="959275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solidFill>
                  <a:srgbClr val="00B0F0"/>
                </a:solidFill>
              </a:rPr>
              <a:t>ИНТЕРАКТИВНЫЕ ФОРМЫ РАБОТЫ С ПЕДАГОГАМИ </a:t>
            </a:r>
            <a:r>
              <a:rPr lang="ru-RU" sz="2600" b="1" dirty="0" smtClean="0">
                <a:solidFill>
                  <a:srgbClr val="00B0F0"/>
                </a:solidFill>
              </a:rPr>
              <a:t>ДОУ</a:t>
            </a:r>
            <a:br>
              <a:rPr lang="ru-RU" sz="2600" b="1" dirty="0" smtClean="0">
                <a:solidFill>
                  <a:srgbClr val="00B0F0"/>
                </a:solidFill>
              </a:rPr>
            </a:br>
            <a:r>
              <a:rPr lang="ru-RU" sz="2400" b="1" dirty="0" err="1"/>
              <a:t>Коучинг</a:t>
            </a:r>
            <a:r>
              <a:rPr lang="ru-RU" sz="2400" b="1" dirty="0"/>
              <a:t>-сессия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6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1" y="1334292"/>
            <a:ext cx="2991172" cy="4896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57" y="1333813"/>
            <a:ext cx="7742050" cy="51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94" y="435572"/>
            <a:ext cx="9353863" cy="6183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300" b="1" dirty="0">
                <a:solidFill>
                  <a:srgbClr val="00B0F0"/>
                </a:solidFill>
              </a:rPr>
              <a:t>«Большой круг».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382" y="1330036"/>
            <a:ext cx="11520988" cy="448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3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94" y="435572"/>
            <a:ext cx="9353863" cy="9437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«Вечера вопросов и ответов», «Методические посиделки»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735" y="1496289"/>
            <a:ext cx="8403648" cy="4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94" y="435572"/>
            <a:ext cx="9353863" cy="62845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«Мозговая </a:t>
            </a:r>
            <a:r>
              <a:rPr lang="ru-RU" sz="2800" b="1" dirty="0">
                <a:solidFill>
                  <a:srgbClr val="00B0F0"/>
                </a:solidFill>
              </a:rPr>
              <a:t>атака (мозговой штурм)»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696" y="1512917"/>
            <a:ext cx="11430001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7468"/>
            <a:ext cx="9353863" cy="861213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2800" b="1" dirty="0">
                <a:solidFill>
                  <a:srgbClr val="00B0F0"/>
                </a:solidFill>
              </a:rPr>
              <a:t>«Методический ринг</a:t>
            </a:r>
            <a:r>
              <a:rPr lang="ru-RU" sz="2800" b="1" dirty="0" smtClean="0">
                <a:solidFill>
                  <a:srgbClr val="00B0F0"/>
                </a:solidFill>
              </a:rPr>
              <a:t>»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1"/>
          <a:stretch/>
        </p:blipFill>
        <p:spPr>
          <a:xfrm>
            <a:off x="415636" y="868681"/>
            <a:ext cx="3358342" cy="5860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4" y="1135406"/>
            <a:ext cx="7403869" cy="55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571" y="136313"/>
            <a:ext cx="9353863" cy="7448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Тренинг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06" y="1005759"/>
            <a:ext cx="8401396" cy="57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822" y="169566"/>
            <a:ext cx="9353863" cy="12103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Метод </a:t>
            </a:r>
            <a:r>
              <a:rPr lang="en-US" dirty="0">
                <a:solidFill>
                  <a:srgbClr val="00B0F0"/>
                </a:solidFill>
              </a:rPr>
              <a:t>SWOT-</a:t>
            </a:r>
            <a:r>
              <a:rPr lang="ru-RU" dirty="0" smtClean="0">
                <a:solidFill>
                  <a:srgbClr val="00B0F0"/>
                </a:solidFill>
              </a:rPr>
              <a:t>анализа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74" y="1350813"/>
            <a:ext cx="8450580" cy="52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94" y="435573"/>
            <a:ext cx="9353863" cy="84458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Синтез идей 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1583574"/>
            <a:ext cx="1005840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69" y="285943"/>
            <a:ext cx="9353863" cy="86121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«Аквариум»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941" y="1203865"/>
            <a:ext cx="9353863" cy="15001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 детский сад привезли одну интерактивную доску, на которую претендуют 8 сотрудников. Каждый из сотрудников должен аргументировать, почему именно ему должны отдать новое оборудование.  Кому нужней он в работе с детьми? </a:t>
            </a:r>
            <a:endParaRPr lang="ru-RU" dirty="0" smtClean="0"/>
          </a:p>
          <a:p>
            <a:pPr algn="just"/>
            <a:r>
              <a:rPr lang="ru-RU" dirty="0" smtClean="0"/>
              <a:t>Аргументируйте</a:t>
            </a:r>
            <a:r>
              <a:rPr lang="ru-RU" dirty="0"/>
              <a:t>, кому из вас нужнее оборудование.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" y="2726573"/>
            <a:ext cx="4768735" cy="3576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05" y="2726573"/>
            <a:ext cx="4926676" cy="36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9425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52993" y="1565328"/>
            <a:ext cx="2634712" cy="635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F65F437-71DF-4B9D-B407-87DF581E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1" y="110108"/>
            <a:ext cx="11345014" cy="1641201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B0F0"/>
                </a:solidFill>
              </a:rPr>
              <a:t>Цель	методической	</a:t>
            </a:r>
            <a:r>
              <a:rPr lang="ru-RU" sz="2400" b="1" dirty="0" smtClean="0">
                <a:solidFill>
                  <a:srgbClr val="00B0F0"/>
                </a:solidFill>
              </a:rPr>
              <a:t>работы является </a:t>
            </a:r>
            <a:r>
              <a:rPr lang="ru-RU" sz="2400" b="1" dirty="0">
                <a:solidFill>
                  <a:srgbClr val="00B0F0"/>
                </a:solidFill>
              </a:rPr>
              <a:t>создание оптимальных условий для непрерывного повышения уровня общей и педагогической     культуры	участников     </a:t>
            </a:r>
            <a:r>
              <a:rPr lang="ru-RU" sz="2400" b="1" dirty="0" smtClean="0">
                <a:solidFill>
                  <a:srgbClr val="00B0F0"/>
                </a:solidFill>
              </a:rPr>
              <a:t>образовательного процесса.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16BE596-A7E5-470B-8505-D69F3180B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680" y="1738959"/>
            <a:ext cx="9353863" cy="1500187"/>
          </a:xfrm>
        </p:spPr>
        <p:txBody>
          <a:bodyPr/>
          <a:lstStyle/>
          <a:p>
            <a:r>
              <a:rPr lang="ru-RU" dirty="0" smtClean="0"/>
              <a:t>        ПРИНЦИПЫ </a:t>
            </a:r>
            <a:r>
              <a:rPr lang="ru-RU" dirty="0"/>
              <a:t>МР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451" y="2526224"/>
            <a:ext cx="2944678" cy="29136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Дифференциация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Подходов 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повышению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организации МР.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2584" y="2526222"/>
            <a:ext cx="3515530" cy="3099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Непрерывность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и профессионального совершенствования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00077" y="2526222"/>
            <a:ext cx="2544304" cy="3099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Адресность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Помощи;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Обобщения опыта.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570349" y="2200758"/>
            <a:ext cx="0" cy="325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0"/>
          </p:cNvCxnSpPr>
          <p:nvPr/>
        </p:nvCxnSpPr>
        <p:spPr>
          <a:xfrm>
            <a:off x="5570349" y="2200758"/>
            <a:ext cx="3401880" cy="325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 flipH="1">
            <a:off x="1921790" y="2200758"/>
            <a:ext cx="3648559" cy="325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69" y="202816"/>
            <a:ext cx="9353863" cy="1027468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Кейс-метод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694" y="1346663"/>
            <a:ext cx="4506317" cy="3468822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ситуации делятся на:</a:t>
            </a:r>
          </a:p>
          <a:p>
            <a:pPr algn="l"/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• ситуации – 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иллюстрации;</a:t>
            </a:r>
            <a:endParaRPr lang="ru-RU" sz="8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• ситуации – упражнения;</a:t>
            </a:r>
          </a:p>
          <a:p>
            <a:pPr algn="l"/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• ситуации – оценки;</a:t>
            </a:r>
          </a:p>
          <a:p>
            <a:pPr algn="l"/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• ситуации – проблемы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6000" dirty="0" smtClean="0"/>
          </a:p>
          <a:p>
            <a:pPr algn="l"/>
            <a:r>
              <a:rPr lang="ru-RU" sz="6000" smtClean="0"/>
              <a:t>Симпозиум</a:t>
            </a:r>
            <a:endParaRPr lang="ru-RU" sz="6000" dirty="0" smtClean="0"/>
          </a:p>
          <a:p>
            <a:pPr algn="l"/>
            <a:r>
              <a:rPr lang="ru-RU" sz="6000" dirty="0" smtClean="0"/>
              <a:t>Дебаты</a:t>
            </a:r>
          </a:p>
          <a:p>
            <a:pPr algn="l"/>
            <a:r>
              <a:rPr lang="ru-RU" sz="6000" dirty="0"/>
              <a:t>Диспут</a:t>
            </a:r>
          </a:p>
          <a:p>
            <a:pPr algn="l"/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638502" y="1213658"/>
            <a:ext cx="5835534" cy="4222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Законы диспута</a:t>
            </a:r>
            <a:endParaRPr lang="ru-RU" sz="3200" dirty="0"/>
          </a:p>
          <a:p>
            <a:pPr marL="266700" indent="-184150" algn="l"/>
            <a:r>
              <a:rPr lang="ru-RU" sz="3200" dirty="0"/>
              <a:t>•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Диспут – свободный обмен мнениями.</a:t>
            </a:r>
          </a:p>
          <a:p>
            <a:pPr marL="266700" indent="-184150"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На диспуте все активны. В споре все равны.</a:t>
            </a:r>
          </a:p>
          <a:p>
            <a:pPr marL="266700" indent="-184150"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Каждый выступает и критикует любое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положение,с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которым не согласен.</a:t>
            </a:r>
          </a:p>
          <a:p>
            <a:pPr marL="266700" indent="-184150"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Говори, что думаешь, и думай, что говоришь.</a:t>
            </a:r>
          </a:p>
          <a:p>
            <a:pPr marL="266700" indent="-184150"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Главное в диспуте –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факты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логика, умение доказывать. Мимика, жесты, восклицания в качестве аргументов не принимаются.</a:t>
            </a:r>
          </a:p>
          <a:p>
            <a:pPr marL="266700" indent="-184150"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Острое, меткое слово приветствуется.</a:t>
            </a:r>
          </a:p>
          <a:p>
            <a:pPr marL="266700" indent="-184150"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Перешептывание на месте, неуместные шутки запрещаются.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9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94" y="435573"/>
            <a:ext cx="9353863" cy="8944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«</a:t>
            </a:r>
            <a:r>
              <a:rPr lang="ru-RU" dirty="0" err="1">
                <a:solidFill>
                  <a:srgbClr val="00B0F0"/>
                </a:solidFill>
              </a:rPr>
              <a:t>Квик</a:t>
            </a:r>
            <a:r>
              <a:rPr lang="ru-RU" dirty="0">
                <a:solidFill>
                  <a:srgbClr val="00B0F0"/>
                </a:solidFill>
              </a:rPr>
              <a:t> – настройка»: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069" y="1370119"/>
            <a:ext cx="9759960" cy="1500187"/>
          </a:xfrm>
        </p:spPr>
        <p:txBody>
          <a:bodyPr>
            <a:normAutofit fontScale="25000" lnSpcReduction="20000"/>
          </a:bodyPr>
          <a:lstStyle/>
          <a:p>
            <a:pPr marL="365125" indent="-365125" algn="l"/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1. Если вы хотите нравиться людям - улыбайтесь! Улыбка, солнечный лучик для опечаленных, противоядие созданное природой от неприятностей.</a:t>
            </a:r>
          </a:p>
          <a:p>
            <a:pPr marL="365125" indent="-365125" algn="l"/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2. Вы самые лучшие и красивые, пусть все манекенщицы мира вам позавидуют.</a:t>
            </a:r>
          </a:p>
          <a:p>
            <a:pPr marL="365125" indent="-365125" algn="l"/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3. Есть люди подобно золотой монете: чем дольше работают, тем дороже ценятся.</a:t>
            </a:r>
          </a:p>
          <a:p>
            <a:pPr marL="365125" indent="-365125" algn="l"/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4. Нет лучше любимой подруги, чем любимая работа : не стареет,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и стареть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дает.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marL="365125" indent="-365125" algn="l"/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5. Трудности закаляют на пути к счастью.</a:t>
            </a:r>
          </a:p>
          <a:p>
            <a:pPr marL="365125" indent="-365125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4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94" y="435572"/>
            <a:ext cx="9353863" cy="18088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F0"/>
                </a:solidFill>
              </a:rPr>
              <a:t>Перезагрузка  методической работы </a:t>
            </a:r>
            <a:r>
              <a:rPr lang="ru-RU" sz="4000" b="1" dirty="0" smtClean="0">
                <a:solidFill>
                  <a:srgbClr val="00B0F0"/>
                </a:solidFill>
              </a:rPr>
              <a:t>помогает: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069" y="1330037"/>
            <a:ext cx="9577081" cy="462187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педагогам:</a:t>
            </a:r>
          </a:p>
          <a:p>
            <a:pPr marL="1163638" algn="l">
              <a:buFont typeface="Arial" pitchFamily="34" charset="0"/>
              <a:buChar char="•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глубже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переосмыслить сущность, цели и задачи дошкольного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образования,</a:t>
            </a:r>
          </a:p>
          <a:p>
            <a:pPr marL="1163638" algn="l">
              <a:buFont typeface="Arial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овладеть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новыми педагогическими технологиями, обеспечивающими личностно-ориентированный подход;</a:t>
            </a:r>
          </a:p>
          <a:p>
            <a:pPr marL="1163638" algn="l">
              <a:buFont typeface="Arial" pitchFamily="34" charset="0"/>
              <a:buChar char="•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проанализировать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методическое обеспечение с позиций требований к реализации ФГОС ДО, ФОП в ДОУ;</a:t>
            </a:r>
          </a:p>
          <a:p>
            <a:pPr marL="1163638" algn="l">
              <a:buFont typeface="Arial" pitchFamily="34" charset="0"/>
              <a:buChar char="•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выбрать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программы, учебно-дидактические пособия;</a:t>
            </a:r>
          </a:p>
          <a:p>
            <a:pPr marL="1163638" algn="l">
              <a:buFont typeface="Arial" pitchFamily="34" charset="0"/>
              <a:buChar char="•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расширить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возможности личностного саморазвития и самореализации педагогов.</a:t>
            </a:r>
          </a:p>
          <a:p>
            <a:pPr algn="l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детям: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повышение  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развития дошкольников и усвоения программного содержания.</a:t>
            </a:r>
          </a:p>
          <a:p>
            <a:pPr algn="l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родителям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гарантия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качества полученных умений и навыков воспитанниками ДОУ.</a:t>
            </a:r>
          </a:p>
          <a:p>
            <a:pPr algn="l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ДОУ: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повышение качества образования в целом, повышение имиджа среди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765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3" y="867836"/>
            <a:ext cx="10034688" cy="1509606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"В разные эпохи всегда познается нечто разное потому, что в них действуют по разному"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И.Ф. </a:t>
            </a:r>
            <a:r>
              <a:rPr lang="ru-RU" sz="4000" dirty="0" err="1"/>
              <a:t>Гербард</a:t>
            </a:r>
            <a:r>
              <a:rPr lang="ru-RU" sz="4000" dirty="0"/>
              <a:t>).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477" y="2452254"/>
            <a:ext cx="9144000" cy="42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2" y="542441"/>
            <a:ext cx="10238776" cy="50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6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86" y="1"/>
            <a:ext cx="10260133" cy="100738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Формы организации методической работы с педагогическим коллективом.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973" y="976393"/>
            <a:ext cx="9810427" cy="454100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63066"/>
              </p:ext>
            </p:extLst>
          </p:nvPr>
        </p:nvGraphicFramePr>
        <p:xfrm>
          <a:off x="187700" y="1370595"/>
          <a:ext cx="9886198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099"/>
                <a:gridCol w="494309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Традиционные: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Инновационные: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6563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в едином образовательном пространстве; </a:t>
                      </a:r>
                    </a:p>
                    <a:p>
                      <a:pPr marL="436563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проблемные семинары;</a:t>
                      </a:r>
                    </a:p>
                    <a:p>
                      <a:pPr marL="436563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семинары-практикумы;</a:t>
                      </a:r>
                    </a:p>
                    <a:p>
                      <a:pPr marL="436563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«Дни открытых дверей»;</a:t>
                      </a:r>
                    </a:p>
                    <a:p>
                      <a:pPr marL="436563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в творческих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микрогруппах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436563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наставничество;</a:t>
                      </a:r>
                    </a:p>
                    <a:p>
                      <a:pPr marL="436563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«Эстафеты педагогического мастерства»; </a:t>
                      </a:r>
                    </a:p>
                    <a:p>
                      <a:pPr marL="436563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советы;</a:t>
                      </a:r>
                    </a:p>
                    <a:p>
                      <a:pPr marL="436563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квалификации.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«Копилка педагогического мастерства»;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мастер-классы;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проектная деятельность;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банка инновационных идей;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стажёрские площадки;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творческие конкурсы;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творческая лаборатория софт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скилс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издательская деятельность.</a:t>
                      </a:r>
                    </a:p>
                    <a:p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1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86" y="234094"/>
            <a:ext cx="9353863" cy="72680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Педагогические советы.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83" y="1247611"/>
            <a:ext cx="5845602" cy="4858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2827" y="1247610"/>
            <a:ext cx="5889356" cy="48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199" y="249593"/>
            <a:ext cx="9353863" cy="788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200" b="1" dirty="0">
                <a:solidFill>
                  <a:srgbClr val="00B0F0"/>
                </a:solidFill>
              </a:rPr>
              <a:t>Консультирование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43" y="1075255"/>
            <a:ext cx="3797085" cy="5350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51" y="1075255"/>
            <a:ext cx="7134650" cy="535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691" y="280589"/>
            <a:ext cx="9353863" cy="618313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00B0F0"/>
                </a:solidFill>
              </a:rPr>
              <a:t>Семинары и семинары-практикумы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58" y="1000494"/>
            <a:ext cx="4023009" cy="5370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23" y="1000493"/>
            <a:ext cx="7160216" cy="537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687" y="1737429"/>
            <a:ext cx="9353863" cy="509825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00B0F0"/>
                </a:solidFill>
              </a:rPr>
              <a:t>Открытый </a:t>
            </a:r>
            <a:r>
              <a:rPr lang="ru-RU" sz="2900" b="1" dirty="0" smtClean="0">
                <a:solidFill>
                  <a:srgbClr val="00B0F0"/>
                </a:solidFill>
              </a:rPr>
              <a:t>показ</a:t>
            </a:r>
            <a:br>
              <a:rPr lang="ru-RU" sz="2900" b="1" dirty="0" smtClean="0">
                <a:solidFill>
                  <a:srgbClr val="00B0F0"/>
                </a:solidFill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«Передовой педагогический опыт — это средство целенаправленного совершенствования учебно-воспитательного процесса, удовлетворяющее актуальные потребности практики обучения и воспитания!» (Я.С.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Турбовской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40" y="1999279"/>
            <a:ext cx="5290087" cy="4486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2792" y="1941158"/>
            <a:ext cx="5036223" cy="46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691" y="125607"/>
            <a:ext cx="9353863" cy="106776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B0F0"/>
                </a:solidFill>
              </a:rPr>
              <a:t>Деловые </a:t>
            </a:r>
            <a:r>
              <a:rPr lang="ru-RU" sz="2600" b="1" dirty="0" smtClean="0">
                <a:solidFill>
                  <a:srgbClr val="00B0F0"/>
                </a:solidFill>
              </a:rPr>
              <a:t>игры; «</a:t>
            </a:r>
            <a:r>
              <a:rPr lang="ru-RU" sz="2600" b="1" dirty="0">
                <a:solidFill>
                  <a:srgbClr val="00B0F0"/>
                </a:solidFill>
              </a:rPr>
              <a:t>Круглый стол</a:t>
            </a:r>
            <a:r>
              <a:rPr lang="ru-RU" sz="2600" b="1" dirty="0" smtClean="0">
                <a:solidFill>
                  <a:srgbClr val="00B0F0"/>
                </a:solidFill>
              </a:rPr>
              <a:t>»;</a:t>
            </a:r>
            <a:r>
              <a:rPr lang="ru-RU" sz="2600" b="1" dirty="0">
                <a:solidFill>
                  <a:srgbClr val="00B0F0"/>
                </a:solidFill>
              </a:rPr>
              <a:t/>
            </a:r>
            <a:br>
              <a:rPr lang="ru-RU" sz="2600" b="1" dirty="0">
                <a:solidFill>
                  <a:srgbClr val="00B0F0"/>
                </a:solidFill>
              </a:rPr>
            </a:br>
            <a:r>
              <a:rPr lang="ru-RU" sz="2600" b="1" dirty="0">
                <a:solidFill>
                  <a:srgbClr val="00B0F0"/>
                </a:solidFill>
              </a:rPr>
              <a:t>Творческие </a:t>
            </a:r>
            <a:r>
              <a:rPr lang="ru-RU" sz="2600" b="1" dirty="0" err="1">
                <a:solidFill>
                  <a:srgbClr val="00B0F0"/>
                </a:solidFill>
              </a:rPr>
              <a:t>микрогруппы</a:t>
            </a:r>
            <a:endParaRPr lang="ru-RU" sz="26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694" y="3315297"/>
            <a:ext cx="9353863" cy="1690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968" y="1238314"/>
            <a:ext cx="4489919" cy="5122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93" y="1238314"/>
            <a:ext cx="6829587" cy="51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ь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90A61888-6AC9-47A9-BC32-1225B3CA066E}" vid="{3FCEDFEC-CF34-4DBA-8A82-3D0C60C355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дель 1</Template>
  <TotalTime>244</TotalTime>
  <Words>488</Words>
  <Application>Microsoft Office PowerPoint</Application>
  <PresentationFormat>Произвольный</PresentationFormat>
  <Paragraphs>94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дель 1</vt:lpstr>
      <vt:lpstr>Внедрение новых форм методической работы как условие совершенствования деятельности ДОУ.</vt:lpstr>
      <vt:lpstr>Цель методической работы является создание оптимальных условий для непрерывного повышения уровня общей и педагогической     культуры участников     образовательного процесса.</vt:lpstr>
      <vt:lpstr>Презентация PowerPoint</vt:lpstr>
      <vt:lpstr>Формы организации методической работы с педагогическим коллективом.</vt:lpstr>
      <vt:lpstr>Педагогические советы.</vt:lpstr>
      <vt:lpstr> Консультирование</vt:lpstr>
      <vt:lpstr>Семинары и семинары-практикумы</vt:lpstr>
      <vt:lpstr>Открытый показ «Передовой педагогический опыт — это средство целенаправленного совершенствования учебно-воспитательного процесса, удовлетворяющее актуальные потребности практики обучения и воспитания!» (Я.С. Турбовской). </vt:lpstr>
      <vt:lpstr>Деловые игры; «Круглый стол»; Творческие микрогруппы</vt:lpstr>
      <vt:lpstr>Самообразование   Педагогический КВН «Только те знания прочны и ценны, которые вы добыли сами, побуждаемые собственной страстью. Всякое знание должно быть открытием, которое вы сделали сами» (Корней Чуковский) </vt:lpstr>
      <vt:lpstr>ИНТЕРАКТИВНЫЕ ФОРМЫ РАБОТЫ С ПЕДАГОГАМИ ДОУ Коучинг-сессия  </vt:lpstr>
      <vt:lpstr> «Большой круг». </vt:lpstr>
      <vt:lpstr>«Вечера вопросов и ответов», «Методические посиделки» </vt:lpstr>
      <vt:lpstr>«Мозговая атака (мозговой штурм)»</vt:lpstr>
      <vt:lpstr> «Методический ринг»</vt:lpstr>
      <vt:lpstr>Тренинг</vt:lpstr>
      <vt:lpstr>Метод SWOT-анализа</vt:lpstr>
      <vt:lpstr>Синтез идей </vt:lpstr>
      <vt:lpstr>«Аквариум»</vt:lpstr>
      <vt:lpstr>Кейс-метод </vt:lpstr>
      <vt:lpstr>«Квик – настройка»:</vt:lpstr>
      <vt:lpstr>Перезагрузка  методической работы помогает: </vt:lpstr>
      <vt:lpstr>"В разные эпохи всегда познается нечто разное потому, что в них действуют по разному"  (И.Ф. Гербард).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</dc:title>
  <dc:creator>Эрика</dc:creator>
  <cp:lastModifiedBy>Филипьева</cp:lastModifiedBy>
  <cp:revision>34</cp:revision>
  <dcterms:created xsi:type="dcterms:W3CDTF">2020-10-12T16:39:00Z</dcterms:created>
  <dcterms:modified xsi:type="dcterms:W3CDTF">2024-02-22T05:08:04Z</dcterms:modified>
</cp:coreProperties>
</file>