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282" r:id="rId3"/>
    <p:sldId id="300" r:id="rId4"/>
    <p:sldId id="281" r:id="rId5"/>
    <p:sldId id="301" r:id="rId6"/>
    <p:sldId id="292" r:id="rId7"/>
    <p:sldId id="302" r:id="rId8"/>
    <p:sldId id="286" r:id="rId9"/>
    <p:sldId id="303" r:id="rId10"/>
    <p:sldId id="288" r:id="rId11"/>
    <p:sldId id="304" r:id="rId12"/>
    <p:sldId id="305" r:id="rId13"/>
    <p:sldId id="289" r:id="rId14"/>
    <p:sldId id="290" r:id="rId15"/>
    <p:sldId id="291" r:id="rId16"/>
    <p:sldId id="29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3300"/>
    <a:srgbClr val="0072BC"/>
    <a:srgbClr val="CCFFFF"/>
    <a:srgbClr val="99FF33"/>
    <a:srgbClr val="FF6600"/>
    <a:srgbClr val="0A55A2"/>
    <a:srgbClr val="273478"/>
    <a:srgbClr val="1B3281"/>
    <a:srgbClr val="EB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4" autoAdjust="0"/>
    <p:restoredTop sz="96086" autoAdjust="0"/>
  </p:normalViewPr>
  <p:slideViewPr>
    <p:cSldViewPr snapToGrid="0">
      <p:cViewPr varScale="1">
        <p:scale>
          <a:sx n="117" d="100"/>
          <a:sy n="117" d="100"/>
        </p:scale>
        <p:origin x="-40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F3F7B3-0984-4795-9CB2-7F273A007B70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92612F-96A2-45F8-93F2-1CB624C8A846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accent4">
            <a:lumMod val="60000"/>
            <a:lumOff val="40000"/>
          </a:schemeClr>
        </a:solidFill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3. ЭТАП Оформление и утверждение ИОМ</a:t>
          </a:r>
        </a:p>
      </dgm:t>
    </dgm:pt>
    <dgm:pt modelId="{F70E41B7-D7DD-4D07-8D23-6906F8F24CAC}" type="parTrans" cxnId="{EDE32F39-5399-49EC-9959-0890A504DCD7}">
      <dgm:prSet/>
      <dgm:spPr/>
      <dgm:t>
        <a:bodyPr/>
        <a:lstStyle/>
        <a:p>
          <a:endParaRPr lang="ru-RU"/>
        </a:p>
      </dgm:t>
    </dgm:pt>
    <dgm:pt modelId="{3CCB968F-0A83-4D99-B9F2-4FFD6B4414EF}" type="sibTrans" cxnId="{EDE32F39-5399-49EC-9959-0890A504DCD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rgbClr val="FF3300"/>
        </a:solidFill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1. ЭТАП </a:t>
          </a:r>
        </a:p>
        <a:p>
          <a:r>
            <a:rPr lang="ru-RU" sz="1200" dirty="0">
              <a:solidFill>
                <a:schemeClr val="tx1"/>
              </a:solidFill>
            </a:rPr>
            <a:t>Диагностика профессиональных дефицитов</a:t>
          </a:r>
        </a:p>
      </dgm:t>
    </dgm:pt>
    <dgm:pt modelId="{F19D7B2B-CD0A-490E-BA7E-8CCABE7A51C2}">
      <dgm:prSet phldrT="[Текст]" custT="1"/>
      <dgm:spPr>
        <a:solidFill>
          <a:srgbClr val="CCFFFF"/>
        </a:solidFill>
        <a:ln>
          <a:solidFill>
            <a:srgbClr val="0A55A2"/>
          </a:solidFill>
        </a:ln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5. ЭТАП Корректировка ИОМ</a:t>
          </a:r>
        </a:p>
      </dgm:t>
    </dgm:pt>
    <dgm:pt modelId="{09A01FEB-839D-4F27-8A1F-F07A0AE21F62}" type="parTrans" cxnId="{9C3EBCC9-A745-4C4C-86D2-8BE9E6FCBBE6}">
      <dgm:prSet/>
      <dgm:spPr/>
      <dgm:t>
        <a:bodyPr/>
        <a:lstStyle/>
        <a:p>
          <a:endParaRPr lang="ru-RU"/>
        </a:p>
      </dgm:t>
    </dgm:pt>
    <dgm:pt modelId="{394CEA98-DBA4-4E85-8BF1-589475816745}" type="sibTrans" cxnId="{9C3EBCC9-A745-4C4C-86D2-8BE9E6FCBBE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rgbClr val="FF9933"/>
        </a:solidFill>
        <a:ln/>
      </dgm:spPr>
      <dgm:t>
        <a:bodyPr/>
        <a:lstStyle/>
        <a:p>
          <a:r>
            <a:rPr lang="ru-RU" sz="1200" dirty="0">
              <a:solidFill>
                <a:schemeClr val="tx1"/>
              </a:solidFill>
            </a:rPr>
            <a:t>2. ЭТАП </a:t>
          </a:r>
        </a:p>
        <a:p>
          <a:r>
            <a:rPr lang="ru-RU" sz="1200" dirty="0">
              <a:solidFill>
                <a:schemeClr val="tx1"/>
              </a:solidFill>
            </a:rPr>
            <a:t>Отбор содержания для ИОМ учителя</a:t>
          </a:r>
        </a:p>
      </dgm:t>
    </dgm:pt>
    <dgm:pt modelId="{6413D898-E8EC-4A70-9A82-D3276D905727}">
      <dgm:prSet phldrT="[Текст]"/>
      <dgm:spPr>
        <a:solidFill>
          <a:srgbClr val="99FF33"/>
        </a:solidFill>
        <a:ln>
          <a:solidFill>
            <a:srgbClr val="0A55A2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4. ЭТАП Прохождение ИОМ учителем</a:t>
          </a:r>
        </a:p>
      </dgm:t>
    </dgm:pt>
    <dgm:pt modelId="{72A57F03-B46B-4D61-8F39-7D2AE81DD01A}" type="parTrans" cxnId="{73D22DFA-1369-42C6-A50C-C3AE86F6FB4A}">
      <dgm:prSet/>
      <dgm:spPr/>
      <dgm:t>
        <a:bodyPr/>
        <a:lstStyle/>
        <a:p>
          <a:endParaRPr lang="ru-RU"/>
        </a:p>
      </dgm:t>
    </dgm:pt>
    <dgm:pt modelId="{C70F1EBD-6444-4FCF-8E4E-2F42B9BD130C}" type="sibTrans" cxnId="{73D22DFA-1369-42C6-A50C-C3AE86F6FB4A}">
      <dgm:prSet/>
      <dgm:spPr>
        <a:solidFill>
          <a:srgbClr val="0072BC"/>
        </a:solidFill>
        <a:ln>
          <a:solidFill>
            <a:srgbClr val="0A55A2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6. ЭТАП</a:t>
          </a:r>
        </a:p>
        <a:p>
          <a:r>
            <a:rPr lang="ru-RU" dirty="0">
              <a:solidFill>
                <a:schemeClr val="tx1"/>
              </a:solidFill>
            </a:rPr>
            <a:t>Оценка эффективности ИОМ</a:t>
          </a:r>
        </a:p>
      </dgm:t>
    </dgm:pt>
    <dgm:pt modelId="{8A7AC2C3-E7DC-4E16-98F4-747D07C56561}" type="pres">
      <dgm:prSet presAssocID="{18F3F7B3-0984-4795-9CB2-7F273A007B7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8913A6-F218-4632-A1C3-135E0504E6A3}" type="pres">
      <dgm:prSet presAssocID="{4D92612F-96A2-45F8-93F2-1CB624C8A846}" presName="composite" presStyleCnt="0"/>
      <dgm:spPr/>
    </dgm:pt>
    <dgm:pt modelId="{AD33759F-5838-4345-AD40-D74211AA91FB}" type="pres">
      <dgm:prSet presAssocID="{4D92612F-96A2-45F8-93F2-1CB624C8A846}" presName="Parent1" presStyleLbl="node1" presStyleIdx="0" presStyleCnt="6" custLinFactNeighborX="-39915" custLinFactNeighborY="459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461C56-30F6-4BE8-8D29-F55B5A4EDF8C}" type="pres">
      <dgm:prSet presAssocID="{4D92612F-96A2-45F8-93F2-1CB624C8A84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DC6BC98-9DEB-4B09-A1E3-82B24EAB6579}" type="pres">
      <dgm:prSet presAssocID="{4D92612F-96A2-45F8-93F2-1CB624C8A846}" presName="BalanceSpacing" presStyleCnt="0"/>
      <dgm:spPr/>
    </dgm:pt>
    <dgm:pt modelId="{FDDA74C1-357F-4029-81BD-05886EC6E0F1}" type="pres">
      <dgm:prSet presAssocID="{4D92612F-96A2-45F8-93F2-1CB624C8A846}" presName="BalanceSpacing1" presStyleCnt="0"/>
      <dgm:spPr/>
    </dgm:pt>
    <dgm:pt modelId="{82052B44-9196-48F4-A8EF-6F976B647FCB}" type="pres">
      <dgm:prSet presAssocID="{3CCB968F-0A83-4D99-B9F2-4FFD6B4414EF}" presName="Accent1Text" presStyleLbl="node1" presStyleIdx="1" presStyleCnt="6" custLinFactX="-43020" custLinFactNeighborX="-100000" custLinFactNeighborY="44341"/>
      <dgm:spPr/>
      <dgm:t>
        <a:bodyPr/>
        <a:lstStyle/>
        <a:p>
          <a:endParaRPr lang="ru-RU"/>
        </a:p>
      </dgm:t>
    </dgm:pt>
    <dgm:pt modelId="{5BD6C129-1C0D-46F3-80AE-FE430F63A9EC}" type="pres">
      <dgm:prSet presAssocID="{3CCB968F-0A83-4D99-B9F2-4FFD6B4414EF}" presName="spaceBetweenRectangles" presStyleCnt="0"/>
      <dgm:spPr/>
    </dgm:pt>
    <dgm:pt modelId="{C851B73C-FCF3-4CE4-ADEB-5C4D4213EF6D}" type="pres">
      <dgm:prSet presAssocID="{F19D7B2B-CD0A-490E-BA7E-8CCABE7A51C2}" presName="composite" presStyleCnt="0"/>
      <dgm:spPr/>
    </dgm:pt>
    <dgm:pt modelId="{A9D42078-4E0B-4DF8-9CBD-3EA3ED60F56B}" type="pres">
      <dgm:prSet presAssocID="{F19D7B2B-CD0A-490E-BA7E-8CCABE7A51C2}" presName="Parent1" presStyleLbl="node1" presStyleIdx="2" presStyleCnt="6" custLinFactX="43614" custLinFactNeighborX="100000" custLinFactNeighborY="8580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1145A-2F95-4395-814A-3E7485DD2096}" type="pres">
      <dgm:prSet presAssocID="{F19D7B2B-CD0A-490E-BA7E-8CCABE7A51C2}" presName="Childtext1" presStyleLbl="revTx" presStyleIdx="1" presStyleCnt="3" custLinFactNeighborX="88" custLinFactNeighborY="1323">
        <dgm:presLayoutVars>
          <dgm:chMax val="0"/>
          <dgm:chPref val="0"/>
          <dgm:bulletEnabled val="1"/>
        </dgm:presLayoutVars>
      </dgm:prSet>
      <dgm:spPr/>
    </dgm:pt>
    <dgm:pt modelId="{24651267-612F-471A-87D8-3B5176377FF0}" type="pres">
      <dgm:prSet presAssocID="{F19D7B2B-CD0A-490E-BA7E-8CCABE7A51C2}" presName="BalanceSpacing" presStyleCnt="0"/>
      <dgm:spPr/>
    </dgm:pt>
    <dgm:pt modelId="{3F32F39B-8199-4849-A22D-65ED321E53FC}" type="pres">
      <dgm:prSet presAssocID="{F19D7B2B-CD0A-490E-BA7E-8CCABE7A51C2}" presName="BalanceSpacing1" presStyleCnt="0"/>
      <dgm:spPr/>
    </dgm:pt>
    <dgm:pt modelId="{746C7F20-4FC4-48A3-AE1E-2DF8D7EA2446}" type="pres">
      <dgm:prSet presAssocID="{394CEA98-DBA4-4E85-8BF1-589475816745}" presName="Accent1Text" presStyleLbl="node1" presStyleIdx="3" presStyleCnt="6" custLinFactX="-96386" custLinFactNeighborX="-100000" custLinFactNeighborY="-39510"/>
      <dgm:spPr/>
      <dgm:t>
        <a:bodyPr/>
        <a:lstStyle/>
        <a:p>
          <a:endParaRPr lang="ru-RU"/>
        </a:p>
      </dgm:t>
    </dgm:pt>
    <dgm:pt modelId="{659D8102-7341-4B9D-A11C-130DEC62E3E9}" type="pres">
      <dgm:prSet presAssocID="{394CEA98-DBA4-4E85-8BF1-589475816745}" presName="spaceBetweenRectangles" presStyleCnt="0"/>
      <dgm:spPr/>
    </dgm:pt>
    <dgm:pt modelId="{65A5F7D2-1BBB-4DF3-97E9-624B55142821}" type="pres">
      <dgm:prSet presAssocID="{6413D898-E8EC-4A70-9A82-D3276D905727}" presName="composite" presStyleCnt="0"/>
      <dgm:spPr/>
    </dgm:pt>
    <dgm:pt modelId="{009832DE-7945-425C-B3CF-F10276BEFE31}" type="pres">
      <dgm:prSet presAssocID="{6413D898-E8EC-4A70-9A82-D3276D905727}" presName="Parent1" presStyleLbl="node1" presStyleIdx="4" presStyleCnt="6" custLinFactNeighborX="-13228" custLinFactNeighborY="9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BB125-1AA7-4EAE-8576-5B26F685BD7B}" type="pres">
      <dgm:prSet presAssocID="{6413D898-E8EC-4A70-9A82-D3276D905727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AA2C0F39-B037-4FCF-B697-117470CB30EA}" type="pres">
      <dgm:prSet presAssocID="{6413D898-E8EC-4A70-9A82-D3276D905727}" presName="BalanceSpacing" presStyleCnt="0"/>
      <dgm:spPr/>
    </dgm:pt>
    <dgm:pt modelId="{B901321C-C174-4E6A-966F-4E48E7C851B3}" type="pres">
      <dgm:prSet presAssocID="{6413D898-E8EC-4A70-9A82-D3276D905727}" presName="BalanceSpacing1" presStyleCnt="0"/>
      <dgm:spPr/>
    </dgm:pt>
    <dgm:pt modelId="{923F6D0B-DF86-4D0E-872D-C28258F384CE}" type="pres">
      <dgm:prSet presAssocID="{C70F1EBD-6444-4FCF-8E4E-2F42B9BD130C}" presName="Accent1Text" presStyleLbl="node1" presStyleIdx="5" presStyleCnt="6" custLinFactX="103564" custLinFactNeighborX="200000" custLinFactNeighborY="927"/>
      <dgm:spPr/>
      <dgm:t>
        <a:bodyPr/>
        <a:lstStyle/>
        <a:p>
          <a:endParaRPr lang="ru-RU"/>
        </a:p>
      </dgm:t>
    </dgm:pt>
  </dgm:ptLst>
  <dgm:cxnLst>
    <dgm:cxn modelId="{FF6FA624-DEA0-4C1B-81DB-46632C0BFA69}" type="presOf" srcId="{6413D898-E8EC-4A70-9A82-D3276D905727}" destId="{009832DE-7945-425C-B3CF-F10276BEFE31}" srcOrd="0" destOrd="0" presId="urn:microsoft.com/office/officeart/2008/layout/AlternatingHexagons"/>
    <dgm:cxn modelId="{FEE629FA-A0D5-42CC-9648-B5978A4EF817}" type="presOf" srcId="{394CEA98-DBA4-4E85-8BF1-589475816745}" destId="{746C7F20-4FC4-48A3-AE1E-2DF8D7EA2446}" srcOrd="0" destOrd="0" presId="urn:microsoft.com/office/officeart/2008/layout/AlternatingHexagons"/>
    <dgm:cxn modelId="{EDE32F39-5399-49EC-9959-0890A504DCD7}" srcId="{18F3F7B3-0984-4795-9CB2-7F273A007B70}" destId="{4D92612F-96A2-45F8-93F2-1CB624C8A846}" srcOrd="0" destOrd="0" parTransId="{F70E41B7-D7DD-4D07-8D23-6906F8F24CAC}" sibTransId="{3CCB968F-0A83-4D99-B9F2-4FFD6B4414EF}"/>
    <dgm:cxn modelId="{2F83BC96-DF0A-4ED5-BCA8-35AD16B7CD39}" type="presOf" srcId="{C70F1EBD-6444-4FCF-8E4E-2F42B9BD130C}" destId="{923F6D0B-DF86-4D0E-872D-C28258F384CE}" srcOrd="0" destOrd="0" presId="urn:microsoft.com/office/officeart/2008/layout/AlternatingHexagons"/>
    <dgm:cxn modelId="{AC69AA65-0B4F-4142-8589-64C4895C939A}" type="presOf" srcId="{F19D7B2B-CD0A-490E-BA7E-8CCABE7A51C2}" destId="{A9D42078-4E0B-4DF8-9CBD-3EA3ED60F56B}" srcOrd="0" destOrd="0" presId="urn:microsoft.com/office/officeart/2008/layout/AlternatingHexagons"/>
    <dgm:cxn modelId="{476FE14A-1453-4546-960F-B97198801BBB}" type="presOf" srcId="{4D92612F-96A2-45F8-93F2-1CB624C8A846}" destId="{AD33759F-5838-4345-AD40-D74211AA91FB}" srcOrd="0" destOrd="0" presId="urn:microsoft.com/office/officeart/2008/layout/AlternatingHexagons"/>
    <dgm:cxn modelId="{9C3EBCC9-A745-4C4C-86D2-8BE9E6FCBBE6}" srcId="{18F3F7B3-0984-4795-9CB2-7F273A007B70}" destId="{F19D7B2B-CD0A-490E-BA7E-8CCABE7A51C2}" srcOrd="1" destOrd="0" parTransId="{09A01FEB-839D-4F27-8A1F-F07A0AE21F62}" sibTransId="{394CEA98-DBA4-4E85-8BF1-589475816745}"/>
    <dgm:cxn modelId="{4FB1BA18-7802-47E0-B006-E7C6DB852566}" type="presOf" srcId="{18F3F7B3-0984-4795-9CB2-7F273A007B70}" destId="{8A7AC2C3-E7DC-4E16-98F4-747D07C56561}" srcOrd="0" destOrd="0" presId="urn:microsoft.com/office/officeart/2008/layout/AlternatingHexagons"/>
    <dgm:cxn modelId="{895084A9-F518-4F9A-8C25-4E6F22814BE3}" type="presOf" srcId="{3CCB968F-0A83-4D99-B9F2-4FFD6B4414EF}" destId="{82052B44-9196-48F4-A8EF-6F976B647FCB}" srcOrd="0" destOrd="0" presId="urn:microsoft.com/office/officeart/2008/layout/AlternatingHexagons"/>
    <dgm:cxn modelId="{73D22DFA-1369-42C6-A50C-C3AE86F6FB4A}" srcId="{18F3F7B3-0984-4795-9CB2-7F273A007B70}" destId="{6413D898-E8EC-4A70-9A82-D3276D905727}" srcOrd="2" destOrd="0" parTransId="{72A57F03-B46B-4D61-8F39-7D2AE81DD01A}" sibTransId="{C70F1EBD-6444-4FCF-8E4E-2F42B9BD130C}"/>
    <dgm:cxn modelId="{33C3E0E7-DE14-42D1-B514-BFB7F04FD4E1}" type="presParOf" srcId="{8A7AC2C3-E7DC-4E16-98F4-747D07C56561}" destId="{5E8913A6-F218-4632-A1C3-135E0504E6A3}" srcOrd="0" destOrd="0" presId="urn:microsoft.com/office/officeart/2008/layout/AlternatingHexagons"/>
    <dgm:cxn modelId="{7B8BA65C-DF88-47EB-BE2E-7BAB590BA18D}" type="presParOf" srcId="{5E8913A6-F218-4632-A1C3-135E0504E6A3}" destId="{AD33759F-5838-4345-AD40-D74211AA91FB}" srcOrd="0" destOrd="0" presId="urn:microsoft.com/office/officeart/2008/layout/AlternatingHexagons"/>
    <dgm:cxn modelId="{897B7F07-34DA-4D88-9373-3131892E93C2}" type="presParOf" srcId="{5E8913A6-F218-4632-A1C3-135E0504E6A3}" destId="{69461C56-30F6-4BE8-8D29-F55B5A4EDF8C}" srcOrd="1" destOrd="0" presId="urn:microsoft.com/office/officeart/2008/layout/AlternatingHexagons"/>
    <dgm:cxn modelId="{CAC4EDE9-5616-4CBB-998B-B29D0ABEEE59}" type="presParOf" srcId="{5E8913A6-F218-4632-A1C3-135E0504E6A3}" destId="{6DC6BC98-9DEB-4B09-A1E3-82B24EAB6579}" srcOrd="2" destOrd="0" presId="urn:microsoft.com/office/officeart/2008/layout/AlternatingHexagons"/>
    <dgm:cxn modelId="{6649F86B-8680-4571-9008-76B386DBAE3C}" type="presParOf" srcId="{5E8913A6-F218-4632-A1C3-135E0504E6A3}" destId="{FDDA74C1-357F-4029-81BD-05886EC6E0F1}" srcOrd="3" destOrd="0" presId="urn:microsoft.com/office/officeart/2008/layout/AlternatingHexagons"/>
    <dgm:cxn modelId="{67F670C6-34C0-46AC-B555-AA2A9EBB2094}" type="presParOf" srcId="{5E8913A6-F218-4632-A1C3-135E0504E6A3}" destId="{82052B44-9196-48F4-A8EF-6F976B647FCB}" srcOrd="4" destOrd="0" presId="urn:microsoft.com/office/officeart/2008/layout/AlternatingHexagons"/>
    <dgm:cxn modelId="{4CDAF826-7932-440B-8B92-436ACBE08FF0}" type="presParOf" srcId="{8A7AC2C3-E7DC-4E16-98F4-747D07C56561}" destId="{5BD6C129-1C0D-46F3-80AE-FE430F63A9EC}" srcOrd="1" destOrd="0" presId="urn:microsoft.com/office/officeart/2008/layout/AlternatingHexagons"/>
    <dgm:cxn modelId="{39FF3C2D-9409-485D-92F5-A2B8043822FA}" type="presParOf" srcId="{8A7AC2C3-E7DC-4E16-98F4-747D07C56561}" destId="{C851B73C-FCF3-4CE4-ADEB-5C4D4213EF6D}" srcOrd="2" destOrd="0" presId="urn:microsoft.com/office/officeart/2008/layout/AlternatingHexagons"/>
    <dgm:cxn modelId="{37A4A7F9-E483-4222-B0E8-6633C7EB30B5}" type="presParOf" srcId="{C851B73C-FCF3-4CE4-ADEB-5C4D4213EF6D}" destId="{A9D42078-4E0B-4DF8-9CBD-3EA3ED60F56B}" srcOrd="0" destOrd="0" presId="urn:microsoft.com/office/officeart/2008/layout/AlternatingHexagons"/>
    <dgm:cxn modelId="{61700DA1-9CF9-4DE8-AE26-CE26D0D288E3}" type="presParOf" srcId="{C851B73C-FCF3-4CE4-ADEB-5C4D4213EF6D}" destId="{C121145A-2F95-4395-814A-3E7485DD2096}" srcOrd="1" destOrd="0" presId="urn:microsoft.com/office/officeart/2008/layout/AlternatingHexagons"/>
    <dgm:cxn modelId="{78ACD883-6757-4562-A858-5637EEC17604}" type="presParOf" srcId="{C851B73C-FCF3-4CE4-ADEB-5C4D4213EF6D}" destId="{24651267-612F-471A-87D8-3B5176377FF0}" srcOrd="2" destOrd="0" presId="urn:microsoft.com/office/officeart/2008/layout/AlternatingHexagons"/>
    <dgm:cxn modelId="{79C9BACD-0025-49B3-977F-0831357014B8}" type="presParOf" srcId="{C851B73C-FCF3-4CE4-ADEB-5C4D4213EF6D}" destId="{3F32F39B-8199-4849-A22D-65ED321E53FC}" srcOrd="3" destOrd="0" presId="urn:microsoft.com/office/officeart/2008/layout/AlternatingHexagons"/>
    <dgm:cxn modelId="{D585CBB9-5A2F-4C73-8323-1C6E0D9D9E53}" type="presParOf" srcId="{C851B73C-FCF3-4CE4-ADEB-5C4D4213EF6D}" destId="{746C7F20-4FC4-48A3-AE1E-2DF8D7EA2446}" srcOrd="4" destOrd="0" presId="urn:microsoft.com/office/officeart/2008/layout/AlternatingHexagons"/>
    <dgm:cxn modelId="{A4E933E8-5FFD-4CF9-B730-32F0DA1B6A33}" type="presParOf" srcId="{8A7AC2C3-E7DC-4E16-98F4-747D07C56561}" destId="{659D8102-7341-4B9D-A11C-130DEC62E3E9}" srcOrd="3" destOrd="0" presId="urn:microsoft.com/office/officeart/2008/layout/AlternatingHexagons"/>
    <dgm:cxn modelId="{4F1CC476-935C-46A5-ACE9-C0BEF512BBA5}" type="presParOf" srcId="{8A7AC2C3-E7DC-4E16-98F4-747D07C56561}" destId="{65A5F7D2-1BBB-4DF3-97E9-624B55142821}" srcOrd="4" destOrd="0" presId="urn:microsoft.com/office/officeart/2008/layout/AlternatingHexagons"/>
    <dgm:cxn modelId="{77BBBD7A-6489-4E91-B0A6-63051D199124}" type="presParOf" srcId="{65A5F7D2-1BBB-4DF3-97E9-624B55142821}" destId="{009832DE-7945-425C-B3CF-F10276BEFE31}" srcOrd="0" destOrd="0" presId="urn:microsoft.com/office/officeart/2008/layout/AlternatingHexagons"/>
    <dgm:cxn modelId="{F6596FC1-8438-413A-9838-9ED347D4D9B9}" type="presParOf" srcId="{65A5F7D2-1BBB-4DF3-97E9-624B55142821}" destId="{DA9BB125-1AA7-4EAE-8576-5B26F685BD7B}" srcOrd="1" destOrd="0" presId="urn:microsoft.com/office/officeart/2008/layout/AlternatingHexagons"/>
    <dgm:cxn modelId="{2147657D-EA6E-4440-A7E5-99D688AB0C93}" type="presParOf" srcId="{65A5F7D2-1BBB-4DF3-97E9-624B55142821}" destId="{AA2C0F39-B037-4FCF-B697-117470CB30EA}" srcOrd="2" destOrd="0" presId="urn:microsoft.com/office/officeart/2008/layout/AlternatingHexagons"/>
    <dgm:cxn modelId="{59FC5023-CC0E-423C-AEDB-2DDD6DB75D93}" type="presParOf" srcId="{65A5F7D2-1BBB-4DF3-97E9-624B55142821}" destId="{B901321C-C174-4E6A-966F-4E48E7C851B3}" srcOrd="3" destOrd="0" presId="urn:microsoft.com/office/officeart/2008/layout/AlternatingHexagons"/>
    <dgm:cxn modelId="{3CA9C384-36AF-4AF4-BC63-C3E2A64990F6}" type="presParOf" srcId="{65A5F7D2-1BBB-4DF3-97E9-624B55142821}" destId="{923F6D0B-DF86-4D0E-872D-C28258F384C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2652CD-5D08-400F-A489-5BAA4861ABB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D400DB0-E187-49C3-9161-135377EA84DE}">
      <dgm:prSet custT="1"/>
      <dgm:spPr/>
      <dgm:t>
        <a:bodyPr/>
        <a:lstStyle/>
        <a:p>
          <a:pPr rtl="0"/>
          <a:r>
            <a:rPr lang="ru-RU" sz="4000" b="1" dirty="0" smtClean="0">
              <a:solidFill>
                <a:srgbClr val="FF0000"/>
              </a:solidFill>
            </a:rPr>
            <a:t>2-й раунд </a:t>
          </a:r>
          <a:endParaRPr lang="ru-RU" sz="4000" dirty="0">
            <a:solidFill>
              <a:srgbClr val="FF0000"/>
            </a:solidFill>
          </a:endParaRPr>
        </a:p>
      </dgm:t>
    </dgm:pt>
    <dgm:pt modelId="{6E6A64A0-8EC1-45A1-B45A-D91FCEC6B883}" type="parTrans" cxnId="{E3738CB2-42CE-438F-9905-AC2E51481583}">
      <dgm:prSet/>
      <dgm:spPr/>
      <dgm:t>
        <a:bodyPr/>
        <a:lstStyle/>
        <a:p>
          <a:endParaRPr lang="ru-RU" sz="2800"/>
        </a:p>
      </dgm:t>
    </dgm:pt>
    <dgm:pt modelId="{6E68F7B7-3C42-4127-81A6-BE5BA4211FEB}" type="sibTrans" cxnId="{E3738CB2-42CE-438F-9905-AC2E51481583}">
      <dgm:prSet/>
      <dgm:spPr/>
      <dgm:t>
        <a:bodyPr/>
        <a:lstStyle/>
        <a:p>
          <a:endParaRPr lang="ru-RU" sz="2800"/>
        </a:p>
      </dgm:t>
    </dgm:pt>
    <dgm:pt modelId="{8491D92F-DDEC-4340-9A14-B8F455070383}">
      <dgm:prSet custT="1"/>
      <dgm:spPr/>
      <dgm:t>
        <a:bodyPr/>
        <a:lstStyle/>
        <a:p>
          <a:pPr rtl="0"/>
          <a:r>
            <a:rPr lang="ru-RU" sz="4000" dirty="0" smtClean="0"/>
            <a:t>Цель собрать ИОМ</a:t>
          </a:r>
          <a:endParaRPr lang="ru-RU" sz="4000" dirty="0"/>
        </a:p>
      </dgm:t>
    </dgm:pt>
    <dgm:pt modelId="{51F8225A-DB1C-442C-877D-1DD4629F939F}" type="parTrans" cxnId="{2D4611E5-ADAB-4C40-B06C-5EDEDD9E4507}">
      <dgm:prSet/>
      <dgm:spPr/>
      <dgm:t>
        <a:bodyPr/>
        <a:lstStyle/>
        <a:p>
          <a:endParaRPr lang="ru-RU" sz="2800"/>
        </a:p>
      </dgm:t>
    </dgm:pt>
    <dgm:pt modelId="{47086C36-20FB-43A2-8A7C-6755EF3D802C}" type="sibTrans" cxnId="{2D4611E5-ADAB-4C40-B06C-5EDEDD9E4507}">
      <dgm:prSet/>
      <dgm:spPr/>
      <dgm:t>
        <a:bodyPr/>
        <a:lstStyle/>
        <a:p>
          <a:endParaRPr lang="ru-RU" sz="2800"/>
        </a:p>
      </dgm:t>
    </dgm:pt>
    <dgm:pt modelId="{4B3508BF-EA0B-4C19-A75C-7B97E7BC754C}" type="pres">
      <dgm:prSet presAssocID="{632652CD-5D08-400F-A489-5BAA4861AB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4FF96AC-BD8F-4BE3-96C2-24CA1AC000FE}" type="pres">
      <dgm:prSet presAssocID="{8D400DB0-E187-49C3-9161-135377EA84DE}" presName="thickLine" presStyleLbl="alignNode1" presStyleIdx="0" presStyleCnt="2"/>
      <dgm:spPr/>
    </dgm:pt>
    <dgm:pt modelId="{8746EAB2-380E-41B3-9486-F7DA8737C123}" type="pres">
      <dgm:prSet presAssocID="{8D400DB0-E187-49C3-9161-135377EA84DE}" presName="horz1" presStyleCnt="0"/>
      <dgm:spPr/>
    </dgm:pt>
    <dgm:pt modelId="{D84644BF-F6FF-4C9D-B8B7-8BAD02052283}" type="pres">
      <dgm:prSet presAssocID="{8D400DB0-E187-49C3-9161-135377EA84DE}" presName="tx1" presStyleLbl="revTx" presStyleIdx="0" presStyleCnt="2"/>
      <dgm:spPr/>
      <dgm:t>
        <a:bodyPr/>
        <a:lstStyle/>
        <a:p>
          <a:endParaRPr lang="ru-RU"/>
        </a:p>
      </dgm:t>
    </dgm:pt>
    <dgm:pt modelId="{56A8354D-BB3C-47B0-93CC-120D0C2277BF}" type="pres">
      <dgm:prSet presAssocID="{8D400DB0-E187-49C3-9161-135377EA84DE}" presName="vert1" presStyleCnt="0"/>
      <dgm:spPr/>
    </dgm:pt>
    <dgm:pt modelId="{81EBD7C7-5DF5-4FE6-B79A-D6E6CDA065B3}" type="pres">
      <dgm:prSet presAssocID="{8491D92F-DDEC-4340-9A14-B8F455070383}" presName="thickLine" presStyleLbl="alignNode1" presStyleIdx="1" presStyleCnt="2"/>
      <dgm:spPr/>
    </dgm:pt>
    <dgm:pt modelId="{54A1FDC1-146D-4933-9968-10A57F37E933}" type="pres">
      <dgm:prSet presAssocID="{8491D92F-DDEC-4340-9A14-B8F455070383}" presName="horz1" presStyleCnt="0"/>
      <dgm:spPr/>
    </dgm:pt>
    <dgm:pt modelId="{214BFB07-E6E5-467E-A8A9-716FD76EDD8C}" type="pres">
      <dgm:prSet presAssocID="{8491D92F-DDEC-4340-9A14-B8F455070383}" presName="tx1" presStyleLbl="revTx" presStyleIdx="1" presStyleCnt="2"/>
      <dgm:spPr/>
      <dgm:t>
        <a:bodyPr/>
        <a:lstStyle/>
        <a:p>
          <a:endParaRPr lang="ru-RU"/>
        </a:p>
      </dgm:t>
    </dgm:pt>
    <dgm:pt modelId="{EBE31EEA-C19F-4CE5-B95F-4BEEA9516279}" type="pres">
      <dgm:prSet presAssocID="{8491D92F-DDEC-4340-9A14-B8F455070383}" presName="vert1" presStyleCnt="0"/>
      <dgm:spPr/>
    </dgm:pt>
  </dgm:ptLst>
  <dgm:cxnLst>
    <dgm:cxn modelId="{2D4611E5-ADAB-4C40-B06C-5EDEDD9E4507}" srcId="{632652CD-5D08-400F-A489-5BAA4861ABB2}" destId="{8491D92F-DDEC-4340-9A14-B8F455070383}" srcOrd="1" destOrd="0" parTransId="{51F8225A-DB1C-442C-877D-1DD4629F939F}" sibTransId="{47086C36-20FB-43A2-8A7C-6755EF3D802C}"/>
    <dgm:cxn modelId="{43DE1A45-6ECB-4BA0-B8FF-C30077F5E129}" type="presOf" srcId="{8491D92F-DDEC-4340-9A14-B8F455070383}" destId="{214BFB07-E6E5-467E-A8A9-716FD76EDD8C}" srcOrd="0" destOrd="0" presId="urn:microsoft.com/office/officeart/2008/layout/LinedList"/>
    <dgm:cxn modelId="{2636A0F6-DA0A-4978-8118-A4150FF6C0C1}" type="presOf" srcId="{8D400DB0-E187-49C3-9161-135377EA84DE}" destId="{D84644BF-F6FF-4C9D-B8B7-8BAD02052283}" srcOrd="0" destOrd="0" presId="urn:microsoft.com/office/officeart/2008/layout/LinedList"/>
    <dgm:cxn modelId="{E3738CB2-42CE-438F-9905-AC2E51481583}" srcId="{632652CD-5D08-400F-A489-5BAA4861ABB2}" destId="{8D400DB0-E187-49C3-9161-135377EA84DE}" srcOrd="0" destOrd="0" parTransId="{6E6A64A0-8EC1-45A1-B45A-D91FCEC6B883}" sibTransId="{6E68F7B7-3C42-4127-81A6-BE5BA4211FEB}"/>
    <dgm:cxn modelId="{FBAAABFF-6293-43B3-B9A8-F45CF81D8FFB}" type="presOf" srcId="{632652CD-5D08-400F-A489-5BAA4861ABB2}" destId="{4B3508BF-EA0B-4C19-A75C-7B97E7BC754C}" srcOrd="0" destOrd="0" presId="urn:microsoft.com/office/officeart/2008/layout/LinedList"/>
    <dgm:cxn modelId="{14D78578-5D2D-43EC-9889-C51D26B608FE}" type="presParOf" srcId="{4B3508BF-EA0B-4C19-A75C-7B97E7BC754C}" destId="{14FF96AC-BD8F-4BE3-96C2-24CA1AC000FE}" srcOrd="0" destOrd="0" presId="urn:microsoft.com/office/officeart/2008/layout/LinedList"/>
    <dgm:cxn modelId="{96EDC1E9-FCCF-4822-BA9D-C4DD77005E63}" type="presParOf" srcId="{4B3508BF-EA0B-4C19-A75C-7B97E7BC754C}" destId="{8746EAB2-380E-41B3-9486-F7DA8737C123}" srcOrd="1" destOrd="0" presId="urn:microsoft.com/office/officeart/2008/layout/LinedList"/>
    <dgm:cxn modelId="{154A6622-8939-4798-972F-E3D047DADDCA}" type="presParOf" srcId="{8746EAB2-380E-41B3-9486-F7DA8737C123}" destId="{D84644BF-F6FF-4C9D-B8B7-8BAD02052283}" srcOrd="0" destOrd="0" presId="urn:microsoft.com/office/officeart/2008/layout/LinedList"/>
    <dgm:cxn modelId="{E86FEEED-03C8-4109-B04C-88095227D69D}" type="presParOf" srcId="{8746EAB2-380E-41B3-9486-F7DA8737C123}" destId="{56A8354D-BB3C-47B0-93CC-120D0C2277BF}" srcOrd="1" destOrd="0" presId="urn:microsoft.com/office/officeart/2008/layout/LinedList"/>
    <dgm:cxn modelId="{0BA21EC6-AF20-4696-B698-92AB2552EED8}" type="presParOf" srcId="{4B3508BF-EA0B-4C19-A75C-7B97E7BC754C}" destId="{81EBD7C7-5DF5-4FE6-B79A-D6E6CDA065B3}" srcOrd="2" destOrd="0" presId="urn:microsoft.com/office/officeart/2008/layout/LinedList"/>
    <dgm:cxn modelId="{B613B043-15DB-45B5-87A6-4099C7ED3A0C}" type="presParOf" srcId="{4B3508BF-EA0B-4C19-A75C-7B97E7BC754C}" destId="{54A1FDC1-146D-4933-9968-10A57F37E933}" srcOrd="3" destOrd="0" presId="urn:microsoft.com/office/officeart/2008/layout/LinedList"/>
    <dgm:cxn modelId="{0D56CF4D-AA46-44CC-8231-FF208A533115}" type="presParOf" srcId="{54A1FDC1-146D-4933-9968-10A57F37E933}" destId="{214BFB07-E6E5-467E-A8A9-716FD76EDD8C}" srcOrd="0" destOrd="0" presId="urn:microsoft.com/office/officeart/2008/layout/LinedList"/>
    <dgm:cxn modelId="{44254591-EDC4-49C6-902A-E1E16BB6D690}" type="presParOf" srcId="{54A1FDC1-146D-4933-9968-10A57F37E933}" destId="{EBE31EEA-C19F-4CE5-B95F-4BEEA95162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3759F-5838-4345-AD40-D74211AA91FB}">
      <dsp:nvSpPr>
        <dsp:cNvPr id="0" name=""/>
        <dsp:cNvSpPr/>
      </dsp:nvSpPr>
      <dsp:spPr>
        <a:xfrm rot="5400000">
          <a:off x="3467161" y="1053235"/>
          <a:ext cx="2008365" cy="174727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3. ЭТАП Оформление и утверждение ИОМ</a:t>
          </a:r>
        </a:p>
      </dsp:txBody>
      <dsp:txXfrm rot="-5400000">
        <a:off x="3869988" y="1235662"/>
        <a:ext cx="1202710" cy="1382425"/>
      </dsp:txXfrm>
    </dsp:sp>
    <dsp:sp modelId="{69461C56-30F6-4BE8-8D29-F55B5A4EDF8C}">
      <dsp:nvSpPr>
        <dsp:cNvPr id="0" name=""/>
        <dsp:cNvSpPr/>
      </dsp:nvSpPr>
      <dsp:spPr>
        <a:xfrm>
          <a:off x="6095430" y="402123"/>
          <a:ext cx="2241336" cy="120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52B44-9196-48F4-A8EF-6F976B647FCB}">
      <dsp:nvSpPr>
        <dsp:cNvPr id="0" name=""/>
        <dsp:cNvSpPr/>
      </dsp:nvSpPr>
      <dsp:spPr>
        <a:xfrm rot="5400000">
          <a:off x="-130543" y="1021523"/>
          <a:ext cx="2008365" cy="1747278"/>
        </a:xfrm>
        <a:prstGeom prst="hexagon">
          <a:avLst>
            <a:gd name="adj" fmla="val 25000"/>
            <a:gd name="vf" fmla="val 115470"/>
          </a:avLst>
        </a:prstGeom>
        <a:solidFill>
          <a:srgbClr val="FF3300"/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1. ЭТАП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Диагностика профессиональных дефицитов</a:t>
          </a:r>
        </a:p>
      </dsp:txBody>
      <dsp:txXfrm rot="-5400000">
        <a:off x="272284" y="1203950"/>
        <a:ext cx="1202710" cy="1382425"/>
      </dsp:txXfrm>
    </dsp:sp>
    <dsp:sp modelId="{A9D42078-4E0B-4DF8-9CBD-3EA3ED60F56B}">
      <dsp:nvSpPr>
        <dsp:cNvPr id="0" name=""/>
        <dsp:cNvSpPr/>
      </dsp:nvSpPr>
      <dsp:spPr>
        <a:xfrm rot="5400000">
          <a:off x="5726778" y="3540845"/>
          <a:ext cx="2008365" cy="1747278"/>
        </a:xfrm>
        <a:prstGeom prst="hexagon">
          <a:avLst>
            <a:gd name="adj" fmla="val 25000"/>
            <a:gd name="vf" fmla="val 115470"/>
          </a:avLst>
        </a:prstGeom>
        <a:solidFill>
          <a:srgbClr val="CCFFFF"/>
        </a:solidFill>
        <a:ln w="12700" cap="flat" cmpd="sng" algn="ctr">
          <a:solidFill>
            <a:srgbClr val="0A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5. ЭТАП Корректировка ИОМ</a:t>
          </a:r>
        </a:p>
      </dsp:txBody>
      <dsp:txXfrm rot="-5400000">
        <a:off x="6129605" y="3723272"/>
        <a:ext cx="1202710" cy="1382425"/>
      </dsp:txXfrm>
    </dsp:sp>
    <dsp:sp modelId="{C121145A-2F95-4395-814A-3E7485DD2096}">
      <dsp:nvSpPr>
        <dsp:cNvPr id="0" name=""/>
        <dsp:cNvSpPr/>
      </dsp:nvSpPr>
      <dsp:spPr>
        <a:xfrm>
          <a:off x="1108559" y="2122766"/>
          <a:ext cx="2169034" cy="120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C7F20-4FC4-48A3-AE1E-2DF8D7EA2446}">
      <dsp:nvSpPr>
        <dsp:cNvPr id="0" name=""/>
        <dsp:cNvSpPr/>
      </dsp:nvSpPr>
      <dsp:spPr>
        <a:xfrm rot="5400000">
          <a:off x="1673093" y="1042189"/>
          <a:ext cx="2008365" cy="1747278"/>
        </a:xfrm>
        <a:prstGeom prst="hexagon">
          <a:avLst>
            <a:gd name="adj" fmla="val 25000"/>
            <a:gd name="vf" fmla="val 115470"/>
          </a:avLst>
        </a:prstGeom>
        <a:solidFill>
          <a:srgbClr val="FF9933"/>
        </a:soli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2. ЭТАП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Отбор содержания для ИОМ учителя</a:t>
          </a:r>
        </a:p>
      </dsp:txBody>
      <dsp:txXfrm rot="-5400000">
        <a:off x="2075920" y="1224616"/>
        <a:ext cx="1202710" cy="1382425"/>
      </dsp:txXfrm>
    </dsp:sp>
    <dsp:sp modelId="{009832DE-7945-425C-B3CF-F10276BEFE31}">
      <dsp:nvSpPr>
        <dsp:cNvPr id="0" name=""/>
        <dsp:cNvSpPr/>
      </dsp:nvSpPr>
      <dsp:spPr>
        <a:xfrm rot="5400000">
          <a:off x="3933457" y="3540845"/>
          <a:ext cx="2008365" cy="1747278"/>
        </a:xfrm>
        <a:prstGeom prst="hexagon">
          <a:avLst>
            <a:gd name="adj" fmla="val 25000"/>
            <a:gd name="vf" fmla="val 115470"/>
          </a:avLst>
        </a:prstGeom>
        <a:solidFill>
          <a:srgbClr val="99FF33"/>
        </a:solidFill>
        <a:ln w="12700" cap="flat" cmpd="sng" algn="ctr">
          <a:solidFill>
            <a:srgbClr val="0A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4. ЭТАП Прохождение ИОМ учителем</a:t>
          </a:r>
        </a:p>
      </dsp:txBody>
      <dsp:txXfrm rot="-5400000">
        <a:off x="4336284" y="3723272"/>
        <a:ext cx="1202710" cy="1382425"/>
      </dsp:txXfrm>
    </dsp:sp>
    <dsp:sp modelId="{DA9BB125-1AA7-4EAE-8576-5B26F685BD7B}">
      <dsp:nvSpPr>
        <dsp:cNvPr id="0" name=""/>
        <dsp:cNvSpPr/>
      </dsp:nvSpPr>
      <dsp:spPr>
        <a:xfrm>
          <a:off x="6095430" y="3811524"/>
          <a:ext cx="2241336" cy="12050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F6D0B-DF86-4D0E-872D-C28258F384CE}">
      <dsp:nvSpPr>
        <dsp:cNvPr id="0" name=""/>
        <dsp:cNvSpPr/>
      </dsp:nvSpPr>
      <dsp:spPr>
        <a:xfrm rot="5400000">
          <a:off x="7565595" y="3540845"/>
          <a:ext cx="2008365" cy="1747278"/>
        </a:xfrm>
        <a:prstGeom prst="hexagon">
          <a:avLst>
            <a:gd name="adj" fmla="val 25000"/>
            <a:gd name="vf" fmla="val 115470"/>
          </a:avLst>
        </a:prstGeom>
        <a:solidFill>
          <a:srgbClr val="0072BC"/>
        </a:solidFill>
        <a:ln w="12700" cap="flat" cmpd="sng" algn="ctr">
          <a:solidFill>
            <a:srgbClr val="0A55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6. ЭТАП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Оценка эффективности ИОМ</a:t>
          </a:r>
        </a:p>
      </dsp:txBody>
      <dsp:txXfrm rot="-5400000">
        <a:off x="7968422" y="3723272"/>
        <a:ext cx="1202710" cy="13824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F96AC-BD8F-4BE3-96C2-24CA1AC000FE}">
      <dsp:nvSpPr>
        <dsp:cNvPr id="0" name=""/>
        <dsp:cNvSpPr/>
      </dsp:nvSpPr>
      <dsp:spPr>
        <a:xfrm>
          <a:off x="0" y="0"/>
          <a:ext cx="414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644BF-F6FF-4C9D-B8B7-8BAD02052283}">
      <dsp:nvSpPr>
        <dsp:cNvPr id="0" name=""/>
        <dsp:cNvSpPr/>
      </dsp:nvSpPr>
      <dsp:spPr>
        <a:xfrm>
          <a:off x="0" y="0"/>
          <a:ext cx="4144736" cy="101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</a:rPr>
            <a:t>2-й раунд </a:t>
          </a:r>
          <a:endParaRPr lang="ru-RU" sz="4000" kern="1200" dirty="0">
            <a:solidFill>
              <a:srgbClr val="FF0000"/>
            </a:solidFill>
          </a:endParaRPr>
        </a:p>
      </dsp:txBody>
      <dsp:txXfrm>
        <a:off x="0" y="0"/>
        <a:ext cx="4144736" cy="1018070"/>
      </dsp:txXfrm>
    </dsp:sp>
    <dsp:sp modelId="{81EBD7C7-5DF5-4FE6-B79A-D6E6CDA065B3}">
      <dsp:nvSpPr>
        <dsp:cNvPr id="0" name=""/>
        <dsp:cNvSpPr/>
      </dsp:nvSpPr>
      <dsp:spPr>
        <a:xfrm>
          <a:off x="0" y="1018070"/>
          <a:ext cx="41447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BFB07-E6E5-467E-A8A9-716FD76EDD8C}">
      <dsp:nvSpPr>
        <dsp:cNvPr id="0" name=""/>
        <dsp:cNvSpPr/>
      </dsp:nvSpPr>
      <dsp:spPr>
        <a:xfrm>
          <a:off x="0" y="1018070"/>
          <a:ext cx="4144736" cy="101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Цель собрать ИОМ</a:t>
          </a:r>
          <a:endParaRPr lang="ru-RU" sz="4000" kern="1200" dirty="0"/>
        </a:p>
      </dsp:txBody>
      <dsp:txXfrm>
        <a:off x="0" y="1018070"/>
        <a:ext cx="4144736" cy="1018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0D0694-D12B-4775-B1F1-AC3116FA112D}"/>
              </a:ext>
            </a:extLst>
          </p:cNvPr>
          <p:cNvSpPr/>
          <p:nvPr userDrawn="1"/>
        </p:nvSpPr>
        <p:spPr>
          <a:xfrm rot="10800000" flipH="1">
            <a:off x="11231808" y="0"/>
            <a:ext cx="956950" cy="6858000"/>
          </a:xfrm>
          <a:prstGeom prst="rect">
            <a:avLst/>
          </a:prstGeom>
          <a:gradFill>
            <a:gsLst>
              <a:gs pos="82000">
                <a:srgbClr val="1B3281"/>
              </a:gs>
              <a:gs pos="6000">
                <a:srgbClr val="0072B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D42D58B-1A3F-4F9E-AC76-17F6671CB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7040" y="152399"/>
            <a:ext cx="706486" cy="819357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6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3C7E2CC-65E1-4566-85CF-1CC8A9E9F2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540" y="128091"/>
            <a:ext cx="746986" cy="867972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="" xmlns:a16="http://schemas.microsoft.com/office/drawing/2014/main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358290" y="6420656"/>
            <a:ext cx="735805" cy="3763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25C68B6-61C2-468F-89AB-4B9F7531AA68}" type="slidenum">
              <a:rPr lang="ru-RU" sz="160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ru-RU" sz="1600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DFCBAD97-65E4-43C9-84A2-90326F2BBDA2}"/>
              </a:ext>
            </a:extLst>
          </p:cNvPr>
          <p:cNvCxnSpPr/>
          <p:nvPr userDrawn="1"/>
        </p:nvCxnSpPr>
        <p:spPr>
          <a:xfrm>
            <a:off x="0" y="1117600"/>
            <a:ext cx="1857829" cy="0"/>
          </a:xfrm>
          <a:prstGeom prst="line">
            <a:avLst/>
          </a:prstGeom>
          <a:ln w="7620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10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9F04A334-564B-43B9-A1C2-D3108356F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3"/>
          <a:stretch/>
        </p:blipFill>
        <p:spPr>
          <a:xfrm>
            <a:off x="8331200" y="0"/>
            <a:ext cx="38608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книга,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0CC14C7F-016E-49D4-B8B0-C7ECA8A62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740" y="1654032"/>
            <a:ext cx="1854592" cy="21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карта&#10;&#10;Автоматически созданное описание">
            <a:extLst>
              <a:ext uri="{FF2B5EF4-FFF2-40B4-BE49-F238E27FC236}">
                <a16:creationId xmlns="" xmlns:a16="http://schemas.microsoft.com/office/drawing/2014/main" id="{0D23CDFE-39B3-47A1-B816-383B43641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041C7A-404D-4A1A-8130-03CF3FF7F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97A78E-AE0C-496D-875C-E74DBE825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708932-BFCA-43CF-A98E-C9B84838D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857F0A-3123-49DA-B46C-A65C8699C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221AAF-B13C-44AD-8EC8-B707771E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9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C6449E-603D-4BE4-8EA4-E4F5965A78FA}"/>
              </a:ext>
            </a:extLst>
          </p:cNvPr>
          <p:cNvSpPr txBox="1">
            <a:spLocks/>
          </p:cNvSpPr>
          <p:nvPr/>
        </p:nvSpPr>
        <p:spPr>
          <a:xfrm>
            <a:off x="1945962" y="2766149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«ПРОЕКТИРУЕМ ИОМ»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D1082136-6624-48D0-AAEE-7E4A24AF41E0}"/>
              </a:ext>
            </a:extLst>
          </p:cNvPr>
          <p:cNvSpPr txBox="1">
            <a:spLocks/>
          </p:cNvSpPr>
          <p:nvPr/>
        </p:nvSpPr>
        <p:spPr>
          <a:xfrm>
            <a:off x="2238940" y="3896592"/>
            <a:ext cx="6914019" cy="8805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4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ОБУЧАЮЩАЯ </a:t>
            </a:r>
            <a:r>
              <a:rPr lang="ru-RU" sz="24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ОРГАНИЗАЦИОННО-ДЕЯТЕЛЬНОСТНАЯ ИГРА</a:t>
            </a:r>
            <a:endParaRPr lang="ru-RU" sz="24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50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5580C749-FEB7-4276-AC31-25CDCBD59146}"/>
              </a:ext>
            </a:extLst>
          </p:cNvPr>
          <p:cNvSpPr txBox="1">
            <a:spLocks/>
          </p:cNvSpPr>
          <p:nvPr/>
        </p:nvSpPr>
        <p:spPr>
          <a:xfrm>
            <a:off x="198612" y="123896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3: оформление и утверждение ИОМ</a:t>
            </a:r>
          </a:p>
        </p:txBody>
      </p:sp>
    </p:spTree>
    <p:extLst>
      <p:ext uri="{BB962C8B-B14F-4D97-AF65-F5344CB8AC3E}">
        <p14:creationId xmlns:p14="http://schemas.microsoft.com/office/powerpoint/2010/main" val="261856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Заголовок 1">
            <a:extLst>
              <a:ext uri="{FF2B5EF4-FFF2-40B4-BE49-F238E27FC236}">
                <a16:creationId xmlns="" xmlns:a16="http://schemas.microsoft.com/office/drawing/2014/main" id="{5580C749-FEB7-4276-AC31-25CDCBD59146}"/>
              </a:ext>
            </a:extLst>
          </p:cNvPr>
          <p:cNvSpPr txBox="1">
            <a:spLocks/>
          </p:cNvSpPr>
          <p:nvPr/>
        </p:nvSpPr>
        <p:spPr>
          <a:xfrm>
            <a:off x="198612" y="123896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3: оформление и утверждение ИОМ</a:t>
            </a:r>
          </a:p>
        </p:txBody>
      </p: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D77BC556-C1E5-4938-801C-E7F85F26663E}"/>
              </a:ext>
            </a:extLst>
          </p:cNvPr>
          <p:cNvGrpSpPr/>
          <p:nvPr/>
        </p:nvGrpSpPr>
        <p:grpSpPr>
          <a:xfrm>
            <a:off x="2976966" y="1199852"/>
            <a:ext cx="5730067" cy="5442768"/>
            <a:chOff x="3231837" y="700465"/>
            <a:chExt cx="5730067" cy="5442768"/>
          </a:xfrm>
          <a:noFill/>
        </p:grpSpPr>
        <p:grpSp>
          <p:nvGrpSpPr>
            <p:cNvPr id="55" name="Группа 54">
              <a:extLst>
                <a:ext uri="{FF2B5EF4-FFF2-40B4-BE49-F238E27FC236}">
                  <a16:creationId xmlns="" xmlns:a16="http://schemas.microsoft.com/office/drawing/2014/main" id="{2A6028D1-F2BE-44E0-A952-26CD47B171CA}"/>
                </a:ext>
              </a:extLst>
            </p:cNvPr>
            <p:cNvGrpSpPr/>
            <p:nvPr/>
          </p:nvGrpSpPr>
          <p:grpSpPr>
            <a:xfrm>
              <a:off x="6119585" y="720861"/>
              <a:ext cx="1908138" cy="2115499"/>
              <a:chOff x="1" y="914705"/>
              <a:chExt cx="1747506" cy="2008628"/>
            </a:xfrm>
            <a:grpFill/>
          </p:grpSpPr>
          <p:sp>
            <p:nvSpPr>
              <p:cNvPr id="74" name="Шестиугольник 73">
                <a:extLst>
                  <a:ext uri="{FF2B5EF4-FFF2-40B4-BE49-F238E27FC236}">
                    <a16:creationId xmlns="" xmlns:a16="http://schemas.microsoft.com/office/drawing/2014/main" id="{C1B61FB1-9EB2-48F9-8C50-049FE80FA6AF}"/>
                  </a:ext>
                </a:extLst>
              </p:cNvPr>
              <p:cNvSpPr/>
              <p:nvPr/>
            </p:nvSpPr>
            <p:spPr>
              <a:xfrm rot="5400000">
                <a:off x="-130560" y="104526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Шестиугольник 4">
                <a:extLst>
                  <a:ext uri="{FF2B5EF4-FFF2-40B4-BE49-F238E27FC236}">
                    <a16:creationId xmlns="" xmlns:a16="http://schemas.microsoft.com/office/drawing/2014/main" id="{3EBA7BF2-34AE-46D0-A05A-A3FDB9410D6A}"/>
                  </a:ext>
                </a:extLst>
              </p:cNvPr>
              <p:cNvSpPr txBox="1"/>
              <p:nvPr/>
            </p:nvSpPr>
            <p:spPr>
              <a:xfrm>
                <a:off x="187976" y="1238373"/>
                <a:ext cx="1388287" cy="135908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Знакомится с Примерной инструкцией по составлению  ИОМ педагогического работника (и иными региональным нормативным документом , регламентирующим формирование и реализацию ИОМ) На основе указанных документов проектирует ИОМ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</a:t>
                </a:r>
                <a:endParaRPr lang="ru-RU" sz="9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6" name="Группа 55">
              <a:extLst>
                <a:ext uri="{FF2B5EF4-FFF2-40B4-BE49-F238E27FC236}">
                  <a16:creationId xmlns="" xmlns:a16="http://schemas.microsoft.com/office/drawing/2014/main" id="{7A0D98E2-663A-416B-84CE-FD78B6E07CB5}"/>
                </a:ext>
              </a:extLst>
            </p:cNvPr>
            <p:cNvGrpSpPr/>
            <p:nvPr/>
          </p:nvGrpSpPr>
          <p:grpSpPr>
            <a:xfrm>
              <a:off x="4190611" y="700465"/>
              <a:ext cx="1881806" cy="2144104"/>
              <a:chOff x="-6705" y="908919"/>
              <a:chExt cx="1747506" cy="2008628"/>
            </a:xfrm>
            <a:grpFill/>
          </p:grpSpPr>
          <p:sp>
            <p:nvSpPr>
              <p:cNvPr id="72" name="Шестиугольник 71">
                <a:extLst>
                  <a:ext uri="{FF2B5EF4-FFF2-40B4-BE49-F238E27FC236}">
                    <a16:creationId xmlns="" xmlns:a16="http://schemas.microsoft.com/office/drawing/2014/main" id="{19194513-8571-4C5B-92D4-1349B195B223}"/>
                  </a:ext>
                </a:extLst>
              </p:cNvPr>
              <p:cNvSpPr/>
              <p:nvPr/>
            </p:nvSpPr>
            <p:spPr>
              <a:xfrm rot="5400000">
                <a:off x="-137266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3" name="Шестиугольник 4">
                <a:extLst>
                  <a:ext uri="{FF2B5EF4-FFF2-40B4-BE49-F238E27FC236}">
                    <a16:creationId xmlns="" xmlns:a16="http://schemas.microsoft.com/office/drawing/2014/main" id="{99610881-425A-4209-890E-4FF353FD8D67}"/>
                  </a:ext>
                </a:extLst>
              </p:cNvPr>
              <p:cNvSpPr txBox="1"/>
              <p:nvPr/>
            </p:nvSpPr>
            <p:spPr>
              <a:xfrm>
                <a:off x="101301" y="1280946"/>
                <a:ext cx="1494437" cy="140060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Анализирует нагрузку педагога и объём запланированных в ИОМ мероприятий, консультирует учителя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Заместитель руководителя ОО</a:t>
                </a:r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="" xmlns:a16="http://schemas.microsoft.com/office/drawing/2014/main" id="{5CFCD21E-F994-4BFE-B78C-373A0EA54C2B}"/>
                </a:ext>
              </a:extLst>
            </p:cNvPr>
            <p:cNvGrpSpPr/>
            <p:nvPr/>
          </p:nvGrpSpPr>
          <p:grpSpPr>
            <a:xfrm>
              <a:off x="3231837" y="2400001"/>
              <a:ext cx="1868163" cy="2091474"/>
              <a:chOff x="1" y="908919"/>
              <a:chExt cx="1747506" cy="2008628"/>
            </a:xfrm>
            <a:grpFill/>
          </p:grpSpPr>
          <p:sp>
            <p:nvSpPr>
              <p:cNvPr id="70" name="Шестиугольник 69">
                <a:extLst>
                  <a:ext uri="{FF2B5EF4-FFF2-40B4-BE49-F238E27FC236}">
                    <a16:creationId xmlns="" xmlns:a16="http://schemas.microsoft.com/office/drawing/2014/main" id="{226E5CDC-A2EC-4FC4-8444-4A846C84FD96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Шестиугольник 4">
                <a:extLst>
                  <a:ext uri="{FF2B5EF4-FFF2-40B4-BE49-F238E27FC236}">
                    <a16:creationId xmlns="" xmlns:a16="http://schemas.microsoft.com/office/drawing/2014/main" id="{0BCB39DB-1A61-429E-A760-D1D26018AB5D}"/>
                  </a:ext>
                </a:extLst>
              </p:cNvPr>
              <p:cNvSpPr txBox="1"/>
              <p:nvPr/>
            </p:nvSpPr>
            <p:spPr>
              <a:xfrm>
                <a:off x="98220" y="1184679"/>
                <a:ext cx="1524490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Вносит предложения по включению мероприятий муниципального и школьного уровней в Карту ИОМ педагога. Планирует консультации, необходимые педагогу для прохождения  ИОМ 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Руководитель школьного МО</a:t>
                </a:r>
              </a:p>
            </p:txBody>
          </p:sp>
        </p:grpSp>
        <p:grpSp>
          <p:nvGrpSpPr>
            <p:cNvPr id="58" name="Группа 57">
              <a:extLst>
                <a:ext uri="{FF2B5EF4-FFF2-40B4-BE49-F238E27FC236}">
                  <a16:creationId xmlns="" xmlns:a16="http://schemas.microsoft.com/office/drawing/2014/main" id="{4867A6FE-41E4-42E7-8684-A53D28896631}"/>
                </a:ext>
              </a:extLst>
            </p:cNvPr>
            <p:cNvGrpSpPr/>
            <p:nvPr/>
          </p:nvGrpSpPr>
          <p:grpSpPr>
            <a:xfrm>
              <a:off x="6119585" y="4051759"/>
              <a:ext cx="1874302" cy="2091474"/>
              <a:chOff x="-96894" y="843092"/>
              <a:chExt cx="1747506" cy="2008628"/>
            </a:xfrm>
            <a:grpFill/>
          </p:grpSpPr>
          <p:sp>
            <p:nvSpPr>
              <p:cNvPr id="68" name="Шестиугольник 67">
                <a:extLst>
                  <a:ext uri="{FF2B5EF4-FFF2-40B4-BE49-F238E27FC236}">
                    <a16:creationId xmlns="" xmlns:a16="http://schemas.microsoft.com/office/drawing/2014/main" id="{E502267F-E68C-4525-A3BB-9DE3DE7A1504}"/>
                  </a:ext>
                </a:extLst>
              </p:cNvPr>
              <p:cNvSpPr/>
              <p:nvPr/>
            </p:nvSpPr>
            <p:spPr>
              <a:xfrm rot="5400000">
                <a:off x="-227455" y="973653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9" name="Шестиугольник 4">
                <a:extLst>
                  <a:ext uri="{FF2B5EF4-FFF2-40B4-BE49-F238E27FC236}">
                    <a16:creationId xmlns="" xmlns:a16="http://schemas.microsoft.com/office/drawing/2014/main" id="{92F6CAAE-AA7D-4A0A-AFD8-852E7179C853}"/>
                  </a:ext>
                </a:extLst>
              </p:cNvPr>
              <p:cNvSpPr txBox="1"/>
              <p:nvPr/>
            </p:nvSpPr>
            <p:spPr>
              <a:xfrm>
                <a:off x="-34719" y="1174219"/>
                <a:ext cx="1604535" cy="13552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Знакомится с оформленной Картой ИОМ педагога. Подтверждает подписью факт ознакомления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</a:t>
                </a:r>
                <a:endParaRPr lang="ru-RU" sz="900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9" name="Группа 58">
              <a:extLst>
                <a:ext uri="{FF2B5EF4-FFF2-40B4-BE49-F238E27FC236}">
                  <a16:creationId xmlns="" xmlns:a16="http://schemas.microsoft.com/office/drawing/2014/main" id="{FFF39526-964D-4F6F-A26C-E1434892D14B}"/>
                </a:ext>
              </a:extLst>
            </p:cNvPr>
            <p:cNvGrpSpPr/>
            <p:nvPr/>
          </p:nvGrpSpPr>
          <p:grpSpPr>
            <a:xfrm>
              <a:off x="4155016" y="4046907"/>
              <a:ext cx="1915182" cy="2091473"/>
              <a:chOff x="1" y="908919"/>
              <a:chExt cx="1747506" cy="2008628"/>
            </a:xfrm>
            <a:grpFill/>
          </p:grpSpPr>
          <p:sp>
            <p:nvSpPr>
              <p:cNvPr id="66" name="Шестиугольник 65">
                <a:extLst>
                  <a:ext uri="{FF2B5EF4-FFF2-40B4-BE49-F238E27FC236}">
                    <a16:creationId xmlns="" xmlns:a16="http://schemas.microsoft.com/office/drawing/2014/main" id="{252F7CBA-E06C-4838-BDAD-D8AD93F13F5D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Шестиугольник 4">
                <a:extLst>
                  <a:ext uri="{FF2B5EF4-FFF2-40B4-BE49-F238E27FC236}">
                    <a16:creationId xmlns="" xmlns:a16="http://schemas.microsoft.com/office/drawing/2014/main" id="{7D1BF894-168A-454B-BD26-4BFA881B0312}"/>
                  </a:ext>
                </a:extLst>
              </p:cNvPr>
              <p:cNvSpPr txBox="1"/>
              <p:nvPr/>
            </p:nvSpPr>
            <p:spPr>
              <a:xfrm>
                <a:off x="109704" y="1279151"/>
                <a:ext cx="1528099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Готовит итоговый вариант Карты  ИОМ педагога на утверждение руководителю ОО, в которой работает учитель, на согласование  руководителю ЦНППМ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</a:t>
                </a:r>
                <a:endParaRPr lang="ru-RU" sz="9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0" name="Группа 59">
              <a:extLst>
                <a:ext uri="{FF2B5EF4-FFF2-40B4-BE49-F238E27FC236}">
                  <a16:creationId xmlns="" xmlns:a16="http://schemas.microsoft.com/office/drawing/2014/main" id="{6E7C225B-EC68-4BCA-84D4-34D2D9D5FF0A}"/>
                </a:ext>
              </a:extLst>
            </p:cNvPr>
            <p:cNvGrpSpPr/>
            <p:nvPr/>
          </p:nvGrpSpPr>
          <p:grpSpPr>
            <a:xfrm>
              <a:off x="5222247" y="2424686"/>
              <a:ext cx="1747506" cy="2008628"/>
              <a:chOff x="1" y="908919"/>
              <a:chExt cx="1747506" cy="2008628"/>
            </a:xfrm>
            <a:grpFill/>
          </p:grpSpPr>
          <p:sp>
            <p:nvSpPr>
              <p:cNvPr id="64" name="Шестиугольник 63">
                <a:extLst>
                  <a:ext uri="{FF2B5EF4-FFF2-40B4-BE49-F238E27FC236}">
                    <a16:creationId xmlns="" xmlns:a16="http://schemas.microsoft.com/office/drawing/2014/main" id="{3EF62944-7C0C-431F-BBE2-D9D47E8ED46E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Шестиугольник 4">
                <a:extLst>
                  <a:ext uri="{FF2B5EF4-FFF2-40B4-BE49-F238E27FC236}">
                    <a16:creationId xmlns="" xmlns:a16="http://schemas.microsoft.com/office/drawing/2014/main" id="{3D0D16C4-5678-4791-9ECC-979FC9A3A439}"/>
                  </a:ext>
                </a:extLst>
              </p:cNvPr>
              <p:cNvSpPr txBox="1"/>
              <p:nvPr/>
            </p:nvSpPr>
            <p:spPr>
              <a:xfrm>
                <a:off x="179644" y="1204092"/>
                <a:ext cx="1336618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200" kern="1200" dirty="0">
                    <a:solidFill>
                      <a:schemeClr val="tx1"/>
                    </a:solidFill>
                  </a:rPr>
                  <a:t>ЭТАП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200" kern="1200" dirty="0">
                    <a:solidFill>
                      <a:schemeClr val="tx1"/>
                    </a:solidFill>
                  </a:rPr>
                  <a:t>Оформление и утверждение ИОМ</a:t>
                </a:r>
              </a:p>
            </p:txBody>
          </p:sp>
        </p:grpSp>
        <p:grpSp>
          <p:nvGrpSpPr>
            <p:cNvPr id="61" name="Группа 60">
              <a:extLst>
                <a:ext uri="{FF2B5EF4-FFF2-40B4-BE49-F238E27FC236}">
                  <a16:creationId xmlns="" xmlns:a16="http://schemas.microsoft.com/office/drawing/2014/main" id="{7E83938A-8A32-4A92-A9C2-E0E8E383A033}"/>
                </a:ext>
              </a:extLst>
            </p:cNvPr>
            <p:cNvGrpSpPr/>
            <p:nvPr/>
          </p:nvGrpSpPr>
          <p:grpSpPr>
            <a:xfrm>
              <a:off x="7085825" y="2404306"/>
              <a:ext cx="1876079" cy="2091475"/>
              <a:chOff x="695124" y="900565"/>
              <a:chExt cx="1747506" cy="2008628"/>
            </a:xfrm>
            <a:grpFill/>
          </p:grpSpPr>
          <p:sp>
            <p:nvSpPr>
              <p:cNvPr id="62" name="Шестиугольник 61">
                <a:extLst>
                  <a:ext uri="{FF2B5EF4-FFF2-40B4-BE49-F238E27FC236}">
                    <a16:creationId xmlns="" xmlns:a16="http://schemas.microsoft.com/office/drawing/2014/main" id="{30D22522-BAFC-4CE2-93F5-B27C4B18CAB7}"/>
                  </a:ext>
                </a:extLst>
              </p:cNvPr>
              <p:cNvSpPr/>
              <p:nvPr/>
            </p:nvSpPr>
            <p:spPr>
              <a:xfrm rot="5400000">
                <a:off x="564563" y="103112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Шестиугольник 4">
                <a:extLst>
                  <a:ext uri="{FF2B5EF4-FFF2-40B4-BE49-F238E27FC236}">
                    <a16:creationId xmlns="" xmlns:a16="http://schemas.microsoft.com/office/drawing/2014/main" id="{71D33035-8D43-4B86-9DFB-F64A9BFB65D9}"/>
                  </a:ext>
                </a:extLst>
              </p:cNvPr>
              <p:cNvSpPr txBox="1"/>
              <p:nvPr/>
            </p:nvSpPr>
            <p:spPr>
              <a:xfrm>
                <a:off x="819536" y="1248197"/>
                <a:ext cx="1494782" cy="129596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Знакомится с образцами  ИОМ коллег, договаривается о консультации с педагогами прошедшими ИОМ. Ищет готовые </a:t>
                </a:r>
                <a:r>
                  <a:rPr lang="ru-RU" sz="10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форматы</a:t>
                </a: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 представления результатов своей работы, чтобы внести предложения по оформлению Карты ИОМ педагога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7757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A81F9BF3-657B-47A3-805E-39393DB79D9E}"/>
              </a:ext>
            </a:extLst>
          </p:cNvPr>
          <p:cNvSpPr txBox="1">
            <a:spLocks/>
          </p:cNvSpPr>
          <p:nvPr/>
        </p:nvSpPr>
        <p:spPr>
          <a:xfrm>
            <a:off x="83739" y="7631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4: прохождение ИОМ учителем</a:t>
            </a:r>
          </a:p>
        </p:txBody>
      </p:sp>
    </p:spTree>
    <p:extLst>
      <p:ext uri="{BB962C8B-B14F-4D97-AF65-F5344CB8AC3E}">
        <p14:creationId xmlns:p14="http://schemas.microsoft.com/office/powerpoint/2010/main" val="320481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162EF2AB-4A41-40CA-B079-E31FC5A528C6}"/>
              </a:ext>
            </a:extLst>
          </p:cNvPr>
          <p:cNvGrpSpPr/>
          <p:nvPr/>
        </p:nvGrpSpPr>
        <p:grpSpPr>
          <a:xfrm>
            <a:off x="3466840" y="1179608"/>
            <a:ext cx="5429826" cy="5279697"/>
            <a:chOff x="3383909" y="811916"/>
            <a:chExt cx="5429826" cy="5279697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658D875D-53FE-48A5-A035-84FE5C76599E}"/>
                </a:ext>
              </a:extLst>
            </p:cNvPr>
            <p:cNvGrpSpPr/>
            <p:nvPr/>
          </p:nvGrpSpPr>
          <p:grpSpPr>
            <a:xfrm>
              <a:off x="6192476" y="811916"/>
              <a:ext cx="1747506" cy="2008628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" name="Шестиугольник 2">
                <a:extLst>
                  <a:ext uri="{FF2B5EF4-FFF2-40B4-BE49-F238E27FC236}">
                    <a16:creationId xmlns="" xmlns:a16="http://schemas.microsoft.com/office/drawing/2014/main" id="{66275F61-6A16-47A2-9A9B-2B88ABDB114B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Шестиугольник 4">
                <a:extLst>
                  <a:ext uri="{FF2B5EF4-FFF2-40B4-BE49-F238E27FC236}">
                    <a16:creationId xmlns="" xmlns:a16="http://schemas.microsoft.com/office/drawing/2014/main" id="{ABB68CAA-EB4D-4D6E-92FC-9F6021D59D70}"/>
                  </a:ext>
                </a:extLst>
              </p:cNvPr>
              <p:cNvSpPr txBox="1"/>
              <p:nvPr/>
            </p:nvSpPr>
            <p:spPr>
              <a:xfrm>
                <a:off x="272321" y="1221930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Осуществляет  мониторинг качества урочных и внеурочных занятий в рамках ВШК, готовит справки и знакомит педагога с результатами ВШК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Заместитель руководителя ОО</a:t>
                </a:r>
              </a:p>
            </p:txBody>
          </p:sp>
        </p:grpSp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13B305B9-7C5D-4CFB-8B38-C227C62D6FBC}"/>
                </a:ext>
              </a:extLst>
            </p:cNvPr>
            <p:cNvGrpSpPr/>
            <p:nvPr/>
          </p:nvGrpSpPr>
          <p:grpSpPr>
            <a:xfrm>
              <a:off x="7066229" y="2454603"/>
              <a:ext cx="1747506" cy="2008628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" name="Шестиугольник 5">
                <a:extLst>
                  <a:ext uri="{FF2B5EF4-FFF2-40B4-BE49-F238E27FC236}">
                    <a16:creationId xmlns="" xmlns:a16="http://schemas.microsoft.com/office/drawing/2014/main" id="{245BC385-15DE-4A11-9DA4-0CA61C58CBB9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Шестиугольник 4">
                <a:extLst>
                  <a:ext uri="{FF2B5EF4-FFF2-40B4-BE49-F238E27FC236}">
                    <a16:creationId xmlns="" xmlns:a16="http://schemas.microsoft.com/office/drawing/2014/main" id="{7629A6A4-4647-46D0-8E4F-1C8BE9DAF3C5}"/>
                  </a:ext>
                </a:extLst>
              </p:cNvPr>
              <p:cNvSpPr txBox="1"/>
              <p:nvPr/>
            </p:nvSpPr>
            <p:spPr>
              <a:xfrm>
                <a:off x="224083" y="1287128"/>
                <a:ext cx="1299342" cy="128749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Консультирует педагога по вопросам реализации современных </a:t>
                </a:r>
                <a:r>
                  <a:rPr lang="ru-RU" sz="800" kern="1200" dirty="0" err="1">
                    <a:solidFill>
                      <a:schemeClr val="accent1">
                        <a:lumMod val="50000"/>
                      </a:schemeClr>
                    </a:solidFill>
                  </a:rPr>
                  <a:t>педтехнологий</a:t>
                </a: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, объективных подходов к оцениванию образовательных результатов (при подготовке открытых уроков и пр.)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Руководитель школьного МО</a:t>
                </a:r>
              </a:p>
            </p:txBody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F66E8A98-BC51-4B41-BA2F-7E6D776AFB86}"/>
                </a:ext>
              </a:extLst>
            </p:cNvPr>
            <p:cNvGrpSpPr/>
            <p:nvPr/>
          </p:nvGrpSpPr>
          <p:grpSpPr>
            <a:xfrm>
              <a:off x="4313422" y="811916"/>
              <a:ext cx="1747506" cy="2008628"/>
              <a:chOff x="-6675" y="933552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9" name="Шестиугольник 8">
                <a:extLst>
                  <a:ext uri="{FF2B5EF4-FFF2-40B4-BE49-F238E27FC236}">
                    <a16:creationId xmlns="" xmlns:a16="http://schemas.microsoft.com/office/drawing/2014/main" id="{2FA6DC83-D1DA-4EE6-ADF1-D676491272A5}"/>
                  </a:ext>
                </a:extLst>
              </p:cNvPr>
              <p:cNvSpPr/>
              <p:nvPr/>
            </p:nvSpPr>
            <p:spPr>
              <a:xfrm rot="5400000">
                <a:off x="-137236" y="1064113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ru-RU" dirty="0"/>
                  <a:t>                 </a:t>
                </a:r>
              </a:p>
            </p:txBody>
          </p:sp>
          <p:sp>
            <p:nvSpPr>
              <p:cNvPr id="10" name="Шестиугольник 4">
                <a:extLst>
                  <a:ext uri="{FF2B5EF4-FFF2-40B4-BE49-F238E27FC236}">
                    <a16:creationId xmlns="" xmlns:a16="http://schemas.microsoft.com/office/drawing/2014/main" id="{EEADC8A8-338C-4AFE-8B2C-03D39E73BDCD}"/>
                  </a:ext>
                </a:extLst>
              </p:cNvPr>
              <p:cNvSpPr txBox="1"/>
              <p:nvPr/>
            </p:nvSpPr>
            <p:spPr>
              <a:xfrm>
                <a:off x="272321" y="1221930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Курирует прохождение ИОМ педагогом во время онлайн- или офлайн- встреч. Оказывает консультативную помощь  педагогу в подготовке и проведении открытых мероприятий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 </a:t>
                </a: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5C80FEA9-86E8-4DB2-85F2-6148CA2E1864}"/>
                </a:ext>
              </a:extLst>
            </p:cNvPr>
            <p:cNvGrpSpPr/>
            <p:nvPr/>
          </p:nvGrpSpPr>
          <p:grpSpPr>
            <a:xfrm>
              <a:off x="3383909" y="2416475"/>
              <a:ext cx="1747506" cy="2008628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2" name="Шестиугольник 11">
                <a:extLst>
                  <a:ext uri="{FF2B5EF4-FFF2-40B4-BE49-F238E27FC236}">
                    <a16:creationId xmlns="" xmlns:a16="http://schemas.microsoft.com/office/drawing/2014/main" id="{0C6AC8A2-629E-4086-8DA0-D52604B36538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Шестиугольник 4">
                <a:extLst>
                  <a:ext uri="{FF2B5EF4-FFF2-40B4-BE49-F238E27FC236}">
                    <a16:creationId xmlns="" xmlns:a16="http://schemas.microsoft.com/office/drawing/2014/main" id="{B3B1F2F6-A164-48BF-B975-759A605AEA08}"/>
                  </a:ext>
                </a:extLst>
              </p:cNvPr>
              <p:cNvSpPr txBox="1"/>
              <p:nvPr/>
            </p:nvSpPr>
            <p:spPr>
              <a:xfrm>
                <a:off x="272321" y="1221930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Проходит ИОМ, представляет информацию региональному методисту о выполнении запланированных мероприятий и о том, как эти мероприятия способствуют повышению его профессионального уровня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 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B151D257-2CD4-49C4-BD8D-4ABECD012E19}"/>
                </a:ext>
              </a:extLst>
            </p:cNvPr>
            <p:cNvGrpSpPr/>
            <p:nvPr/>
          </p:nvGrpSpPr>
          <p:grpSpPr>
            <a:xfrm>
              <a:off x="6149241" y="4082985"/>
              <a:ext cx="1747506" cy="2008628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5" name="Шестиугольник 14">
                <a:extLst>
                  <a:ext uri="{FF2B5EF4-FFF2-40B4-BE49-F238E27FC236}">
                    <a16:creationId xmlns="" xmlns:a16="http://schemas.microsoft.com/office/drawing/2014/main" id="{4706329A-4A3C-406C-ABA9-96574069B6CF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Шестиугольник 4">
                <a:extLst>
                  <a:ext uri="{FF2B5EF4-FFF2-40B4-BE49-F238E27FC236}">
                    <a16:creationId xmlns="" xmlns:a16="http://schemas.microsoft.com/office/drawing/2014/main" id="{5DCD5571-6D16-427E-A491-50F3EB780676}"/>
                  </a:ext>
                </a:extLst>
              </p:cNvPr>
              <p:cNvSpPr txBox="1"/>
              <p:nvPr/>
            </p:nvSpPr>
            <p:spPr>
              <a:xfrm>
                <a:off x="272321" y="1221930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Систематизирует материалы для публичного итогового мероприятия с презентацией результатов прохождения ИОМ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 </a:t>
                </a: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BFEC17AF-0FE4-4824-9B5C-D1BB6D14277F}"/>
                </a:ext>
              </a:extLst>
            </p:cNvPr>
            <p:cNvGrpSpPr/>
            <p:nvPr/>
          </p:nvGrpSpPr>
          <p:grpSpPr>
            <a:xfrm>
              <a:off x="4300897" y="4045667"/>
              <a:ext cx="1747506" cy="2008628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" name="Шестиугольник 17">
                <a:extLst>
                  <a:ext uri="{FF2B5EF4-FFF2-40B4-BE49-F238E27FC236}">
                    <a16:creationId xmlns="" xmlns:a16="http://schemas.microsoft.com/office/drawing/2014/main" id="{17F93D3F-3D35-480D-85F6-E343A7931228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Шестиугольник 4">
                <a:extLst>
                  <a:ext uri="{FF2B5EF4-FFF2-40B4-BE49-F238E27FC236}">
                    <a16:creationId xmlns="" xmlns:a16="http://schemas.microsoft.com/office/drawing/2014/main" id="{B67EAC2E-9B17-47D7-BDE8-E88BA6BD3F8E}"/>
                  </a:ext>
                </a:extLst>
              </p:cNvPr>
              <p:cNvSpPr txBox="1"/>
              <p:nvPr/>
            </p:nvSpPr>
            <p:spPr>
              <a:xfrm>
                <a:off x="272321" y="1221930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Оказывает помощь  педагогу в подготовке и реализации открытых мероприятий, готовит проект приказа о направлении на КПК и пр.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Заместитель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руководителя ОО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35058E42-3661-4B4C-98FF-6AE4C170DFEA}"/>
                </a:ext>
              </a:extLst>
            </p:cNvPr>
            <p:cNvGrpSpPr/>
            <p:nvPr/>
          </p:nvGrpSpPr>
          <p:grpSpPr>
            <a:xfrm>
              <a:off x="5222247" y="2424686"/>
              <a:ext cx="1747506" cy="2008628"/>
              <a:chOff x="5478278" y="3410038"/>
              <a:chExt cx="1747506" cy="2008628"/>
            </a:xfrm>
          </p:grpSpPr>
          <p:sp>
            <p:nvSpPr>
              <p:cNvPr id="21" name="Шестиугольник 20">
                <a:extLst>
                  <a:ext uri="{FF2B5EF4-FFF2-40B4-BE49-F238E27FC236}">
                    <a16:creationId xmlns="" xmlns:a16="http://schemas.microsoft.com/office/drawing/2014/main" id="{AD31D8B9-3C0E-44D2-868E-30C8DE207A30}"/>
                  </a:ext>
                </a:extLst>
              </p:cNvPr>
              <p:cNvSpPr/>
              <p:nvPr/>
            </p:nvSpPr>
            <p:spPr>
              <a:xfrm rot="5400000">
                <a:off x="5347717" y="3540599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Шестиугольник 4">
                <a:extLst>
                  <a:ext uri="{FF2B5EF4-FFF2-40B4-BE49-F238E27FC236}">
                    <a16:creationId xmlns="" xmlns:a16="http://schemas.microsoft.com/office/drawing/2014/main" id="{024E6CF7-AFAB-4DAB-8590-00F29AF664D4}"/>
                  </a:ext>
                </a:extLst>
              </p:cNvPr>
              <p:cNvSpPr txBox="1"/>
              <p:nvPr/>
            </p:nvSpPr>
            <p:spPr>
              <a:xfrm>
                <a:off x="5750598" y="3723049"/>
                <a:ext cx="1202866" cy="1382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400" kern="1200" dirty="0">
                    <a:solidFill>
                      <a:schemeClr val="tx1"/>
                    </a:solidFill>
                  </a:rPr>
                  <a:t>Этап Прохождение ИОМ учителем</a:t>
                </a:r>
              </a:p>
            </p:txBody>
          </p:sp>
        </p:grpSp>
      </p:grp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A81F9BF3-657B-47A3-805E-39393DB79D9E}"/>
              </a:ext>
            </a:extLst>
          </p:cNvPr>
          <p:cNvSpPr txBox="1">
            <a:spLocks/>
          </p:cNvSpPr>
          <p:nvPr/>
        </p:nvSpPr>
        <p:spPr>
          <a:xfrm>
            <a:off x="83739" y="7631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4: прохождение ИОМ учителем</a:t>
            </a:r>
          </a:p>
        </p:txBody>
      </p:sp>
    </p:spTree>
    <p:extLst>
      <p:ext uri="{BB962C8B-B14F-4D97-AF65-F5344CB8AC3E}">
        <p14:creationId xmlns:p14="http://schemas.microsoft.com/office/powerpoint/2010/main" val="203209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69617CA7-6734-404F-8426-F0A957679C2D}"/>
              </a:ext>
            </a:extLst>
          </p:cNvPr>
          <p:cNvSpPr txBox="1">
            <a:spLocks/>
          </p:cNvSpPr>
          <p:nvPr/>
        </p:nvSpPr>
        <p:spPr>
          <a:xfrm>
            <a:off x="83739" y="7631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5: корректировка ИОМ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8E357B9C-B7BE-4239-B705-BB016083CF0B}"/>
              </a:ext>
            </a:extLst>
          </p:cNvPr>
          <p:cNvGrpSpPr/>
          <p:nvPr/>
        </p:nvGrpSpPr>
        <p:grpSpPr>
          <a:xfrm>
            <a:off x="3184506" y="1085960"/>
            <a:ext cx="5354336" cy="5319304"/>
            <a:chOff x="3402724" y="755242"/>
            <a:chExt cx="5354336" cy="5319304"/>
          </a:xfrm>
        </p:grpSpPr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6CC2C860-514A-45A1-BFBE-79A3B058E785}"/>
                </a:ext>
              </a:extLst>
            </p:cNvPr>
            <p:cNvGrpSpPr/>
            <p:nvPr/>
          </p:nvGrpSpPr>
          <p:grpSpPr>
            <a:xfrm>
              <a:off x="3402724" y="2432897"/>
              <a:ext cx="1747506" cy="2008628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2" name="Шестиугольник 11">
                <a:extLst>
                  <a:ext uri="{FF2B5EF4-FFF2-40B4-BE49-F238E27FC236}">
                    <a16:creationId xmlns="" xmlns:a16="http://schemas.microsoft.com/office/drawing/2014/main" id="{A9944F6B-F171-4432-BF55-E9E7308E5833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Шестиугольник 4">
                <a:extLst>
                  <a:ext uri="{FF2B5EF4-FFF2-40B4-BE49-F238E27FC236}">
                    <a16:creationId xmlns="" xmlns:a16="http://schemas.microsoft.com/office/drawing/2014/main" id="{E89D435F-3CCF-4670-865D-3F04086142D9}"/>
                  </a:ext>
                </a:extLst>
              </p:cNvPr>
              <p:cNvSpPr txBox="1"/>
              <p:nvPr/>
            </p:nvSpPr>
            <p:spPr>
              <a:xfrm>
                <a:off x="272321" y="1221930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Вносит изменения в Карту ИОМ педагога по итогам рабочей встречи участников разработки ИОМ. Консультирует педагога по вопросам подготовки публичного итогового мероприятия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 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F8BB790C-88D9-4EB9-955B-183382E0E0A3}"/>
                </a:ext>
              </a:extLst>
            </p:cNvPr>
            <p:cNvGrpSpPr/>
            <p:nvPr/>
          </p:nvGrpSpPr>
          <p:grpSpPr>
            <a:xfrm>
              <a:off x="5222247" y="2424686"/>
              <a:ext cx="1747506" cy="2008628"/>
              <a:chOff x="1811626" y="1631884"/>
              <a:chExt cx="1747506" cy="2008628"/>
            </a:xfrm>
          </p:grpSpPr>
          <p:sp>
            <p:nvSpPr>
              <p:cNvPr id="21" name="Шестиугольник 20">
                <a:extLst>
                  <a:ext uri="{FF2B5EF4-FFF2-40B4-BE49-F238E27FC236}">
                    <a16:creationId xmlns="" xmlns:a16="http://schemas.microsoft.com/office/drawing/2014/main" id="{86879F88-673F-413A-8963-C396D1681331}"/>
                  </a:ext>
                </a:extLst>
              </p:cNvPr>
              <p:cNvSpPr/>
              <p:nvPr/>
            </p:nvSpPr>
            <p:spPr>
              <a:xfrm rot="5400000">
                <a:off x="1681065" y="1762445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Шестиугольник 4">
                <a:extLst>
                  <a:ext uri="{FF2B5EF4-FFF2-40B4-BE49-F238E27FC236}">
                    <a16:creationId xmlns="" xmlns:a16="http://schemas.microsoft.com/office/drawing/2014/main" id="{664C40F2-BA38-4A60-B36F-DCB2DA8A1710}"/>
                  </a:ext>
                </a:extLst>
              </p:cNvPr>
              <p:cNvSpPr txBox="1"/>
              <p:nvPr/>
            </p:nvSpPr>
            <p:spPr>
              <a:xfrm>
                <a:off x="2083946" y="1933181"/>
                <a:ext cx="1202866" cy="1382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200" kern="1200" dirty="0">
                    <a:solidFill>
                      <a:schemeClr val="tx1"/>
                    </a:solidFill>
                  </a:rPr>
                  <a:t>ЭТАП Корректировка ИОМ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="" xmlns:a16="http://schemas.microsoft.com/office/drawing/2014/main" id="{47ED6620-6970-49E5-A9FD-9984F900AFCF}"/>
                </a:ext>
              </a:extLst>
            </p:cNvPr>
            <p:cNvGrpSpPr/>
            <p:nvPr/>
          </p:nvGrpSpPr>
          <p:grpSpPr>
            <a:xfrm>
              <a:off x="6096000" y="755242"/>
              <a:ext cx="1779987" cy="2075053"/>
              <a:chOff x="-107993" y="926306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5" name="Шестиугольник 24">
                <a:extLst>
                  <a:ext uri="{FF2B5EF4-FFF2-40B4-BE49-F238E27FC236}">
                    <a16:creationId xmlns="" xmlns:a16="http://schemas.microsoft.com/office/drawing/2014/main" id="{AB39D26F-04DB-473F-8AAE-706B4F3BCDEB}"/>
                  </a:ext>
                </a:extLst>
              </p:cNvPr>
              <p:cNvSpPr/>
              <p:nvPr/>
            </p:nvSpPr>
            <p:spPr>
              <a:xfrm rot="5400000">
                <a:off x="-238554" y="1056867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Шестиугольник 4">
                <a:extLst>
                  <a:ext uri="{FF2B5EF4-FFF2-40B4-BE49-F238E27FC236}">
                    <a16:creationId xmlns="" xmlns:a16="http://schemas.microsoft.com/office/drawing/2014/main" id="{205E268E-A5A8-434C-A4D4-03BC1EA11642}"/>
                  </a:ext>
                </a:extLst>
              </p:cNvPr>
              <p:cNvSpPr txBox="1"/>
              <p:nvPr/>
            </p:nvSpPr>
            <p:spPr>
              <a:xfrm>
                <a:off x="224595" y="1239318"/>
                <a:ext cx="1180916" cy="133319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Фиксирует промежуточные результаты прохождения ИОМ в Карте  ИОМ педагога. Консультирует педагога  по подготовке публичного итогового мероприятия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</a:t>
                </a:r>
              </a:p>
            </p:txBody>
          </p:sp>
        </p:grpSp>
        <p:grpSp>
          <p:nvGrpSpPr>
            <p:cNvPr id="27" name="Группа 26">
              <a:extLst>
                <a:ext uri="{FF2B5EF4-FFF2-40B4-BE49-F238E27FC236}">
                  <a16:creationId xmlns="" xmlns:a16="http://schemas.microsoft.com/office/drawing/2014/main" id="{B88CA24D-EC9A-4766-90D2-77185C3FE716}"/>
                </a:ext>
              </a:extLst>
            </p:cNvPr>
            <p:cNvGrpSpPr/>
            <p:nvPr/>
          </p:nvGrpSpPr>
          <p:grpSpPr>
            <a:xfrm>
              <a:off x="7009554" y="2432897"/>
              <a:ext cx="1747506" cy="2008628"/>
              <a:chOff x="-18836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8" name="Шестиугольник 27">
                <a:extLst>
                  <a:ext uri="{FF2B5EF4-FFF2-40B4-BE49-F238E27FC236}">
                    <a16:creationId xmlns="" xmlns:a16="http://schemas.microsoft.com/office/drawing/2014/main" id="{5B5194CC-F528-48BF-9D52-886132E7396E}"/>
                  </a:ext>
                </a:extLst>
              </p:cNvPr>
              <p:cNvSpPr/>
              <p:nvPr/>
            </p:nvSpPr>
            <p:spPr>
              <a:xfrm rot="5400000">
                <a:off x="-149397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Шестиугольник 4">
                <a:extLst>
                  <a:ext uri="{FF2B5EF4-FFF2-40B4-BE49-F238E27FC236}">
                    <a16:creationId xmlns="" xmlns:a16="http://schemas.microsoft.com/office/drawing/2014/main" id="{5FD0DA98-C236-46BD-B823-D4E64D27B7B3}"/>
                  </a:ext>
                </a:extLst>
              </p:cNvPr>
              <p:cNvSpPr txBox="1"/>
              <p:nvPr/>
            </p:nvSpPr>
            <p:spPr>
              <a:xfrm>
                <a:off x="272321" y="1232585"/>
                <a:ext cx="1202866" cy="135227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Аргументирует изменения ИОМ при необходимости (готов провести 2 открытых урока вместо 1-го, нашёл новые КПК, которые хотел бы пройти, иное)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</a:t>
                </a:r>
              </a:p>
            </p:txBody>
          </p:sp>
        </p:grpSp>
        <p:grpSp>
          <p:nvGrpSpPr>
            <p:cNvPr id="30" name="Группа 29">
              <a:extLst>
                <a:ext uri="{FF2B5EF4-FFF2-40B4-BE49-F238E27FC236}">
                  <a16:creationId xmlns="" xmlns:a16="http://schemas.microsoft.com/office/drawing/2014/main" id="{0127CDF5-CA97-4B5C-9C6C-4B52DE3B7AC0}"/>
                </a:ext>
              </a:extLst>
            </p:cNvPr>
            <p:cNvGrpSpPr/>
            <p:nvPr/>
          </p:nvGrpSpPr>
          <p:grpSpPr>
            <a:xfrm>
              <a:off x="4247451" y="821667"/>
              <a:ext cx="1747506" cy="2008628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1" name="Шестиугольник 30">
                <a:extLst>
                  <a:ext uri="{FF2B5EF4-FFF2-40B4-BE49-F238E27FC236}">
                    <a16:creationId xmlns="" xmlns:a16="http://schemas.microsoft.com/office/drawing/2014/main" id="{1B9AF9AD-D088-4467-AC3C-DD8BC49BF8C2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Шестиугольник 4">
                <a:extLst>
                  <a:ext uri="{FF2B5EF4-FFF2-40B4-BE49-F238E27FC236}">
                    <a16:creationId xmlns="" xmlns:a16="http://schemas.microsoft.com/office/drawing/2014/main" id="{6A0CB739-C8C6-49D5-A6AC-D56706F2CE10}"/>
                  </a:ext>
                </a:extLst>
              </p:cNvPr>
              <p:cNvSpPr txBox="1"/>
              <p:nvPr/>
            </p:nvSpPr>
            <p:spPr>
              <a:xfrm>
                <a:off x="272321" y="1221930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Обобщает результаты методического сопровождения педагога на уровне ОО. Вносит предложения по улучшению процесса прохождения ИОМ и корректировке сроков  (при необходимости)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Руководитель школьного МО</a:t>
                </a:r>
              </a:p>
            </p:txBody>
          </p:sp>
        </p:grpSp>
        <p:grpSp>
          <p:nvGrpSpPr>
            <p:cNvPr id="33" name="Группа 32">
              <a:extLst>
                <a:ext uri="{FF2B5EF4-FFF2-40B4-BE49-F238E27FC236}">
                  <a16:creationId xmlns="" xmlns:a16="http://schemas.microsoft.com/office/drawing/2014/main" id="{E8C3EA2D-B3C6-4CBF-ADD8-6FE9D7B22051}"/>
                </a:ext>
              </a:extLst>
            </p:cNvPr>
            <p:cNvGrpSpPr/>
            <p:nvPr/>
          </p:nvGrpSpPr>
          <p:grpSpPr>
            <a:xfrm>
              <a:off x="6112240" y="4065918"/>
              <a:ext cx="1747506" cy="2008628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4" name="Шестиугольник 33">
                <a:extLst>
                  <a:ext uri="{FF2B5EF4-FFF2-40B4-BE49-F238E27FC236}">
                    <a16:creationId xmlns="" xmlns:a16="http://schemas.microsoft.com/office/drawing/2014/main" id="{1DDE8480-AFD6-4874-8071-6AF8E3DEDCD9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Шестиугольник 4">
                <a:extLst>
                  <a:ext uri="{FF2B5EF4-FFF2-40B4-BE49-F238E27FC236}">
                    <a16:creationId xmlns="" xmlns:a16="http://schemas.microsoft.com/office/drawing/2014/main" id="{94796BAA-C7DD-4371-B62E-B96E1EC7E4F1}"/>
                  </a:ext>
                </a:extLst>
              </p:cNvPr>
              <p:cNvSpPr txBox="1"/>
              <p:nvPr/>
            </p:nvSpPr>
            <p:spPr>
              <a:xfrm>
                <a:off x="257608" y="1221930"/>
                <a:ext cx="1255853" cy="135227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Обобщает результаты ВШК урочных и внеурочных занятий педагога на уроках на уровне ОО. Вносит предложения по улучшению процесса прохождения ИОМ, по корректировке сроков (при необходимости)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Заместитель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 руководителя ОО   </a:t>
                </a:r>
              </a:p>
            </p:txBody>
          </p:sp>
        </p:grpSp>
        <p:grpSp>
          <p:nvGrpSpPr>
            <p:cNvPr id="36" name="Группа 35">
              <a:extLst>
                <a:ext uri="{FF2B5EF4-FFF2-40B4-BE49-F238E27FC236}">
                  <a16:creationId xmlns="" xmlns:a16="http://schemas.microsoft.com/office/drawing/2014/main" id="{D3F98F81-2EE5-45E2-95DC-FB1B0BA71291}"/>
                </a:ext>
              </a:extLst>
            </p:cNvPr>
            <p:cNvGrpSpPr/>
            <p:nvPr/>
          </p:nvGrpSpPr>
          <p:grpSpPr>
            <a:xfrm>
              <a:off x="4279938" y="4042212"/>
              <a:ext cx="1747506" cy="2008628"/>
              <a:chOff x="-135329" y="875122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7" name="Шестиугольник 36">
                <a:extLst>
                  <a:ext uri="{FF2B5EF4-FFF2-40B4-BE49-F238E27FC236}">
                    <a16:creationId xmlns="" xmlns:a16="http://schemas.microsoft.com/office/drawing/2014/main" id="{6145DC99-B86C-43B7-B68C-8CA202EBBD80}"/>
                  </a:ext>
                </a:extLst>
              </p:cNvPr>
              <p:cNvSpPr/>
              <p:nvPr/>
            </p:nvSpPr>
            <p:spPr>
              <a:xfrm rot="5400000">
                <a:off x="-265890" y="1005683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Шестиугольник 4">
                <a:extLst>
                  <a:ext uri="{FF2B5EF4-FFF2-40B4-BE49-F238E27FC236}">
                    <a16:creationId xmlns="" xmlns:a16="http://schemas.microsoft.com/office/drawing/2014/main" id="{2A9CEE7C-96F9-4274-9E86-E5017461D78E}"/>
                  </a:ext>
                </a:extLst>
              </p:cNvPr>
              <p:cNvSpPr txBox="1"/>
              <p:nvPr/>
            </p:nvSpPr>
            <p:spPr>
              <a:xfrm>
                <a:off x="122865" y="1181506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Консультируется по вопросам текущей результативности прохождения ИОМ, по вопросам подготовки проекта публичного итогового мероприятия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328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85D16E88-1688-4F97-BBF5-A7ADF73079D1}"/>
              </a:ext>
            </a:extLst>
          </p:cNvPr>
          <p:cNvGrpSpPr/>
          <p:nvPr/>
        </p:nvGrpSpPr>
        <p:grpSpPr>
          <a:xfrm>
            <a:off x="3428565" y="1236421"/>
            <a:ext cx="5362287" cy="5238835"/>
            <a:chOff x="3426503" y="823671"/>
            <a:chExt cx="5362287" cy="5238835"/>
          </a:xfrm>
        </p:grpSpPr>
        <p:grpSp>
          <p:nvGrpSpPr>
            <p:cNvPr id="2" name="Группа 1">
              <a:extLst>
                <a:ext uri="{FF2B5EF4-FFF2-40B4-BE49-F238E27FC236}">
                  <a16:creationId xmlns="" xmlns:a16="http://schemas.microsoft.com/office/drawing/2014/main" id="{67BF3B9D-BEB2-4845-9554-26C924411BE3}"/>
                </a:ext>
              </a:extLst>
            </p:cNvPr>
            <p:cNvGrpSpPr/>
            <p:nvPr/>
          </p:nvGrpSpPr>
          <p:grpSpPr>
            <a:xfrm>
              <a:off x="6108130" y="823671"/>
              <a:ext cx="1774924" cy="2008628"/>
              <a:chOff x="-89469" y="908919"/>
              <a:chExt cx="1774924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3" name="Шестиугольник 2">
                <a:extLst>
                  <a:ext uri="{FF2B5EF4-FFF2-40B4-BE49-F238E27FC236}">
                    <a16:creationId xmlns="" xmlns:a16="http://schemas.microsoft.com/office/drawing/2014/main" id="{CD3B7445-9EEE-41A7-B6A7-F2ABE245DA1B}"/>
                  </a:ext>
                </a:extLst>
              </p:cNvPr>
              <p:cNvSpPr/>
              <p:nvPr/>
            </p:nvSpPr>
            <p:spPr>
              <a:xfrm rot="5400000">
                <a:off x="-22003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" name="Шестиугольник 4">
                <a:extLst>
                  <a:ext uri="{FF2B5EF4-FFF2-40B4-BE49-F238E27FC236}">
                    <a16:creationId xmlns="" xmlns:a16="http://schemas.microsoft.com/office/drawing/2014/main" id="{50154C8D-79D1-40A9-9489-3B6E52AC8C85}"/>
                  </a:ext>
                </a:extLst>
              </p:cNvPr>
              <p:cNvSpPr txBox="1"/>
              <p:nvPr/>
            </p:nvSpPr>
            <p:spPr>
              <a:xfrm>
                <a:off x="158218" y="1230142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Проходит итоговую диагностику профессиональных дефицитов. Готовит, организует и проходит публичное итоговое мероприятие, где рассказывает о результатах прохождения ИОМ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</a:t>
                </a:r>
              </a:p>
            </p:txBody>
          </p:sp>
          <p:sp>
            <p:nvSpPr>
              <p:cNvPr id="28" name="Шестиугольник 27">
                <a:extLst>
                  <a:ext uri="{FF2B5EF4-FFF2-40B4-BE49-F238E27FC236}">
                    <a16:creationId xmlns="" xmlns:a16="http://schemas.microsoft.com/office/drawing/2014/main" id="{E7A78B0A-BAF3-48A8-9514-BAE2282BABAD}"/>
                  </a:ext>
                </a:extLst>
              </p:cNvPr>
              <p:cNvSpPr/>
              <p:nvPr/>
            </p:nvSpPr>
            <p:spPr>
              <a:xfrm rot="5400000">
                <a:off x="-192612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58D7C860-765D-4725-A301-91A411863617}"/>
                </a:ext>
              </a:extLst>
            </p:cNvPr>
            <p:cNvGrpSpPr/>
            <p:nvPr/>
          </p:nvGrpSpPr>
          <p:grpSpPr>
            <a:xfrm>
              <a:off x="7013866" y="2441109"/>
              <a:ext cx="1774924" cy="2008628"/>
              <a:chOff x="-91494" y="850706"/>
              <a:chExt cx="1774924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" name="Шестиугольник 5">
                <a:extLst>
                  <a:ext uri="{FF2B5EF4-FFF2-40B4-BE49-F238E27FC236}">
                    <a16:creationId xmlns="" xmlns:a16="http://schemas.microsoft.com/office/drawing/2014/main" id="{9D9F9494-E137-4B06-B6CF-F2E16DAC0EDF}"/>
                  </a:ext>
                </a:extLst>
              </p:cNvPr>
              <p:cNvSpPr/>
              <p:nvPr/>
            </p:nvSpPr>
            <p:spPr>
              <a:xfrm rot="5400000">
                <a:off x="-222055" y="981267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Шестиугольник 4">
                <a:extLst>
                  <a:ext uri="{FF2B5EF4-FFF2-40B4-BE49-F238E27FC236}">
                    <a16:creationId xmlns="" xmlns:a16="http://schemas.microsoft.com/office/drawing/2014/main" id="{33018620-39EA-4617-BCDA-21C3BB3E4F33}"/>
                  </a:ext>
                </a:extLst>
              </p:cNvPr>
              <p:cNvSpPr txBox="1"/>
              <p:nvPr/>
            </p:nvSpPr>
            <p:spPr>
              <a:xfrm>
                <a:off x="81834" y="1301720"/>
                <a:ext cx="1463777" cy="1148814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Изучает результаты итоговой диагностики педагога в рамках КПК/ результаты независимых диагностик обучающихся педагога/результаты экспертной оценки/ иное. Консультирует педагогов процессе подготовки публичного итогового мероприятия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</a:t>
                </a:r>
              </a:p>
            </p:txBody>
          </p:sp>
          <p:sp>
            <p:nvSpPr>
              <p:cNvPr id="29" name="Шестиугольник 28">
                <a:extLst>
                  <a:ext uri="{FF2B5EF4-FFF2-40B4-BE49-F238E27FC236}">
                    <a16:creationId xmlns="" xmlns:a16="http://schemas.microsoft.com/office/drawing/2014/main" id="{F3DD203B-6132-4C3A-9EE2-10CF148ECA76}"/>
                  </a:ext>
                </a:extLst>
              </p:cNvPr>
              <p:cNvSpPr/>
              <p:nvPr/>
            </p:nvSpPr>
            <p:spPr>
              <a:xfrm rot="5400000">
                <a:off x="-194637" y="981267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8" name="Группа 7">
              <a:extLst>
                <a:ext uri="{FF2B5EF4-FFF2-40B4-BE49-F238E27FC236}">
                  <a16:creationId xmlns="" xmlns:a16="http://schemas.microsoft.com/office/drawing/2014/main" id="{7142A71C-7905-4FA4-9C2D-03906558FE34}"/>
                </a:ext>
              </a:extLst>
            </p:cNvPr>
            <p:cNvGrpSpPr/>
            <p:nvPr/>
          </p:nvGrpSpPr>
          <p:grpSpPr>
            <a:xfrm>
              <a:off x="4305788" y="828340"/>
              <a:ext cx="1774924" cy="2008628"/>
              <a:chOff x="1" y="908919"/>
              <a:chExt cx="1774924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9" name="Шестиугольник 8">
                <a:extLst>
                  <a:ext uri="{FF2B5EF4-FFF2-40B4-BE49-F238E27FC236}">
                    <a16:creationId xmlns="" xmlns:a16="http://schemas.microsoft.com/office/drawing/2014/main" id="{744CDF2D-B9D7-4CD7-8A06-2B810D16D053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Шестиугольник 4">
                <a:extLst>
                  <a:ext uri="{FF2B5EF4-FFF2-40B4-BE49-F238E27FC236}">
                    <a16:creationId xmlns="" xmlns:a16="http://schemas.microsoft.com/office/drawing/2014/main" id="{8E9349CB-AC79-4AF3-A6F8-434212B0E765}"/>
                  </a:ext>
                </a:extLst>
              </p:cNvPr>
              <p:cNvSpPr txBox="1"/>
              <p:nvPr/>
            </p:nvSpPr>
            <p:spPr>
              <a:xfrm>
                <a:off x="272321" y="1280142"/>
                <a:ext cx="1257702" cy="12915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Организует и проводит итоговое публичное мероприятие, где рассказывает о результатах прохождения ИОМ. Знакомится с выводами в Карте ИОМ педагога, подписывае</a:t>
                </a:r>
                <a:r>
                  <a:rPr lang="ru-RU" sz="800" dirty="0">
                    <a:solidFill>
                      <a:schemeClr val="accent1">
                        <a:lumMod val="50000"/>
                      </a:schemeClr>
                    </a:solidFill>
                  </a:rPr>
                  <a:t>т Карту ИОМ педагога (подтверждает факт ознакомления с выводами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</a:t>
                </a:r>
                <a:endParaRPr lang="ru-RU" sz="8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Шестиугольник 29">
                <a:extLst>
                  <a:ext uri="{FF2B5EF4-FFF2-40B4-BE49-F238E27FC236}">
                    <a16:creationId xmlns="" xmlns:a16="http://schemas.microsoft.com/office/drawing/2014/main" id="{B2476590-6D85-4308-96E0-E5FADC502CA4}"/>
                  </a:ext>
                </a:extLst>
              </p:cNvPr>
              <p:cNvSpPr/>
              <p:nvPr/>
            </p:nvSpPr>
            <p:spPr>
              <a:xfrm rot="5400000">
                <a:off x="-103142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F5DB6DF4-BFDA-49E8-9B39-0770971E1D2F}"/>
                </a:ext>
              </a:extLst>
            </p:cNvPr>
            <p:cNvGrpSpPr/>
            <p:nvPr/>
          </p:nvGrpSpPr>
          <p:grpSpPr>
            <a:xfrm>
              <a:off x="3426503" y="2441109"/>
              <a:ext cx="1747506" cy="2008628"/>
              <a:chOff x="48239" y="933553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2" name="Шестиугольник 11">
                <a:extLst>
                  <a:ext uri="{FF2B5EF4-FFF2-40B4-BE49-F238E27FC236}">
                    <a16:creationId xmlns="" xmlns:a16="http://schemas.microsoft.com/office/drawing/2014/main" id="{BBF3E59C-8014-4035-AF90-63A96B9010F1}"/>
                  </a:ext>
                </a:extLst>
              </p:cNvPr>
              <p:cNvSpPr/>
              <p:nvPr/>
            </p:nvSpPr>
            <p:spPr>
              <a:xfrm rot="5400000">
                <a:off x="-82322" y="1064114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Шестиугольник 4">
                <a:extLst>
                  <a:ext uri="{FF2B5EF4-FFF2-40B4-BE49-F238E27FC236}">
                    <a16:creationId xmlns="" xmlns:a16="http://schemas.microsoft.com/office/drawing/2014/main" id="{F2C52813-B151-42EB-846C-84E1B9F00760}"/>
                  </a:ext>
                </a:extLst>
              </p:cNvPr>
              <p:cNvSpPr txBox="1"/>
              <p:nvPr/>
            </p:nvSpPr>
            <p:spPr>
              <a:xfrm>
                <a:off x="272321" y="1304777"/>
                <a:ext cx="1299342" cy="129975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Консультирует педагога  в процессе подготовки к итоговой диагностике, публичному итоговому мероприятию с презентацией результатов прохождения ИОМ (по итогам реализации плана работы школьного МО)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Руководитель 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школьного МО  </a:t>
                </a: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="" xmlns:a16="http://schemas.microsoft.com/office/drawing/2014/main" id="{032F52BD-300B-47FD-8F0B-4951F9F2E23D}"/>
                </a:ext>
              </a:extLst>
            </p:cNvPr>
            <p:cNvGrpSpPr/>
            <p:nvPr/>
          </p:nvGrpSpPr>
          <p:grpSpPr>
            <a:xfrm>
              <a:off x="6140113" y="4053878"/>
              <a:ext cx="1747506" cy="2008628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5" name="Шестиугольник 14">
                <a:extLst>
                  <a:ext uri="{FF2B5EF4-FFF2-40B4-BE49-F238E27FC236}">
                    <a16:creationId xmlns="" xmlns:a16="http://schemas.microsoft.com/office/drawing/2014/main" id="{CFE7B9A0-92CC-48B2-B241-7AC9E75E7707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Шестиугольник 4">
                <a:extLst>
                  <a:ext uri="{FF2B5EF4-FFF2-40B4-BE49-F238E27FC236}">
                    <a16:creationId xmlns="" xmlns:a16="http://schemas.microsoft.com/office/drawing/2014/main" id="{1D3A7352-A7BB-4C44-918C-04FCEE3C9B2A}"/>
                  </a:ext>
                </a:extLst>
              </p:cNvPr>
              <p:cNvSpPr txBox="1"/>
              <p:nvPr/>
            </p:nvSpPr>
            <p:spPr>
              <a:xfrm>
                <a:off x="278026" y="1362884"/>
                <a:ext cx="1255339" cy="122344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Участвует в организации итоговой диагностики для педагога. Оказывает помощь педагогу в подготовке и проведении публичного итогового мероприятия (по итогам ВШК, реализации плана методической работы ОО)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Заместитель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 руководителя ОО </a:t>
                </a:r>
              </a:p>
            </p:txBody>
          </p:sp>
        </p:grpSp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1D0C8DFA-0262-4FFA-8EEC-244B9190A1D5}"/>
                </a:ext>
              </a:extLst>
            </p:cNvPr>
            <p:cNvGrpSpPr/>
            <p:nvPr/>
          </p:nvGrpSpPr>
          <p:grpSpPr>
            <a:xfrm>
              <a:off x="4333206" y="4035675"/>
              <a:ext cx="1747506" cy="2008628"/>
              <a:chOff x="-114608" y="824291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" name="Шестиугольник 17">
                <a:extLst>
                  <a:ext uri="{FF2B5EF4-FFF2-40B4-BE49-F238E27FC236}">
                    <a16:creationId xmlns="" xmlns:a16="http://schemas.microsoft.com/office/drawing/2014/main" id="{42E262DE-344E-4764-9ED3-D93C78E044C6}"/>
                  </a:ext>
                </a:extLst>
              </p:cNvPr>
              <p:cNvSpPr/>
              <p:nvPr/>
            </p:nvSpPr>
            <p:spPr>
              <a:xfrm rot="5400000">
                <a:off x="-245169" y="954852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Шестиугольник 4">
                <a:extLst>
                  <a:ext uri="{FF2B5EF4-FFF2-40B4-BE49-F238E27FC236}">
                    <a16:creationId xmlns="" xmlns:a16="http://schemas.microsoft.com/office/drawing/2014/main" id="{E2E1EE6B-E89E-4E05-AD42-FBAD3C02E99C}"/>
                  </a:ext>
                </a:extLst>
              </p:cNvPr>
              <p:cNvSpPr txBox="1"/>
              <p:nvPr/>
            </p:nvSpPr>
            <p:spPr>
              <a:xfrm>
                <a:off x="225333" y="1137302"/>
                <a:ext cx="1202866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Анализирует результаты прохождения педагогом ИОМ. Формулирует выводы и вносит их в Карту ИОМ педагога. Готовит Карту ИОМ педагога на подпись руководителю ОО, в которой работает педагог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8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8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</a:t>
                </a:r>
              </a:p>
            </p:txBody>
          </p:sp>
        </p:grpSp>
        <p:grpSp>
          <p:nvGrpSpPr>
            <p:cNvPr id="20" name="Группа 19">
              <a:extLst>
                <a:ext uri="{FF2B5EF4-FFF2-40B4-BE49-F238E27FC236}">
                  <a16:creationId xmlns="" xmlns:a16="http://schemas.microsoft.com/office/drawing/2014/main" id="{AB863724-4ED9-4F9D-9F69-1D9FD70CF953}"/>
                </a:ext>
              </a:extLst>
            </p:cNvPr>
            <p:cNvGrpSpPr/>
            <p:nvPr/>
          </p:nvGrpSpPr>
          <p:grpSpPr>
            <a:xfrm>
              <a:off x="5222247" y="2424686"/>
              <a:ext cx="1747506" cy="2008628"/>
              <a:chOff x="3548576" y="3410038"/>
              <a:chExt cx="1747506" cy="2008628"/>
            </a:xfrm>
          </p:grpSpPr>
          <p:sp>
            <p:nvSpPr>
              <p:cNvPr id="21" name="Шестиугольник 20">
                <a:extLst>
                  <a:ext uri="{FF2B5EF4-FFF2-40B4-BE49-F238E27FC236}">
                    <a16:creationId xmlns="" xmlns:a16="http://schemas.microsoft.com/office/drawing/2014/main" id="{715D3086-B7A5-4DC1-8D3D-71B0DD7BB5E2}"/>
                  </a:ext>
                </a:extLst>
              </p:cNvPr>
              <p:cNvSpPr/>
              <p:nvPr/>
            </p:nvSpPr>
            <p:spPr>
              <a:xfrm rot="5400000">
                <a:off x="3418015" y="3540599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Шестиугольник 4">
                <a:extLst>
                  <a:ext uri="{FF2B5EF4-FFF2-40B4-BE49-F238E27FC236}">
                    <a16:creationId xmlns="" xmlns:a16="http://schemas.microsoft.com/office/drawing/2014/main" id="{16E8A06A-0642-4DFD-90F0-0C18D70225E0}"/>
                  </a:ext>
                </a:extLst>
              </p:cNvPr>
              <p:cNvSpPr txBox="1"/>
              <p:nvPr/>
            </p:nvSpPr>
            <p:spPr>
              <a:xfrm>
                <a:off x="3826428" y="3702797"/>
                <a:ext cx="1202866" cy="1382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400" kern="1200" dirty="0">
                    <a:solidFill>
                      <a:schemeClr val="tx1"/>
                    </a:solidFill>
                  </a:rPr>
                  <a:t>Этап </a:t>
                </a:r>
              </a:p>
              <a:p>
                <a:pPr marL="0" lvl="0" indent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400" kern="1200" dirty="0">
                    <a:solidFill>
                      <a:schemeClr val="tx1"/>
                    </a:solidFill>
                  </a:rPr>
                  <a:t>Оценка эффективности ИОМ</a:t>
                </a:r>
              </a:p>
            </p:txBody>
          </p:sp>
        </p:grpSp>
      </p:grpSp>
      <p:sp>
        <p:nvSpPr>
          <p:cNvPr id="23" name="Заголовок 1">
            <a:extLst>
              <a:ext uri="{FF2B5EF4-FFF2-40B4-BE49-F238E27FC236}">
                <a16:creationId xmlns="" xmlns:a16="http://schemas.microsoft.com/office/drawing/2014/main" id="{1E66450A-5F55-4AFC-B4F0-3A7CBFE8CB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6: Оценка эффективности ИОМ</a:t>
            </a:r>
          </a:p>
        </p:txBody>
      </p:sp>
    </p:spTree>
    <p:extLst>
      <p:ext uri="{BB962C8B-B14F-4D97-AF65-F5344CB8AC3E}">
        <p14:creationId xmlns:p14="http://schemas.microsoft.com/office/powerpoint/2010/main" val="394179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6">
            <a:extLst>
              <a:ext uri="{FF2B5EF4-FFF2-40B4-BE49-F238E27FC236}">
                <a16:creationId xmlns="" xmlns:a16="http://schemas.microsoft.com/office/drawing/2014/main" id="{BA7B5E07-CCF2-4B42-9E81-02D20E117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61054"/>
              </p:ext>
            </p:extLst>
          </p:nvPr>
        </p:nvGraphicFramePr>
        <p:xfrm>
          <a:off x="413173" y="1216823"/>
          <a:ext cx="11365654" cy="5435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907">
                  <a:extLst>
                    <a:ext uri="{9D8B030D-6E8A-4147-A177-3AD203B41FA5}">
                      <a16:colId xmlns="" xmlns:a16="http://schemas.microsoft.com/office/drawing/2014/main" val="2733543621"/>
                    </a:ext>
                  </a:extLst>
                </a:gridCol>
                <a:gridCol w="10884747">
                  <a:extLst>
                    <a:ext uri="{9D8B030D-6E8A-4147-A177-3AD203B41FA5}">
                      <a16:colId xmlns="" xmlns:a16="http://schemas.microsoft.com/office/drawing/2014/main" val="54955451"/>
                    </a:ext>
                  </a:extLst>
                </a:gridCol>
              </a:tblGrid>
              <a:tr h="5298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</a:rPr>
                        <a:t>Курсы повышения квалификации(федеральный) «Анализ урока как инструмент развития профессиональных компетенций учителя в соответствии с требованиями ФГОС ООО»;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8662308"/>
                  </a:ext>
                </a:extLst>
              </a:tr>
              <a:tr h="5176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Вебинар (региональный) «Эффективность урока: пути её повышения современными педагогическими и технологическими средствами»;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9651335"/>
                  </a:ext>
                </a:extLst>
              </a:tr>
              <a:tr h="3412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Конференция (муниципальный) «Современный урок актуальность, результативность и эффективность»;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11708604"/>
                  </a:ext>
                </a:extLst>
              </a:tr>
              <a:tr h="39933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Конференция (региональная) «Системно-деятельностный подход в образовании»;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41679078"/>
                  </a:ext>
                </a:extLst>
              </a:tr>
              <a:tr h="5298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Курсы повышения квалификации (федеральный) «Организация образовательной деятельности обучающихся в условиях реализации ФГОС ООО»;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0817698"/>
                  </a:ext>
                </a:extLst>
              </a:tr>
              <a:tr h="5298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Посещение круглого стола (муниципальный) «Формы  и методы работы с обучающимися, показывающими низкие образовательные результаты»;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3718027"/>
                  </a:ext>
                </a:extLst>
              </a:tr>
              <a:tr h="3379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Мастер-класс (региональный)»Система работы с обучающимися, показывающими низкие образовательные результаты»;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1954173"/>
                  </a:ext>
                </a:extLst>
              </a:tr>
              <a:tr h="5298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Курсы повышения квалификации (федеральный) «Современные педагогические технологии в работе по предупреждению и преодолению неуспеваемости»;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35431024"/>
                  </a:ext>
                </a:extLst>
              </a:tr>
              <a:tr h="5298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Вебинар  (региональный) «Использование различных форм организации образовательной  деятельности при формировании функциональной грамотности»;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6976532"/>
                  </a:ext>
                </a:extLst>
              </a:tr>
              <a:tr h="3805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Курсы повышения квалификации (федеральный) «Функциональная грамотность обучающихся»;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59756892"/>
                  </a:ext>
                </a:extLst>
              </a:tr>
              <a:tr h="50142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Конференция (региональный) «Функциональная грамотность: учимся для жизни».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5768494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8ECDD5A-AB52-4E1B-8BE3-22478CC3FFB4}"/>
              </a:ext>
            </a:extLst>
          </p:cNvPr>
          <p:cNvSpPr txBox="1"/>
          <p:nvPr/>
        </p:nvSpPr>
        <p:spPr>
          <a:xfrm>
            <a:off x="413173" y="350334"/>
            <a:ext cx="10173547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defTabSz="844083">
              <a:spcBef>
                <a:spcPct val="0"/>
              </a:spcBef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Мероприятия для включения в ИОМ</a:t>
            </a:r>
          </a:p>
        </p:txBody>
      </p:sp>
    </p:spTree>
    <p:extLst>
      <p:ext uri="{BB962C8B-B14F-4D97-AF65-F5344CB8AC3E}">
        <p14:creationId xmlns:p14="http://schemas.microsoft.com/office/powerpoint/2010/main" val="1595985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4B28FDFE-F174-4C0D-A32F-B66A4AFBD9B4}"/>
              </a:ext>
            </a:extLst>
          </p:cNvPr>
          <p:cNvSpPr txBox="1">
            <a:spLocks/>
          </p:cNvSpPr>
          <p:nvPr/>
        </p:nvSpPr>
        <p:spPr>
          <a:xfrm>
            <a:off x="588218" y="142308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игры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BD5149-EBCC-4E65-89D7-B340C51D0E8C}"/>
              </a:ext>
            </a:extLst>
          </p:cNvPr>
          <p:cNvSpPr txBox="1"/>
          <p:nvPr/>
        </p:nvSpPr>
        <p:spPr>
          <a:xfrm>
            <a:off x="2240077" y="2842806"/>
            <a:ext cx="30762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1-й раунд 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Цель для команды- правильно разместить  этапы ИОМ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7C8D24-BB81-4900-8419-201C827D62EC}"/>
              </a:ext>
            </a:extLst>
          </p:cNvPr>
          <p:cNvSpPr txBox="1"/>
          <p:nvPr/>
        </p:nvSpPr>
        <p:spPr>
          <a:xfrm>
            <a:off x="6945663" y="3028786"/>
            <a:ext cx="33659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2-й раунд 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Цель собрать ИОМ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99265AC-8EDD-4815-A93F-8AEB452E93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33" y="1839261"/>
            <a:ext cx="938784" cy="9083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6F692D6-1EE9-426B-BA3C-9C2BC9500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814" y="1839261"/>
            <a:ext cx="938784" cy="90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2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="" xmlns:a16="http://schemas.microsoft.com/office/drawing/2014/main" id="{570806EB-74BB-45DC-BE83-FA11840E9D2D}"/>
              </a:ext>
            </a:extLst>
          </p:cNvPr>
          <p:cNvSpPr txBox="1">
            <a:spLocks/>
          </p:cNvSpPr>
          <p:nvPr/>
        </p:nvSpPr>
        <p:spPr>
          <a:xfrm>
            <a:off x="588218" y="142308"/>
            <a:ext cx="10135074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проектирования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2A52F46-B759-4A64-A373-A75CDC5E77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062" y="2732595"/>
            <a:ext cx="2543363" cy="25502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0267539-233F-4D42-B751-3679D7F216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79" y="1236861"/>
            <a:ext cx="2446520" cy="2476933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8208036" y="2606337"/>
            <a:ext cx="2543363" cy="2553716"/>
            <a:chOff x="10015065" y="3444537"/>
            <a:chExt cx="2543363" cy="2553716"/>
          </a:xfrm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8A90256C-3649-457F-9E4B-481DD3243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5065" y="3444537"/>
              <a:ext cx="2543363" cy="25537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276115" y="4865914"/>
              <a:ext cx="2046514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1600" dirty="0" smtClean="0">
                  <a:solidFill>
                    <a:srgbClr val="002060"/>
                  </a:solidFill>
                </a:rPr>
                <a:t>УЧИТЕЛЬ-МЕТОДИСТ ММА</a:t>
              </a:r>
              <a:endParaRPr lang="ru-RU" sz="16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E9935C23-158E-433F-925E-22C39322FE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124" y="4057086"/>
            <a:ext cx="2543364" cy="25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8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DFDBC611-6A12-4699-946B-191FD2A7142B}"/>
              </a:ext>
            </a:extLst>
          </p:cNvPr>
          <p:cNvSpPr/>
          <p:nvPr/>
        </p:nvSpPr>
        <p:spPr>
          <a:xfrm>
            <a:off x="339115" y="5298675"/>
            <a:ext cx="2543364" cy="75695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ПРАВИЛА ИГРЫ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9F824E-4551-4E09-AA96-6879B29A2E59}"/>
              </a:ext>
            </a:extLst>
          </p:cNvPr>
          <p:cNvSpPr txBox="1"/>
          <p:nvPr/>
        </p:nvSpPr>
        <p:spPr>
          <a:xfrm>
            <a:off x="455686" y="4567545"/>
            <a:ext cx="231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1-Й РАУНД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73E5930-8053-4625-926D-0BE2228C995A}"/>
              </a:ext>
            </a:extLst>
          </p:cNvPr>
          <p:cNvSpPr txBox="1">
            <a:spLocks/>
          </p:cNvSpPr>
          <p:nvPr/>
        </p:nvSpPr>
        <p:spPr>
          <a:xfrm>
            <a:off x="339115" y="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разместить этапы ИОМ</a:t>
            </a:r>
          </a:p>
        </p:txBody>
      </p:sp>
    </p:spTree>
    <p:extLst>
      <p:ext uri="{BB962C8B-B14F-4D97-AF65-F5344CB8AC3E}">
        <p14:creationId xmlns:p14="http://schemas.microsoft.com/office/powerpoint/2010/main" val="2084983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56F87F94-D08C-4FC6-9865-F885C093E3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006414"/>
              </p:ext>
            </p:extLst>
          </p:nvPr>
        </p:nvGraphicFramePr>
        <p:xfrm>
          <a:off x="2031999" y="719666"/>
          <a:ext cx="94434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трелка: пятиугольник 2">
            <a:extLst>
              <a:ext uri="{FF2B5EF4-FFF2-40B4-BE49-F238E27FC236}">
                <a16:creationId xmlns="" xmlns:a16="http://schemas.microsoft.com/office/drawing/2014/main" id="{DFDBC611-6A12-4699-946B-191FD2A7142B}"/>
              </a:ext>
            </a:extLst>
          </p:cNvPr>
          <p:cNvSpPr/>
          <p:nvPr/>
        </p:nvSpPr>
        <p:spPr>
          <a:xfrm>
            <a:off x="339115" y="5298675"/>
            <a:ext cx="2543364" cy="75695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ПРАВИЛА ИГРЫ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9F824E-4551-4E09-AA96-6879B29A2E59}"/>
              </a:ext>
            </a:extLst>
          </p:cNvPr>
          <p:cNvSpPr txBox="1"/>
          <p:nvPr/>
        </p:nvSpPr>
        <p:spPr>
          <a:xfrm>
            <a:off x="455686" y="4567545"/>
            <a:ext cx="2310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1-Й РАУНД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473E5930-8053-4625-926D-0BE2228C995A}"/>
              </a:ext>
            </a:extLst>
          </p:cNvPr>
          <p:cNvSpPr txBox="1">
            <a:spLocks/>
          </p:cNvSpPr>
          <p:nvPr/>
        </p:nvSpPr>
        <p:spPr>
          <a:xfrm>
            <a:off x="339115" y="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Правильно разместить этапы ИОМ</a:t>
            </a:r>
          </a:p>
        </p:txBody>
      </p:sp>
    </p:spTree>
    <p:extLst>
      <p:ext uri="{BB962C8B-B14F-4D97-AF65-F5344CB8AC3E}">
        <p14:creationId xmlns:p14="http://schemas.microsoft.com/office/powerpoint/2010/main" val="2084983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B6E06385-300E-47E2-AABC-EA4788B2268B}"/>
              </a:ext>
            </a:extLst>
          </p:cNvPr>
          <p:cNvSpPr txBox="1">
            <a:spLocks/>
          </p:cNvSpPr>
          <p:nvPr/>
        </p:nvSpPr>
        <p:spPr>
          <a:xfrm>
            <a:off x="83739" y="7631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 smtClean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1: диагностика профессиональных дефицитов</a:t>
            </a:r>
            <a:endParaRPr lang="ru-RU" sz="3600" b="1" dirty="0">
              <a:solidFill>
                <a:srgbClr val="00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35800446"/>
              </p:ext>
            </p:extLst>
          </p:nvPr>
        </p:nvGraphicFramePr>
        <p:xfrm>
          <a:off x="280307" y="2870596"/>
          <a:ext cx="4144736" cy="203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56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>
            <a:extLst>
              <a:ext uri="{FF2B5EF4-FFF2-40B4-BE49-F238E27FC236}">
                <a16:creationId xmlns="" xmlns:a16="http://schemas.microsoft.com/office/drawing/2014/main" id="{B6E06385-300E-47E2-AABC-EA4788B2268B}"/>
              </a:ext>
            </a:extLst>
          </p:cNvPr>
          <p:cNvSpPr txBox="1">
            <a:spLocks/>
          </p:cNvSpPr>
          <p:nvPr/>
        </p:nvSpPr>
        <p:spPr>
          <a:xfrm>
            <a:off x="83739" y="7631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1: диагностика профессиональных дефицитов</a:t>
            </a:r>
          </a:p>
        </p:txBody>
      </p:sp>
      <p:grpSp>
        <p:nvGrpSpPr>
          <p:cNvPr id="2" name="Группа 32">
            <a:extLst>
              <a:ext uri="{FF2B5EF4-FFF2-40B4-BE49-F238E27FC236}">
                <a16:creationId xmlns="" xmlns:a16="http://schemas.microsoft.com/office/drawing/2014/main" id="{359B6DF0-B92C-4C42-AF0C-36E0B67F4A29}"/>
              </a:ext>
            </a:extLst>
          </p:cNvPr>
          <p:cNvGrpSpPr/>
          <p:nvPr/>
        </p:nvGrpSpPr>
        <p:grpSpPr>
          <a:xfrm>
            <a:off x="3230966" y="1033869"/>
            <a:ext cx="5730067" cy="5442768"/>
            <a:chOff x="3231837" y="700465"/>
            <a:chExt cx="5730067" cy="5442768"/>
          </a:xfrm>
          <a:noFill/>
        </p:grpSpPr>
        <p:grpSp>
          <p:nvGrpSpPr>
            <p:cNvPr id="3" name="Группа 7">
              <a:extLst>
                <a:ext uri="{FF2B5EF4-FFF2-40B4-BE49-F238E27FC236}">
                  <a16:creationId xmlns="" xmlns:a16="http://schemas.microsoft.com/office/drawing/2014/main" id="{4EFDBD36-05B6-4988-9BFB-9A309EB69F15}"/>
                </a:ext>
              </a:extLst>
            </p:cNvPr>
            <p:cNvGrpSpPr/>
            <p:nvPr/>
          </p:nvGrpSpPr>
          <p:grpSpPr>
            <a:xfrm>
              <a:off x="6119585" y="714767"/>
              <a:ext cx="1908138" cy="2115499"/>
              <a:chOff x="1" y="908919"/>
              <a:chExt cx="1747506" cy="2008628"/>
            </a:xfrm>
            <a:grpFill/>
          </p:grpSpPr>
          <p:sp>
            <p:nvSpPr>
              <p:cNvPr id="9" name="Шестиугольник 8">
                <a:extLst>
                  <a:ext uri="{FF2B5EF4-FFF2-40B4-BE49-F238E27FC236}">
                    <a16:creationId xmlns="" xmlns:a16="http://schemas.microsoft.com/office/drawing/2014/main" id="{5BE3773E-882A-4C37-939C-B23331D12176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1B328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Шестиугольник 4">
                <a:extLst>
                  <a:ext uri="{FF2B5EF4-FFF2-40B4-BE49-F238E27FC236}">
                    <a16:creationId xmlns="" xmlns:a16="http://schemas.microsoft.com/office/drawing/2014/main" id="{62C83106-ABBB-4E80-BCD9-914DBB5B4A23}"/>
                  </a:ext>
                </a:extLst>
              </p:cNvPr>
              <p:cNvSpPr txBox="1"/>
              <p:nvPr/>
            </p:nvSpPr>
            <p:spPr>
              <a:xfrm>
                <a:off x="187976" y="1238373"/>
                <a:ext cx="1388287" cy="135908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dirty="0">
                    <a:solidFill>
                      <a:schemeClr val="accent1">
                        <a:lumMod val="50000"/>
                      </a:schemeClr>
                    </a:solidFill>
                  </a:rPr>
                  <a:t>Изучает результаты диагностики педагога в рамках КПК/результаты независимых диагностик обучающихся педагога, который будет проходить  ИОМ/результаты самодиагностики педагога/результаты экспертной оценки / иное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</a:t>
                </a:r>
                <a:endParaRPr lang="ru-RU" sz="9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4" name="Группа 13">
              <a:extLst>
                <a:ext uri="{FF2B5EF4-FFF2-40B4-BE49-F238E27FC236}">
                  <a16:creationId xmlns="" xmlns:a16="http://schemas.microsoft.com/office/drawing/2014/main" id="{7B724D7A-BCD1-49B3-8D9B-090D30C3802C}"/>
                </a:ext>
              </a:extLst>
            </p:cNvPr>
            <p:cNvGrpSpPr/>
            <p:nvPr/>
          </p:nvGrpSpPr>
          <p:grpSpPr>
            <a:xfrm>
              <a:off x="4190611" y="700465"/>
              <a:ext cx="1881806" cy="2144104"/>
              <a:chOff x="-6705" y="908919"/>
              <a:chExt cx="1747506" cy="2008628"/>
            </a:xfrm>
            <a:grpFill/>
          </p:grpSpPr>
          <p:sp>
            <p:nvSpPr>
              <p:cNvPr id="15" name="Шестиугольник 14">
                <a:extLst>
                  <a:ext uri="{FF2B5EF4-FFF2-40B4-BE49-F238E27FC236}">
                    <a16:creationId xmlns="" xmlns:a16="http://schemas.microsoft.com/office/drawing/2014/main" id="{E5578441-53EE-4388-9CCC-344805257D17}"/>
                  </a:ext>
                </a:extLst>
              </p:cNvPr>
              <p:cNvSpPr/>
              <p:nvPr/>
            </p:nvSpPr>
            <p:spPr>
              <a:xfrm rot="5400000">
                <a:off x="-137266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Шестиугольник 4">
                <a:extLst>
                  <a:ext uri="{FF2B5EF4-FFF2-40B4-BE49-F238E27FC236}">
                    <a16:creationId xmlns="" xmlns:a16="http://schemas.microsoft.com/office/drawing/2014/main" id="{F733D85C-7430-410F-AD98-A23D22E7762D}"/>
                  </a:ext>
                </a:extLst>
              </p:cNvPr>
              <p:cNvSpPr txBox="1"/>
              <p:nvPr/>
            </p:nvSpPr>
            <p:spPr>
              <a:xfrm>
                <a:off x="272321" y="1221930"/>
                <a:ext cx="1202866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dirty="0">
                    <a:solidFill>
                      <a:schemeClr val="accent1">
                        <a:lumMod val="50000"/>
                      </a:schemeClr>
                    </a:solidFill>
                  </a:rPr>
                  <a:t>Готовится к диагностике профессиональных дефицитов и проходит ее (в рамках КПК/ самодиагностики/ экспертной оценки/иное)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" name="Группа 16">
              <a:extLst>
                <a:ext uri="{FF2B5EF4-FFF2-40B4-BE49-F238E27FC236}">
                  <a16:creationId xmlns="" xmlns:a16="http://schemas.microsoft.com/office/drawing/2014/main" id="{1F25FA5D-191F-44D7-95AA-E5241A4E38D1}"/>
                </a:ext>
              </a:extLst>
            </p:cNvPr>
            <p:cNvGrpSpPr/>
            <p:nvPr/>
          </p:nvGrpSpPr>
          <p:grpSpPr>
            <a:xfrm>
              <a:off x="3231837" y="2400001"/>
              <a:ext cx="1868163" cy="2091474"/>
              <a:chOff x="1" y="908919"/>
              <a:chExt cx="1747506" cy="2008628"/>
            </a:xfrm>
            <a:grpFill/>
          </p:grpSpPr>
          <p:sp>
            <p:nvSpPr>
              <p:cNvPr id="18" name="Шестиугольник 17">
                <a:extLst>
                  <a:ext uri="{FF2B5EF4-FFF2-40B4-BE49-F238E27FC236}">
                    <a16:creationId xmlns="" xmlns:a16="http://schemas.microsoft.com/office/drawing/2014/main" id="{629C210E-1C8F-486D-A7A1-808D178618EC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1B328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Шестиугольник 4">
                <a:extLst>
                  <a:ext uri="{FF2B5EF4-FFF2-40B4-BE49-F238E27FC236}">
                    <a16:creationId xmlns="" xmlns:a16="http://schemas.microsoft.com/office/drawing/2014/main" id="{E65F9242-5D7C-4205-93F7-A7E18C968CAC}"/>
                  </a:ext>
                </a:extLst>
              </p:cNvPr>
              <p:cNvSpPr txBox="1"/>
              <p:nvPr/>
            </p:nvSpPr>
            <p:spPr>
              <a:xfrm>
                <a:off x="292603" y="1329561"/>
                <a:ext cx="1202866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dirty="0">
                    <a:solidFill>
                      <a:schemeClr val="accent1">
                        <a:lumMod val="50000"/>
                      </a:schemeClr>
                    </a:solidFill>
                  </a:rPr>
                  <a:t>Осознаёт необходимость улучшить результат профессиональной деятельности. Считает, что диагностика и ИОМ помогут повысить уровень профессиональных компетенций</a:t>
                </a:r>
              </a:p>
              <a:p>
                <a:pPr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Группа 19">
              <a:extLst>
                <a:ext uri="{FF2B5EF4-FFF2-40B4-BE49-F238E27FC236}">
                  <a16:creationId xmlns="" xmlns:a16="http://schemas.microsoft.com/office/drawing/2014/main" id="{0E53C412-6DBF-4B89-8B87-A0A18688B977}"/>
                </a:ext>
              </a:extLst>
            </p:cNvPr>
            <p:cNvGrpSpPr/>
            <p:nvPr/>
          </p:nvGrpSpPr>
          <p:grpSpPr>
            <a:xfrm>
              <a:off x="6119585" y="4051759"/>
              <a:ext cx="1874302" cy="2091474"/>
              <a:chOff x="-96894" y="843092"/>
              <a:chExt cx="1747506" cy="2008628"/>
            </a:xfrm>
            <a:grpFill/>
          </p:grpSpPr>
          <p:sp>
            <p:nvSpPr>
              <p:cNvPr id="21" name="Шестиугольник 20">
                <a:extLst>
                  <a:ext uri="{FF2B5EF4-FFF2-40B4-BE49-F238E27FC236}">
                    <a16:creationId xmlns="" xmlns:a16="http://schemas.microsoft.com/office/drawing/2014/main" id="{A89BAC71-8007-4C6B-8642-14D6B89E1DF8}"/>
                  </a:ext>
                </a:extLst>
              </p:cNvPr>
              <p:cNvSpPr/>
              <p:nvPr/>
            </p:nvSpPr>
            <p:spPr>
              <a:xfrm rot="5400000">
                <a:off x="-227455" y="973653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1B328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Шестиугольник 4">
                <a:extLst>
                  <a:ext uri="{FF2B5EF4-FFF2-40B4-BE49-F238E27FC236}">
                    <a16:creationId xmlns="" xmlns:a16="http://schemas.microsoft.com/office/drawing/2014/main" id="{8F62C588-A6A0-4136-8168-EF5EC3338EF5}"/>
                  </a:ext>
                </a:extLst>
              </p:cNvPr>
              <p:cNvSpPr txBox="1"/>
              <p:nvPr/>
            </p:nvSpPr>
            <p:spPr>
              <a:xfrm>
                <a:off x="185454" y="1174219"/>
                <a:ext cx="1195006" cy="1355242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dirty="0">
                    <a:solidFill>
                      <a:schemeClr val="accent1">
                        <a:lumMod val="50000"/>
                      </a:schemeClr>
                    </a:solidFill>
                  </a:rPr>
                  <a:t>Представляет педагогу факты, подтверждающие необходимость прохождения диагностики профессиональных компетенций (по результатам ВШК, иное)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Заместитель руководителя ОО </a:t>
                </a:r>
                <a:endParaRPr lang="ru-RU" sz="900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7" name="Группа 22">
              <a:extLst>
                <a:ext uri="{FF2B5EF4-FFF2-40B4-BE49-F238E27FC236}">
                  <a16:creationId xmlns="" xmlns:a16="http://schemas.microsoft.com/office/drawing/2014/main" id="{1D8B5F8E-65EA-495E-A444-1A31489C4060}"/>
                </a:ext>
              </a:extLst>
            </p:cNvPr>
            <p:cNvGrpSpPr/>
            <p:nvPr/>
          </p:nvGrpSpPr>
          <p:grpSpPr>
            <a:xfrm>
              <a:off x="4155016" y="4046907"/>
              <a:ext cx="1915182" cy="2091473"/>
              <a:chOff x="1" y="908919"/>
              <a:chExt cx="1747506" cy="2008628"/>
            </a:xfrm>
            <a:grpFill/>
          </p:grpSpPr>
          <p:sp>
            <p:nvSpPr>
              <p:cNvPr id="24" name="Шестиугольник 23">
                <a:extLst>
                  <a:ext uri="{FF2B5EF4-FFF2-40B4-BE49-F238E27FC236}">
                    <a16:creationId xmlns="" xmlns:a16="http://schemas.microsoft.com/office/drawing/2014/main" id="{DD2411B3-89DF-4C56-B9C6-77AF753D7230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1B328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Шестиугольник 4">
                <a:extLst>
                  <a:ext uri="{FF2B5EF4-FFF2-40B4-BE49-F238E27FC236}">
                    <a16:creationId xmlns="" xmlns:a16="http://schemas.microsoft.com/office/drawing/2014/main" id="{CFF55FEB-7135-4B92-9BD0-D43FB8242796}"/>
                  </a:ext>
                </a:extLst>
              </p:cNvPr>
              <p:cNvSpPr txBox="1"/>
              <p:nvPr/>
            </p:nvSpPr>
            <p:spPr>
              <a:xfrm>
                <a:off x="325319" y="1144944"/>
                <a:ext cx="1202866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dirty="0">
                    <a:solidFill>
                      <a:schemeClr val="accent1">
                        <a:lumMod val="50000"/>
                      </a:schemeClr>
                    </a:solidFill>
                  </a:rPr>
                  <a:t>Анализирует результаты ВШК и делает выводы о том, какие дефициты обнаружены в профессиональной деятельности учителя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Заместитель руководителя ОО</a:t>
                </a:r>
                <a:endParaRPr lang="ru-RU" sz="9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8" name="Группа 25">
              <a:extLst>
                <a:ext uri="{FF2B5EF4-FFF2-40B4-BE49-F238E27FC236}">
                  <a16:creationId xmlns="" xmlns:a16="http://schemas.microsoft.com/office/drawing/2014/main" id="{E33B7C3D-4ADD-40DF-B4EB-7AAC52A78397}"/>
                </a:ext>
              </a:extLst>
            </p:cNvPr>
            <p:cNvGrpSpPr/>
            <p:nvPr/>
          </p:nvGrpSpPr>
          <p:grpSpPr>
            <a:xfrm>
              <a:off x="5222247" y="2424686"/>
              <a:ext cx="1747506" cy="2008628"/>
              <a:chOff x="1" y="908919"/>
              <a:chExt cx="1747506" cy="2008628"/>
            </a:xfrm>
            <a:grpFill/>
          </p:grpSpPr>
          <p:sp>
            <p:nvSpPr>
              <p:cNvPr id="27" name="Шестиугольник 26">
                <a:extLst>
                  <a:ext uri="{FF2B5EF4-FFF2-40B4-BE49-F238E27FC236}">
                    <a16:creationId xmlns="" xmlns:a16="http://schemas.microsoft.com/office/drawing/2014/main" id="{0DBEC595-27C4-4E1D-994F-E33865CBA968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072BC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Шестиугольник 4">
                <a:extLst>
                  <a:ext uri="{FF2B5EF4-FFF2-40B4-BE49-F238E27FC236}">
                    <a16:creationId xmlns="" xmlns:a16="http://schemas.microsoft.com/office/drawing/2014/main" id="{BCADADA9-508B-4EA1-8B29-33CF368C41E2}"/>
                  </a:ext>
                </a:extLst>
              </p:cNvPr>
              <p:cNvSpPr txBox="1"/>
              <p:nvPr/>
            </p:nvSpPr>
            <p:spPr>
              <a:xfrm>
                <a:off x="179644" y="1204092"/>
                <a:ext cx="1336618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200" kern="1200" dirty="0">
                    <a:solidFill>
                      <a:schemeClr val="tx1"/>
                    </a:solidFill>
                  </a:rPr>
                  <a:t>ЭТАП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200" kern="1200" dirty="0">
                    <a:solidFill>
                      <a:schemeClr val="tx1"/>
                    </a:solidFill>
                  </a:rPr>
                  <a:t>Диагностика профессиональных дефицитов</a:t>
                </a:r>
              </a:p>
            </p:txBody>
          </p:sp>
        </p:grpSp>
        <p:grpSp>
          <p:nvGrpSpPr>
            <p:cNvPr id="11" name="Группа 29">
              <a:extLst>
                <a:ext uri="{FF2B5EF4-FFF2-40B4-BE49-F238E27FC236}">
                  <a16:creationId xmlns="" xmlns:a16="http://schemas.microsoft.com/office/drawing/2014/main" id="{06271ACC-2D62-45BE-8661-C459344DED7B}"/>
                </a:ext>
              </a:extLst>
            </p:cNvPr>
            <p:cNvGrpSpPr/>
            <p:nvPr/>
          </p:nvGrpSpPr>
          <p:grpSpPr>
            <a:xfrm>
              <a:off x="7085825" y="2404306"/>
              <a:ext cx="1876079" cy="2091475"/>
              <a:chOff x="695124" y="900565"/>
              <a:chExt cx="1747506" cy="2008628"/>
            </a:xfrm>
            <a:grpFill/>
          </p:grpSpPr>
          <p:sp>
            <p:nvSpPr>
              <p:cNvPr id="31" name="Шестиугольник 30">
                <a:extLst>
                  <a:ext uri="{FF2B5EF4-FFF2-40B4-BE49-F238E27FC236}">
                    <a16:creationId xmlns="" xmlns:a16="http://schemas.microsoft.com/office/drawing/2014/main" id="{00B0A4D7-D86E-43B0-8433-FD7A49958A4D}"/>
                  </a:ext>
                </a:extLst>
              </p:cNvPr>
              <p:cNvSpPr/>
              <p:nvPr/>
            </p:nvSpPr>
            <p:spPr>
              <a:xfrm rot="5400000">
                <a:off x="564563" y="103112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  <a:ln>
                <a:solidFill>
                  <a:srgbClr val="1B328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Шестиугольник 4">
                <a:extLst>
                  <a:ext uri="{FF2B5EF4-FFF2-40B4-BE49-F238E27FC236}">
                    <a16:creationId xmlns="" xmlns:a16="http://schemas.microsoft.com/office/drawing/2014/main" id="{60569F4C-85C8-4052-B111-E7AC06942028}"/>
                  </a:ext>
                </a:extLst>
              </p:cNvPr>
              <p:cNvSpPr txBox="1"/>
              <p:nvPr/>
            </p:nvSpPr>
            <p:spPr>
              <a:xfrm>
                <a:off x="877351" y="1241244"/>
                <a:ext cx="1383051" cy="1295961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Консультирует педагога, помогает подготовиться к диагностике (пройти демоверсию)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Руководитель школьного МО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6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>
            <a:extLst>
              <a:ext uri="{FF2B5EF4-FFF2-40B4-BE49-F238E27FC236}">
                <a16:creationId xmlns="" xmlns:a16="http://schemas.microsoft.com/office/drawing/2014/main" id="{0CF31CFE-D89A-44B9-8A5C-E66014E4BE76}"/>
              </a:ext>
            </a:extLst>
          </p:cNvPr>
          <p:cNvSpPr txBox="1">
            <a:spLocks/>
          </p:cNvSpPr>
          <p:nvPr/>
        </p:nvSpPr>
        <p:spPr>
          <a:xfrm>
            <a:off x="128189" y="11372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2: отбор  содержания ИОМ учителя</a:t>
            </a:r>
          </a:p>
        </p:txBody>
      </p:sp>
    </p:spTree>
    <p:extLst>
      <p:ext uri="{BB962C8B-B14F-4D97-AF65-F5344CB8AC3E}">
        <p14:creationId xmlns:p14="http://schemas.microsoft.com/office/powerpoint/2010/main" val="170696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1">
            <a:extLst>
              <a:ext uri="{FF2B5EF4-FFF2-40B4-BE49-F238E27FC236}">
                <a16:creationId xmlns="" xmlns:a16="http://schemas.microsoft.com/office/drawing/2014/main" id="{0CF31CFE-D89A-44B9-8A5C-E66014E4BE76}"/>
              </a:ext>
            </a:extLst>
          </p:cNvPr>
          <p:cNvSpPr txBox="1">
            <a:spLocks/>
          </p:cNvSpPr>
          <p:nvPr/>
        </p:nvSpPr>
        <p:spPr>
          <a:xfrm>
            <a:off x="128189" y="113720"/>
            <a:ext cx="10992970" cy="95755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3600" b="1" dirty="0">
                <a:solidFill>
                  <a:srgbClr val="00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2: отбор  содержания ИОМ учителя</a:t>
            </a:r>
          </a:p>
        </p:txBody>
      </p: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298215D4-6A6B-4A5D-9502-BD765F16CD8F}"/>
              </a:ext>
            </a:extLst>
          </p:cNvPr>
          <p:cNvGrpSpPr/>
          <p:nvPr/>
        </p:nvGrpSpPr>
        <p:grpSpPr>
          <a:xfrm>
            <a:off x="3230966" y="1071279"/>
            <a:ext cx="5730067" cy="5442768"/>
            <a:chOff x="3231837" y="700465"/>
            <a:chExt cx="5730067" cy="5442768"/>
          </a:xfrm>
        </p:grpSpPr>
        <p:grpSp>
          <p:nvGrpSpPr>
            <p:cNvPr id="51" name="Группа 50">
              <a:extLst>
                <a:ext uri="{FF2B5EF4-FFF2-40B4-BE49-F238E27FC236}">
                  <a16:creationId xmlns="" xmlns:a16="http://schemas.microsoft.com/office/drawing/2014/main" id="{CBADE59A-F3E6-4AD8-8BDF-814750454DFC}"/>
                </a:ext>
              </a:extLst>
            </p:cNvPr>
            <p:cNvGrpSpPr/>
            <p:nvPr/>
          </p:nvGrpSpPr>
          <p:grpSpPr>
            <a:xfrm>
              <a:off x="6119585" y="714767"/>
              <a:ext cx="1908138" cy="2115499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70" name="Шестиугольник 69">
                <a:extLst>
                  <a:ext uri="{FF2B5EF4-FFF2-40B4-BE49-F238E27FC236}">
                    <a16:creationId xmlns="" xmlns:a16="http://schemas.microsoft.com/office/drawing/2014/main" id="{AAA565F2-818E-4D5F-A009-07C67BAD4904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1" name="Шестиугольник 4">
                <a:extLst>
                  <a:ext uri="{FF2B5EF4-FFF2-40B4-BE49-F238E27FC236}">
                    <a16:creationId xmlns="" xmlns:a16="http://schemas.microsoft.com/office/drawing/2014/main" id="{95453A1E-06F0-4F45-8C76-C275E8AE519E}"/>
                  </a:ext>
                </a:extLst>
              </p:cNvPr>
              <p:cNvSpPr txBox="1"/>
              <p:nvPr/>
            </p:nvSpPr>
            <p:spPr>
              <a:xfrm>
                <a:off x="187976" y="1238373"/>
                <a:ext cx="1388287" cy="135908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Анализирует муниципальные ресурсы, предлагает мероприятия (в том числе сетевые, дистанционные) в соответствии с дефицитами педагога для Карты ИОМ педагога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Руководитель школьного МО</a:t>
                </a:r>
              </a:p>
            </p:txBody>
          </p:sp>
        </p:grpSp>
        <p:grpSp>
          <p:nvGrpSpPr>
            <p:cNvPr id="52" name="Группа 51">
              <a:extLst>
                <a:ext uri="{FF2B5EF4-FFF2-40B4-BE49-F238E27FC236}">
                  <a16:creationId xmlns="" xmlns:a16="http://schemas.microsoft.com/office/drawing/2014/main" id="{A5364E99-07EF-4B70-94E1-004964A9F9D1}"/>
                </a:ext>
              </a:extLst>
            </p:cNvPr>
            <p:cNvGrpSpPr/>
            <p:nvPr/>
          </p:nvGrpSpPr>
          <p:grpSpPr>
            <a:xfrm>
              <a:off x="4190611" y="700465"/>
              <a:ext cx="1881806" cy="2144104"/>
              <a:chOff x="-6705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8" name="Шестиугольник 67">
                <a:extLst>
                  <a:ext uri="{FF2B5EF4-FFF2-40B4-BE49-F238E27FC236}">
                    <a16:creationId xmlns="" xmlns:a16="http://schemas.microsoft.com/office/drawing/2014/main" id="{32B68EE0-A5E0-4344-861B-5DA68F5E13AF}"/>
                  </a:ext>
                </a:extLst>
              </p:cNvPr>
              <p:cNvSpPr/>
              <p:nvPr/>
            </p:nvSpPr>
            <p:spPr>
              <a:xfrm rot="5400000">
                <a:off x="-137266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9" name="Шестиугольник 4">
                <a:extLst>
                  <a:ext uri="{FF2B5EF4-FFF2-40B4-BE49-F238E27FC236}">
                    <a16:creationId xmlns="" xmlns:a16="http://schemas.microsoft.com/office/drawing/2014/main" id="{84EEE342-EB93-4D17-A78C-E08961E70917}"/>
                  </a:ext>
                </a:extLst>
              </p:cNvPr>
              <p:cNvSpPr txBox="1"/>
              <p:nvPr/>
            </p:nvSpPr>
            <p:spPr>
              <a:xfrm>
                <a:off x="208451" y="1299887"/>
                <a:ext cx="1364067" cy="1400603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Выбирает методические мероприятия федерального уровня для внесения в Карту ИОМ педагога. Анализирует ресурсы Федерального методического центра ФГАОУ  ДПО «Академия </a:t>
                </a:r>
                <a:r>
                  <a:rPr lang="ru-RU" sz="900" kern="1200" dirty="0" err="1">
                    <a:solidFill>
                      <a:schemeClr val="accent1">
                        <a:lumMod val="50000"/>
                      </a:schemeClr>
                    </a:solidFill>
                  </a:rPr>
                  <a:t>Минпросвещения</a:t>
                </a: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 России» и иные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 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="" xmlns:a16="http://schemas.microsoft.com/office/drawing/2014/main" id="{06618A81-F750-42D2-9FC9-4AA92A7D63CC}"/>
                </a:ext>
              </a:extLst>
            </p:cNvPr>
            <p:cNvGrpSpPr/>
            <p:nvPr/>
          </p:nvGrpSpPr>
          <p:grpSpPr>
            <a:xfrm>
              <a:off x="3231837" y="2400001"/>
              <a:ext cx="1868163" cy="2091474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6" name="Шестиугольник 65">
                <a:extLst>
                  <a:ext uri="{FF2B5EF4-FFF2-40B4-BE49-F238E27FC236}">
                    <a16:creationId xmlns="" xmlns:a16="http://schemas.microsoft.com/office/drawing/2014/main" id="{223329C7-1FA1-41CA-BB25-F4F1AC56077B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7" name="Шестиугольник 4">
                <a:extLst>
                  <a:ext uri="{FF2B5EF4-FFF2-40B4-BE49-F238E27FC236}">
                    <a16:creationId xmlns="" xmlns:a16="http://schemas.microsoft.com/office/drawing/2014/main" id="{B000511E-6806-46A9-BB8A-B7743C75820F}"/>
                  </a:ext>
                </a:extLst>
              </p:cNvPr>
              <p:cNvSpPr txBox="1"/>
              <p:nvPr/>
            </p:nvSpPr>
            <p:spPr>
              <a:xfrm>
                <a:off x="152164" y="1299385"/>
                <a:ext cx="1524490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dirty="0">
                    <a:solidFill>
                      <a:schemeClr val="accent1">
                        <a:lumMod val="50000"/>
                      </a:schemeClr>
                    </a:solidFill>
                  </a:rPr>
                  <a:t>Планирует или выбирает региональные  мероприятия, в том  числе сетевые, дистанционные и иные, для включения в Карту ИОМ педагога. Помогает педагогу определить  зону личной ответственности  за результат  прохождения ИОМ</a:t>
                </a:r>
              </a:p>
              <a:p>
                <a:pPr marL="0" lvl="0" indent="0" algn="ctr" defTabSz="533400"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Региональный методист  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b="1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="" xmlns:a16="http://schemas.microsoft.com/office/drawing/2014/main" id="{50EA8E4A-7AA4-4371-85A8-753BEBD9E75A}"/>
                </a:ext>
              </a:extLst>
            </p:cNvPr>
            <p:cNvGrpSpPr/>
            <p:nvPr/>
          </p:nvGrpSpPr>
          <p:grpSpPr>
            <a:xfrm>
              <a:off x="6119585" y="4051759"/>
              <a:ext cx="1874302" cy="2091474"/>
              <a:chOff x="-96894" y="843092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4" name="Шестиугольник 63">
                <a:extLst>
                  <a:ext uri="{FF2B5EF4-FFF2-40B4-BE49-F238E27FC236}">
                    <a16:creationId xmlns="" xmlns:a16="http://schemas.microsoft.com/office/drawing/2014/main" id="{5DDE09DD-F054-4D85-A9A7-CDDE0E978F48}"/>
                  </a:ext>
                </a:extLst>
              </p:cNvPr>
              <p:cNvSpPr/>
              <p:nvPr/>
            </p:nvSpPr>
            <p:spPr>
              <a:xfrm rot="5400000">
                <a:off x="-227455" y="973653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5" name="Шестиугольник 4">
                <a:extLst>
                  <a:ext uri="{FF2B5EF4-FFF2-40B4-BE49-F238E27FC236}">
                    <a16:creationId xmlns="" xmlns:a16="http://schemas.microsoft.com/office/drawing/2014/main" id="{6AB07516-7B95-4650-A0D8-D0B8E650F299}"/>
                  </a:ext>
                </a:extLst>
              </p:cNvPr>
              <p:cNvSpPr txBox="1"/>
              <p:nvPr/>
            </p:nvSpPr>
            <p:spPr>
              <a:xfrm>
                <a:off x="-34719" y="1174219"/>
                <a:ext cx="1604535" cy="135524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Корректирует план мониторинга качества образовательной деятельности, вносит в план ВШК и в план методической работы ОО мероприятия для ИОМ педагога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Заместитель руководителя ОО</a:t>
                </a:r>
                <a:endParaRPr lang="ru-RU" sz="900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5" name="Группа 54">
              <a:extLst>
                <a:ext uri="{FF2B5EF4-FFF2-40B4-BE49-F238E27FC236}">
                  <a16:creationId xmlns="" xmlns:a16="http://schemas.microsoft.com/office/drawing/2014/main" id="{2302BA8E-BECA-4D6D-A2F3-93B96B1D90CE}"/>
                </a:ext>
              </a:extLst>
            </p:cNvPr>
            <p:cNvGrpSpPr/>
            <p:nvPr/>
          </p:nvGrpSpPr>
          <p:grpSpPr>
            <a:xfrm>
              <a:off x="4155016" y="4046907"/>
              <a:ext cx="1915182" cy="2091473"/>
              <a:chOff x="1" y="908919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62" name="Шестиугольник 61">
                <a:extLst>
                  <a:ext uri="{FF2B5EF4-FFF2-40B4-BE49-F238E27FC236}">
                    <a16:creationId xmlns="" xmlns:a16="http://schemas.microsoft.com/office/drawing/2014/main" id="{B9215152-6B28-492C-AA0F-8AFC9013225D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Шестиугольник 4">
                <a:extLst>
                  <a:ext uri="{FF2B5EF4-FFF2-40B4-BE49-F238E27FC236}">
                    <a16:creationId xmlns="" xmlns:a16="http://schemas.microsoft.com/office/drawing/2014/main" id="{1B5F0548-7EFD-48E1-A8CD-AD766486EF94}"/>
                  </a:ext>
                </a:extLst>
              </p:cNvPr>
              <p:cNvSpPr txBox="1"/>
              <p:nvPr/>
            </p:nvSpPr>
            <p:spPr>
              <a:xfrm>
                <a:off x="109704" y="1279151"/>
                <a:ext cx="1528099" cy="138260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Вносит предложения для оформления Карты ИОМ педагога. Планирует форматы, в которых представит результаты качественного прохождения ИОМ (освоение ДПП курсов ПК, открытые уроки, мастер-классы, подготовка статей, участие в конкурсах, иные)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dirty="0">
                    <a:solidFill>
                      <a:schemeClr val="accent1">
                        <a:lumMod val="50000"/>
                      </a:schemeClr>
                    </a:solidFill>
                  </a:rPr>
                  <a:t>Учитель</a:t>
                </a:r>
                <a:r>
                  <a:rPr lang="ru-RU" sz="9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endParaRPr lang="ru-RU" sz="900" kern="12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6" name="Группа 55">
              <a:extLst>
                <a:ext uri="{FF2B5EF4-FFF2-40B4-BE49-F238E27FC236}">
                  <a16:creationId xmlns="" xmlns:a16="http://schemas.microsoft.com/office/drawing/2014/main" id="{64124AC2-F8F9-4D06-99EB-638AF291F8EB}"/>
                </a:ext>
              </a:extLst>
            </p:cNvPr>
            <p:cNvGrpSpPr/>
            <p:nvPr/>
          </p:nvGrpSpPr>
          <p:grpSpPr>
            <a:xfrm>
              <a:off x="5222247" y="2424686"/>
              <a:ext cx="1747506" cy="2008628"/>
              <a:chOff x="1" y="908919"/>
              <a:chExt cx="1747506" cy="2008628"/>
            </a:xfrm>
          </p:grpSpPr>
          <p:sp>
            <p:nvSpPr>
              <p:cNvPr id="60" name="Шестиугольник 59">
                <a:extLst>
                  <a:ext uri="{FF2B5EF4-FFF2-40B4-BE49-F238E27FC236}">
                    <a16:creationId xmlns="" xmlns:a16="http://schemas.microsoft.com/office/drawing/2014/main" id="{9BCF915D-2CE8-465B-93AD-016C5899846F}"/>
                  </a:ext>
                </a:extLst>
              </p:cNvPr>
              <p:cNvSpPr/>
              <p:nvPr/>
            </p:nvSpPr>
            <p:spPr>
              <a:xfrm rot="5400000">
                <a:off x="-130560" y="10394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1" name="Шестиугольник 4">
                <a:extLst>
                  <a:ext uri="{FF2B5EF4-FFF2-40B4-BE49-F238E27FC236}">
                    <a16:creationId xmlns="" xmlns:a16="http://schemas.microsoft.com/office/drawing/2014/main" id="{DFDF9B77-1A2C-47BB-BA8A-49A10E3FF34F}"/>
                  </a:ext>
                </a:extLst>
              </p:cNvPr>
              <p:cNvSpPr txBox="1"/>
              <p:nvPr/>
            </p:nvSpPr>
            <p:spPr>
              <a:xfrm>
                <a:off x="179644" y="1204092"/>
                <a:ext cx="1336618" cy="1382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200" kern="1200" dirty="0">
                    <a:solidFill>
                      <a:schemeClr val="tx1"/>
                    </a:solidFill>
                  </a:rPr>
                  <a:t>ЭТАП 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1200" kern="1200" dirty="0">
                    <a:solidFill>
                      <a:schemeClr val="tx1"/>
                    </a:solidFill>
                  </a:rPr>
                  <a:t>Отбор  содержания ИОМ учителя</a:t>
                </a:r>
              </a:p>
            </p:txBody>
          </p:sp>
        </p:grpSp>
        <p:grpSp>
          <p:nvGrpSpPr>
            <p:cNvPr id="57" name="Группа 56">
              <a:extLst>
                <a:ext uri="{FF2B5EF4-FFF2-40B4-BE49-F238E27FC236}">
                  <a16:creationId xmlns="" xmlns:a16="http://schemas.microsoft.com/office/drawing/2014/main" id="{736B1BC7-B0AF-4EB5-A88B-F3E9E4A6C0FA}"/>
                </a:ext>
              </a:extLst>
            </p:cNvPr>
            <p:cNvGrpSpPr/>
            <p:nvPr/>
          </p:nvGrpSpPr>
          <p:grpSpPr>
            <a:xfrm>
              <a:off x="7085825" y="2404306"/>
              <a:ext cx="1876079" cy="2091475"/>
              <a:chOff x="695124" y="900565"/>
              <a:chExt cx="1747506" cy="200862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58" name="Шестиугольник 57">
                <a:extLst>
                  <a:ext uri="{FF2B5EF4-FFF2-40B4-BE49-F238E27FC236}">
                    <a16:creationId xmlns="" xmlns:a16="http://schemas.microsoft.com/office/drawing/2014/main" id="{42513185-174B-495E-9E5C-BDC51156295B}"/>
                  </a:ext>
                </a:extLst>
              </p:cNvPr>
              <p:cNvSpPr/>
              <p:nvPr/>
            </p:nvSpPr>
            <p:spPr>
              <a:xfrm rot="5400000">
                <a:off x="564563" y="103112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noFill/>
              <a:ln>
                <a:solidFill>
                  <a:srgbClr val="0A55A2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9" name="Шестиугольник 4">
                <a:extLst>
                  <a:ext uri="{FF2B5EF4-FFF2-40B4-BE49-F238E27FC236}">
                    <a16:creationId xmlns="" xmlns:a16="http://schemas.microsoft.com/office/drawing/2014/main" id="{B2A4452A-BB64-47BE-A8DA-9C728B15C72A}"/>
                  </a:ext>
                </a:extLst>
              </p:cNvPr>
              <p:cNvSpPr txBox="1"/>
              <p:nvPr/>
            </p:nvSpPr>
            <p:spPr>
              <a:xfrm>
                <a:off x="819536" y="1248197"/>
                <a:ext cx="1494782" cy="129596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kern="1200" dirty="0">
                    <a:solidFill>
                      <a:schemeClr val="accent1">
                        <a:lumMod val="50000"/>
                      </a:schemeClr>
                    </a:solidFill>
                  </a:rPr>
                  <a:t>Планирует школьные мероприятия для включения в ИОМ педагога, учитывая педагогический и управленческий контексты ОО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RU" sz="9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ru-RU" sz="900" b="1" kern="1200" dirty="0">
                    <a:solidFill>
                      <a:schemeClr val="accent1">
                        <a:lumMod val="50000"/>
                      </a:schemeClr>
                    </a:solidFill>
                  </a:rPr>
                  <a:t>Руководитель школьного МО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0844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</TotalTime>
  <Words>1226</Words>
  <Application>Microsoft Office PowerPoint</Application>
  <PresentationFormat>Произвольный</PresentationFormat>
  <Paragraphs>180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117</cp:revision>
  <dcterms:created xsi:type="dcterms:W3CDTF">2020-06-08T21:27:38Z</dcterms:created>
  <dcterms:modified xsi:type="dcterms:W3CDTF">2023-11-27T02:37:21Z</dcterms:modified>
</cp:coreProperties>
</file>