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61" r:id="rId2"/>
    <p:sldId id="318" r:id="rId3"/>
    <p:sldId id="779" r:id="rId4"/>
    <p:sldId id="778" r:id="rId5"/>
    <p:sldId id="669" r:id="rId6"/>
    <p:sldId id="776" r:id="rId7"/>
    <p:sldId id="670" r:id="rId8"/>
    <p:sldId id="320" r:id="rId9"/>
    <p:sldId id="1453" r:id="rId10"/>
    <p:sldId id="782" r:id="rId11"/>
    <p:sldId id="1439" r:id="rId12"/>
    <p:sldId id="1435" r:id="rId13"/>
    <p:sldId id="1438" r:id="rId14"/>
    <p:sldId id="259" r:id="rId15"/>
    <p:sldId id="787" r:id="rId16"/>
    <p:sldId id="1456" r:id="rId17"/>
    <p:sldId id="348" r:id="rId18"/>
    <p:sldId id="1454" r:id="rId19"/>
    <p:sldId id="341" r:id="rId20"/>
    <p:sldId id="340" r:id="rId21"/>
    <p:sldId id="342" r:id="rId22"/>
    <p:sldId id="1455" r:id="rId23"/>
    <p:sldId id="1442" r:id="rId24"/>
    <p:sldId id="322" r:id="rId25"/>
    <p:sldId id="1433" r:id="rId26"/>
    <p:sldId id="367" r:id="rId27"/>
    <p:sldId id="668" r:id="rId28"/>
    <p:sldId id="377" r:id="rId29"/>
    <p:sldId id="414" r:id="rId30"/>
    <p:sldId id="413" r:id="rId31"/>
    <p:sldId id="266" r:id="rId32"/>
    <p:sldId id="1444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267" autoAdjust="0"/>
  </p:normalViewPr>
  <p:slideViewPr>
    <p:cSldViewPr snapToGrid="0">
      <p:cViewPr varScale="1">
        <p:scale>
          <a:sx n="80" d="100"/>
          <a:sy n="80" d="100"/>
        </p:scale>
        <p:origin x="-9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D0FA-E066-4F14-92E5-EAB83AC06F33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8D758-8775-478D-9CCF-338FCC322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2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8D758-8775-478D-9CCF-338FCC322B5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0369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4CDF-9B92-43F4-8408-4462B0D1C70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99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200" b="1" dirty="0"/>
              <a:t>Составные тексты  </a:t>
            </a:r>
            <a:r>
              <a:rPr lang="ru-RU" sz="1200" dirty="0"/>
              <a:t>соединяют  несколько  текстов,  каждый из  которых был  создан  независимо  от  другого  и  является  связным  и  законченным. К примеру,  могут  быть  соединены  тексты,  авторы  которых  выражают взаимоисключающие  или  взаимодополняющие  точки  зрения (множественный текст</a:t>
            </a:r>
            <a:r>
              <a:rPr lang="ru-RU" sz="1200" i="1" dirty="0"/>
              <a:t>).  К  примеру, рекламные листы нескольких туристических компаний могут давать туристам указания  сходные  или  противоречащие  друг  другу</a:t>
            </a:r>
            <a:r>
              <a:rPr lang="ru-RU" sz="1200" dirty="0"/>
              <a:t>.  Части  составного  текста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/>
              <a:t>могут  иметь  единый  формат  (например,  два  сплошных  текста),  а  могут  и различаться по формату. множественный текст (интерпретация и обобщение информации из нескольких отличающихся источников)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565CC-5929-4E3D-AEEB-4B1D35424C1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97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Таким образом, в учебном предмете «Русский язык» могут быть использованы тексты любого жанра, любой сферы общения, использующие разные знаковые системы (в случае «перевода» в вербальный текст). Ограничения в использовании текстов связаны с возрастом и уровнем мышления учащихся: объем и сложность текста. Не любое из перечисленных обращений к тексту «работает» на формирование читательской грамотности. Отдельные предложения не являются текстом.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E73DC-97A8-4670-B904-065D96AE348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94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83A39D-8E0E-CD11-B31D-FD3AC2231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5F812F6-8914-D9C2-BF94-BFF116CD2B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9D935ED-4DFA-9310-0EC4-FD13078B4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404C8E5-D5F9-D04B-88FB-078F04FC2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4CDF-9B92-43F4-8408-4462B0D1C70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33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4CDF-9B92-43F4-8408-4462B0D1C70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88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Традиционно считается, что для достижения поставленных образовательных целей  все  учителя  вне  зависимости  от  преподаваемого  предмета  должны </a:t>
            </a:r>
          </a:p>
          <a:p>
            <a:r>
              <a:rPr lang="ru-RU" dirty="0"/>
              <a:t>обращаться  к  учебным  текстам,  то  есть  адаптированным  или  специально сконструированным текстам из тех или иных областей научного знания. Такие </a:t>
            </a:r>
          </a:p>
          <a:p>
            <a:r>
              <a:rPr lang="ru-RU" dirty="0"/>
              <a:t>тексты в большинстве  своем представлены в учебниках и учебных пособиях, включенных  в  Федеральный  перечень.  Однако  для  достижения  на  учебных </a:t>
            </a:r>
          </a:p>
          <a:p>
            <a:r>
              <a:rPr lang="ru-RU" dirty="0"/>
              <a:t>занятиях  целей,  связанных  именно  с  читательской  грамотностью,  подобных текстов недостаточно. Так, рекомендуется больше включать в учебные занятия </a:t>
            </a:r>
          </a:p>
          <a:p>
            <a:r>
              <a:rPr lang="ru-RU" dirty="0"/>
              <a:t>так  называемые  аутентичные  тексты,  то  есть  неадаптированные,  взятые  из непосредственного жизненного опыта школьников.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4CDF-9B92-43F4-8408-4462B0D1C70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811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Лотман выделяет три основные функции текста *.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Первая функция — это передача константной информации. Она лежит на поверхности и легко схватывается наиболее простыми методами анализа. Идеальный текст в данном случае предстает как сообщение, зашифрованное одним языком и, следовательно, одноканальное, внутренне однородное и </a:t>
            </a:r>
            <a:r>
              <a:rPr lang="ru-RU" dirty="0" err="1"/>
              <a:t>моноструктурное</a:t>
            </a:r>
            <a:r>
              <a:rPr lang="ru-RU" dirty="0"/>
              <a:t>. Текст здесь выполняет роль вместилища некоторого неизменного смысла.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(....)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Вторая функция текста — выработка новых смыслов. Ей Ю. М. Лотман уделяет основное внимание в своих трудах. Именно </a:t>
            </a:r>
            <a:r>
              <a:rPr lang="ru-RU" dirty="0" err="1"/>
              <a:t>смыслопорождение</a:t>
            </a:r>
            <a:r>
              <a:rPr lang="ru-RU" dirty="0"/>
              <a:t> и его механизмы выступают средством развития культуры и ее двигателем. В этом аспекте текст перестает быть лишь пассивным звеном передачи некоторой константной информации. Он превращается в генератор новых смыслов, а значит, главным его свойством становится активность.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(...)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Наконец, третья функция текста — функция памяти. Текст не только генератор новых смыслов, но и конденсатор культурной памяти. Более того, текст в первую очередь наиболее сложные его образцы, обладает способностью сохранять память о своих контекстах.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Источник: О. Н. </a:t>
            </a:r>
            <a:r>
              <a:rPr lang="ru-RU" dirty="0" err="1"/>
              <a:t>Леута</a:t>
            </a:r>
            <a:r>
              <a:rPr lang="ru-RU" dirty="0"/>
              <a:t>. Статья "Ю. М. Лотман о трех функциях текста"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59597B-DEC3-44D6-BA3A-BD9A677EB283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0081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916118-2CF2-E97B-0D44-0965DBD59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12C0BDB-DEFC-80AB-356E-CD863ACAA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155E6CB-A916-6D4A-D4E8-686B22079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10ECE7A-8732-D95D-0D65-383E03C58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4CDF-9B92-43F4-8408-4462B0D1C70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36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формат (тип) текстов с точки зрения структуры: сплошной, </a:t>
            </a:r>
            <a:r>
              <a:rPr lang="ru-RU" dirty="0" err="1"/>
              <a:t>несплошной</a:t>
            </a:r>
            <a:r>
              <a:rPr lang="ru-RU" dirty="0"/>
              <a:t>, составной, множественный)</a:t>
            </a:r>
          </a:p>
          <a:p>
            <a:r>
              <a:rPr lang="ru-RU" dirty="0"/>
              <a:t>типы текстов с точки зрения формы</a:t>
            </a:r>
          </a:p>
          <a:p>
            <a:r>
              <a:rPr lang="ru-RU" dirty="0"/>
              <a:t>Жанровое разнообразие</a:t>
            </a:r>
          </a:p>
          <a:p>
            <a:r>
              <a:rPr lang="ru-RU" dirty="0"/>
              <a:t>Виды текстов: учебный текст, научно-популярный, исторические источники (документы), художественные произведения, иллюстрации, графики и т.п.)</a:t>
            </a:r>
          </a:p>
          <a:p>
            <a:r>
              <a:rPr lang="ru-RU" dirty="0"/>
              <a:t>Типы текстов с точки зрения способов изложения информации (тип текстовой формы, коммуникативные характеристики): описание, повествование, объяснение, аргументация, рассуждение, инструктирование.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59597B-DEC3-44D6-BA3A-BD9A677EB283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4950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CC899-36C3-C8EC-F773-7665DA40E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B346E4-C221-57BC-22A2-A54BE96C5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18E8F7-22E5-AEC2-975B-7E0BD6F5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0EEBDB-2B78-D2CC-4633-D3E6EA38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E90CB1-56E4-A5BB-75FF-A4C358D7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620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DEB170-2690-7E03-E581-464A48BE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2ED15B-54E8-8B83-5FD3-3B447CB76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2C9C95-D3B5-DB15-4F9F-C517A27C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884E55-0C43-71E1-4936-C5F001D2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036AF6-9ED4-5B1C-2C9A-700BD18B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24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3D6D8FB-C32C-C4B1-3119-CE12CC818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34A2D1-AFEF-350F-4FF3-14E2CD8FC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4084BA-AAB2-A2C6-C05C-B22DDCC6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5DB9B9-F51C-66DF-9FC5-259F3386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391F4A-14DB-B2EB-A9E8-F941FAA5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3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851B6-82D4-5CE0-4D7C-15A5003B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0F5F83-8062-1CCB-334E-F37F8CFD3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1D6A18-AD08-884C-CC6F-4C8E64BD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1F3C9B-27EA-7230-FC9C-1889834CC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560DBE-233C-F375-138A-BDEAF157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67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241BE-9CE6-D5BE-A1AD-23793A9D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C659DE-2FD4-2505-0557-9E07F13D1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7D1D9C-4B93-094D-EB23-4BFC4928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7DAABB-B7A6-D8A6-3B00-95F89244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0ED9ED-3F25-767A-2115-75C87A26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89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182907-BD0C-3C59-4B54-5CCF6B42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3A252B-ABEB-FAA6-EA63-2B6289E6F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26FEE0-777A-27B9-4CAF-9D5913B3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105AA8-D6D8-1F69-1F6E-794DB210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779877-09DC-138D-F91A-53DAA6D1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BBBDB7-0B0F-256D-C5D1-5B83FB7C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84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C60B77-9EBF-57A6-C338-1A250EFA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EA319F-FC88-CFF5-2744-B299642BD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880761-791B-6E76-4DA0-94FB35DCD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98A7600-E923-A5F7-7133-5B13B2202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803080E-5B7E-BA9F-E4E9-7234AFCB1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6FF892D-9EE9-C05B-E50D-5F5636BE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89C5803-4731-3118-A9A2-818E7827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032EB33-579C-E911-1433-9AE18470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69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68B074-C942-951C-AB7F-7698B6F5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89F396-481E-41A9-7BEC-098E4A51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5368E5-528B-CD77-D5F7-4EF7F9E42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C58EC52-260E-2FAB-F1B0-9CAFCD86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96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F42FAF7-975E-18D9-B6DB-49D7398A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E3E3BFA-D397-769E-5D89-78ECCAB8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C0F8B5B-3EE4-4DDC-35C4-9EF88743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95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C92B9C-63A1-6DA0-3981-4EC3CCAF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6725C4-7708-B3AE-D6F1-620617004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FBF8CC-E024-949E-14EB-0D3370C86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541FC1-173F-A5EA-C028-AA2A473B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2F6EFF-ADF1-C5B2-2DBB-69429C08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57B632-6A6E-B8DB-94C9-4C090860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36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676055-2C7E-9A0C-AB10-9DD190BC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FF75A8-8AE2-0248-5ED0-7F695B4CA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66C2EC-AE09-09AB-D46D-ABC4D546C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03E654-4E35-0D72-C4C1-3A5A4E3B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ABDE62B-6619-69E9-A871-3C95BCCC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D05366F-BAAF-3F9A-2664-61867A13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62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15D5C2-B251-7E67-49BE-A01F192A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F6A03B-580E-EEF3-E09E-CC4E49C40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CDC183-6A5E-9AB3-A46E-47F92FC5E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0DD6-E292-44E9-A8F0-04779A103C9C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AA6C35-7DC4-CF61-ECEE-0DAE1C8BF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3E2C19-3C20-5312-754E-50C02CBE0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ED9B-1624-4312-B91F-702DF4961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02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itai-gorod.ru/books/publishers/izdatelstvo_e/vsemirnaya_literatura/" TargetMode="External"/><Relationship Id="rId5" Type="http://schemas.openxmlformats.org/officeDocument/2006/relationships/hyperlink" Target="https://www.chitai-gorod.ru/books/publishers/izdatelstvo_e/" TargetMode="External"/><Relationship Id="rId4" Type="http://schemas.openxmlformats.org/officeDocument/2006/relationships/hyperlink" Target="https://www.chitai-gorod.ru/books/authors/bunin_i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7;&#1086;&#1088;&#1080;&#1103;%20&#1090;&#1077;&#1082;&#1089;&#1090;&#1072;_&#1042;&#1080;&#1076;&#1099;%20&#1080;&#1085;&#1092;&#1086;&#1088;&#1084;&#1072;&#1094;&#1080;_&#1089;&#1086;&#1082;&#1088;&#1072;&#1097;&#1077;&#1085;&#1085;&#1086;&#1077;.docx" TargetMode="External"/><Relationship Id="rId2" Type="http://schemas.openxmlformats.org/officeDocument/2006/relationships/hyperlink" Target="http://evartist.narod.ru/text14/01.ht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206" y="455509"/>
            <a:ext cx="8291264" cy="778098"/>
          </a:xfrm>
        </p:spPr>
        <p:txBody>
          <a:bodyPr/>
          <a:lstStyle/>
          <a:p>
            <a:r>
              <a:rPr lang="ru-RU" b="1" dirty="0"/>
              <a:t>Читательская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9206" y="1473098"/>
            <a:ext cx="10853588" cy="5145435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/>
              <a:t>Способность человека понимать и использовать </a:t>
            </a:r>
            <a:r>
              <a:rPr lang="ru-RU" b="1" dirty="0"/>
              <a:t>тексты</a:t>
            </a:r>
            <a:r>
              <a:rPr lang="ru-RU" dirty="0"/>
              <a:t>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  <a:p>
            <a:pPr marL="0" indent="361950">
              <a:buNone/>
            </a:pP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955B37-86AE-4EA5-9095-331D7BC228F2}"/>
              </a:ext>
            </a:extLst>
          </p:cNvPr>
          <p:cNvSpPr/>
          <p:nvPr/>
        </p:nvSpPr>
        <p:spPr>
          <a:xfrm>
            <a:off x="669206" y="4371927"/>
            <a:ext cx="11157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+mj-lt"/>
                <a:ea typeface="+mj-ea"/>
                <a:cs typeface="+mj-cs"/>
              </a:rPr>
              <a:t>Тексты в задаче для формирования читательской грамотности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78308DF8-F5D0-4552-AED8-F71894F434CF}"/>
              </a:ext>
            </a:extLst>
          </p:cNvPr>
          <p:cNvCxnSpPr/>
          <p:nvPr/>
        </p:nvCxnSpPr>
        <p:spPr>
          <a:xfrm>
            <a:off x="8090599" y="3014505"/>
            <a:ext cx="0" cy="1226793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4946CEDF-FDBE-48A5-AFD3-DFCEA711732B}"/>
              </a:ext>
            </a:extLst>
          </p:cNvPr>
          <p:cNvCxnSpPr>
            <a:cxnSpLocks/>
          </p:cNvCxnSpPr>
          <p:nvPr/>
        </p:nvCxnSpPr>
        <p:spPr>
          <a:xfrm>
            <a:off x="8090599" y="5854446"/>
            <a:ext cx="2279300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818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D88E42-4FC1-4BE7-994C-F0E5ECE2A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55" y="1113726"/>
            <a:ext cx="11634087" cy="53917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/>
              <a:t>Линия «Устройство языка. Язык как система»: </a:t>
            </a:r>
          </a:p>
          <a:p>
            <a:r>
              <a:rPr lang="ru-RU" sz="8000" dirty="0"/>
              <a:t>тексты, в которых заключена основная научная информация о языке,  отобранная и специальным образом адаптированная для школьников: учебные, научно-популярные тексты о языке, представляющие собой учебно-научное описание, примеры рассуждения о тех или иных языковых явлениях; </a:t>
            </a:r>
          </a:p>
          <a:p>
            <a:r>
              <a:rPr lang="ru-RU" sz="8000" dirty="0"/>
              <a:t>тексты, содержащие в себе алгоритмы действия и описание способов анализа языковых единиц: схемы, планы, памятки; </a:t>
            </a:r>
          </a:p>
          <a:p>
            <a:r>
              <a:rPr lang="ru-RU" sz="8000" dirty="0"/>
              <a:t>тексты, используемые как материал для наблюдения, языкового анализа и языкового эксперимента: тексты разных стилей и жанров, в том числе художественные. </a:t>
            </a:r>
          </a:p>
          <a:p>
            <a:pPr marL="0" indent="0">
              <a:buNone/>
            </a:pPr>
            <a:r>
              <a:rPr lang="ru-RU" sz="8000" b="1" dirty="0"/>
              <a:t>Линия «Языковая норма. Правописание. Культура речи»:</a:t>
            </a:r>
          </a:p>
          <a:p>
            <a:r>
              <a:rPr lang="ru-RU" sz="8000" dirty="0"/>
              <a:t>тексты как источник информации о правописании, произношении, нормативной сочетаемости и т. п.: тексты справочного, предписывающего характера — правила, словарные статьи; </a:t>
            </a:r>
          </a:p>
          <a:p>
            <a:r>
              <a:rPr lang="ru-RU" sz="8000" dirty="0"/>
              <a:t>тексты как материал для  тренировки: деформированные или «необразцовые» (с точки зрения языковой нормы) тексты разных стилей и жанров, в том числе художественные; образцовые тексты для списывания; сконструированные тексты, насыщенные определенными орфограммами или </a:t>
            </a:r>
            <a:r>
              <a:rPr lang="ru-RU" sz="8000" dirty="0" err="1"/>
              <a:t>пунктограммами</a:t>
            </a:r>
            <a:r>
              <a:rPr lang="ru-RU" sz="8000" dirty="0"/>
              <a:t>.</a:t>
            </a:r>
          </a:p>
          <a:p>
            <a:pPr marL="0" indent="0">
              <a:buNone/>
            </a:pPr>
            <a:r>
              <a:rPr lang="ru-RU" sz="8000" b="1" dirty="0"/>
              <a:t>Линия «Речь. Речевая деятельность»:</a:t>
            </a:r>
          </a:p>
          <a:p>
            <a:r>
              <a:rPr lang="ru-RU" sz="8000" dirty="0"/>
              <a:t>тексты как объект анализа (с точки зрения построения, цели, языковых средств): тексты разных сфер общения и жанров; </a:t>
            </a:r>
          </a:p>
          <a:p>
            <a:r>
              <a:rPr lang="ru-RU" sz="8000" dirty="0"/>
              <a:t>тексты как предмет реконструкции и преобразования: тексты разных сфер общения и жанров, в том числе невербальные. 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7080E2B-E8F6-4218-A834-10E5A79A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56" y="-120581"/>
            <a:ext cx="11634087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Типы текстов. Тексты, используемые для конструирования задач по русскому языку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81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90B838-F51F-B7B5-A5BE-2145B5234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3F00E6-116C-06D0-38EB-53F7FB43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270" y="345439"/>
            <a:ext cx="9479490" cy="78565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Русский язык, 5-6 класс «Прибаутки и кот-баюн» (басня и прибаутка), “</a:t>
            </a:r>
            <a:r>
              <a:rPr lang="ru-RU" sz="2400" dirty="0" err="1">
                <a:latin typeface="+mn-lt"/>
              </a:rPr>
              <a:t>Морфемика</a:t>
            </a:r>
            <a:r>
              <a:rPr lang="ru-RU" sz="2400" dirty="0">
                <a:latin typeface="+mn-lt"/>
              </a:rPr>
              <a:t>”, темы: “Родственные слова”, “Корень слова”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EE00FF-0D9B-437A-7C35-0F281BF6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5346439" y="1534162"/>
            <a:ext cx="5775650" cy="481583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Поиск в тексте слов с определенными характеристиками. </a:t>
            </a:r>
            <a:r>
              <a:rPr lang="ru-RU" sz="2600" i="1" dirty="0"/>
              <a:t>Не случайно для такой работы дан именно текст, а не набор слов, так как в тексте актуализируется родственная связь этих слов, корневое значение выходит на первый план. То есть текст выступает “помощником” для выполнения этого задания.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объяснение значения слова.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обнаружение однокоренных слов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обнаружение и приведение примеров словоупотребления однокоренных слов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сопоставление информации из двух текстов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78A6C3-3B2A-8CCC-514E-35AE6EC9C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270" y="1534162"/>
            <a:ext cx="4064000" cy="4815839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Учебный текст (на основе энциклопедической статьи)</a:t>
            </a:r>
          </a:p>
          <a:p>
            <a:pPr marL="0" indent="0">
              <a:buNone/>
            </a:pPr>
            <a:r>
              <a:rPr lang="ru-RU" sz="2400" dirty="0"/>
              <a:t>Н. Носов «Незнайка в Солнечном городе»</a:t>
            </a:r>
          </a:p>
          <a:p>
            <a:pPr marL="0" indent="0">
              <a:buNone/>
            </a:pPr>
            <a:r>
              <a:rPr lang="ru-RU" sz="2400" dirty="0"/>
              <a:t>Иллюстрация К. Кузнецова из сборника “Русские народные сказки”</a:t>
            </a:r>
          </a:p>
          <a:p>
            <a:pPr marL="0" indent="0">
              <a:buNone/>
            </a:pPr>
            <a:r>
              <a:rPr lang="ru-RU" sz="2400" dirty="0"/>
              <a:t>Отрывок из произведения А.С. Пушкина «У лукоморья…» (характеристика кота)</a:t>
            </a:r>
          </a:p>
          <a:p>
            <a:pPr marL="0" indent="0">
              <a:buNone/>
            </a:pPr>
            <a:r>
              <a:rPr lang="ru-RU" sz="2400" dirty="0"/>
              <a:t>Словарные статьи</a:t>
            </a:r>
          </a:p>
        </p:txBody>
      </p:sp>
    </p:spTree>
    <p:extLst>
      <p:ext uri="{BB962C8B-B14F-4D97-AF65-F5344CB8AC3E}">
        <p14:creationId xmlns:p14="http://schemas.microsoft.com/office/powerpoint/2010/main" xmlns="" val="393005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99AB48-8F8C-2562-CB6B-1C74DFBF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235845"/>
            <a:ext cx="11589960" cy="552884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 тексты литературных произведений;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 очерки биографии и творчества; биографические справки; воспоминания современников, свидетельства очевидцев; автобиографии писателей и поэтов;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 литературно-критические статьи; полемические статьи, заметки;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 литературоведческие статьи; статьи из литературных энциклопедий, литературоведческих словарей; газетные статьи, публикации из литературно-художественных изданий, альманахов, литературных журналов; рецензии, аннотации;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 историко-культурный комментарий к произведению;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 интернет-источники (подкасты, видеоролики, сайты, посвященные творчеству писателей и поэтов, литературные блоги, форумы);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 “</a:t>
            </a:r>
            <a:r>
              <a:rPr lang="ru-RU" sz="3600" dirty="0" err="1"/>
              <a:t>несплошные</a:t>
            </a:r>
            <a:r>
              <a:rPr lang="ru-RU" sz="3600" dirty="0"/>
              <a:t>” тексты (схемы композиции, схемы стихосложения; сопоставительные таблицы и т.п.);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 аудио- и видеотексты (аудиозаписи актерского и авторского прочтения произведений; отрывки из теле и радиопередач:  интервью, дебаты, споры, диалоги; экранизации, театральные постановки);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600" dirty="0"/>
              <a:t> визуальные источники (иллюстрации к литературным произведениям, фотографии, изображения музейных экспонатов, географические карты путешествий писателя, его родных мест, маршруты экскурсий по литературным местам и т.п.).</a:t>
            </a:r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9E46A3B-BF97-4A1C-8C21-AC3F3A859F55}"/>
              </a:ext>
            </a:extLst>
          </p:cNvPr>
          <p:cNvSpPr txBox="1">
            <a:spLocks/>
          </p:cNvSpPr>
          <p:nvPr/>
        </p:nvSpPr>
        <p:spPr>
          <a:xfrm>
            <a:off x="427869" y="0"/>
            <a:ext cx="11589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Типы текстов. Тексты, используемые для конструирования задач по литературе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0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3AE85C-9E80-FAC3-2DB0-2B74B606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08635A-30E5-0463-D12D-17A09EE45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5" y="254001"/>
            <a:ext cx="9667772" cy="99254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Изучение творчества М. Ю. Лермонтова в 9 классе; темы “Жизнь и творчество”, “Основные мотивы лирики. «Смерть Поэта»...”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7F46D0-C885-5C9A-589E-219E758D8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5542383" y="1367754"/>
            <a:ext cx="5989707" cy="4742806"/>
          </a:xfrm>
        </p:spPr>
        <p:txBody>
          <a:bodyPr>
            <a:noAutofit/>
          </a:bodyPr>
          <a:lstStyle/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Определение жанра текстов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Различение фактов и мнений, оценок</a:t>
            </a:r>
            <a:endParaRPr lang="ru-RU" sz="2000" dirty="0">
              <a:ea typeface="Arial" panose="020B0604020202020204" pitchFamily="34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Сравнение исторического документа и его художественной реализации</a:t>
            </a: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Отделение факта, документа от его интерпретации </a:t>
            </a:r>
            <a:endParaRPr lang="ru-RU" sz="2000" dirty="0"/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Извлечение информации о жанре киноповести, к которому относится художественный текст, и объяснение трансформации документа с точки зрения задач жанра</a:t>
            </a:r>
            <a:endParaRPr lang="ru-RU" sz="2000" dirty="0">
              <a:ea typeface="Times New Roman" panose="02020603050405020304" pitchFamily="18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Реконструкция замысла автора, который использует в художественном произведении исторический факт, но изменяет место действия и дополняет художественными деталями</a:t>
            </a: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81FE68F-6E9E-0C35-4910-7F445A9D1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210" y="1367755"/>
            <a:ext cx="4536391" cy="4742806"/>
          </a:xfr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/>
              <a:t>Хронология событий конец-января февраль 1837 г. //Из книги В. Афанасьева и П. Боголепова “Тропа к Лермонтову”)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/>
              <a:t>Н. </a:t>
            </a:r>
            <a:r>
              <a:rPr lang="ru-RU" sz="8000" dirty="0" err="1"/>
              <a:t>Бурляев</a:t>
            </a:r>
            <a:r>
              <a:rPr lang="ru-RU" sz="8000" dirty="0"/>
              <a:t>. Страницы жизни М.Ю. Лермонтова. Киноповесть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/>
              <a:t>В. Бондаренко “Лермонтов”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/>
              <a:t>И. Андроников “Лермонтов. Исследования и находки”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353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visualrian.ru/images/0000/4292/27/000042922714_RIAN-ID-399738.jpg">
            <a:extLst>
              <a:ext uri="{FF2B5EF4-FFF2-40B4-BE49-F238E27FC236}">
                <a16:creationId xmlns:a16="http://schemas.microsoft.com/office/drawing/2014/main" xmlns="" id="{316DB9CF-9CCC-4173-B169-CAC6DF6F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0472" cy="730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i.pinimg.com/originals/e0/0d/ea/e00dea752f5b0b063481083bd061de5c.jpg">
            <a:extLst>
              <a:ext uri="{FF2B5EF4-FFF2-40B4-BE49-F238E27FC236}">
                <a16:creationId xmlns:a16="http://schemas.microsoft.com/office/drawing/2014/main" xmlns="" id="{7A8F759C-A0A5-4D56-B375-0147A0608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783080"/>
            <a:ext cx="4542155" cy="97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52E7A3A-D9D9-400A-8284-2634AEB1F429}"/>
              </a:ext>
            </a:extLst>
          </p:cNvPr>
          <p:cNvSpPr/>
          <p:nvPr/>
        </p:nvSpPr>
        <p:spPr>
          <a:xfrm>
            <a:off x="7340472" y="4946073"/>
            <a:ext cx="4851528" cy="25272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982B89-33AF-437C-9F3A-8ADF92FE04C3}"/>
              </a:ext>
            </a:extLst>
          </p:cNvPr>
          <p:cNvSpPr txBox="1"/>
          <p:nvPr/>
        </p:nvSpPr>
        <p:spPr>
          <a:xfrm>
            <a:off x="10822076" y="139959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ighlight>
                  <a:srgbClr val="FFFF00"/>
                </a:highlight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xmlns="" val="121903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A70BF-3837-447C-8E6E-2F847871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365126"/>
            <a:ext cx="11457992" cy="1053128"/>
          </a:xfrm>
        </p:spPr>
        <p:txBody>
          <a:bodyPr>
            <a:normAutofit/>
          </a:bodyPr>
          <a:lstStyle/>
          <a:p>
            <a:r>
              <a:rPr lang="ru-RU" sz="3200" b="1" dirty="0"/>
              <a:t>Типы текстов. Тексты, используемые для конструирования задач по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049D43-1C8A-4E41-B474-7FF6EA6A0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7" y="1604865"/>
            <a:ext cx="11299370" cy="4888010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первоисточники/документы: хроники, летописи, исторические сочинения; грамоты, указы; мемуары, дневники, письма и т.п.;</a:t>
            </a:r>
            <a:endParaRPr lang="ru-RU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произведения профессиональных историков;</a:t>
            </a:r>
            <a:endParaRPr lang="ru-RU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учебные, научно-популярные, энциклопедические тексты;</a:t>
            </a:r>
            <a:endParaRPr lang="ru-RU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визуальные источники: картины, карикатуры, плакаты, фотографии, и т.п.;</a:t>
            </a:r>
            <a:endParaRPr lang="ru-RU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ru-RU" u="none" strike="noStrik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несплошные</a:t>
            </a:r>
            <a:r>
              <a:rPr lang="ru-RU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тексты: статистические таблицы, графики, диаграммы; специфические исторические “</a:t>
            </a:r>
            <a:r>
              <a:rPr lang="ru-RU" u="none" strike="noStrik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несплошные</a:t>
            </a:r>
            <a:r>
              <a:rPr lang="ru-RU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тексты: историческая карта, лента времени, хронологическая таблица, генеалогическая схема;</a:t>
            </a:r>
            <a:endParaRPr lang="ru-RU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словарные статьи.</a:t>
            </a:r>
            <a:endParaRPr lang="ru-RU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995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BDD494-9A46-0D19-659C-395BC59B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A7FE978-A3CE-ED53-FBCC-3CF8048A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409" y="397209"/>
            <a:ext cx="9836480" cy="62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04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9CD026-C19D-990E-303C-2AE980CB8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0FF7A3-5CA5-0D88-22CC-BBFA40EE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36" y="266219"/>
            <a:ext cx="9090425" cy="68290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Тема «Великий Новгород», 6 класс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8D4A63-E3B8-2A7F-E9CD-E10D88781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H="1">
            <a:off x="6161102" y="1053297"/>
            <a:ext cx="4136505" cy="51854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cs typeface="Arial" panose="020B0604020202020204" pitchFamily="34" charset="0"/>
              </a:rPr>
              <a:t>Целостное описание исторического объекта (события, явления, процесса)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cs typeface="Arial" panose="020B0604020202020204" pitchFamily="34" charset="0"/>
              </a:rPr>
              <a:t>Поиск информации в исторических источниках разного типа</a:t>
            </a:r>
          </a:p>
          <a:p>
            <a:pPr marL="0" indent="0">
              <a:buNone/>
            </a:pPr>
            <a:r>
              <a:rPr lang="ru-RU" dirty="0">
                <a:cs typeface="Arial" panose="020B0604020202020204" pitchFamily="34" charset="0"/>
              </a:rPr>
              <a:t>Отбор информации</a:t>
            </a:r>
          </a:p>
          <a:p>
            <a:pPr marL="0" indent="0">
              <a:buNone/>
            </a:pPr>
            <a:r>
              <a:rPr lang="ru-RU" dirty="0">
                <a:cs typeface="Arial" panose="020B0604020202020204" pitchFamily="34" charset="0"/>
              </a:rPr>
              <a:t>Анализ информации</a:t>
            </a:r>
          </a:p>
          <a:p>
            <a:pPr marL="0" indent="0">
              <a:buNone/>
            </a:pPr>
            <a:r>
              <a:rPr lang="ru-RU" dirty="0"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50F0B7D-67A4-06F6-2528-6F2A4CAF2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2136" y="1053297"/>
            <a:ext cx="4490977" cy="5335929"/>
          </a:xfrm>
          <a:ln w="952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ru-RU" sz="3200" dirty="0">
                <a:cs typeface="Arial" panose="020B0604020202020204" pitchFamily="34" charset="0"/>
              </a:rPr>
              <a:t>Учебный текст</a:t>
            </a:r>
          </a:p>
          <a:p>
            <a:pPr marL="457200" lvl="1" indent="0">
              <a:buNone/>
            </a:pPr>
            <a:endParaRPr lang="ru-RU" sz="32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sz="3200" dirty="0">
                <a:cs typeface="Arial" panose="020B0604020202020204" pitchFamily="34" charset="0"/>
              </a:rPr>
              <a:t>Карта с легендой «Древняя Русь в VIII-X вв.»</a:t>
            </a:r>
          </a:p>
          <a:p>
            <a:pPr marL="457200" lvl="1" indent="0">
              <a:buNone/>
            </a:pPr>
            <a:r>
              <a:rPr lang="ru-RU" sz="3200" dirty="0">
                <a:cs typeface="Arial" panose="020B0604020202020204" pitchFamily="34" charset="0"/>
              </a:rPr>
              <a:t>Схема Новгорода (районы и концы)</a:t>
            </a:r>
          </a:p>
          <a:p>
            <a:pPr marL="457200" lvl="1" indent="0">
              <a:buNone/>
            </a:pPr>
            <a:endParaRPr lang="ru-RU" sz="32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ru-RU" sz="3200" dirty="0">
                <a:cs typeface="Arial" panose="020B0604020202020204" pitchFamily="34" charset="0"/>
              </a:rPr>
              <a:t>Отрывки из произведений историков (Ключевский)</a:t>
            </a:r>
          </a:p>
          <a:p>
            <a:pPr marL="457200" lvl="1" indent="0">
              <a:buNone/>
            </a:pPr>
            <a:r>
              <a:rPr lang="ru-RU" sz="3200" dirty="0">
                <a:cs typeface="Arial" panose="020B0604020202020204" pitchFamily="34" charset="0"/>
              </a:rPr>
              <a:t>Словарные статьи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928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AE18A9E-4CD4-EF42-A3BE-F7B43FD49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CD73404-2AFA-7A5D-68E2-5A864422E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9388" y="1537398"/>
            <a:ext cx="6594492" cy="5094245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FDDA01AC-9F34-7CCA-A8E4-B2978BCB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0" y="365125"/>
            <a:ext cx="10280780" cy="670573"/>
          </a:xfrm>
        </p:spPr>
        <p:txBody>
          <a:bodyPr>
            <a:normAutofit fontScale="90000"/>
          </a:bodyPr>
          <a:lstStyle/>
          <a:p>
            <a:r>
              <a:rPr lang="ru-RU" dirty="0"/>
              <a:t>Учебный материал: карта Европы до и после Первой мировой войны</a:t>
            </a:r>
          </a:p>
        </p:txBody>
      </p:sp>
    </p:spTree>
    <p:extLst>
      <p:ext uri="{BB962C8B-B14F-4D97-AF65-F5344CB8AC3E}">
        <p14:creationId xmlns:p14="http://schemas.microsoft.com/office/powerpoint/2010/main" xmlns="" val="224355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330B14-3D8A-FDA1-827A-237C6DD12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BD91D86-B373-99CB-2749-57828926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563" y="291548"/>
            <a:ext cx="8040787" cy="426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Вопросы и задания к картам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D4A712-78B3-1233-D139-708D67A9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159" y="844952"/>
            <a:ext cx="8383411" cy="572150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700" dirty="0"/>
              <a:t>Сравните две карты и назовите территориальные изменения, которые произошли в Европы после Первой мировой войны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Назовите империи, которые распались после Первой мировой войны?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Какое государство было восстановлено в своих границах XVIII-XIX вв.?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Каким странам принадлежали территории, которые вошли в Польское государство после Первой мировой войны?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Какое самостоятельное государство появилось на севере Европы?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На какие государства разделилась Австро-Венгерская империя?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Какие новые государства образовались в центре Европы?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Какие государства образовались в Европе после Первой мировой войны?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Какие территории были отторгнуты от Германской империи?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Какие территории были отторгнуты от Российской империи?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Какая страна понесла самые большие территориальные потери?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Какая территория была передана под управление Лиги наций на 15 лет?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Какая страна была захвачена королевской Румынией в 1918 году?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Какая река стала границей 50-километровой демилитаризованной зоны? Какому государству принадлежала эта территория до Первой мировой войны?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Какие территории вошли в образованное государство Югославия?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Как называлась Югославия до 1929 года?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/>
          </a:p>
          <a:p>
            <a:pPr marL="0" indent="0">
              <a:spcBef>
                <a:spcPts val="0"/>
              </a:spcBef>
              <a:buNone/>
            </a:pPr>
            <a:endParaRPr lang="ru-RU" sz="1200" i="1" dirty="0"/>
          </a:p>
          <a:p>
            <a:pPr marL="0" indent="0">
              <a:spcBef>
                <a:spcPts val="0"/>
              </a:spcBef>
              <a:buNone/>
            </a:pPr>
            <a:endParaRPr lang="ru-RU" sz="1200" i="1" dirty="0"/>
          </a:p>
          <a:p>
            <a:pPr marL="0" indent="0">
              <a:spcBef>
                <a:spcPts val="0"/>
              </a:spcBef>
              <a:buNone/>
            </a:pPr>
            <a:endParaRPr lang="ru-RU" sz="1200" i="1" dirty="0"/>
          </a:p>
          <a:p>
            <a:pPr marL="0" indent="0">
              <a:spcBef>
                <a:spcPts val="0"/>
              </a:spcBef>
              <a:buNone/>
            </a:pPr>
            <a:endParaRPr lang="ru-RU" sz="1200" i="1" dirty="0"/>
          </a:p>
          <a:p>
            <a:pPr marL="0" indent="0">
              <a:spcBef>
                <a:spcPts val="0"/>
              </a:spcBef>
              <a:buNone/>
            </a:pPr>
            <a:endParaRPr lang="ru-RU" sz="1200" i="1" dirty="0"/>
          </a:p>
          <a:p>
            <a:pPr marL="0" indent="0">
              <a:spcBef>
                <a:spcPts val="0"/>
              </a:spcBef>
              <a:buNone/>
            </a:pPr>
            <a:endParaRPr lang="ru-RU" sz="1500" b="1" i="1" dirty="0"/>
          </a:p>
          <a:p>
            <a:pPr marL="0" indent="0">
              <a:spcBef>
                <a:spcPts val="0"/>
              </a:spcBef>
              <a:buNone/>
            </a:pPr>
            <a:endParaRPr lang="ru-RU" sz="1500" b="1" i="1" dirty="0"/>
          </a:p>
          <a:p>
            <a:pPr marL="0" indent="0">
              <a:spcBef>
                <a:spcPts val="0"/>
              </a:spcBef>
              <a:buNone/>
            </a:pPr>
            <a:endParaRPr lang="ru-RU" sz="1500" b="1" i="1" dirty="0"/>
          </a:p>
          <a:p>
            <a:pPr marL="0" indent="0">
              <a:spcBef>
                <a:spcPts val="0"/>
              </a:spcBef>
              <a:buNone/>
            </a:pPr>
            <a:endParaRPr lang="ru-RU" sz="1500" b="1" i="1" dirty="0"/>
          </a:p>
          <a:p>
            <a:pPr marL="0" indent="0">
              <a:spcBef>
                <a:spcPts val="0"/>
              </a:spcBef>
              <a:buNone/>
            </a:pPr>
            <a:endParaRPr lang="ru-RU" sz="1500" b="1" i="1" dirty="0"/>
          </a:p>
          <a:p>
            <a:pPr marL="0" indent="0">
              <a:spcBef>
                <a:spcPts val="0"/>
              </a:spcBef>
              <a:buNone/>
            </a:pPr>
            <a:endParaRPr lang="ru-RU" sz="1500" b="1" i="1" dirty="0"/>
          </a:p>
          <a:p>
            <a:pPr marL="0" indent="0">
              <a:spcBef>
                <a:spcPts val="0"/>
              </a:spcBef>
              <a:buNone/>
            </a:pPr>
            <a:endParaRPr lang="ru-RU" sz="1500" b="1" i="1" dirty="0"/>
          </a:p>
          <a:p>
            <a:pPr marL="0" indent="0">
              <a:spcBef>
                <a:spcPts val="0"/>
              </a:spcBef>
              <a:buNone/>
            </a:pPr>
            <a:endParaRPr lang="ru-RU" sz="1500" b="1" i="1" dirty="0"/>
          </a:p>
          <a:p>
            <a:pPr marL="0" indent="0">
              <a:spcBef>
                <a:spcPts val="0"/>
              </a:spcBef>
              <a:buNone/>
            </a:pPr>
            <a:endParaRPr lang="ru-RU" sz="17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700" b="1" i="1" dirty="0"/>
              <a:t>Ответ на предложенные вопросы ТОЛЬКО по карте (вся информация есть на карте)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379F23-E1C2-940D-5D30-824383F94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1044" y="4375231"/>
            <a:ext cx="5932395" cy="16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87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278" y="404664"/>
            <a:ext cx="9287522" cy="1012974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/>
              <a:t/>
            </a:r>
            <a:br>
              <a:rPr lang="ru-RU" sz="3100" dirty="0"/>
            </a:br>
            <a:r>
              <a:rPr lang="ru-RU" sz="3600" b="1" dirty="0">
                <a:latin typeface="+mn-lt"/>
              </a:rPr>
              <a:t>Какие характеристики читательской грамотности должны учитываться при учебном процессе?</a:t>
            </a:r>
            <a:br>
              <a:rPr lang="ru-RU" sz="3600" b="1" dirty="0">
                <a:latin typeface="+mn-lt"/>
              </a:rPr>
            </a:b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3176" y="1713390"/>
            <a:ext cx="10350623" cy="4463573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4400" dirty="0">
                <a:ea typeface="Verdana" panose="020B0604030504040204" pitchFamily="34" charset="0"/>
                <a:cs typeface="Verdana" panose="020B0604030504040204" pitchFamily="34" charset="0"/>
              </a:rPr>
              <a:t>Ситуации (учебные ситуации как ситуации чтения)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Текст (группа текстов, текстовый конструкт)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4400" dirty="0">
                <a:ea typeface="Verdana" panose="020B0604030504040204" pitchFamily="34" charset="0"/>
                <a:cs typeface="Verdana" panose="020B0604030504040204" pitchFamily="34" charset="0"/>
              </a:rPr>
              <a:t>Читательские умения (читательские действия и стратегии при ответе на задания к текстам)</a:t>
            </a:r>
            <a:endParaRPr lang="ru-RU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373C87-2412-F343-CADD-CF7377FA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49E524E-FEA7-23B4-3B08-CE6B2AEC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390" y="291548"/>
            <a:ext cx="8272960" cy="97789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Проблемная задача (как ситуация чтения)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98264E52-D54E-37BD-D750-03971E8F3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6389" y="1654082"/>
            <a:ext cx="3637792" cy="3842302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06A7572B-5975-A1FD-75B7-83811F26F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219" y="1478301"/>
            <a:ext cx="4063393" cy="521186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i="1" dirty="0"/>
              <a:t>Вариант 1.</a:t>
            </a:r>
          </a:p>
          <a:p>
            <a:pPr marL="0">
              <a:spcBef>
                <a:spcPts val="0"/>
              </a:spcBef>
            </a:pPr>
            <a:r>
              <a:rPr lang="ru-RU" sz="1800" b="1" dirty="0"/>
              <a:t>На основании территориальных изменений определите победителей и проигравших в Первой мировой войне.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i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i="1" dirty="0"/>
              <a:t>Вариант 2.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Карты с элементами пропаганды пользовались большой популярностью в годы Первой мировой войны. На протяжении всей войны по обе стороны фронта распространялись агитационные материалы, ставящие своей целью поднятие боевого духа солдат сражающихся армий и работавшего в тылу населения.</a:t>
            </a:r>
          </a:p>
          <a:p>
            <a:pPr marL="0">
              <a:spcBef>
                <a:spcPts val="0"/>
              </a:spcBef>
            </a:pPr>
            <a:r>
              <a:rPr lang="ru-RU" sz="1800" dirty="0"/>
              <a:t>Рассмотрите «Карту будущей Европы», которая была опубликована в Москве в 1914 году. Прочитайте пояснение к карте.</a:t>
            </a:r>
          </a:p>
          <a:p>
            <a:pPr marL="0">
              <a:spcBef>
                <a:spcPts val="0"/>
              </a:spcBef>
            </a:pPr>
            <a:r>
              <a:rPr lang="ru-RU" sz="1800" b="1" dirty="0"/>
              <a:t>Какие пояснения к карте оказались пророческими, а какие ошибочными</a:t>
            </a:r>
            <a:r>
              <a:rPr lang="ru-RU" sz="1500" b="1" dirty="0"/>
              <a:t>?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64FD3C-39F0-4CB2-9BCB-D48484974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603" y="1478300"/>
            <a:ext cx="4546949" cy="34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87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274889D-51C5-D68F-3E5D-688C51DA3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3FFD75-78D6-D83C-3A45-E54EB327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6" y="291548"/>
            <a:ext cx="8156535" cy="715450"/>
          </a:xfrm>
        </p:spPr>
        <p:txBody>
          <a:bodyPr/>
          <a:lstStyle/>
          <a:p>
            <a:r>
              <a:rPr lang="ru-RU" dirty="0">
                <a:latin typeface="+mn-lt"/>
              </a:rPr>
              <a:t>Урок по истории в 8-м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CE0D02-1AF6-0DB9-C6D7-3B91D466D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3" y="1425544"/>
            <a:ext cx="9142860" cy="49845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Тема урока: «Рабочий вопрос в России в конце </a:t>
            </a:r>
            <a:r>
              <a:rPr lang="en-US" dirty="0"/>
              <a:t>XIX</a:t>
            </a:r>
            <a:r>
              <a:rPr lang="ru-RU" dirty="0"/>
              <a:t> века»</a:t>
            </a:r>
          </a:p>
          <a:p>
            <a:pPr marL="0" indent="0">
              <a:buNone/>
            </a:pPr>
            <a:r>
              <a:rPr lang="ru-RU" dirty="0"/>
              <a:t>Учебные материалы: </a:t>
            </a:r>
          </a:p>
          <a:p>
            <a:pPr marL="0" indent="0" algn="just">
              <a:buNone/>
            </a:pPr>
            <a:r>
              <a:rPr lang="ru-RU" dirty="0"/>
              <a:t>9 документов: исторические источники </a:t>
            </a:r>
            <a:r>
              <a:rPr lang="ru-RU" b="1" dirty="0"/>
              <a:t>(исследование, мемуары, воспоминания современников, статистические данные) </a:t>
            </a:r>
            <a:r>
              <a:rPr lang="ru-RU" dirty="0"/>
              <a:t>– разные позиции, информация для доказательства</a:t>
            </a:r>
          </a:p>
          <a:p>
            <a:pPr marL="0" indent="0">
              <a:buNone/>
            </a:pPr>
            <a:r>
              <a:rPr lang="ru-RU" dirty="0"/>
              <a:t>Этапы урока:</a:t>
            </a:r>
          </a:p>
          <a:p>
            <a:pPr marL="385763" indent="-385763">
              <a:buAutoNum type="arabicPeriod"/>
            </a:pPr>
            <a:r>
              <a:rPr lang="ru-RU" dirty="0"/>
              <a:t>Дискуссионный вопрос</a:t>
            </a:r>
          </a:p>
          <a:p>
            <a:pPr marL="385763" indent="-385763">
              <a:buAutoNum type="arabicPeriod"/>
            </a:pPr>
            <a:r>
              <a:rPr lang="ru-RU" dirty="0"/>
              <a:t>Определение позиций, составление аргументов на основе текстов (</a:t>
            </a:r>
            <a:r>
              <a:rPr lang="ru-RU" dirty="0" err="1"/>
              <a:t>факт+объяснение</a:t>
            </a:r>
            <a:r>
              <a:rPr lang="ru-RU" dirty="0"/>
              <a:t>)</a:t>
            </a:r>
          </a:p>
          <a:p>
            <a:pPr marL="385763" indent="-385763">
              <a:buAutoNum type="arabicPeriod"/>
            </a:pPr>
            <a:r>
              <a:rPr lang="ru-RU" dirty="0"/>
              <a:t>Проведение учебной дискуссии (в формате учебных дебатов)</a:t>
            </a:r>
          </a:p>
          <a:p>
            <a:pPr marL="385763" indent="-385763">
              <a:buAutoNum type="arabicPeriod"/>
            </a:pPr>
            <a:r>
              <a:rPr lang="ru-RU" dirty="0"/>
              <a:t>Определение параметров описания положения рабочих (любого социального слоя)</a:t>
            </a:r>
          </a:p>
          <a:p>
            <a:pPr marL="385763" indent="-385763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23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984652-8AA4-FFD7-701D-770FB0709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53917E-11DF-65DE-C19A-E73A424CD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424" y="202708"/>
            <a:ext cx="9837577" cy="62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4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84054-10E3-A5A7-5391-1CF6FA7F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1" y="291548"/>
            <a:ext cx="9414199" cy="460807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Обществознание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57BC1EE8-EFE7-0C39-DEE4-62D5CC6585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5151" y="833379"/>
          <a:ext cx="11056776" cy="5822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591">
                  <a:extLst>
                    <a:ext uri="{9D8B030D-6E8A-4147-A177-3AD203B41FA5}">
                      <a16:colId xmlns:a16="http://schemas.microsoft.com/office/drawing/2014/main" xmlns="" val="1683511526"/>
                    </a:ext>
                  </a:extLst>
                </a:gridCol>
                <a:gridCol w="4543404">
                  <a:extLst>
                    <a:ext uri="{9D8B030D-6E8A-4147-A177-3AD203B41FA5}">
                      <a16:colId xmlns:a16="http://schemas.microsoft.com/office/drawing/2014/main" xmlns="" val="2025235657"/>
                    </a:ext>
                  </a:extLst>
                </a:gridCol>
                <a:gridCol w="2827781">
                  <a:extLst>
                    <a:ext uri="{9D8B030D-6E8A-4147-A177-3AD203B41FA5}">
                      <a16:colId xmlns:a16="http://schemas.microsoft.com/office/drawing/2014/main" xmlns="" val="149854146"/>
                    </a:ext>
                  </a:extLst>
                </a:gridCol>
              </a:tblGrid>
              <a:tr h="856186">
                <a:tc>
                  <a:txBody>
                    <a:bodyPr/>
                    <a:lstStyle/>
                    <a:p>
                      <a:r>
                        <a:rPr lang="ru-RU" dirty="0"/>
                        <a:t>Специфичные (основные) типы текста для данного предмета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Ситуации их использования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Читательские умения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0159258"/>
                  </a:ext>
                </a:extLst>
              </a:tr>
              <a:tr h="4965879">
                <a:tc>
                  <a:txBody>
                    <a:bodyPr/>
                    <a:lstStyle/>
                    <a:p>
                      <a:r>
                        <a:rPr lang="ru-RU" dirty="0"/>
                        <a:t>Учебные тексты: описание событий и явлений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Статьи политологов, социологов, философов, психологов (ученых в явно выраженным мнением, блоги, мнение и т.п.) 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Словарные статьи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Статистика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Юридические тексты, объявления, заявления и т.п. .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Интернет источники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Необходимы для понимание черт, характеристик, особенностей социальных понятий и явлений.</a:t>
                      </a:r>
                    </a:p>
                    <a:p>
                      <a:r>
                        <a:rPr lang="ru-RU" dirty="0"/>
                        <a:t>Ученик обращается к ним, когда необходима оценка</a:t>
                      </a:r>
                    </a:p>
                    <a:p>
                      <a:r>
                        <a:rPr lang="ru-RU" dirty="0"/>
                        <a:t>Поиск примеров социальных явлений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Поиск значения слов, понятий, терминов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Обращение для решения практической задачи социальной. Деловой жизни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Выводы и обобщение</a:t>
                      </a:r>
                    </a:p>
                    <a:p>
                      <a:r>
                        <a:rPr lang="ru-RU" dirty="0"/>
                        <a:t>Отделение факта от мнения</a:t>
                      </a:r>
                    </a:p>
                    <a:p>
                      <a:r>
                        <a:rPr lang="ru-RU" dirty="0"/>
                        <a:t>Связь: явление - пример</a:t>
                      </a:r>
                    </a:p>
                    <a:p>
                      <a:r>
                        <a:rPr lang="ru-RU" dirty="0"/>
                        <a:t>Использование информации для решения задач в социальной и личной жизни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7543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943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433" y="365126"/>
            <a:ext cx="10551367" cy="866516"/>
          </a:xfrm>
        </p:spPr>
        <p:txBody>
          <a:bodyPr>
            <a:noAutofit/>
          </a:bodyPr>
          <a:lstStyle/>
          <a:p>
            <a:r>
              <a:rPr lang="ru-RU" sz="3200" b="1" dirty="0"/>
              <a:t>Факторы, определяющие трудность текста: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1707" y="1444404"/>
            <a:ext cx="11075437" cy="504847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 Формат (сплошные, несплошные, смешанные, составные)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 Количество гипертекстовых связей (один текст, множественный текст)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 Тип (описание, повествование, рассуждение, толкование, инструкция, переговоры)</a:t>
            </a:r>
            <a:r>
              <a:rPr lang="ru-RU" dirty="0">
                <a:solidFill>
                  <a:schemeClr val="tx1"/>
                </a:solidFill>
                <a:sym typeface="Symbol"/>
              </a:rPr>
              <a:t>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 Объем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 Структура / композиция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 Грамматическая и речевая сложность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</a:rPr>
              <a:t> Предполагаемая степень знакомства читателя с предметом описания + «культурный багаж»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900" dirty="0">
                <a:sym typeface="Symbol"/>
              </a:rPr>
              <a:t></a:t>
            </a:r>
            <a:r>
              <a:rPr lang="en-US" sz="1900" dirty="0">
                <a:sym typeface="Symbol"/>
              </a:rPr>
              <a:t>PISA</a:t>
            </a:r>
            <a:r>
              <a:rPr lang="ru-RU" sz="1900" dirty="0">
                <a:sym typeface="Symbol"/>
              </a:rPr>
              <a:t> опирается на типологию текстов, разработанную </a:t>
            </a:r>
            <a:r>
              <a:rPr lang="ru-RU" sz="1900" dirty="0" err="1">
                <a:sym typeface="Symbol"/>
              </a:rPr>
              <a:t>Э.Верлихом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614921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301057-C4AB-B780-4E6C-BCCFE038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38" y="291549"/>
            <a:ext cx="10749432" cy="703876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Почему текста учебника недостаточно?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D1730C-C5CA-FD5E-2B67-0D71CDF0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621" y="1103265"/>
            <a:ext cx="10919548" cy="546318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ru-RU" dirty="0"/>
              <a:t>Учебник представляет собой сложноорганизованный текст (разные тексты, структура, внутренняя логика, адресован определенному читателю)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endParaRPr lang="ru-RU" sz="2100" dirty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ru-RU" dirty="0"/>
              <a:t>Модель текста учебника практически не имеет функционального измерения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endParaRPr lang="ru-RU" sz="2100" dirty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ru-RU" dirty="0"/>
              <a:t>С текстом учебника (как натуральная последовательность знаков) можно совершать ограниченное количество манипуляций: восстанавливать логические связи, разбивать на части и т.п.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endParaRPr lang="ru-RU" sz="2100" dirty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endParaRPr lang="ru-RU" sz="2100" dirty="0"/>
          </a:p>
          <a:p>
            <a:pPr marL="0" indent="0">
              <a:lnSpc>
                <a:spcPct val="124000"/>
              </a:lnSpc>
              <a:spcBef>
                <a:spcPts val="0"/>
              </a:spcBef>
              <a:buNone/>
            </a:pPr>
            <a:r>
              <a:rPr lang="ru-RU" dirty="0"/>
              <a:t>Текст учебника, не только рассчитан на определённого читателя, он его еще и формирует (через явно или неявно выраженные </a:t>
            </a:r>
            <a:r>
              <a:rPr lang="ru-RU" u="sng" dirty="0"/>
              <a:t>установки</a:t>
            </a:r>
            <a:r>
              <a:rPr lang="ru-RU" dirty="0"/>
              <a:t>)</a:t>
            </a:r>
          </a:p>
          <a:p>
            <a:pPr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/>
              <a:t> Главное в тексте – информация</a:t>
            </a:r>
          </a:p>
          <a:p>
            <a:pPr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/>
              <a:t> Информация, содержащаяся в тексте (по крайней мере в учебном), всегда верна</a:t>
            </a:r>
          </a:p>
          <a:p>
            <a:pPr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/>
              <a:t> Важнее общий смысл, а не детали (Считывай самый общий смысл, зачем вчитываться если общее содержание понятно?)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7093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B790E0-B45D-431A-8A15-13D9B566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863" y="358816"/>
            <a:ext cx="8536488" cy="72920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+mn-lt"/>
              </a:rPr>
              <a:t>Текст и 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23F34F-A04D-4D43-AC61-8606A4403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39" y="1208315"/>
            <a:ext cx="8861975" cy="520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Ю.М. Лотман выделял три функции текста</a:t>
            </a:r>
          </a:p>
          <a:p>
            <a:pPr marL="0" indent="0">
              <a:buNone/>
            </a:pPr>
            <a:r>
              <a:rPr lang="ru-RU" dirty="0"/>
              <a:t>1) передача константной информации</a:t>
            </a:r>
          </a:p>
          <a:p>
            <a:pPr marL="0" indent="0">
              <a:buNone/>
            </a:pPr>
            <a:r>
              <a:rPr lang="ru-RU" dirty="0"/>
              <a:t>2) порождение новых смыслов</a:t>
            </a:r>
          </a:p>
          <a:p>
            <a:pPr marL="0" indent="0">
              <a:buNone/>
            </a:pPr>
            <a:r>
              <a:rPr lang="ru-RU" dirty="0"/>
              <a:t>3) функция памяти </a:t>
            </a:r>
          </a:p>
          <a:p>
            <a:pPr marL="0" indent="0">
              <a:buNone/>
            </a:pPr>
            <a:r>
              <a:rPr lang="ru-RU" dirty="0"/>
              <a:t>Текст генератор новых смыслов (2), конденсатор культурной памяти (3)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8B8F32-4997-D3EA-3569-D7AAA1E2F4D5}"/>
              </a:ext>
            </a:extLst>
          </p:cNvPr>
          <p:cNvSpPr txBox="1"/>
          <p:nvPr/>
        </p:nvSpPr>
        <p:spPr>
          <a:xfrm>
            <a:off x="6666156" y="4245825"/>
            <a:ext cx="37363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См.: Лотман Ю. М. Три функции текста // Лотман Ю. М. Внутри мыслящих миров; </a:t>
            </a:r>
          </a:p>
          <a:p>
            <a:r>
              <a:rPr lang="ru-RU" dirty="0"/>
              <a:t>Лотман Ю. М. Мозг - текст - культура - искусственный интеллект // Лотман Ю. М. Избранные статьи: В 3 т. Т. I; </a:t>
            </a:r>
          </a:p>
          <a:p>
            <a:r>
              <a:rPr lang="ru-RU" dirty="0"/>
              <a:t>Лотман Ю. М. Текст в тексте // Там же.</a:t>
            </a:r>
          </a:p>
        </p:txBody>
      </p:sp>
      <p:pic>
        <p:nvPicPr>
          <p:cNvPr id="6" name="Рисунок 5" descr="Восклицательный знак">
            <a:extLst>
              <a:ext uri="{FF2B5EF4-FFF2-40B4-BE49-F238E27FC236}">
                <a16:creationId xmlns:a16="http://schemas.microsoft.com/office/drawing/2014/main" xmlns="" id="{4BA179FF-49D8-9CDB-099F-47AE6FFA0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2262" y="2288853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543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89D49A7-5A27-C5FC-625B-38BD40BE9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8E2ADE-72F0-A6AF-A08A-9782E216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82313"/>
            <a:ext cx="9617916" cy="82640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Тексты из сети Интернет: вопросы для обсуждения на уроке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0AF326-B87E-66CF-BF41-05BAC7D1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" y="1120877"/>
            <a:ext cx="10074460" cy="48284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Сформулируйте основную идею текста… Как заголовок статьи отражает эту идею?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Сформулируйте основную мысль автора текста…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Определите какие высказывания являются фактами, а какие мнениями…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Выделите и сформулируйте противоречивые высказывания…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Выделите в тексте причины событий (явлений)… и следствия…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Установите связь между фактами… и примерами (утверждениями)…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Определите и сформулируйте собственное мнение (отношение) по (к…) вопросу (проблеме)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5">
                    <a:lumMod val="10000"/>
                  </a:schemeClr>
                </a:solidFill>
              </a:rPr>
              <a:t>Выделите приемы, которые используют авторы, чтобы усилить (высказать) свою мысль…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endParaRPr lang="ru-RU" sz="18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endParaRPr lang="ru-RU" sz="18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/>
            <a:endParaRPr lang="ru-RU" sz="2400" dirty="0"/>
          </a:p>
          <a:p>
            <a:pPr marL="0" indent="0"/>
            <a:endParaRPr lang="ru-RU" sz="2400" dirty="0"/>
          </a:p>
          <a:p>
            <a:pPr marL="0" indent="0"/>
            <a:endParaRPr lang="ru-RU" dirty="0"/>
          </a:p>
          <a:p>
            <a:pPr marL="0" indent="0"/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7277001F-D307-974A-42FF-89EA409011AD}"/>
              </a:ext>
            </a:extLst>
          </p:cNvPr>
          <p:cNvGraphicFramePr>
            <a:graphicFrameLocks noGrp="1"/>
          </p:cNvGraphicFramePr>
          <p:nvPr/>
        </p:nvGraphicFramePr>
        <p:xfrm>
          <a:off x="3215680" y="4450080"/>
          <a:ext cx="8153360" cy="2325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3360">
                  <a:extLst>
                    <a:ext uri="{9D8B030D-6E8A-4147-A177-3AD203B41FA5}">
                      <a16:colId xmlns:a16="http://schemas.microsoft.com/office/drawing/2014/main" xmlns="" val="1638646669"/>
                    </a:ext>
                  </a:extLst>
                </a:gridCol>
              </a:tblGrid>
              <a:tr h="232560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Примеры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Выделение ключевых идей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Оценка объективности и достоверности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Различение фактов и мнений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Авторская позиция: убеждения, оценки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Рефлексия на форму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C9A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3136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6732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B0F1B-2295-4BEC-85BE-39EF942E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Вывод: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88F929-057C-4F6A-8585-12891DFA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7813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Должны использоваться РАЗНЫЕ тексты</a:t>
            </a:r>
          </a:p>
          <a:p>
            <a:pPr marL="0" indent="0">
              <a:buNone/>
            </a:pPr>
            <a:r>
              <a:rPr lang="ru-RU" dirty="0"/>
              <a:t>Тексты можно различать по формату, по видам, по типам, по жанрам</a:t>
            </a:r>
          </a:p>
          <a:p>
            <a:pPr marL="0" indent="0">
              <a:buNone/>
            </a:pPr>
            <a:r>
              <a:rPr lang="ru-RU" dirty="0"/>
              <a:t>В «орбиту» учебного предмета попадают разные типы текстов</a:t>
            </a:r>
          </a:p>
          <a:p>
            <a:pPr marL="0" indent="0">
              <a:buNone/>
            </a:pPr>
            <a:r>
              <a:rPr lang="ru-RU" dirty="0"/>
              <a:t>Есть специфические тексты, характерные только для данного предмета</a:t>
            </a:r>
          </a:p>
          <a:p>
            <a:pPr marL="0" indent="0">
              <a:buNone/>
            </a:pPr>
            <a:r>
              <a:rPr lang="ru-RU" dirty="0"/>
              <a:t>Есть тексты, использование которых приоритетно на предмете</a:t>
            </a:r>
          </a:p>
        </p:txBody>
      </p:sp>
    </p:spTree>
    <p:extLst>
      <p:ext uri="{BB962C8B-B14F-4D97-AF65-F5344CB8AC3E}">
        <p14:creationId xmlns:p14="http://schemas.microsoft.com/office/powerpoint/2010/main" xmlns="" val="2705554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337EB-BF31-4CF2-8E8B-B1BA8F62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89" y="350786"/>
            <a:ext cx="10741688" cy="8686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/>
              <a:t>Основные принципы подборки множественных текстов</a:t>
            </a:r>
          </a:p>
        </p:txBody>
      </p:sp>
      <p:sp>
        <p:nvSpPr>
          <p:cNvPr id="43011" name="Объект 2">
            <a:extLst>
              <a:ext uri="{FF2B5EF4-FFF2-40B4-BE49-F238E27FC236}">
                <a16:creationId xmlns:a16="http://schemas.microsoft.com/office/drawing/2014/main" xmlns="" id="{16C8D65E-9409-07AA-F559-D62AEB193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89" y="1399591"/>
            <a:ext cx="10854374" cy="4936801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altLang="ru-RU" sz="2600" dirty="0"/>
              <a:t> Тексты противоречат друг другу, представляют разные взгляды на проблему =</a:t>
            </a:r>
            <a:r>
              <a:rPr lang="en-US" altLang="ru-RU" sz="2600" dirty="0"/>
              <a:t>&gt;</a:t>
            </a:r>
            <a:r>
              <a:rPr lang="ru-RU" altLang="ru-RU" sz="2600" dirty="0"/>
              <a:t> </a:t>
            </a:r>
            <a:r>
              <a:rPr lang="ru-RU" altLang="ru-RU" sz="2600" dirty="0">
                <a:solidFill>
                  <a:srgbClr val="002060"/>
                </a:solidFill>
              </a:rPr>
              <a:t>дают возможность выработать аргументированную позицию</a:t>
            </a:r>
            <a:r>
              <a:rPr lang="ru-RU" altLang="ru-RU" sz="2600" dirty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ru-RU" altLang="ru-RU" sz="2600" dirty="0"/>
              <a:t> Тексты дополняют друг друга, каждый содержит что-то новое, важное</a:t>
            </a:r>
            <a:r>
              <a:rPr lang="en-US" altLang="ru-RU" sz="2600" dirty="0"/>
              <a:t> =&gt; </a:t>
            </a:r>
            <a:r>
              <a:rPr lang="ru-RU" altLang="ru-RU" sz="2600" dirty="0">
                <a:solidFill>
                  <a:srgbClr val="002060"/>
                </a:solidFill>
              </a:rPr>
              <a:t>можно</a:t>
            </a:r>
            <a:r>
              <a:rPr lang="ru-RU" altLang="ru-RU" sz="2600" dirty="0"/>
              <a:t> </a:t>
            </a:r>
            <a:r>
              <a:rPr lang="ru-RU" altLang="ru-RU" sz="2600" dirty="0">
                <a:solidFill>
                  <a:srgbClr val="002060"/>
                </a:solidFill>
              </a:rPr>
              <a:t>углубить представление</a:t>
            </a:r>
          </a:p>
          <a:p>
            <a:pPr marL="571500" indent="-571500">
              <a:buFont typeface="+mj-lt"/>
              <a:buAutoNum type="romanUcPeriod"/>
            </a:pPr>
            <a:r>
              <a:rPr lang="ru-RU" altLang="ru-RU" sz="2600" dirty="0"/>
              <a:t> Тексты говорят примерно об одном и том же, но в разной форме, разным языком =</a:t>
            </a:r>
            <a:r>
              <a:rPr lang="en-US" altLang="ru-RU" sz="2600" dirty="0"/>
              <a:t>&gt;</a:t>
            </a:r>
            <a:r>
              <a:rPr lang="ru-RU" altLang="ru-RU" sz="2600" dirty="0"/>
              <a:t> </a:t>
            </a:r>
            <a:r>
              <a:rPr lang="ru-RU" altLang="ru-RU" sz="2600" dirty="0">
                <a:solidFill>
                  <a:srgbClr val="002060"/>
                </a:solidFill>
              </a:rPr>
              <a:t>можно выбрать ту форму, которая помогает лучше понимать</a:t>
            </a:r>
          </a:p>
          <a:p>
            <a:pPr marL="571500" indent="-571500">
              <a:buFont typeface="+mj-lt"/>
              <a:buAutoNum type="romanUcPeriod"/>
            </a:pPr>
            <a:r>
              <a:rPr lang="ru-RU" altLang="ru-RU" sz="2600" dirty="0"/>
              <a:t> К учебному или справочному тексту подобран пример ситуации, в которой нужно увидеть описанное явление/способ действия  </a:t>
            </a:r>
            <a:r>
              <a:rPr lang="en-US" altLang="ru-RU" sz="2600" dirty="0"/>
              <a:t>=&gt; </a:t>
            </a:r>
            <a:r>
              <a:rPr lang="ru-RU" altLang="ru-RU" sz="2600" dirty="0"/>
              <a:t> </a:t>
            </a:r>
            <a:r>
              <a:rPr lang="ru-RU" altLang="ru-RU" sz="2600" dirty="0">
                <a:solidFill>
                  <a:srgbClr val="002060"/>
                </a:solidFill>
              </a:rPr>
              <a:t>можно применить новое знание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C2BEAAC-AFA9-4CF5-AEC9-D100D2E7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07" y="298580"/>
            <a:ext cx="10759621" cy="653143"/>
          </a:xfrm>
        </p:spPr>
        <p:txBody>
          <a:bodyPr>
            <a:normAutofit/>
          </a:bodyPr>
          <a:lstStyle/>
          <a:p>
            <a:r>
              <a:rPr lang="ru-RU" sz="4000" b="1" dirty="0"/>
              <a:t>Состав задачи для ЧГ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F03E9F3-5B12-455B-AC1B-70EFF37FB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507" y="1110343"/>
            <a:ext cx="10834266" cy="5449077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Задача состоит из текста (или группы текстов) и вопросов к нему (к ним)</a:t>
            </a:r>
          </a:p>
          <a:p>
            <a:r>
              <a:rPr lang="ru-RU" sz="2800" dirty="0">
                <a:solidFill>
                  <a:schemeClr val="tx1"/>
                </a:solidFill>
              </a:rPr>
              <a:t>Для выполнения заданий необходимо </a:t>
            </a:r>
            <a:r>
              <a:rPr lang="ru-RU" sz="2800" b="1" dirty="0">
                <a:solidFill>
                  <a:schemeClr val="tx1"/>
                </a:solidFill>
              </a:rPr>
              <a:t>специально организовать </a:t>
            </a:r>
            <a:r>
              <a:rPr lang="ru-RU" sz="2800" dirty="0">
                <a:solidFill>
                  <a:schemeClr val="tx1"/>
                </a:solidFill>
              </a:rPr>
              <a:t>ситуацию чтения 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В качестве </a:t>
            </a:r>
            <a:r>
              <a:rPr lang="ru-RU" sz="2800" b="1" dirty="0">
                <a:solidFill>
                  <a:srgbClr val="C00000"/>
                </a:solidFill>
              </a:rPr>
              <a:t>основного</a:t>
            </a:r>
            <a:r>
              <a:rPr lang="ru-RU" sz="2800" dirty="0">
                <a:solidFill>
                  <a:srgbClr val="C00000"/>
                </a:solidFill>
              </a:rPr>
              <a:t> может выступать </a:t>
            </a:r>
            <a:r>
              <a:rPr lang="ru-RU" sz="2800" b="1" dirty="0">
                <a:solidFill>
                  <a:srgbClr val="C00000"/>
                </a:solidFill>
              </a:rPr>
              <a:t>один или несколько текстов</a:t>
            </a:r>
            <a:r>
              <a:rPr lang="ru-RU" sz="2800" dirty="0">
                <a:solidFill>
                  <a:srgbClr val="C00000"/>
                </a:solidFill>
              </a:rPr>
              <a:t>, объединенных одной темой, проблемой, одним автором, одним жанром или иными общими признаками. </a:t>
            </a:r>
            <a:r>
              <a:rPr lang="ru-RU" sz="2800" b="1" dirty="0">
                <a:solidFill>
                  <a:srgbClr val="C00000"/>
                </a:solidFill>
              </a:rPr>
              <a:t>Дополнительные тексты </a:t>
            </a:r>
            <a:r>
              <a:rPr lang="ru-RU" sz="2800" dirty="0">
                <a:solidFill>
                  <a:srgbClr val="C00000"/>
                </a:solidFill>
              </a:rPr>
              <a:t>могут </a:t>
            </a:r>
            <a:r>
              <a:rPr lang="ru-RU" sz="2800" b="1" dirty="0">
                <a:solidFill>
                  <a:srgbClr val="C00000"/>
                </a:solidFill>
              </a:rPr>
              <a:t>включаться в отдельные вопросы задачи или предварять их</a:t>
            </a:r>
            <a:r>
              <a:rPr lang="ru-RU" sz="2800" dirty="0">
                <a:solidFill>
                  <a:srgbClr val="C00000"/>
                </a:solidFill>
              </a:rPr>
              <a:t>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Количество вопросов зависит от типа и количества текстов, положенных в основу задачи, от моделируемой ситуации, от предполагаемого способа, места и формы использования задачи (на уроке, вне урока, самопроверка,  индивидуальная работа, групповая работа и т.п.)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0335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71F7D5-9DFC-423B-8578-1C5DEC2B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48" y="324427"/>
            <a:ext cx="10829252" cy="1152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Читательские проблемы, которые невозможно решить без расширения круга текстов, с которыми работает ученик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xmlns="" id="{73D94D47-0918-EA26-B84B-B907D5D9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548" y="1797936"/>
            <a:ext cx="11453087" cy="42082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Обнаружение/устранение противоречий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Оценка надежности и достоверности  информации/информационного источника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Поиск информационного ресурса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Использование информации из текста в иной ситуации (отличной от учебной)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Работа с множественным текстом в целом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8F2166-97AB-4D74-884F-9986ECA3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22" y="404812"/>
            <a:ext cx="10105054" cy="863601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Вопросы при проектировании работы с множественным текстом</a:t>
            </a:r>
          </a:p>
        </p:txBody>
      </p:sp>
      <p:sp>
        <p:nvSpPr>
          <p:cNvPr id="48131" name="Объект 2">
            <a:extLst>
              <a:ext uri="{FF2B5EF4-FFF2-40B4-BE49-F238E27FC236}">
                <a16:creationId xmlns:a16="http://schemas.microsoft.com/office/drawing/2014/main" xmlns="" id="{6B666CD8-8D9B-A191-475F-91973E786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75" y="1310927"/>
            <a:ext cx="10857961" cy="5329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 Как соотносятся текст 1 и текст 2?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 В рамках какой учебной темы они могут быть рассмотрены?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 Какие учебные задачи позволяет решить ТАКАЯ подборка текстов (такой МНОЖЕСТВЕННЫЙ текст) и для чего нужен с этой точки зрения текст № 2?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 Что может быть непонятным в тексте 1 и 2? Достаточно и информации для ответа?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/>
              <a:t> Есть ли задания, требующие работы с двумя текстами сразу? И т.д.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1F40F-9456-79C4-E35F-A2395372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92" y="291548"/>
            <a:ext cx="9424819" cy="1043958"/>
          </a:xfrm>
        </p:spPr>
        <p:txBody>
          <a:bodyPr>
            <a:normAutofit/>
          </a:bodyPr>
          <a:lstStyle/>
          <a:p>
            <a:r>
              <a:rPr lang="ru-RU" dirty="0">
                <a:latin typeface="+mn-lt"/>
              </a:rPr>
              <a:t>Конструирование учебного материала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FFF1FD-9AEE-86FF-CE2A-4BD8C81D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465729"/>
            <a:ext cx="11419839" cy="50265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Подбирать тексты под задачу/идею/тему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Соединять их в составные, множественные тексты (для текстовой задачи, </a:t>
            </a:r>
            <a:r>
              <a:rPr lang="ru-RU" dirty="0" err="1"/>
              <a:t>КОЗы</a:t>
            </a:r>
            <a:r>
              <a:rPr lang="ru-RU" dirty="0"/>
              <a:t>), в текстовые конструкты</a:t>
            </a:r>
          </a:p>
          <a:p>
            <a:pPr marL="0" indent="0">
              <a:buNone/>
            </a:pPr>
            <a:r>
              <a:rPr lang="ru-RU" dirty="0"/>
              <a:t>Например: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одном тексте приведён пример для подтверждения идеи, в другом – контрпример;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одном тексте изложены основные тезисы, в другом есть примеры, подтверждающие их;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один из текстов дополняет информацию, представленную во втором тексте;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текстах высказываются разные точки зрения на одну проблему и т.п.</a:t>
            </a:r>
          </a:p>
        </p:txBody>
      </p:sp>
    </p:spTree>
    <p:extLst>
      <p:ext uri="{BB962C8B-B14F-4D97-AF65-F5344CB8AC3E}">
        <p14:creationId xmlns:p14="http://schemas.microsoft.com/office/powerpoint/2010/main" xmlns="" val="121960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FA6FF9-9CB5-4B12-A0B4-EF1E5656E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1955" y="501408"/>
            <a:ext cx="4759491" cy="92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CC6558-D5DA-4434-9B58-914260352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449" y="5972783"/>
            <a:ext cx="8799014" cy="8001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A1B707-7996-49B7-994F-A36D56443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25" y="197252"/>
            <a:ext cx="6786158" cy="3562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CDF7D49-3506-4DAD-8A4D-7C8320316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325" y="3759985"/>
            <a:ext cx="6802305" cy="22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08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1646622281173.jpg">
            <a:extLst>
              <a:ext uri="{FF2B5EF4-FFF2-40B4-BE49-F238E27FC236}">
                <a16:creationId xmlns:a16="http://schemas.microsoft.com/office/drawing/2014/main" xmlns="" id="{CC47F694-7B78-41B2-87E3-30D041FAF3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1870" y="251732"/>
            <a:ext cx="4388393" cy="635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Темные аллеи">
            <a:extLst>
              <a:ext uri="{FF2B5EF4-FFF2-40B4-BE49-F238E27FC236}">
                <a16:creationId xmlns:a16="http://schemas.microsoft.com/office/drawing/2014/main" xmlns="" id="{E4A7DA9F-A633-4C5F-9851-0D947A7B8EC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177" y="1132901"/>
            <a:ext cx="2445840" cy="389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607653A-BA97-4E90-B7BB-255AE42EFA24}"/>
              </a:ext>
            </a:extLst>
          </p:cNvPr>
          <p:cNvSpPr/>
          <p:nvPr/>
        </p:nvSpPr>
        <p:spPr>
          <a:xfrm>
            <a:off x="2845166" y="2875960"/>
            <a:ext cx="38760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1800" dirty="0">
                <a:solidFill>
                  <a:srgbClr val="333333"/>
                </a:solidFill>
                <a:ea typeface="Times New Roman" panose="02020603050405020304" pitchFamily="18" charset="0"/>
              </a:rPr>
              <a:t>Темные аллеи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FF"/>
                </a:solidFill>
                <a:ea typeface="Times New Roman" panose="02020603050405020304" pitchFamily="18" charset="0"/>
                <a:hlinkClick r:id="rId4"/>
              </a:rPr>
              <a:t>Бунин И.</a:t>
            </a:r>
            <a:endParaRPr lang="ru-RU" sz="1600" dirty="0">
              <a:ea typeface="Times New Roman" panose="02020603050405020304" pitchFamily="18" charset="0"/>
            </a:endParaRPr>
          </a:p>
          <a:p>
            <a:pPr fontAlgn="ctr"/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 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333333"/>
                </a:solidFill>
                <a:ea typeface="Times New Roman" panose="02020603050405020304" pitchFamily="18" charset="0"/>
              </a:rPr>
              <a:t>180 ₽</a:t>
            </a:r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  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Цена в интернет-магазине может отличаться от цены в магазинах сети. Оформление книги может не совпадать с представленным на сайте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 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Издательство  </a:t>
            </a:r>
            <a:r>
              <a:rPr lang="ru-RU" sz="1600" dirty="0" err="1">
                <a:solidFill>
                  <a:srgbClr val="0000FF"/>
                </a:solidFill>
                <a:ea typeface="Times New Roman" panose="02020603050405020304" pitchFamily="18" charset="0"/>
                <a:hlinkClick r:id="rId5"/>
              </a:rPr>
              <a:t>Издательство</a:t>
            </a:r>
            <a:r>
              <a:rPr lang="ru-RU" sz="1600" dirty="0">
                <a:solidFill>
                  <a:srgbClr val="0000FF"/>
                </a:solidFill>
                <a:ea typeface="Times New Roman" panose="02020603050405020304" pitchFamily="18" charset="0"/>
                <a:hlinkClick r:id="rId5"/>
              </a:rPr>
              <a:t> Э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Серия              </a:t>
            </a:r>
            <a:r>
              <a:rPr lang="ru-RU" sz="1600" dirty="0">
                <a:solidFill>
                  <a:srgbClr val="0000FF"/>
                </a:solidFill>
                <a:ea typeface="Times New Roman" panose="02020603050405020304" pitchFamily="18" charset="0"/>
                <a:hlinkClick r:id="rId6"/>
              </a:rPr>
              <a:t>Всемирная литература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Год издания      2019</a:t>
            </a:r>
            <a:endParaRPr lang="ru-RU" sz="1600" dirty="0">
              <a:ea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Возрастные ограничения 16+</a:t>
            </a:r>
            <a:endParaRPr lang="ru-RU" sz="16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DC5ECB1-B29D-4843-A3ED-8B2DBE128C00}"/>
              </a:ext>
            </a:extLst>
          </p:cNvPr>
          <p:cNvSpPr txBox="1">
            <a:spLocks/>
          </p:cNvSpPr>
          <p:nvPr/>
        </p:nvSpPr>
        <p:spPr>
          <a:xfrm>
            <a:off x="317399" y="132723"/>
            <a:ext cx="8385463" cy="91256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ПРИМЕР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41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3889E1-1108-4744-A3D6-36386F6E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37" y="461378"/>
            <a:ext cx="11224725" cy="54730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/>
              <a:t>Классификация текстов: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по формату (сплошной, </a:t>
            </a:r>
            <a:r>
              <a:rPr lang="ru-RU" dirty="0" err="1"/>
              <a:t>несплошной</a:t>
            </a:r>
            <a:r>
              <a:rPr lang="ru-RU" dirty="0"/>
              <a:t>, смешанный, составной, множественный / </a:t>
            </a:r>
            <a:r>
              <a:rPr lang="en-US" dirty="0"/>
              <a:t>PISA</a:t>
            </a:r>
            <a:r>
              <a:rPr lang="ru-RU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по способам изложения / видам информации: </a:t>
            </a:r>
            <a:r>
              <a:rPr lang="ru-RU" u="sng" dirty="0"/>
              <a:t>для сплошных текстов </a:t>
            </a:r>
            <a:r>
              <a:rPr lang="ru-RU" dirty="0"/>
              <a:t>- описание, повествование, рассуждение, объяснение,  аргументация, инструкция, переговоры; </a:t>
            </a:r>
            <a:r>
              <a:rPr lang="ru-RU" u="sng" dirty="0"/>
              <a:t>для </a:t>
            </a:r>
            <a:r>
              <a:rPr lang="ru-RU" u="sng" dirty="0" err="1"/>
              <a:t>несплошных</a:t>
            </a:r>
            <a:r>
              <a:rPr lang="ru-RU" u="sng" dirty="0"/>
              <a:t> текстов </a:t>
            </a:r>
            <a:r>
              <a:rPr lang="ru-RU" dirty="0"/>
              <a:t>- таблица, график, диаграмма, карта и т.п.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по типу / знаковым системам (вербальные, визуальные)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по сфере бытования / коммуникации: на электронных / бумажных носителях (многие тексты </a:t>
            </a:r>
            <a:r>
              <a:rPr lang="en-US" dirty="0"/>
              <a:t>PISA </a:t>
            </a:r>
            <a:r>
              <a:rPr lang="ru-RU" dirty="0"/>
              <a:t>связаны с оценкой использования информации в Интернете, в частности, как распознать достоверные сайты и онлайн документы)</a:t>
            </a:r>
          </a:p>
        </p:txBody>
      </p:sp>
    </p:spTree>
    <p:extLst>
      <p:ext uri="{BB962C8B-B14F-4D97-AF65-F5344CB8AC3E}">
        <p14:creationId xmlns:p14="http://schemas.microsoft.com/office/powerpoint/2010/main" xmlns="" val="335974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ECC3E-DE04-42A0-BCE4-6C3A01CC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80654"/>
            <a:ext cx="9641633" cy="994122"/>
          </a:xfrm>
        </p:spPr>
        <p:txBody>
          <a:bodyPr>
            <a:normAutofit/>
          </a:bodyPr>
          <a:lstStyle/>
          <a:p>
            <a:r>
              <a:rPr lang="ru-RU" sz="3600" b="1" dirty="0"/>
              <a:t>Классификация текстов по формату: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4F0483-E829-4CBA-91F7-76D5709B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63" y="1193111"/>
            <a:ext cx="11167426" cy="52292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</a:rPr>
              <a:t>Сплошные тексты 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- это тексты, состоящие из </a:t>
            </a:r>
            <a:r>
              <a:rPr lang="ru-RU" sz="2400" i="1" dirty="0">
                <a:solidFill>
                  <a:schemeClr val="accent5">
                    <a:lumMod val="10000"/>
                  </a:schemeClr>
                </a:solidFill>
              </a:rPr>
              <a:t>предложений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, которые </a:t>
            </a:r>
            <a:r>
              <a:rPr lang="ru-RU" sz="2400" i="1" dirty="0">
                <a:solidFill>
                  <a:schemeClr val="accent5">
                    <a:lumMod val="10000"/>
                  </a:schemeClr>
                </a:solidFill>
              </a:rPr>
              <a:t>соединены в абзацы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</a:rPr>
              <a:t>Несплошные  тексты  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- содержат </a:t>
            </a:r>
            <a:r>
              <a:rPr lang="ru-RU" sz="2400" i="1" dirty="0">
                <a:solidFill>
                  <a:schemeClr val="accent5">
                    <a:lumMod val="10000"/>
                  </a:schemeClr>
                </a:solidFill>
              </a:rPr>
              <a:t>особые связи информационных единиц текста 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и особые </a:t>
            </a:r>
            <a:r>
              <a:rPr lang="ru-RU" sz="2400" i="1" dirty="0">
                <a:solidFill>
                  <a:schemeClr val="accent5">
                    <a:lumMod val="10000"/>
                  </a:schemeClr>
                </a:solidFill>
              </a:rPr>
              <a:t>формальные указатели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 на эти связи (например, названия осей графика).  Это - списки,  таблицы,  графики,  диаграммы,  объявления,  расписания, каталоги,  индексы,  формы и т.п. Часто представлены в виде инфографики.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</a:rPr>
              <a:t>Смешанные тексты 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соединяют </a:t>
            </a:r>
            <a:r>
              <a:rPr lang="ru-RU" sz="2400" i="1" dirty="0">
                <a:solidFill>
                  <a:schemeClr val="accent5">
                    <a:lumMod val="10000"/>
                  </a:schemeClr>
                </a:solidFill>
              </a:rPr>
              <a:t>черты сплошных и </a:t>
            </a:r>
            <a:r>
              <a:rPr lang="ru-RU" sz="2400" i="1" dirty="0" err="1">
                <a:solidFill>
                  <a:schemeClr val="accent5">
                    <a:lumMod val="10000"/>
                  </a:schemeClr>
                </a:solidFill>
              </a:rPr>
              <a:t>несплошных</a:t>
            </a:r>
            <a:r>
              <a:rPr lang="ru-RU" sz="2400" i="1" dirty="0">
                <a:solidFill>
                  <a:schemeClr val="accent5">
                    <a:lumMod val="10000"/>
                  </a:schemeClr>
                </a:solidFill>
              </a:rPr>
              <a:t> текстов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  Вербальные  и  невербальные  (например,  графические)  элементы  смешанных текстов  дополняют  друг  друга (сегодняшние  журналы  и  веб-страницы) 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</a:rPr>
              <a:t>Составные тексты  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соединяют  </a:t>
            </a:r>
            <a:r>
              <a:rPr lang="ru-RU" sz="2400" i="1" dirty="0">
                <a:solidFill>
                  <a:schemeClr val="accent5">
                    <a:lumMod val="10000"/>
                  </a:schemeClr>
                </a:solidFill>
              </a:rPr>
              <a:t>несколько  текстов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,  каждый из  которых был  создан  </a:t>
            </a:r>
            <a:r>
              <a:rPr lang="ru-RU" sz="2400" i="1" dirty="0">
                <a:solidFill>
                  <a:schemeClr val="accent5">
                    <a:lumMod val="10000"/>
                  </a:schemeClr>
                </a:solidFill>
              </a:rPr>
              <a:t>независимо  от  другого  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и  является  </a:t>
            </a:r>
            <a:r>
              <a:rPr lang="ru-RU" sz="2400" i="1" dirty="0">
                <a:solidFill>
                  <a:schemeClr val="accent5">
                    <a:lumMod val="10000"/>
                  </a:schemeClr>
                </a:solidFill>
              </a:rPr>
              <a:t>связным  и  законченным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u="sng" dirty="0">
                <a:solidFill>
                  <a:schemeClr val="accent5">
                    <a:lumMod val="10000"/>
                  </a:schemeClr>
                </a:solidFill>
              </a:rPr>
              <a:t>Множественный текст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 – в задаче  соединены  </a:t>
            </a:r>
            <a:r>
              <a:rPr lang="ru-RU" sz="2400" i="1" u="sng" dirty="0">
                <a:solidFill>
                  <a:schemeClr val="accent5">
                    <a:lumMod val="10000"/>
                  </a:schemeClr>
                </a:solidFill>
              </a:rPr>
              <a:t>тексты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,  авторы  которых  выражают </a:t>
            </a:r>
            <a:r>
              <a:rPr lang="ru-RU" sz="2400" i="1" u="sng" dirty="0">
                <a:solidFill>
                  <a:schemeClr val="accent5">
                    <a:lumMod val="10000"/>
                  </a:schemeClr>
                </a:solidFill>
              </a:rPr>
              <a:t>взаимоисключающие  или  взаимодополняющие</a:t>
            </a:r>
            <a:r>
              <a:rPr lang="ru-RU" sz="2400" u="sng" dirty="0">
                <a:solidFill>
                  <a:schemeClr val="accent5">
                    <a:lumMod val="10000"/>
                  </a:schemeClr>
                </a:solidFill>
              </a:rPr>
              <a:t>  точки  зрения; проверяют умения, связанные с интерпретацией и обобщением информации из нескольких отличающихся источников.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76302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pPr fontAlgn="t"/>
            <a:endParaRPr lang="ru-RU" b="1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6210648"/>
              </p:ext>
            </p:extLst>
          </p:nvPr>
        </p:nvGraphicFramePr>
        <p:xfrm>
          <a:off x="428625" y="419576"/>
          <a:ext cx="8817428" cy="601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5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0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/>
                        <a:t>Сплошные  тексты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 err="1"/>
                        <a:t>Несплошные</a:t>
                      </a:r>
                      <a:r>
                        <a:rPr lang="ru-RU" sz="2800" b="1" dirty="0"/>
                        <a:t>  тексты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842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dirty="0"/>
                        <a:t>описание (художественное и техническое) - 13% заданий;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dirty="0"/>
                        <a:t>повествование (рассказ, отчет, репортаж) - 22% заданий;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dirty="0"/>
                        <a:t>объяснение (объяснительное сочинение, определение, толкование, резюме, интерпретация) - 13% заданий;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dirty="0"/>
                        <a:t>аргументация (комментарий, научное обоснование) - 13% заданий;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2000" dirty="0"/>
                        <a:t>инструкция (указание к выполнению работы; правила, уставы, законы) - 5% заданий.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fontAlgn="t">
                        <a:buAutoNum type="arabicParenR"/>
                      </a:pPr>
                      <a:r>
                        <a:rPr lang="ru-RU" sz="2000" dirty="0"/>
                        <a:t>графики (11% заданий); </a:t>
                      </a:r>
                    </a:p>
                    <a:p>
                      <a:pPr marL="342900" indent="-342900" fontAlgn="t">
                        <a:buAutoNum type="arabicParenR"/>
                      </a:pPr>
                      <a:r>
                        <a:rPr lang="ru-RU" sz="2000" dirty="0"/>
                        <a:t>диаграммы (3% заданий); </a:t>
                      </a:r>
                    </a:p>
                    <a:p>
                      <a:pPr marL="342900" indent="-342900" fontAlgn="t">
                        <a:buAutoNum type="arabicParenR"/>
                      </a:pPr>
                      <a:r>
                        <a:rPr lang="ru-RU" sz="2000" dirty="0"/>
                        <a:t>таблицы (11% заданий); </a:t>
                      </a:r>
                    </a:p>
                    <a:p>
                      <a:pPr marL="342900" indent="-342900" fontAlgn="t">
                        <a:buAutoNum type="arabicParenR"/>
                      </a:pPr>
                      <a:r>
                        <a:rPr lang="ru-RU" sz="2000" dirty="0"/>
                        <a:t>карты (3% заданий); </a:t>
                      </a:r>
                    </a:p>
                    <a:p>
                      <a:pPr marL="342900" indent="-342900" fontAlgn="t">
                        <a:buAutoNum type="arabicParenR"/>
                      </a:pPr>
                      <a:r>
                        <a:rPr lang="ru-RU" sz="2000" dirty="0"/>
                        <a:t>формы (налоговые, визовые, анкеты и др.) (3% заданий); </a:t>
                      </a:r>
                    </a:p>
                    <a:p>
                      <a:pPr marL="342900" indent="-342900" fontAlgn="t">
                        <a:buAutoNum type="arabicParenR"/>
                      </a:pPr>
                      <a:r>
                        <a:rPr lang="ru-RU" sz="2000" dirty="0"/>
                        <a:t>информационные листы и объявления (2% заданий).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8E75B2-BBE4-32F0-F383-3CD4A4A8EF0A}"/>
              </a:ext>
            </a:extLst>
          </p:cNvPr>
          <p:cNvSpPr txBox="1"/>
          <p:nvPr/>
        </p:nvSpPr>
        <p:spPr>
          <a:xfrm>
            <a:off x="9321277" y="345233"/>
            <a:ext cx="262206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Классификация </a:t>
            </a:r>
          </a:p>
          <a:p>
            <a:r>
              <a:rPr lang="ru-RU" sz="2800" dirty="0"/>
              <a:t>по  способам </a:t>
            </a:r>
          </a:p>
          <a:p>
            <a:r>
              <a:rPr lang="ru-RU" sz="2800" dirty="0"/>
              <a:t>изложения </a:t>
            </a:r>
          </a:p>
          <a:p>
            <a:r>
              <a:rPr lang="ru-RU" sz="2800" dirty="0"/>
              <a:t>информации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BBF06D-60D1-C9AC-E221-B276382D24DB}"/>
              </a:ext>
            </a:extLst>
          </p:cNvPr>
          <p:cNvSpPr txBox="1"/>
          <p:nvPr/>
        </p:nvSpPr>
        <p:spPr>
          <a:xfrm>
            <a:off x="9429750" y="2371725"/>
            <a:ext cx="2333625" cy="4145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Валгина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Н.С. Теория текста. Учебное пособие. Москва, Логос. 2003 г.//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http://evartist.narod.ru/text14/01.htm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 action="ppaction://hlinkfile"/>
              </a:rPr>
              <a:t>Виды информации и функционально-смысловые типы речи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(способы изложения)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124933-F5E8-CFD7-3BAA-A6615CDD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33" y="27130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Типы текстов. Тексты, используемые для конструирования задач по русскому языку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B58A5-3E8E-3868-9555-D3F550492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06" y="1904127"/>
            <a:ext cx="11211046" cy="4799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ru-RU" sz="2600" dirty="0"/>
              <a:t>лингвистический текст (научно-популярная статья, энциклопедическая статья; статьи из словарей: толкового, орфографического, словообразовательного, этимологического, фразеологического и т.п.); учебные тексты о языке, его устройстве, основных единицах; правила;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ru-RU" sz="2600" dirty="0"/>
              <a:t>отрывки из произведений художественной, научно-популярной, деловой, общественно-политической и др. литературы;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ru-RU" sz="2600" dirty="0"/>
              <a:t>“</a:t>
            </a:r>
            <a:r>
              <a:rPr lang="ru-RU" sz="2600" dirty="0" err="1"/>
              <a:t>несплошные</a:t>
            </a:r>
            <a:r>
              <a:rPr lang="ru-RU" sz="2600" dirty="0"/>
              <a:t>” тексты (алгоритмы, схемы, таблицы, карты);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ru-RU" sz="2600" dirty="0"/>
              <a:t>интернет-источники (языковые интернет-порталы, сайты, форумы).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4198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3324</Words>
  <Application>Microsoft Office PowerPoint</Application>
  <PresentationFormat>Произвольный</PresentationFormat>
  <Paragraphs>327</Paragraphs>
  <Slides>32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Читательская грамотность</vt:lpstr>
      <vt:lpstr> Какие характеристики читательской грамотности должны учитываться при учебном процессе? </vt:lpstr>
      <vt:lpstr>Состав задачи для ЧГ</vt:lpstr>
      <vt:lpstr>Слайд 4</vt:lpstr>
      <vt:lpstr>Слайд 5</vt:lpstr>
      <vt:lpstr>Слайд 6</vt:lpstr>
      <vt:lpstr>Классификация текстов по формату:</vt:lpstr>
      <vt:lpstr>Слайд 8</vt:lpstr>
      <vt:lpstr>Типы текстов. Тексты, используемые для конструирования задач по русскому языку</vt:lpstr>
      <vt:lpstr>Типы текстов. Тексты, используемые для конструирования задач по русскому языку</vt:lpstr>
      <vt:lpstr>Русский язык, 5-6 класс «Прибаутки и кот-баюн» (басня и прибаутка), “Морфемика”, темы: “Родственные слова”, “Корень слова”</vt:lpstr>
      <vt:lpstr>Слайд 12</vt:lpstr>
      <vt:lpstr>Изучение творчества М. Ю. Лермонтова в 9 классе; темы “Жизнь и творчество”, “Основные мотивы лирики. «Смерть Поэта»...”</vt:lpstr>
      <vt:lpstr>Слайд 14</vt:lpstr>
      <vt:lpstr>Типы текстов. Тексты, используемые для конструирования задач по истории</vt:lpstr>
      <vt:lpstr>Слайд 16</vt:lpstr>
      <vt:lpstr>Тема «Великий Новгород», 6 класс </vt:lpstr>
      <vt:lpstr>Учебный материал: карта Европы до и после Первой мировой войны</vt:lpstr>
      <vt:lpstr>Вопросы и задания к картам</vt:lpstr>
      <vt:lpstr>Проблемная задача (как ситуация чтения)</vt:lpstr>
      <vt:lpstr>Урок по истории в 8-м классе</vt:lpstr>
      <vt:lpstr>Слайд 22</vt:lpstr>
      <vt:lpstr>Обществознание</vt:lpstr>
      <vt:lpstr>Факторы, определяющие трудность текста:</vt:lpstr>
      <vt:lpstr>Почему текста учебника недостаточно?</vt:lpstr>
      <vt:lpstr>Текст и текст</vt:lpstr>
      <vt:lpstr>Тексты из сети Интернет: вопросы для обсуждения на уроке</vt:lpstr>
      <vt:lpstr>Вывод:</vt:lpstr>
      <vt:lpstr>Основные принципы подборки множественных текстов</vt:lpstr>
      <vt:lpstr>Читательские проблемы, которые невозможно решить без расширения круга текстов, с которыми работает ученик</vt:lpstr>
      <vt:lpstr>Вопросы при проектировании работы с множественным текстом</vt:lpstr>
      <vt:lpstr>Конструирование учебного материала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задачи для ЧГ</dc:title>
  <dc:creator>2020 asus</dc:creator>
  <cp:lastModifiedBy>Zver</cp:lastModifiedBy>
  <cp:revision>23</cp:revision>
  <dcterms:created xsi:type="dcterms:W3CDTF">2024-01-29T14:39:56Z</dcterms:created>
  <dcterms:modified xsi:type="dcterms:W3CDTF">2024-05-12T17:36:47Z</dcterms:modified>
</cp:coreProperties>
</file>