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61" r:id="rId2"/>
    <p:sldId id="362" r:id="rId3"/>
    <p:sldId id="318" r:id="rId4"/>
    <p:sldId id="779" r:id="rId5"/>
    <p:sldId id="323" r:id="rId6"/>
    <p:sldId id="340" r:id="rId7"/>
    <p:sldId id="634" r:id="rId8"/>
    <p:sldId id="333" r:id="rId9"/>
    <p:sldId id="637" r:id="rId10"/>
    <p:sldId id="335" r:id="rId11"/>
    <p:sldId id="336" r:id="rId12"/>
    <p:sldId id="635" r:id="rId13"/>
    <p:sldId id="636" r:id="rId14"/>
    <p:sldId id="338" r:id="rId15"/>
    <p:sldId id="1451" r:id="rId16"/>
    <p:sldId id="1450" r:id="rId17"/>
    <p:sldId id="264" r:id="rId18"/>
    <p:sldId id="1456" r:id="rId19"/>
    <p:sldId id="1453" r:id="rId20"/>
    <p:sldId id="770" r:id="rId21"/>
    <p:sldId id="767" r:id="rId22"/>
    <p:sldId id="771" r:id="rId23"/>
    <p:sldId id="76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99CD0-FA3C-490A-8869-C2FC3B500312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D821-3F30-455E-8891-C7122A891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966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7C961F-9A9E-4B57-B267-5CFA9FCD33FD}" type="slidenum">
              <a:rPr lang="ru-RU"/>
              <a:pPr/>
              <a:t>2</a:t>
            </a:fld>
            <a:endParaRPr lang="ru-RU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Разный возраст и разные образовательные переходы</a:t>
            </a:r>
          </a:p>
          <a:p>
            <a:r>
              <a:rPr lang="ru-RU"/>
              <a:t>Два теста готовности к переходу на качественно новый способ использования письменности.</a:t>
            </a:r>
          </a:p>
          <a:p>
            <a:r>
              <a:rPr lang="ru-RU"/>
              <a:t>Относительно общее понимание уровней готовности к новым требованиям</a:t>
            </a:r>
          </a:p>
        </p:txBody>
      </p:sp>
    </p:spTree>
    <p:extLst>
      <p:ext uri="{BB962C8B-B14F-4D97-AF65-F5344CB8AC3E}">
        <p14:creationId xmlns:p14="http://schemas.microsoft.com/office/powerpoint/2010/main" val="3371239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FFFA4-1F59-2D84-51CE-2ED6A8389E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92A2C7-0D7F-9D22-1217-CC765EEF8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0AA82C-9E22-B3E4-452B-CFC15F50B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B558BD-2970-E8FF-8CBC-9A38FF52F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054D8E-3E14-3973-DDB1-0803FF218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671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D6FBAC-04B8-447D-D376-75EFA8EEC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1E7E208-E55E-9919-2B4D-5F263D7D0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A6CFE9-C38C-6D5D-BE89-AD241D399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0E5CF2-A619-ABD6-0E34-E4F535321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61978F-B61E-CD38-AEE8-A3BD8F4B5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16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7133C51-BCF1-0081-9FF3-44D6827801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AB70ED7-1FD1-C603-A378-7616B25255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C49D1E-D08F-5F87-E23D-292157BE8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23402E-89C8-D2AB-92F3-22AD418FA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A0B13C-6125-6B3D-1839-FFAC1549E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324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DFE6F7-4CAC-064C-FE18-9C15622B2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8CC023-EBF1-5CB3-30C4-EDF653A6F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7190C4-4B9F-F92E-CDFF-B86399D39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09C4A2-2A8A-FA79-DC35-1F6747589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032BD3-0B51-AE70-475B-CA93A9F7F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06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CA56A1-F6B9-0CDD-1F10-8A9AFCAF2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5A6C7B8-7F1D-1A74-2622-296C44F7C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A89ED5-43B3-1D66-11DE-2753E2258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4ACA75-F288-6085-F1C0-B6A99684D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B1CF24-59FC-2C15-1C07-5168EAA3D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028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87EFE6-8788-BA76-AF22-8FE6EA089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926294-0378-BFCF-C4B3-3536E1E3C3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9450F06-5171-5BD9-B364-C14867EEDD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03B7A8-904E-35CC-063B-1E523A5C6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9DCCD6-7881-DCED-8B5D-D18D3E8B6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13FC68-7A4A-3FA1-6BCC-495857302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835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FC7DC-9AC3-2B52-ADD9-188F6CCC3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4270D1-472B-FEA6-D2D2-58CA9C342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55DFFB9-AAB2-0264-03AB-B802D3E010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2B3CB22-F705-15FA-9AB2-6A3E893DD0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46FD48A-AB28-2406-D61A-EF9ECD73DF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89ADC77-37F7-E59F-B8BD-72DB6A759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BD80B8C-31E7-8C33-7E07-F4753D077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C8A8799-F681-7A9B-7D00-004A8FF94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854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94419F-F73D-EC5A-420A-9C2A22782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FE4202A-2301-A24A-DED5-E50783F81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AB849A5-9ACA-AD71-34D2-0EFBC8A01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363AEC7-F80B-15F8-4E12-C562E4C27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032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3B2CC81-529D-8E95-54FB-5588E98E4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2F1709D-6313-0334-7A8B-2451E87EB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5298D8B-2052-3F67-7B24-06C40C8A8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632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36323D-DFAE-0284-1BAE-692B426A6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8600CC-B750-4873-B3F1-9DFAD0D5D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A80605-0F5F-F5A5-7FD2-B364FE0083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17336F-D01E-7DAF-5EEE-20C704650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8600CE-5E7A-4484-B8EF-248195DEB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2A6FA6-BB71-F233-4CBA-DCDA7B379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573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3999C-5F05-C9FF-0834-5186D2ED0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8E2A4A4-C7E3-605C-68D4-EDCCC811B4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60DF50E-4B8F-5155-6AF2-EA053CCF67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20755C2-0FAD-2832-4A8F-F7E552612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75523C-3758-7F1C-9DC5-0821B5F98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9058EB-12BC-2F22-14E9-59B591240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459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F336B-C7CF-0EA1-6AF8-C4271DCE6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AD0838-C0FF-D589-42B4-6D426FC41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837571-F519-A2A5-D693-B3EDE4E06A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EF297-20A5-4ABC-97AB-80D3BF7BDAFC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5AAD48-6ADE-BA7E-50C8-044BB346B7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7DCB0C-AC21-A410-9550-213BD6AD57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378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1063;&#1080;&#1090;&#1072;&#1090;&#1077;&#1083;&#1100;&#1089;&#1082;&#1080;&#1077;%20&#1091;&#1084;&#1077;&#1085;&#1080;&#1103;.docx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3020" y="274638"/>
            <a:ext cx="9137780" cy="778098"/>
          </a:xfrm>
        </p:spPr>
        <p:txBody>
          <a:bodyPr/>
          <a:lstStyle/>
          <a:p>
            <a:r>
              <a:rPr lang="ru-RU" b="1" dirty="0"/>
              <a:t>Читательская грамотность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9714" y="1212981"/>
            <a:ext cx="10786188" cy="51225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Способность человека понимать и использовать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 </a:t>
            </a:r>
          </a:p>
          <a:p>
            <a:pPr>
              <a:buNone/>
            </a:pPr>
            <a:r>
              <a:rPr lang="ru-RU" dirty="0"/>
              <a:t>Сущность понятия составляют признаки: </a:t>
            </a:r>
            <a:r>
              <a:rPr lang="ru-RU" b="1" dirty="0"/>
              <a:t>понимание, рефлексия и использование</a:t>
            </a:r>
          </a:p>
          <a:p>
            <a:pPr>
              <a:buNone/>
            </a:pPr>
            <a:r>
              <a:rPr lang="ru-RU" dirty="0"/>
              <a:t>Рефлексия предполагает раздумья о содержании или структуре текста, перенос их на себя, в сферу личного сознания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8186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03CBC3-A99C-4EAA-8545-2D451730E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779" y="188913"/>
            <a:ext cx="10982131" cy="7921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dirty="0"/>
              <a:t>Группа 2: интегрировать и интерпретировать (сообщение текста) (1)</a:t>
            </a: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A758576C-139D-D578-BE36-84851D026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779" y="1250302"/>
            <a:ext cx="10496939" cy="5418785"/>
          </a:xfrm>
        </p:spPr>
        <p:txBody>
          <a:bodyPr>
            <a:normAutofit fontScale="85000" lnSpcReduction="20000"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ru-RU" sz="3400" dirty="0"/>
              <a:t>Чтобы понять внутренний смысл текста, его отдельные сообщения необходимо связать друг с другом и истолковать.</a:t>
            </a:r>
          </a:p>
          <a:p>
            <a:pPr>
              <a:defRPr/>
            </a:pPr>
            <a:r>
              <a:rPr lang="ru-RU" sz="3400" i="1" dirty="0"/>
              <a:t>Толкование </a:t>
            </a:r>
            <a:r>
              <a:rPr lang="ru-RU" sz="3400" dirty="0"/>
              <a:t>или </a:t>
            </a:r>
            <a:r>
              <a:rPr lang="ru-RU" sz="3400" i="1" dirty="0"/>
              <a:t>интерпретация </a:t>
            </a:r>
            <a:r>
              <a:rPr lang="ru-RU" sz="3400" dirty="0"/>
              <a:t>предполагает </a:t>
            </a:r>
            <a:r>
              <a:rPr lang="ru-RU" sz="3400" b="1" dirty="0"/>
              <a:t>извлечение из текста такой информации, которая не сообщается напрямую. </a:t>
            </a:r>
            <a:r>
              <a:rPr lang="ru-RU" sz="3400" dirty="0"/>
              <a:t>Иногда для этого нужно установить скрытую связь, иногда </a:t>
            </a:r>
            <a:r>
              <a:rPr lang="ru-RU" sz="3400" b="1" dirty="0"/>
              <a:t>понять подразумеваемое сообщение, осмыслить подтекст. </a:t>
            </a:r>
          </a:p>
          <a:p>
            <a:pPr>
              <a:defRPr/>
            </a:pPr>
            <a:r>
              <a:rPr lang="ru-RU" sz="3400" dirty="0"/>
              <a:t>Истолковывая текст, читатель делает явными скрытые допущения или утверждения, как всего текста, так и любой его части. </a:t>
            </a:r>
          </a:p>
          <a:p>
            <a:pPr>
              <a:defRPr/>
            </a:pPr>
            <a:r>
              <a:rPr lang="ru-RU" sz="3400" dirty="0"/>
              <a:t>Толкование опирается на целый ряд умственных действий.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sz="3400" i="1" dirty="0"/>
              <a:t>К примеру, для ответа на вопрос учащимся приходится иногда делать выводы из сообщения текста, различать главные и второстепенные детали, кратко формулировать основные мысли или на основе сказанного в тексте делать умозаключения о предшествующем событии</a:t>
            </a:r>
          </a:p>
          <a:p>
            <a:pPr>
              <a:defRPr/>
            </a:pPr>
            <a:endParaRPr lang="ru-RU" i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E979E0-28DF-52C9-04D8-3BE0F42C6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407" y="289249"/>
            <a:ext cx="10832841" cy="69182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dirty="0"/>
              <a:t>Группа 2: интегрировать и интерпретировать (сообщение текста) (2)</a:t>
            </a: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753E27DB-C1C9-DFFB-7924-F2D1153C0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167" y="1212980"/>
            <a:ext cx="10478278" cy="5456108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ru-RU" sz="2400" i="1" dirty="0"/>
              <a:t>Интеграция </a:t>
            </a:r>
            <a:r>
              <a:rPr lang="ru-RU" sz="2400" dirty="0"/>
              <a:t>или </a:t>
            </a:r>
            <a:r>
              <a:rPr lang="ru-RU" sz="2400" i="1" dirty="0"/>
              <a:t>связывание </a:t>
            </a:r>
            <a:r>
              <a:rPr lang="ru-RU" sz="2400" dirty="0"/>
              <a:t>отдельных сообщений текста информации в единое целое свидетельствует о том, что читатель понимает, что соединяет элементы текста - от отдельных предложений или абзацев до частей составных текстов. В каждом </a:t>
            </a:r>
            <a:r>
              <a:rPr lang="ru-RU" sz="2400" b="1" dirty="0"/>
              <a:t>случае связать единицы информации означает определить их общую роль в тексте, к примеру, показать сходство или различие, обнаружить причинно-следственные связи </a:t>
            </a:r>
            <a:r>
              <a:rPr lang="ru-RU" sz="2400" dirty="0"/>
              <a:t>и т.п.</a:t>
            </a:r>
          </a:p>
          <a:p>
            <a:pPr algn="just">
              <a:defRPr/>
            </a:pPr>
            <a:r>
              <a:rPr lang="ru-RU" sz="2400" dirty="0"/>
              <a:t>Определение главной идеи предполагает </a:t>
            </a:r>
            <a:r>
              <a:rPr lang="ru-RU" sz="2400" b="1" dirty="0"/>
              <a:t>установление иерархии высказанных в тексте мыслей</a:t>
            </a:r>
            <a:r>
              <a:rPr lang="ru-RU" sz="2400" dirty="0"/>
              <a:t>, показывает, может ли читатель </a:t>
            </a:r>
            <a:r>
              <a:rPr lang="ru-RU" sz="2400" b="1" dirty="0"/>
              <a:t>отделить главное от второстепенного </a:t>
            </a:r>
            <a:r>
              <a:rPr lang="ru-RU" sz="2400" dirty="0"/>
              <a:t>или узнать </a:t>
            </a:r>
            <a:r>
              <a:rPr lang="ru-RU" sz="2400" b="1" dirty="0"/>
              <a:t>главную идею в определенном высказывании или заглавии текста</a:t>
            </a:r>
          </a:p>
          <a:p>
            <a:pPr algn="just">
              <a:defRPr/>
            </a:pPr>
            <a:r>
              <a:rPr lang="ru-RU" sz="2400" dirty="0"/>
              <a:t>В процессе чтения между связыванием и истолкованием информации устанавливаются тесные двусторонние отношения. </a:t>
            </a:r>
            <a:r>
              <a:rPr lang="ru-RU" sz="2400" b="1" dirty="0"/>
              <a:t>Связыванию единиц информации </a:t>
            </a:r>
            <a:r>
              <a:rPr lang="ru-RU" sz="2400" dirty="0"/>
              <a:t>в значащее целое всегда предшествует </a:t>
            </a:r>
            <a:r>
              <a:rPr lang="ru-RU" sz="2400" b="1" dirty="0"/>
              <a:t>акт толкования значения </a:t>
            </a:r>
            <a:r>
              <a:rPr lang="ru-RU" sz="2400" dirty="0"/>
              <a:t>каждой из соединенных единиц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FDD72D3-A1DE-4685-9A66-63503A5B55EA}"/>
              </a:ext>
            </a:extLst>
          </p:cNvPr>
          <p:cNvSpPr/>
          <p:nvPr/>
        </p:nvSpPr>
        <p:spPr>
          <a:xfrm>
            <a:off x="8166689" y="193418"/>
            <a:ext cx="3614900" cy="543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933" dirty="0">
                <a:solidFill>
                  <a:schemeClr val="bg1"/>
                </a:solidFill>
              </a:rPr>
              <a:t>Читательские умения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54E4DE8-F3D8-4962-9789-53100E1AF8FE}"/>
              </a:ext>
            </a:extLst>
          </p:cNvPr>
          <p:cNvSpPr/>
          <p:nvPr/>
        </p:nvSpPr>
        <p:spPr>
          <a:xfrm>
            <a:off x="419878" y="1558213"/>
            <a:ext cx="11431878" cy="448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 </a:t>
            </a:r>
            <a:r>
              <a:rPr lang="ru-RU" sz="2400" dirty="0">
                <a:solidFill>
                  <a:srgbClr val="C00000"/>
                </a:solidFill>
              </a:rPr>
              <a:t>2.9/3.0 Различать факты и мнения</a:t>
            </a:r>
          </a:p>
          <a:p>
            <a:pPr algn="just"/>
            <a:r>
              <a:rPr lang="ru-RU" sz="2133" dirty="0"/>
              <a:t> 3.1. </a:t>
            </a:r>
            <a:r>
              <a:rPr lang="ru-RU" sz="2400" dirty="0"/>
              <a:t>оценивать содержание текста или его элементов (примеров, аргументов, иллюстраций и т.п.) относительно целей автора; </a:t>
            </a:r>
          </a:p>
          <a:p>
            <a:pPr algn="just"/>
            <a:r>
              <a:rPr lang="ru-RU" sz="2400" dirty="0">
                <a:solidFill>
                  <a:srgbClr val="C00000"/>
                </a:solidFill>
              </a:rPr>
              <a:t>3.2  оценивать форму текста (структуру, стиль и т.д.), целесообразность использованных автором приемов; </a:t>
            </a:r>
          </a:p>
          <a:p>
            <a:pPr algn="just"/>
            <a:r>
              <a:rPr lang="ru-RU" sz="2400" dirty="0">
                <a:solidFill>
                  <a:srgbClr val="C00000"/>
                </a:solidFill>
              </a:rPr>
              <a:t>3.3 понимать назначение структурной единицы текста, использованного автором приёма;</a:t>
            </a:r>
          </a:p>
          <a:p>
            <a:pPr algn="just"/>
            <a:r>
              <a:rPr lang="ru-RU" sz="2400" i="1" dirty="0">
                <a:solidFill>
                  <a:srgbClr val="C00000"/>
                </a:solidFill>
              </a:rPr>
              <a:t>3.4 оценивать полноту, достоверность информации, содержащуюся в одном или нескольких текстах; </a:t>
            </a:r>
          </a:p>
          <a:p>
            <a:pPr algn="just"/>
            <a:r>
              <a:rPr lang="ru-RU" sz="2400" i="1" dirty="0">
                <a:solidFill>
                  <a:srgbClr val="C00000"/>
                </a:solidFill>
              </a:rPr>
              <a:t>3.5 обнаруживать противоречия, содержащиеся в одном или нескольких текстах; </a:t>
            </a:r>
          </a:p>
          <a:p>
            <a:pPr algn="just"/>
            <a:r>
              <a:rPr lang="ru-RU" sz="2400" dirty="0">
                <a:solidFill>
                  <a:srgbClr val="C00000"/>
                </a:solidFill>
              </a:rPr>
              <a:t>3.6 высказывать и обосновывать собственную точку зрения по вопросу, обсуждаемому в тексте.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3ABFFDF-64FA-4381-BEF0-9447A203D836}"/>
              </a:ext>
            </a:extLst>
          </p:cNvPr>
          <p:cNvSpPr/>
          <p:nvPr/>
        </p:nvSpPr>
        <p:spPr>
          <a:xfrm>
            <a:off x="340244" y="373224"/>
            <a:ext cx="117428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u="sng" dirty="0">
                <a:solidFill>
                  <a:srgbClr val="0070C0"/>
                </a:solidFill>
              </a:rPr>
              <a:t>Группа читательских умений 3:</a:t>
            </a:r>
            <a:r>
              <a:rPr lang="ru-RU" sz="3200" dirty="0">
                <a:solidFill>
                  <a:srgbClr val="0070C0"/>
                </a:solidFill>
              </a:rPr>
              <a:t> умение размышлять о тексте и оценивать его с собственной точки зрения</a:t>
            </a:r>
          </a:p>
        </p:txBody>
      </p:sp>
    </p:spTree>
    <p:extLst>
      <p:ext uri="{BB962C8B-B14F-4D97-AF65-F5344CB8AC3E}">
        <p14:creationId xmlns:p14="http://schemas.microsoft.com/office/powerpoint/2010/main" val="1977645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FDD72D3-A1DE-4685-9A66-63503A5B55EA}"/>
              </a:ext>
            </a:extLst>
          </p:cNvPr>
          <p:cNvSpPr/>
          <p:nvPr/>
        </p:nvSpPr>
        <p:spPr>
          <a:xfrm>
            <a:off x="8168739" y="156693"/>
            <a:ext cx="3614900" cy="543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933" dirty="0">
                <a:solidFill>
                  <a:schemeClr val="bg1"/>
                </a:solidFill>
              </a:rPr>
              <a:t>Читательские умения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930B7D3-8195-4041-8551-9737E89EEC6F}"/>
              </a:ext>
            </a:extLst>
          </p:cNvPr>
          <p:cNvSpPr/>
          <p:nvPr/>
        </p:nvSpPr>
        <p:spPr>
          <a:xfrm>
            <a:off x="447869" y="1256427"/>
            <a:ext cx="1132752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33" dirty="0">
                <a:solidFill>
                  <a:srgbClr val="C00000"/>
                </a:solidFill>
              </a:rPr>
              <a:t>1</a:t>
            </a:r>
            <a:r>
              <a:rPr lang="ru-RU" sz="2400" dirty="0">
                <a:solidFill>
                  <a:srgbClr val="C00000"/>
                </a:solidFill>
              </a:rPr>
              <a:t>. использовать информацию из текста для решения практической задачи без привлечения фоновых знаний</a:t>
            </a:r>
            <a:r>
              <a:rPr lang="ru-RU" sz="2400" dirty="0"/>
              <a:t>; </a:t>
            </a:r>
          </a:p>
          <a:p>
            <a:pPr algn="just"/>
            <a:r>
              <a:rPr lang="ru-RU" sz="2400" dirty="0"/>
              <a:t>2. использовать информацию из текста для решения практической задачи с привлечением фоновых знаний; </a:t>
            </a:r>
          </a:p>
          <a:p>
            <a:pPr algn="just"/>
            <a:r>
              <a:rPr lang="ru-RU" sz="2400" dirty="0"/>
              <a:t>3.  формулировать на основе полученной из текста информации собственную гипотезу;</a:t>
            </a:r>
          </a:p>
          <a:p>
            <a:pPr algn="just"/>
            <a:r>
              <a:rPr lang="ru-RU" sz="2400" dirty="0"/>
              <a:t>4.  прогнозировать события, течение процесса, результаты эксперимента на основе информации текста; </a:t>
            </a:r>
          </a:p>
          <a:p>
            <a:pPr algn="just"/>
            <a:r>
              <a:rPr lang="ru-RU" sz="2400" dirty="0"/>
              <a:t>5.  предлагать интерпретацию нового явления, принадлежащего к тому же классу явлений, который обсуждается в тексте (в том числе с переносом из одной предметной области в другую); </a:t>
            </a:r>
          </a:p>
          <a:p>
            <a:pPr algn="just"/>
            <a:r>
              <a:rPr lang="ru-RU" sz="2400" dirty="0"/>
              <a:t>6.  выявлять связь между прочитанным и современной реальностью или другой эпохой.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547979B-D50A-4F63-BF78-0A38834C1DBB}"/>
              </a:ext>
            </a:extLst>
          </p:cNvPr>
          <p:cNvSpPr/>
          <p:nvPr/>
        </p:nvSpPr>
        <p:spPr>
          <a:xfrm>
            <a:off x="326571" y="466531"/>
            <a:ext cx="11848822" cy="789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rgbClr val="0070C0"/>
                </a:solidFill>
              </a:rPr>
              <a:t>Группа читательских умений 3+: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133" dirty="0">
                <a:solidFill>
                  <a:srgbClr val="0070C0"/>
                </a:solidFill>
              </a:rPr>
              <a:t>использовать информацию из текста для различных целей</a:t>
            </a:r>
          </a:p>
          <a:p>
            <a:endParaRPr lang="ru-RU" sz="2133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85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F4BCC8-A406-7845-D694-9D35BD210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49" y="188913"/>
            <a:ext cx="9921551" cy="60418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b="1" dirty="0"/>
              <a:t>Группа 3: осмыслить и оценить (сообщение текста)</a:t>
            </a: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9EEFABDE-059A-3091-8BA9-C18C13F88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50" y="908050"/>
            <a:ext cx="11112759" cy="5949950"/>
          </a:xfrm>
        </p:spPr>
        <p:txBody>
          <a:bodyPr>
            <a:normAutofit fontScale="77500" lnSpcReduction="20000"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ru-RU" dirty="0"/>
              <a:t>Читатель, умеющий осмыслить и оценить прочитанное, способен связать сообщение текста с собственными убеждениями и опытом. </a:t>
            </a:r>
          </a:p>
          <a:p>
            <a:pPr>
              <a:defRPr/>
            </a:pPr>
            <a:r>
              <a:rPr lang="ru-RU" dirty="0"/>
              <a:t>Осмысление и оценка предполагают опору на знания, идеи и чувства, известные читателю до знакомства с текстом. Вопросы на осмысление требуют от читателя </a:t>
            </a:r>
            <a:r>
              <a:rPr lang="ru-RU" b="1" dirty="0"/>
              <a:t>обращения к собственному опыту или знаниями для того, чтобы сравнивать, противопоставлять и предполагать</a:t>
            </a:r>
            <a:r>
              <a:rPr lang="ru-RU" dirty="0"/>
              <a:t>. Вопросы на оценку предлагают читателю </a:t>
            </a:r>
            <a:r>
              <a:rPr lang="ru-RU" b="1" dirty="0"/>
              <a:t>высказать суждение</a:t>
            </a:r>
            <a:r>
              <a:rPr lang="ru-RU" dirty="0"/>
              <a:t>, основанное на его личных нормах и мерах.</a:t>
            </a:r>
          </a:p>
          <a:p>
            <a:pPr>
              <a:defRPr/>
            </a:pPr>
            <a:r>
              <a:rPr lang="ru-RU" dirty="0"/>
              <a:t>Чтобы </a:t>
            </a:r>
            <a:r>
              <a:rPr lang="ru-RU" i="1" dirty="0"/>
              <a:t>осмыслить и оценить содержание текста, </a:t>
            </a:r>
            <a:r>
              <a:rPr lang="ru-RU" dirty="0"/>
              <a:t>читатель должен </a:t>
            </a:r>
            <a:r>
              <a:rPr lang="ru-RU" b="1" dirty="0"/>
              <a:t>связать информацию текста с другими </a:t>
            </a:r>
            <a:r>
              <a:rPr lang="ru-RU" b="1" dirty="0" err="1"/>
              <a:t>внетекстовыми</a:t>
            </a:r>
            <a:r>
              <a:rPr lang="ru-RU" b="1" dirty="0"/>
              <a:t> источниками информации</a:t>
            </a:r>
            <a:r>
              <a:rPr lang="ru-RU" dirty="0"/>
              <a:t>, например - согласиться или не согласиться с утверждением текста. Часто читателя просят </a:t>
            </a:r>
            <a:r>
              <a:rPr lang="ru-RU" b="1" dirty="0"/>
              <a:t>высказать и обосновать свою собственную точку зрения </a:t>
            </a:r>
            <a:r>
              <a:rPr lang="ru-RU" dirty="0"/>
              <a:t>на предмет, обсуждаемый в тексте.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i="1" dirty="0"/>
              <a:t> Чтобы это сделать, читателю нужно, во-первых, создать собственное толкование текста, во-вторых, соотнести его со своими убеждениями или знаниями, почерпнутыми из других текстов. Чтобы справиться с такой работой, читателю необходимо обладать как общими, так и специальными знаниями, а также способностью к абстрактному мышлению.</a:t>
            </a:r>
          </a:p>
          <a:p>
            <a:pPr>
              <a:defRPr/>
            </a:pPr>
            <a:r>
              <a:rPr lang="ru-RU" dirty="0"/>
              <a:t>Чтобы </a:t>
            </a:r>
            <a:r>
              <a:rPr lang="ru-RU" i="1" dirty="0"/>
              <a:t>осмыслить и оценить форму текста, </a:t>
            </a:r>
            <a:r>
              <a:rPr lang="ru-RU" dirty="0"/>
              <a:t>читатель должен посмотреть на текст со стороны, оценить его объективно и высказаться по поводу качества и уместности текста в целом и отдельных его элементов. </a:t>
            </a:r>
          </a:p>
          <a:p>
            <a:pPr algn="just">
              <a:buFont typeface="Arial" panose="020B0604020202020204" pitchFamily="34" charset="0"/>
              <a:buNone/>
              <a:defRPr/>
            </a:pPr>
            <a:r>
              <a:rPr lang="ru-RU" i="1" dirty="0"/>
              <a:t>Для того чтобы это сделать, необходимо иметь чувство стиля, жанра, структуры текста и коммуникативных ситуаций, в которых текст функционирует.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FE52D31-D874-4A89-B6BE-5AFD40AF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313895"/>
              </p:ext>
            </p:extLst>
          </p:nvPr>
        </p:nvGraphicFramePr>
        <p:xfrm>
          <a:off x="149290" y="550507"/>
          <a:ext cx="11887201" cy="62141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7066">
                  <a:extLst>
                    <a:ext uri="{9D8B030D-6E8A-4147-A177-3AD203B41FA5}">
                      <a16:colId xmlns:a16="http://schemas.microsoft.com/office/drawing/2014/main" val="3034927324"/>
                    </a:ext>
                  </a:extLst>
                </a:gridCol>
                <a:gridCol w="4189396">
                  <a:extLst>
                    <a:ext uri="{9D8B030D-6E8A-4147-A177-3AD203B41FA5}">
                      <a16:colId xmlns:a16="http://schemas.microsoft.com/office/drawing/2014/main" val="3868507317"/>
                    </a:ext>
                  </a:extLst>
                </a:gridCol>
                <a:gridCol w="4640739">
                  <a:extLst>
                    <a:ext uri="{9D8B030D-6E8A-4147-A177-3AD203B41FA5}">
                      <a16:colId xmlns:a16="http://schemas.microsoft.com/office/drawing/2014/main" val="1400230815"/>
                    </a:ext>
                  </a:extLst>
                </a:gridCol>
              </a:tblGrid>
              <a:tr h="4591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1. Находить и извлекать информацию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9" marR="444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2. Интегрировать и интерпретировать информацию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9" marR="444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 Осмысливать и оценивать содержание и форму текста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9" marR="444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186632"/>
                  </a:ext>
                </a:extLst>
              </a:tr>
              <a:tr h="57550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1.1 Определять место, где содержится искомая информация (фрагмент текста, гиперссылка, ссылка на сайт и т.д.)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1.2	 Находить и извлекать одну или несколько единиц информации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1.2.1 Находить и извлекать одну или несколько единиц информации, расположенных в одном фрагменте текста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1.2.2	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Находить и извлекать несколько единиц информации, расположенных в разных фрагментах текста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1.3.	Определять наличие/отсутствие информации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9" marR="4442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2.1. Понимать фактологическую информацию (сюжет, последовательность событий и т.п.)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2.2. Понимать смысловую структуру текста (определять тему, главную мысль/идею, назначение текста)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2.3. Понимать значение неизвестного слова или выражения на основе контекста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2.4</a:t>
                      </a:r>
                      <a:r>
                        <a:rPr lang="ru-RU" sz="1400" b="1" dirty="0">
                          <a:effectLst/>
                        </a:rPr>
                        <a:t>. Устанавливать скрытые связи между </a:t>
                      </a:r>
                      <a:r>
                        <a:rPr lang="ru-RU" sz="1400" b="1" i="1" dirty="0">
                          <a:effectLst/>
                        </a:rPr>
                        <a:t>событиями</a:t>
                      </a:r>
                      <a:r>
                        <a:rPr lang="ru-RU" sz="1400" b="1" dirty="0">
                          <a:effectLst/>
                        </a:rPr>
                        <a:t> или утверждениями (причинно-следственные отношения, отношения аргумент – контраргумент, тезис – пример, сходство – различие и др.)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2.5. Соотносить визуальное изображение с вербальным текстом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2.6. Формулировать выводы на основе обобщения отдельных частей текста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</a:rPr>
                        <a:t>2.8. Понимать чувства, мотивы, характеры героев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2.9. Понимать концептуальную информацию (авторскую позицию, коммуникативное намерение)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 Различать факт и мнение</a:t>
                      </a:r>
                    </a:p>
                  </a:txBody>
                  <a:tcPr marL="44429" marR="4442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3.1. Оценивать содержание текста или его элементов (примеров, аргументов, иллюстраций и т.п.) относительно целей автора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3.2. </a:t>
                      </a:r>
                      <a:r>
                        <a:rPr lang="ru-RU" sz="1400" b="1" dirty="0">
                          <a:effectLst/>
                        </a:rPr>
                        <a:t>Оценивать форму текста (структуру, стиль и т.д.), целесообразность использованных автором приемов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3.3. Понимать назначение структурной единицы текста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3.4</a:t>
                      </a:r>
                      <a:r>
                        <a:rPr lang="ru-RU" sz="1400" b="1" dirty="0">
                          <a:effectLst/>
                        </a:rPr>
                        <a:t>. Оценивать полноту, достоверность информации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3.5. Оценивать нейтральность (объективность) источника информации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3.5. Обнаруживать противоречия, содержащиеся в одном или нескольких текстах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3.6. Высказывать и обосновывать собственную точку зрения по вопросу, обсуждаемому в тексте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3.7. Применять информацию, полученную из текстов для решения новых учебно-практических, учебно-познавательных задач (в новой ситуации) без привлечения фоновых знаний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3.8. Применять информацию, полученную из текстов для решения новых учебно-практических, учебно-познавательных задач (в новой ситуации) с привлечением фоновых знаний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9" marR="4442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2972949"/>
                  </a:ext>
                </a:extLst>
              </a:tr>
            </a:tbl>
          </a:graphicData>
        </a:graphic>
      </p:graphicFrame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EDE0AB1-66E1-4832-AAB1-2ED6BF3E5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291" y="93307"/>
            <a:ext cx="11204510" cy="457199"/>
          </a:xfrm>
        </p:spPr>
        <p:txBody>
          <a:bodyPr>
            <a:noAutofit/>
          </a:bodyPr>
          <a:lstStyle/>
          <a:p>
            <a:r>
              <a:rPr lang="ru-RU" sz="3200" b="1" dirty="0">
                <a:hlinkClick r:id="rId2" action="ppaction://hlinkfile"/>
              </a:rPr>
              <a:t>Читательские умения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518340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7266288-3EDB-E954-34FC-59D60FF63E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Задания и вопросы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16C371BA-428A-0F33-2259-420C78176D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6852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DA16A6-556E-4152-8B26-F8D7D6135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60351"/>
            <a:ext cx="10142376" cy="1223963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Общие принципы подбора заданий (для множественных противоречивых текстов, для оценки достоверности информации)</a:t>
            </a:r>
          </a:p>
        </p:txBody>
      </p:sp>
      <p:sp>
        <p:nvSpPr>
          <p:cNvPr id="53251" name="Объект 2">
            <a:extLst>
              <a:ext uri="{FF2B5EF4-FFF2-40B4-BE49-F238E27FC236}">
                <a16:creationId xmlns:a16="http://schemas.microsoft.com/office/drawing/2014/main" id="{044A5505-7AD0-BB55-C442-996543255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7788" y="1628776"/>
            <a:ext cx="10786187" cy="48839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altLang="ru-RU" sz="3200" dirty="0"/>
              <a:t>Необходимо работать с ключевыми аспектами темы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3200" dirty="0"/>
              <a:t>Необходимы задания, заставляющие сопоставлять и анализировать информацию из разных источников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3200" dirty="0"/>
              <a:t>Необходимы задания, позволяющие увидеть позицию по отношению к распространенным заблуждениям или возможным ошибкам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3200" dirty="0"/>
              <a:t>Необходимы практико-ориентированные задания помогающие принимать верные решения в жизни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3200" dirty="0"/>
              <a:t>Необходимо обращаться к разным читательским умениям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17295-C23E-4DBF-8A95-D471DD0D0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192" y="274637"/>
            <a:ext cx="9725608" cy="634083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Задания и вопросы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5CA7A1-D504-4326-BE08-F63E95E58E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192" y="908721"/>
            <a:ext cx="11346023" cy="554806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Часто используются ТОЛЬКО вопросы</a:t>
            </a:r>
          </a:p>
          <a:p>
            <a:pPr marL="0" indent="0">
              <a:buNone/>
            </a:pPr>
            <a:r>
              <a:rPr lang="ru-RU" dirty="0"/>
              <a:t>ВАЖНО!</a:t>
            </a:r>
          </a:p>
          <a:p>
            <a:pPr marL="0" indent="0">
              <a:buNone/>
            </a:pPr>
            <a:r>
              <a:rPr lang="ru-RU" dirty="0"/>
              <a:t>Формулировать задания</a:t>
            </a:r>
          </a:p>
          <a:p>
            <a:pPr marL="0" indent="0">
              <a:buNone/>
            </a:pPr>
            <a:r>
              <a:rPr lang="ru-RU" dirty="0"/>
              <a:t>Задания содержат слова в глагольной форме: что необходимо сделать? (логические операции)</a:t>
            </a:r>
          </a:p>
          <a:p>
            <a:pPr marL="0" indent="0">
              <a:buNone/>
            </a:pPr>
            <a:r>
              <a:rPr lang="ru-RU" i="1" dirty="0"/>
              <a:t>Например: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Прочитай…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Выдели…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Подчеркни…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Соотнеси…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Выдели основание…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Сравни…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Объясни (аргументируй)…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Подбери примеры…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Составь…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Выдели (раздели)… и т.п.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1D4F88-AD28-4313-9190-78EF75B9D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872" y="2631233"/>
            <a:ext cx="7159739" cy="348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121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EBB3F9-1952-F2AD-E464-06B3FF0AD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730" y="365126"/>
            <a:ext cx="10430069" cy="1081120"/>
          </a:xfrm>
        </p:spPr>
        <p:txBody>
          <a:bodyPr/>
          <a:lstStyle/>
          <a:p>
            <a:r>
              <a:rPr lang="ru-RU" dirty="0"/>
              <a:t>Формат заданий и вопросов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E534B9-1AAB-36D6-0456-5A1F85AA0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Вопрос с выбором верного (не верного) ответа </a:t>
            </a:r>
          </a:p>
          <a:p>
            <a:r>
              <a:rPr lang="ru-RU" u="sng" dirty="0"/>
              <a:t>Вопрос с множественным выбором</a:t>
            </a:r>
          </a:p>
          <a:p>
            <a:r>
              <a:rPr lang="ru-RU" dirty="0"/>
              <a:t>Вопрос с выбором правильного ответа и подтверждением его текстом </a:t>
            </a:r>
          </a:p>
          <a:p>
            <a:r>
              <a:rPr lang="ru-RU" dirty="0"/>
              <a:t>Вопрос с кратким ответом</a:t>
            </a:r>
          </a:p>
          <a:p>
            <a:r>
              <a:rPr lang="ru-RU" dirty="0"/>
              <a:t>Вопрос на соотнесение информации</a:t>
            </a:r>
          </a:p>
          <a:p>
            <a:r>
              <a:rPr lang="ru-RU" dirty="0"/>
              <a:t>Развернутый ответ</a:t>
            </a:r>
          </a:p>
          <a:p>
            <a:r>
              <a:rPr lang="ru-RU" dirty="0"/>
              <a:t>Ситуационные задачи (игровые задачи)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854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 flipV="1">
            <a:off x="1524000" y="4868864"/>
            <a:ext cx="3132138" cy="1512887"/>
          </a:xfrm>
          <a:prstGeom prst="line">
            <a:avLst/>
          </a:prstGeom>
          <a:noFill/>
          <a:ln w="165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 flipV="1">
            <a:off x="4656139" y="1989139"/>
            <a:ext cx="2160587" cy="2879725"/>
          </a:xfrm>
          <a:prstGeom prst="line">
            <a:avLst/>
          </a:prstGeom>
          <a:noFill/>
          <a:ln w="1651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 flipV="1">
            <a:off x="6816726" y="404814"/>
            <a:ext cx="3851275" cy="1584325"/>
          </a:xfrm>
          <a:prstGeom prst="line">
            <a:avLst/>
          </a:prstGeom>
          <a:noFill/>
          <a:ln w="165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 flipH="1">
            <a:off x="4727575" y="2060576"/>
            <a:ext cx="2160588" cy="2881313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H="1">
            <a:off x="1524001" y="4941889"/>
            <a:ext cx="3203575" cy="1582737"/>
          </a:xfrm>
          <a:prstGeom prst="line">
            <a:avLst/>
          </a:prstGeom>
          <a:noFill/>
          <a:ln w="508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flipH="1">
            <a:off x="6816726" y="549276"/>
            <a:ext cx="3851275" cy="1584325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 flipH="1">
            <a:off x="6888164" y="620714"/>
            <a:ext cx="3779837" cy="1512887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 flipH="1">
            <a:off x="4727575" y="2133601"/>
            <a:ext cx="2160588" cy="2879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 flipH="1">
            <a:off x="1524001" y="5013326"/>
            <a:ext cx="3203575" cy="15843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 rot="-1478256">
            <a:off x="1524000" y="5113308"/>
            <a:ext cx="29146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Обучение чтению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 rot="18722964">
            <a:off x="2755668" y="3028798"/>
            <a:ext cx="43894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0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Чтение</a:t>
            </a:r>
            <a:r>
              <a:rPr lang="ru-RU" sz="2800" b="1" dirty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для обучения 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 rot="20451599">
            <a:off x="6352146" y="596116"/>
            <a:ext cx="34258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Чтение для решения собственных задач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23792" y="5661248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PIRLS</a:t>
            </a:r>
            <a:endParaRPr lang="ru-RU" sz="4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176120" y="2636912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PISA</a:t>
            </a:r>
            <a:endParaRPr lang="ru-RU" sz="4000" b="1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 flipH="1" flipV="1">
            <a:off x="7032104" y="2132856"/>
            <a:ext cx="360040" cy="57606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1274" idx="0"/>
          </p:cNvCxnSpPr>
          <p:nvPr/>
        </p:nvCxnSpPr>
        <p:spPr>
          <a:xfrm flipH="1" flipV="1">
            <a:off x="4727576" y="5013326"/>
            <a:ext cx="360313" cy="719931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76670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A1F78BA4-A450-4D1F-9E70-37A107B8E7A7}"/>
              </a:ext>
            </a:extLst>
          </p:cNvPr>
          <p:cNvGraphicFramePr>
            <a:graphicFrameLocks noGrp="1"/>
          </p:cNvGraphicFramePr>
          <p:nvPr/>
        </p:nvGraphicFramePr>
        <p:xfrm>
          <a:off x="429207" y="188640"/>
          <a:ext cx="11355355" cy="659571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76329">
                  <a:extLst>
                    <a:ext uri="{9D8B030D-6E8A-4147-A177-3AD203B41FA5}">
                      <a16:colId xmlns:a16="http://schemas.microsoft.com/office/drawing/2014/main" val="1325623308"/>
                    </a:ext>
                  </a:extLst>
                </a:gridCol>
                <a:gridCol w="9279026">
                  <a:extLst>
                    <a:ext uri="{9D8B030D-6E8A-4147-A177-3AD203B41FA5}">
                      <a16:colId xmlns:a16="http://schemas.microsoft.com/office/drawing/2014/main" val="2320820321"/>
                    </a:ext>
                  </a:extLst>
                </a:gridCol>
              </a:tblGrid>
              <a:tr h="926586">
                <a:tc>
                  <a:txBody>
                    <a:bodyPr/>
                    <a:lstStyle/>
                    <a:p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</a:rPr>
                        <a:t>Группы читательских умений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889" marR="6788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Типология вопросов</a:t>
                      </a:r>
                    </a:p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Формулировки заданий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889" marR="6788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1484839"/>
                  </a:ext>
                </a:extLst>
              </a:tr>
              <a:tr h="5669130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1. Находить и извлекать информацию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889" marR="6788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Вопросы и задания на точное воспроизведение информации: дат, имен, географических названий, понятий, утверждений (Укажи, назови, выдели, …Кто, где, когда…)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Заполнение таблицы, в которую уже занесены характеристики (параметры), определения, «величины» необходимо вписать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Вопросы на воспроизведение последовательности информации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 о содержании текста (Какие сведения можно извлечь из текста, сведения о…)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Вопросы на установление соответствий (только та информации, которая представлена в текстах)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Вопросы и задания на определение множественной информации (например, отметь знаком те факты, которые есть в тексте, или определи информации, которой нет в тексте)</a:t>
                      </a:r>
                    </a:p>
                    <a:p>
                      <a:pPr algn="just"/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just"/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 с выбором верного (не верного) ответа </a:t>
                      </a:r>
                    </a:p>
                    <a:p>
                      <a:pPr algn="just"/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 с выбором правильного ответа и подтверждением его текстом </a:t>
                      </a:r>
                    </a:p>
                    <a:p>
                      <a:pPr algn="just"/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 с кратким ответом</a:t>
                      </a:r>
                    </a:p>
                    <a:p>
                      <a:pPr algn="just"/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 на соотнесение информации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889" marR="6788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75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5055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7E745562-4038-43A4-809A-B6466A3F8A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052694"/>
              </p:ext>
            </p:extLst>
          </p:nvPr>
        </p:nvGraphicFramePr>
        <p:xfrm>
          <a:off x="438539" y="188640"/>
          <a:ext cx="11299371" cy="64807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77973">
                  <a:extLst>
                    <a:ext uri="{9D8B030D-6E8A-4147-A177-3AD203B41FA5}">
                      <a16:colId xmlns:a16="http://schemas.microsoft.com/office/drawing/2014/main" val="2504003172"/>
                    </a:ext>
                  </a:extLst>
                </a:gridCol>
                <a:gridCol w="9921398">
                  <a:extLst>
                    <a:ext uri="{9D8B030D-6E8A-4147-A177-3AD203B41FA5}">
                      <a16:colId xmlns:a16="http://schemas.microsoft.com/office/drawing/2014/main" val="3222088750"/>
                    </a:ext>
                  </a:extLst>
                </a:gridCol>
              </a:tblGrid>
              <a:tr h="6480720">
                <a:tc>
                  <a:txBody>
                    <a:bodyPr/>
                    <a:lstStyle/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2. Интегрировать и интерпретировать информацию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716" marR="2571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с выбором нескольких ответов, (например, отметь знаком те утверждения, которые есть в тексте, или отметь верные (не верные) утверждения)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«Игровые» задания с закрытой информацией, проверяющие общее понимание (например, А и В поспорили, А утверждает, что…, а В утверждает что… Кто из них прав?)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Вопросы, на определение цели написания текста, например, Кому было адресовано послание (текст)?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Как создатели текста пишут о … (ком, чем) (задания с выбором ответа)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Подкрепите цитатами из текста (или обоснованно опровергните) следующее утверждение: цель создателей произведения - …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Как описывается в тексте …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определение главных и второстепенных фактов 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Определение главной идеи (мысли) высказывания, текста (собственные формулировки, задания с выбором ответов)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Определение главного понятия, идеи текста, аргументируя словами из текста (подчеркни, слова, которые подтверждают ответ)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Подберите наиболее подходящий заголовок из предложенных ниже вариантов (озаглавьте текст)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Замени содержание рассказа (текста) пословицей, поговоркой, афоризмом 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 с выбором правильного ответа и подтверждением его текстом или своими словами об авторской точке зрения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Оценка типа и характера аргументации автора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Извлечение информации, не явно представленной в тексте, например, определить отношение автора к событиям и действующим лицам</a:t>
                      </a:r>
                    </a:p>
                  </a:txBody>
                  <a:tcPr marL="25716" marR="2571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854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29492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7E745562-4038-43A4-809A-B6466A3F8A57}"/>
              </a:ext>
            </a:extLst>
          </p:cNvPr>
          <p:cNvGraphicFramePr>
            <a:graphicFrameLocks noGrp="1"/>
          </p:cNvGraphicFramePr>
          <p:nvPr/>
        </p:nvGraphicFramePr>
        <p:xfrm>
          <a:off x="326571" y="116632"/>
          <a:ext cx="11588621" cy="65547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614808">
                  <a:extLst>
                    <a:ext uri="{9D8B030D-6E8A-4147-A177-3AD203B41FA5}">
                      <a16:colId xmlns:a16="http://schemas.microsoft.com/office/drawing/2014/main" val="2504003172"/>
                    </a:ext>
                  </a:extLst>
                </a:gridCol>
                <a:gridCol w="9973813">
                  <a:extLst>
                    <a:ext uri="{9D8B030D-6E8A-4147-A177-3AD203B41FA5}">
                      <a16:colId xmlns:a16="http://schemas.microsoft.com/office/drawing/2014/main" val="3222088750"/>
                    </a:ext>
                  </a:extLst>
                </a:gridCol>
              </a:tblGrid>
              <a:tr h="6554756">
                <a:tc>
                  <a:txBody>
                    <a:bodyPr/>
                    <a:lstStyle/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2. Интегрировать и интерпретировать информацию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716" marR="2571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на структурирование текста (абзацы, план)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классификацию фактов, (например, Выделите из текста факты, которые доказывают … Подчеркните одной чертой то, что автор считает … (целями, симптомами и т.п.), двумя чертами то, что автор относит к… (причинам, участникам, следствиям и т.д.). 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обоснование классификации периодов, явлений, выделение и обоснование критериев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Вопросы, связанные с анализом, обобщением фактов и определение стоящего за ними процесса (используя различные тексты фотографии, схемы, таблицы, картины и т.п.), например, о каком событии…  рассказывает …? Дайте подробный комментарий, опираясь на детали изображения. Проанализируйте данные… Выделите (сформулируйте) основной процесс (явление)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на соотнесение информации, представленной в разных типах источников (документы, картины, фотографии), например, определите, к какому из документов относится каждая из иллюстраций. На чем основаны Ваши выводы? 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Вопросы, связанные с переносом информации на разные типы текстов (перекодирование информации), например, Дан древнерусский алфавит и высказывание на щите. Вопрос - прочти, что написано на щите. Перенос информации в тексте на карту, в схему 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Выбор оценки из числа предложенных, обоснование выбора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объяснения, обоснования. Объясните, почему… зачем? Назовите не менее трех аргументов 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Выявление информации и объяснение с помощью этой информации новой ситуации, нового текста, например, Используя информацию о …, описанную, объясните смысл нижеприведенных пословиц. (Объясните в связи, с какими указами, событиями на Руси появились пословицы)</a:t>
                      </a:r>
                    </a:p>
                  </a:txBody>
                  <a:tcPr marL="25716" marR="2571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854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89568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264E9A2-B529-439F-88B4-CC024DAEC3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681392"/>
              </p:ext>
            </p:extLst>
          </p:nvPr>
        </p:nvGraphicFramePr>
        <p:xfrm>
          <a:off x="205273" y="332656"/>
          <a:ext cx="11719249" cy="63367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31468">
                  <a:extLst>
                    <a:ext uri="{9D8B030D-6E8A-4147-A177-3AD203B41FA5}">
                      <a16:colId xmlns:a16="http://schemas.microsoft.com/office/drawing/2014/main" val="2512838488"/>
                    </a:ext>
                  </a:extLst>
                </a:gridCol>
                <a:gridCol w="9687781">
                  <a:extLst>
                    <a:ext uri="{9D8B030D-6E8A-4147-A177-3AD203B41FA5}">
                      <a16:colId xmlns:a16="http://schemas.microsoft.com/office/drawing/2014/main" val="3442129571"/>
                    </a:ext>
                  </a:extLst>
                </a:gridCol>
              </a:tblGrid>
              <a:tr h="6336704">
                <a:tc>
                  <a:txBody>
                    <a:bodyPr/>
                    <a:lstStyle/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</a:rPr>
                        <a:t>3. Осмысливать и оценивать содержание и форму текста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на различение фактической информации от мнения автора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обоснование типов (жанров) текстов 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о целях использования приемов построения текста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обоснование необходимости использования текстов для изучения темы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достоверность информации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поиск противоречивой информации (Какому утверждению автора текста А противоречит автор текста Б) присутствуют ли противоречия в суждениях авторов текста…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Вопросы, связанные с общей оценкой текстов, исходя из происхождения и цели написания источника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о цели использования структурных элементов составного текста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587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311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3278" y="404664"/>
            <a:ext cx="9287522" cy="1012974"/>
          </a:xfrm>
        </p:spPr>
        <p:txBody>
          <a:bodyPr>
            <a:normAutofit fontScale="90000"/>
          </a:bodyPr>
          <a:lstStyle/>
          <a:p>
            <a:pPr lvl="0"/>
            <a:br>
              <a:rPr lang="ru-RU" sz="3100" dirty="0"/>
            </a:br>
            <a:r>
              <a:rPr lang="ru-RU" sz="3600" b="1" dirty="0">
                <a:latin typeface="+mn-lt"/>
              </a:rPr>
              <a:t>Какие характеристики читательской грамотности должны учитываться при учебном процессе?</a:t>
            </a:r>
            <a:br>
              <a:rPr lang="ru-RU" sz="3600" b="1" dirty="0">
                <a:latin typeface="+mn-lt"/>
              </a:rPr>
            </a:br>
            <a:endParaRPr lang="ru-RU" sz="3600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3176" y="1713390"/>
            <a:ext cx="10350623" cy="4463573"/>
          </a:xfrm>
        </p:spPr>
        <p:txBody>
          <a:bodyPr>
            <a:normAutofit lnSpcReduction="10000"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sz="4400" dirty="0">
                <a:ea typeface="Verdana" panose="020B0604030504040204" pitchFamily="34" charset="0"/>
                <a:cs typeface="Verdana" panose="020B0604030504040204" pitchFamily="34" charset="0"/>
              </a:rPr>
              <a:t>Ситуации (учебные ситуации как ситуации чтения)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4400" dirty="0">
                <a:ea typeface="Verdana" panose="020B0604030504040204" pitchFamily="34" charset="0"/>
                <a:cs typeface="Verdana" panose="020B0604030504040204" pitchFamily="34" charset="0"/>
              </a:rPr>
              <a:t>Текст (группа текстов, </a:t>
            </a:r>
            <a:r>
              <a:rPr lang="ru-RU" sz="4400" dirty="0" err="1">
                <a:ea typeface="Verdana" panose="020B0604030504040204" pitchFamily="34" charset="0"/>
                <a:cs typeface="Verdana" panose="020B0604030504040204" pitchFamily="34" charset="0"/>
              </a:rPr>
              <a:t>тектовый</a:t>
            </a:r>
            <a:r>
              <a:rPr lang="ru-RU" sz="4400" dirty="0">
                <a:ea typeface="Verdana" panose="020B0604030504040204" pitchFamily="34" charset="0"/>
                <a:cs typeface="Verdana" panose="020B0604030504040204" pitchFamily="34" charset="0"/>
              </a:rPr>
              <a:t> конструкт)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4400" b="1" dirty="0">
                <a:solidFill>
                  <a:srgbClr val="C0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Читательские умения (читательские действия и стратегии при ответе на задания к текстам)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C2BEAAC-AFA9-4CF5-AEC9-D100D2E78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507" y="298580"/>
            <a:ext cx="10759621" cy="653143"/>
          </a:xfrm>
        </p:spPr>
        <p:txBody>
          <a:bodyPr>
            <a:normAutofit/>
          </a:bodyPr>
          <a:lstStyle/>
          <a:p>
            <a:r>
              <a:rPr lang="ru-RU" sz="4000" b="1" dirty="0"/>
              <a:t>Состав задачи для ЧГ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F03E9F3-5B12-455B-AC1B-70EFF37FB9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507" y="1110343"/>
            <a:ext cx="10834266" cy="5449077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Задача состоит из текста (или группы текстов) и вопросов к нему (к ним)</a:t>
            </a:r>
          </a:p>
          <a:p>
            <a:r>
              <a:rPr lang="ru-RU" sz="2800" dirty="0">
                <a:solidFill>
                  <a:schemeClr val="tx1"/>
                </a:solidFill>
              </a:rPr>
              <a:t>Для выполнения заданий необходимо </a:t>
            </a:r>
            <a:r>
              <a:rPr lang="ru-RU" sz="2800" b="1" dirty="0">
                <a:solidFill>
                  <a:schemeClr val="tx1"/>
                </a:solidFill>
              </a:rPr>
              <a:t>специально организовать </a:t>
            </a:r>
            <a:r>
              <a:rPr lang="ru-RU" sz="2800" dirty="0">
                <a:solidFill>
                  <a:schemeClr val="tx1"/>
                </a:solidFill>
              </a:rPr>
              <a:t>ситуацию чтения  </a:t>
            </a:r>
          </a:p>
          <a:p>
            <a:r>
              <a:rPr lang="ru-RU" sz="2800" dirty="0">
                <a:solidFill>
                  <a:schemeClr val="tx1"/>
                </a:solidFill>
              </a:rPr>
              <a:t>В качестве </a:t>
            </a:r>
            <a:r>
              <a:rPr lang="ru-RU" sz="2800" b="1" dirty="0">
                <a:solidFill>
                  <a:schemeClr val="tx1"/>
                </a:solidFill>
              </a:rPr>
              <a:t>основного</a:t>
            </a:r>
            <a:r>
              <a:rPr lang="ru-RU" sz="2800" dirty="0">
                <a:solidFill>
                  <a:schemeClr val="tx1"/>
                </a:solidFill>
              </a:rPr>
              <a:t> может выступать </a:t>
            </a:r>
            <a:r>
              <a:rPr lang="ru-RU" sz="2800" b="1" dirty="0">
                <a:solidFill>
                  <a:schemeClr val="tx1"/>
                </a:solidFill>
              </a:rPr>
              <a:t>один или несколько текстов</a:t>
            </a:r>
            <a:r>
              <a:rPr lang="ru-RU" sz="2800" dirty="0">
                <a:solidFill>
                  <a:schemeClr val="tx1"/>
                </a:solidFill>
              </a:rPr>
              <a:t>, объединенных одной темой, проблемой, одним автором, одним жанром или иными общими признаками. </a:t>
            </a:r>
            <a:r>
              <a:rPr lang="ru-RU" sz="2800" b="1" dirty="0">
                <a:solidFill>
                  <a:schemeClr val="tx1"/>
                </a:solidFill>
              </a:rPr>
              <a:t>Дополнительные тексты </a:t>
            </a:r>
            <a:r>
              <a:rPr lang="ru-RU" sz="2800" dirty="0">
                <a:solidFill>
                  <a:schemeClr val="tx1"/>
                </a:solidFill>
              </a:rPr>
              <a:t>могут </a:t>
            </a:r>
            <a:r>
              <a:rPr lang="ru-RU" sz="2800" b="1" dirty="0">
                <a:solidFill>
                  <a:schemeClr val="tx1"/>
                </a:solidFill>
              </a:rPr>
              <a:t>включаться в отдельные вопросы задачи или предварять их</a:t>
            </a:r>
            <a:r>
              <a:rPr lang="ru-RU" sz="2800" dirty="0">
                <a:solidFill>
                  <a:schemeClr val="tx1"/>
                </a:solidFill>
              </a:rPr>
              <a:t>.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Количество вопросов зависит от типа и количества текстов, положенных в основу задачи, от моделируемой ситуации, от предполагаемого способа, места и формы использования задачи (на уроке, вне урока, самопроверка,  индивидуальная работа, групповая работа и т.п.)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0335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Line 3"/>
          <p:cNvSpPr>
            <a:spLocks noChangeShapeType="1"/>
          </p:cNvSpPr>
          <p:nvPr/>
        </p:nvSpPr>
        <p:spPr bwMode="auto">
          <a:xfrm>
            <a:off x="3216275" y="1123950"/>
            <a:ext cx="57594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33795" name="Line 4"/>
          <p:cNvSpPr>
            <a:spLocks noChangeShapeType="1"/>
          </p:cNvSpPr>
          <p:nvPr/>
        </p:nvSpPr>
        <p:spPr bwMode="auto">
          <a:xfrm>
            <a:off x="3216275" y="1123951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33796" name="Line 5"/>
          <p:cNvSpPr>
            <a:spLocks noChangeShapeType="1"/>
          </p:cNvSpPr>
          <p:nvPr/>
        </p:nvSpPr>
        <p:spPr bwMode="auto">
          <a:xfrm>
            <a:off x="8975725" y="1123951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70661" name="Text Box 6"/>
          <p:cNvSpPr txBox="1">
            <a:spLocks noChangeArrowheads="1"/>
          </p:cNvSpPr>
          <p:nvPr/>
        </p:nvSpPr>
        <p:spPr bwMode="auto">
          <a:xfrm>
            <a:off x="2424113" y="1484313"/>
            <a:ext cx="1439862" cy="83026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>
                <a:solidFill>
                  <a:srgbClr val="002060"/>
                </a:solidFill>
              </a:rPr>
              <a:t>Опора на текст</a:t>
            </a:r>
          </a:p>
        </p:txBody>
      </p:sp>
      <p:sp>
        <p:nvSpPr>
          <p:cNvPr id="70662" name="Text Box 7"/>
          <p:cNvSpPr txBox="1">
            <a:spLocks noChangeArrowheads="1"/>
          </p:cNvSpPr>
          <p:nvPr/>
        </p:nvSpPr>
        <p:spPr bwMode="auto">
          <a:xfrm>
            <a:off x="7751763" y="1484313"/>
            <a:ext cx="2303462" cy="12001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>
                <a:solidFill>
                  <a:srgbClr val="002060"/>
                </a:solidFill>
              </a:rPr>
              <a:t>Опора на </a:t>
            </a:r>
            <a:r>
              <a:rPr lang="ru-RU" sz="2400" dirty="0" err="1">
                <a:solidFill>
                  <a:srgbClr val="002060"/>
                </a:solidFill>
              </a:rPr>
              <a:t>внетекстовое</a:t>
            </a:r>
            <a:r>
              <a:rPr lang="ru-RU" sz="2400" dirty="0">
                <a:solidFill>
                  <a:srgbClr val="002060"/>
                </a:solidFill>
              </a:rPr>
              <a:t> знание</a:t>
            </a:r>
          </a:p>
        </p:txBody>
      </p:sp>
      <p:sp>
        <p:nvSpPr>
          <p:cNvPr id="33799" name="Rectangle 8"/>
          <p:cNvSpPr>
            <a:spLocks noChangeArrowheads="1"/>
          </p:cNvSpPr>
          <p:nvPr/>
        </p:nvSpPr>
        <p:spPr bwMode="auto">
          <a:xfrm>
            <a:off x="8128478" y="3240004"/>
            <a:ext cx="1675445" cy="1200321"/>
          </a:xfrm>
          <a:prstGeom prst="rect">
            <a:avLst/>
          </a:prstGeom>
          <a:solidFill>
            <a:srgbClr val="EF8975"/>
          </a:solidFill>
          <a:ln w="9525">
            <a:noFill/>
            <a:miter lim="800000"/>
            <a:headEnd/>
            <a:tailEnd/>
          </a:ln>
        </p:spPr>
        <p:txBody>
          <a:bodyPr wrap="none" lIns="91433" tIns="45716" rIns="91433" bIns="45716" anchor="ctr">
            <a:sp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</a:rPr>
              <a:t>3.</a:t>
            </a:r>
          </a:p>
          <a:p>
            <a:pPr algn="ctr"/>
            <a:r>
              <a:rPr lang="ru-RU" sz="2400">
                <a:solidFill>
                  <a:srgbClr val="002060"/>
                </a:solidFill>
              </a:rPr>
              <a:t>осмыслить </a:t>
            </a:r>
          </a:p>
          <a:p>
            <a:pPr algn="ctr"/>
            <a:r>
              <a:rPr lang="ru-RU" sz="2400">
                <a:solidFill>
                  <a:srgbClr val="002060"/>
                </a:solidFill>
              </a:rPr>
              <a:t>и оценить </a:t>
            </a:r>
          </a:p>
        </p:txBody>
      </p:sp>
      <p:sp>
        <p:nvSpPr>
          <p:cNvPr id="33800" name="Line 9"/>
          <p:cNvSpPr>
            <a:spLocks noChangeShapeType="1"/>
          </p:cNvSpPr>
          <p:nvPr/>
        </p:nvSpPr>
        <p:spPr bwMode="auto">
          <a:xfrm>
            <a:off x="8975725" y="2636838"/>
            <a:ext cx="0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70665" name="Rectangle 10"/>
          <p:cNvSpPr>
            <a:spLocks noChangeArrowheads="1"/>
          </p:cNvSpPr>
          <p:nvPr/>
        </p:nvSpPr>
        <p:spPr bwMode="auto">
          <a:xfrm>
            <a:off x="6982343" y="5369973"/>
            <a:ext cx="1522967" cy="7694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91433" tIns="45716" rIns="91433" bIns="45716" anchor="ctr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002060"/>
                </a:solidFill>
              </a:rPr>
              <a:t>содержание</a:t>
            </a:r>
          </a:p>
          <a:p>
            <a:pPr algn="ctr">
              <a:defRPr/>
            </a:pPr>
            <a:r>
              <a:rPr lang="ru-RU" sz="2000" dirty="0">
                <a:solidFill>
                  <a:srgbClr val="002060"/>
                </a:solidFill>
              </a:rPr>
              <a:t>текста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0666" name="Rectangle 11"/>
          <p:cNvSpPr>
            <a:spLocks noChangeArrowheads="1"/>
          </p:cNvSpPr>
          <p:nvPr/>
        </p:nvSpPr>
        <p:spPr bwMode="auto">
          <a:xfrm>
            <a:off x="9565643" y="5446713"/>
            <a:ext cx="1414140" cy="7694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33" tIns="45716" rIns="91433" bIns="45716" anchor="ctr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002060"/>
                </a:solidFill>
              </a:rPr>
              <a:t>форму</a:t>
            </a:r>
          </a:p>
          <a:p>
            <a:pPr algn="ctr">
              <a:defRPr/>
            </a:pPr>
            <a:r>
              <a:rPr lang="ru-RU" sz="2000" dirty="0">
                <a:solidFill>
                  <a:srgbClr val="002060"/>
                </a:solidFill>
              </a:rPr>
              <a:t>текста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3803" name="Line 12"/>
          <p:cNvSpPr>
            <a:spLocks noChangeShapeType="1"/>
          </p:cNvSpPr>
          <p:nvPr/>
        </p:nvSpPr>
        <p:spPr bwMode="auto">
          <a:xfrm>
            <a:off x="8975725" y="4508501"/>
            <a:ext cx="0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33804" name="Line 13"/>
          <p:cNvSpPr>
            <a:spLocks noChangeShapeType="1"/>
          </p:cNvSpPr>
          <p:nvPr/>
        </p:nvSpPr>
        <p:spPr bwMode="auto">
          <a:xfrm>
            <a:off x="7535863" y="5013325"/>
            <a:ext cx="27368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33805" name="Line 14"/>
          <p:cNvSpPr>
            <a:spLocks noChangeShapeType="1"/>
          </p:cNvSpPr>
          <p:nvPr/>
        </p:nvSpPr>
        <p:spPr bwMode="auto">
          <a:xfrm>
            <a:off x="7535863" y="5013326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33806" name="Line 15"/>
          <p:cNvSpPr>
            <a:spLocks noChangeShapeType="1"/>
          </p:cNvSpPr>
          <p:nvPr/>
        </p:nvSpPr>
        <p:spPr bwMode="auto">
          <a:xfrm flipH="1">
            <a:off x="10272713" y="5013325"/>
            <a:ext cx="0" cy="4333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33807" name="Line 16"/>
          <p:cNvSpPr>
            <a:spLocks noChangeShapeType="1"/>
          </p:cNvSpPr>
          <p:nvPr/>
        </p:nvSpPr>
        <p:spPr bwMode="auto">
          <a:xfrm>
            <a:off x="3216275" y="2276475"/>
            <a:ext cx="0" cy="503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33808" name="Line 17"/>
          <p:cNvSpPr>
            <a:spLocks noChangeShapeType="1"/>
          </p:cNvSpPr>
          <p:nvPr/>
        </p:nvSpPr>
        <p:spPr bwMode="auto">
          <a:xfrm>
            <a:off x="2566988" y="2781300"/>
            <a:ext cx="27368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33809" name="Line 18"/>
          <p:cNvSpPr>
            <a:spLocks noChangeShapeType="1"/>
          </p:cNvSpPr>
          <p:nvPr/>
        </p:nvSpPr>
        <p:spPr bwMode="auto">
          <a:xfrm>
            <a:off x="2566988" y="2781300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33810" name="Line 19"/>
          <p:cNvSpPr>
            <a:spLocks noChangeShapeType="1"/>
          </p:cNvSpPr>
          <p:nvPr/>
        </p:nvSpPr>
        <p:spPr bwMode="auto">
          <a:xfrm>
            <a:off x="5303838" y="2781300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91433" tIns="45716" rIns="91433" bIns="45716"/>
          <a:lstStyle/>
          <a:p>
            <a:endParaRPr lang="ru-RU"/>
          </a:p>
        </p:txBody>
      </p:sp>
      <p:sp>
        <p:nvSpPr>
          <p:cNvPr id="70675" name="Rectangle 20"/>
          <p:cNvSpPr>
            <a:spLocks noChangeArrowheads="1"/>
          </p:cNvSpPr>
          <p:nvPr/>
        </p:nvSpPr>
        <p:spPr bwMode="auto">
          <a:xfrm>
            <a:off x="1631951" y="3328989"/>
            <a:ext cx="2519363" cy="15700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 anchor="ctr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</a:rPr>
              <a:t>1.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</a:rPr>
              <a:t>найти и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</a:rPr>
              <a:t>извлечь </a:t>
            </a:r>
          </a:p>
          <a:p>
            <a:pPr algn="ctr">
              <a:defRPr/>
            </a:pPr>
            <a:r>
              <a:rPr lang="ru-RU" sz="2400" i="1" dirty="0">
                <a:solidFill>
                  <a:srgbClr val="002060"/>
                </a:solidFill>
              </a:rPr>
              <a:t>(информацию</a:t>
            </a:r>
            <a:r>
              <a:rPr lang="ru-RU" i="1" dirty="0">
                <a:solidFill>
                  <a:srgbClr val="002060"/>
                </a:solidFill>
              </a:rPr>
              <a:t>)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0676" name="Rectangle 21"/>
          <p:cNvSpPr>
            <a:spLocks noChangeArrowheads="1"/>
          </p:cNvSpPr>
          <p:nvPr/>
        </p:nvSpPr>
        <p:spPr bwMode="auto">
          <a:xfrm>
            <a:off x="4295775" y="3259239"/>
            <a:ext cx="3168650" cy="15031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 anchor="ctr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</a:rPr>
              <a:t>2.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</a:rPr>
              <a:t>интегрировать и 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</a:rPr>
              <a:t>интерпретировать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400" i="1" dirty="0">
                <a:solidFill>
                  <a:srgbClr val="002060"/>
                </a:solidFill>
              </a:rPr>
              <a:t>(сообщения текста)</a:t>
            </a:r>
            <a:r>
              <a:rPr lang="ru-RU" dirty="0"/>
              <a:t> </a:t>
            </a:r>
          </a:p>
        </p:txBody>
      </p:sp>
      <p:pic>
        <p:nvPicPr>
          <p:cNvPr id="33813" name="Picture 23" descr="книга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214" y="0"/>
            <a:ext cx="1871695" cy="140178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3814" name="Прямоугольник 22"/>
          <p:cNvSpPr>
            <a:spLocks noChangeArrowheads="1"/>
          </p:cNvSpPr>
          <p:nvPr/>
        </p:nvSpPr>
        <p:spPr bwMode="auto">
          <a:xfrm>
            <a:off x="2135561" y="120650"/>
            <a:ext cx="8040315" cy="790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/>
              <a:t>Чтение и понимание текстов </a:t>
            </a:r>
            <a:r>
              <a:rPr lang="en-US" sz="2800" b="1" dirty="0"/>
              <a:t>(PIRLS)</a:t>
            </a:r>
          </a:p>
          <a:p>
            <a:pPr algn="ctr">
              <a:lnSpc>
                <a:spcPct val="80000"/>
              </a:lnSpc>
            </a:pPr>
            <a:r>
              <a:rPr lang="ru-RU" sz="2800" b="1" dirty="0"/>
              <a:t>Читательская грамотность</a:t>
            </a:r>
            <a:r>
              <a:rPr lang="en-US" sz="2800" b="1" dirty="0"/>
              <a:t>(PISA)</a:t>
            </a:r>
            <a:endParaRPr lang="ru-RU" sz="2800" b="1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AA382A-19E8-DABB-6F3A-990D7ACC2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762" y="274638"/>
            <a:ext cx="10450287" cy="85010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dirty="0"/>
              <a:t>Группы читательских умений: российский мониторинг оценки ЧГ</a:t>
            </a:r>
          </a:p>
        </p:txBody>
      </p:sp>
      <p:sp>
        <p:nvSpPr>
          <p:cNvPr id="36867" name="Содержимое 2">
            <a:extLst>
              <a:ext uri="{FF2B5EF4-FFF2-40B4-BE49-F238E27FC236}">
                <a16:creationId xmlns:a16="http://schemas.microsoft.com/office/drawing/2014/main" id="{9167DED7-8E7D-770B-059B-6ACF887D7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763" y="1502229"/>
            <a:ext cx="10711543" cy="5166859"/>
          </a:xfrm>
        </p:spPr>
        <p:txBody>
          <a:bodyPr/>
          <a:lstStyle/>
          <a:p>
            <a:pPr marL="0" indent="0">
              <a:buNone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1</a:t>
            </a:r>
            <a:r>
              <a:rPr lang="ru-RU" alt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ru-RU" altLang="ru-RU" sz="3600" dirty="0">
                <a:solidFill>
                  <a:srgbClr val="000000"/>
                </a:solidFill>
                <a:cs typeface="Calibri" panose="020F0502020204030204" pitchFamily="34" charset="0"/>
              </a:rPr>
              <a:t>Читательские действия, связанные с нахождением и извлечением информации из текста</a:t>
            </a:r>
          </a:p>
          <a:p>
            <a:pPr marL="0" indent="0">
              <a:buNone/>
            </a:pPr>
            <a:r>
              <a:rPr lang="ru-RU" altLang="ru-RU" sz="3600" dirty="0">
                <a:solidFill>
                  <a:srgbClr val="000000"/>
                </a:solidFill>
                <a:cs typeface="Calibri" panose="020F0502020204030204" pitchFamily="34" charset="0"/>
              </a:rPr>
              <a:t>2. Читательские действия, связанные с интеграцией и интерпретацией информации</a:t>
            </a:r>
          </a:p>
          <a:p>
            <a:pPr marL="0" indent="0">
              <a:buNone/>
            </a:pPr>
            <a:r>
              <a:rPr lang="ru-RU" altLang="ru-RU" sz="3600" dirty="0">
                <a:solidFill>
                  <a:srgbClr val="000000"/>
                </a:solidFill>
                <a:cs typeface="Calibri" panose="020F0502020204030204" pitchFamily="34" charset="0"/>
              </a:rPr>
              <a:t>3. Читательские действия, связанные с осмыслением и оценкой текста, связанные с использованием информации из текста </a:t>
            </a:r>
          </a:p>
          <a:p>
            <a:pPr marL="0" indent="0"/>
            <a:endParaRPr lang="ru-RU" alt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FDD72D3-A1DE-4685-9A66-63503A5B55EA}"/>
              </a:ext>
            </a:extLst>
          </p:cNvPr>
          <p:cNvSpPr/>
          <p:nvPr/>
        </p:nvSpPr>
        <p:spPr>
          <a:xfrm>
            <a:off x="8084740" y="173003"/>
            <a:ext cx="3614900" cy="543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933" dirty="0">
                <a:solidFill>
                  <a:schemeClr val="bg1"/>
                </a:solidFill>
              </a:rPr>
              <a:t>Читательские умения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A14A61A-1B57-46ED-9000-EC558C33C83F}"/>
              </a:ext>
            </a:extLst>
          </p:cNvPr>
          <p:cNvSpPr/>
          <p:nvPr/>
        </p:nvSpPr>
        <p:spPr>
          <a:xfrm>
            <a:off x="410547" y="345233"/>
            <a:ext cx="113146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u="sng" dirty="0">
                <a:solidFill>
                  <a:srgbClr val="0070C0"/>
                </a:solidFill>
              </a:rPr>
              <a:t>Группа читательских умений 1:</a:t>
            </a:r>
            <a:r>
              <a:rPr lang="ru-RU" sz="3200" dirty="0">
                <a:solidFill>
                  <a:srgbClr val="0070C0"/>
                </a:solidFill>
              </a:rPr>
              <a:t> умение находить и извлекать информацию из текста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563B30C-0702-4D79-A0F1-F874AEB4CC46}"/>
              </a:ext>
            </a:extLst>
          </p:cNvPr>
          <p:cNvSpPr/>
          <p:nvPr/>
        </p:nvSpPr>
        <p:spPr>
          <a:xfrm>
            <a:off x="466790" y="1422451"/>
            <a:ext cx="1143570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1.1  определять место, где содержится искомая информация (фрагмент текста, гиперссылка, ссылка на сайт и т.д.); </a:t>
            </a:r>
          </a:p>
          <a:p>
            <a:endParaRPr lang="ru-RU" sz="3200" dirty="0"/>
          </a:p>
          <a:p>
            <a:r>
              <a:rPr lang="ru-RU" sz="3200" dirty="0"/>
              <a:t>1.2  находить и извлекать одну единицу информации; </a:t>
            </a:r>
          </a:p>
          <a:p>
            <a:r>
              <a:rPr lang="ru-RU" sz="3200" dirty="0"/>
              <a:t>   1.2.1  находить и извлекать несколько единиц информации, расположенных в одном фрагменте текста; </a:t>
            </a:r>
          </a:p>
          <a:p>
            <a:r>
              <a:rPr lang="ru-RU" sz="3200" dirty="0"/>
              <a:t>   1.2.2  находить и извлекать несколько единиц информации, расположенных в разных фрагментах текста; </a:t>
            </a:r>
          </a:p>
          <a:p>
            <a:endParaRPr lang="ru-RU" sz="3200" dirty="0"/>
          </a:p>
          <a:p>
            <a:r>
              <a:rPr lang="ru-RU" sz="3200" dirty="0"/>
              <a:t>1.3  определять наличие/отсутствие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3561983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E1D4A-BD94-8DE4-5803-D9786D8A8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853" y="274638"/>
            <a:ext cx="9706947" cy="633412"/>
          </a:xfrm>
        </p:spPr>
        <p:txBody>
          <a:bodyPr>
            <a:normAutofit fontScale="90000"/>
          </a:bodyPr>
          <a:lstStyle/>
          <a:p>
            <a:pPr>
              <a:defRPr/>
            </a:pPr>
            <a:br>
              <a:rPr lang="ru-RU" sz="3600" b="1" dirty="0"/>
            </a:br>
            <a:br>
              <a:rPr lang="ru-RU" sz="3600" b="1" dirty="0"/>
            </a:br>
            <a:r>
              <a:rPr lang="ru-RU" sz="3600" b="1" dirty="0"/>
              <a:t>Группа 1: найти и извлечь (информацию)</a:t>
            </a:r>
            <a:br>
              <a:rPr lang="ru-RU" sz="3600" b="1" dirty="0"/>
            </a:br>
            <a:br>
              <a:rPr lang="ru-RU" sz="3600" b="1" dirty="0"/>
            </a:br>
            <a:endParaRPr lang="ru-RU" sz="36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6685BB-338F-053A-1D96-076E4FA4AE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497" y="1231641"/>
            <a:ext cx="11178073" cy="5351722"/>
          </a:xfrm>
        </p:spPr>
        <p:txBody>
          <a:bodyPr>
            <a:normAutofit fontScale="62500" lnSpcReduction="20000"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ru-RU" sz="3600" i="1" dirty="0"/>
              <a:t>Найти</a:t>
            </a:r>
            <a:r>
              <a:rPr lang="ru-RU" sz="3600" dirty="0"/>
              <a:t> информацию</a:t>
            </a:r>
          </a:p>
          <a:p>
            <a:pPr>
              <a:defRPr/>
            </a:pPr>
            <a:r>
              <a:rPr lang="ru-RU" sz="3600" dirty="0"/>
              <a:t>Необходимо бегло просмотреть (сканировать) весь текст и выделить ту его часть (например, страницу в сплошном тексте, таблицу или список), где искомая информация содержится.</a:t>
            </a:r>
          </a:p>
          <a:p>
            <a:pPr>
              <a:defRPr/>
            </a:pPr>
            <a:r>
              <a:rPr lang="ru-RU" sz="3600" dirty="0"/>
              <a:t>Учащиеся должны связать существенные детали вопроса (искомое свойство объекта, время, место или обстоятельства действия) и соответствующие детали текста.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sz="3600" dirty="0"/>
              <a:t>Вопросы на извлечение информации могут иметь разную степень определенности:</a:t>
            </a:r>
          </a:p>
          <a:p>
            <a:pPr>
              <a:defRPr/>
            </a:pPr>
            <a:r>
              <a:rPr lang="ru-RU" sz="3600" dirty="0"/>
              <a:t>Определенные вопросы</a:t>
            </a:r>
          </a:p>
          <a:p>
            <a:pPr>
              <a:defRPr/>
            </a:pPr>
            <a:r>
              <a:rPr lang="ru-RU" sz="3600" dirty="0"/>
              <a:t>Вопросы, ответы на которые содержится в тексте в синонимическом виде.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sz="3600" dirty="0"/>
              <a:t>Поиск такой информации требует навыков категоризации.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sz="3600" i="1" dirty="0"/>
              <a:t>Например, два понятия надо отнести к общей категории или, напротив, различить между двумя сходными понятиями, относящимися к разным категориям.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sz="3600" i="1" dirty="0"/>
              <a:t>Извлечение </a:t>
            </a:r>
            <a:r>
              <a:rPr lang="ru-RU" sz="3600" dirty="0"/>
              <a:t>информации - это процесс выбора искомого сообщения.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sz="3600" i="1" dirty="0"/>
              <a:t>Поиск </a:t>
            </a:r>
            <a:r>
              <a:rPr lang="ru-RU" sz="3600" dirty="0"/>
              <a:t>информации - это процесс определения места, где эта информация содержится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FDD72D3-A1DE-4685-9A66-63503A5B55EA}"/>
              </a:ext>
            </a:extLst>
          </p:cNvPr>
          <p:cNvSpPr/>
          <p:nvPr/>
        </p:nvSpPr>
        <p:spPr>
          <a:xfrm>
            <a:off x="8185347" y="154671"/>
            <a:ext cx="3614900" cy="543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933" dirty="0">
                <a:solidFill>
                  <a:schemeClr val="bg1"/>
                </a:solidFill>
              </a:rPr>
              <a:t>Читательские умения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BA42779-AF86-407B-9234-BE182182F87E}"/>
              </a:ext>
            </a:extLst>
          </p:cNvPr>
          <p:cNvSpPr/>
          <p:nvPr/>
        </p:nvSpPr>
        <p:spPr>
          <a:xfrm>
            <a:off x="363895" y="1234025"/>
            <a:ext cx="1170300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2.1  Понимать фактологическую информацию (сюжет, последовательность событий и пр.) </a:t>
            </a:r>
          </a:p>
          <a:p>
            <a:r>
              <a:rPr lang="ru-RU" sz="2400" dirty="0"/>
              <a:t>2.2  Понимать смысловую структуру текста (определять тему, главную мысль/идею текста)</a:t>
            </a:r>
          </a:p>
          <a:p>
            <a:r>
              <a:rPr lang="ru-RU" sz="2400" dirty="0">
                <a:solidFill>
                  <a:srgbClr val="C00000"/>
                </a:solidFill>
              </a:rPr>
              <a:t>2.3  Понимать значение слова или выражения на основе контекста </a:t>
            </a:r>
          </a:p>
          <a:p>
            <a:r>
              <a:rPr lang="ru-RU" sz="2400" i="1" dirty="0">
                <a:solidFill>
                  <a:srgbClr val="C00000"/>
                </a:solidFill>
              </a:rPr>
              <a:t>2.4  Устанавливать связи между событиями или утверждениями (причинно-следственные отношения, отношения аргумент – контраргумент, тезис – пример, сходство – различие и др.)</a:t>
            </a:r>
          </a:p>
          <a:p>
            <a:r>
              <a:rPr lang="ru-RU" sz="2400" dirty="0"/>
              <a:t>2.5  Соотносить визуальное изображение с вербальным текстом; </a:t>
            </a:r>
          </a:p>
          <a:p>
            <a:r>
              <a:rPr lang="ru-RU" sz="2400" dirty="0"/>
              <a:t>2.6  Формулировать выводы на основе обобщения отдельных частей текста; </a:t>
            </a:r>
          </a:p>
          <a:p>
            <a:r>
              <a:rPr lang="ru-RU" sz="2400" dirty="0"/>
              <a:t>2.7  Понимать чувства, мотивы, характеры героев </a:t>
            </a:r>
          </a:p>
          <a:p>
            <a:r>
              <a:rPr lang="ru-RU" sz="2400" i="1" dirty="0">
                <a:solidFill>
                  <a:srgbClr val="C00000"/>
                </a:solidFill>
              </a:rPr>
              <a:t>2.8  Понимать концептуальную информацию (авторскую позицию, коммуникативное намерение)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114D6E6-8171-40C3-9D87-A31C7A4C0A50}"/>
              </a:ext>
            </a:extLst>
          </p:cNvPr>
          <p:cNvSpPr/>
          <p:nvPr/>
        </p:nvSpPr>
        <p:spPr>
          <a:xfrm>
            <a:off x="233473" y="279918"/>
            <a:ext cx="11112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>
                <a:solidFill>
                  <a:srgbClr val="0070C0"/>
                </a:solidFill>
              </a:rPr>
              <a:t>Группа читательских умений 2:</a:t>
            </a:r>
            <a:r>
              <a:rPr lang="ru-RU" sz="2800" dirty="0">
                <a:solidFill>
                  <a:srgbClr val="0070C0"/>
                </a:solidFill>
              </a:rPr>
              <a:t> умение интегрировать (связывать в единую картину) и интерпретировать сообщения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018759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2698</Words>
  <Application>Microsoft Office PowerPoint</Application>
  <PresentationFormat>Широкоэкранный</PresentationFormat>
  <Paragraphs>216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Symbol</vt:lpstr>
      <vt:lpstr>Times New Roman</vt:lpstr>
      <vt:lpstr>Verdana</vt:lpstr>
      <vt:lpstr>Wingdings</vt:lpstr>
      <vt:lpstr>Тема Office</vt:lpstr>
      <vt:lpstr>Читательская грамотность</vt:lpstr>
      <vt:lpstr>Презентация PowerPoint</vt:lpstr>
      <vt:lpstr> Какие характеристики читательской грамотности должны учитываться при учебном процессе? </vt:lpstr>
      <vt:lpstr>Состав задачи для ЧГ</vt:lpstr>
      <vt:lpstr>Презентация PowerPoint</vt:lpstr>
      <vt:lpstr>Группы читательских умений: российский мониторинг оценки ЧГ</vt:lpstr>
      <vt:lpstr>Презентация PowerPoint</vt:lpstr>
      <vt:lpstr>  Группа 1: найти и извлечь (информацию)  </vt:lpstr>
      <vt:lpstr>Презентация PowerPoint</vt:lpstr>
      <vt:lpstr>Группа 2: интегрировать и интерпретировать (сообщение текста) (1)</vt:lpstr>
      <vt:lpstr>Группа 2: интегрировать и интерпретировать (сообщение текста) (2)</vt:lpstr>
      <vt:lpstr>Презентация PowerPoint</vt:lpstr>
      <vt:lpstr>Презентация PowerPoint</vt:lpstr>
      <vt:lpstr>Группа 3: осмыслить и оценить (сообщение текста)</vt:lpstr>
      <vt:lpstr>Читательские умения</vt:lpstr>
      <vt:lpstr>Задания и вопросы</vt:lpstr>
      <vt:lpstr>Общие принципы подбора заданий (для множественных противоречивых текстов, для оценки достоверности информации)</vt:lpstr>
      <vt:lpstr>Задания и вопросы</vt:lpstr>
      <vt:lpstr>Формат заданий и вопросов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2020 asus</dc:creator>
  <cp:lastModifiedBy>2020 asus</cp:lastModifiedBy>
  <cp:revision>4</cp:revision>
  <dcterms:created xsi:type="dcterms:W3CDTF">2024-01-29T14:19:00Z</dcterms:created>
  <dcterms:modified xsi:type="dcterms:W3CDTF">2024-02-20T07:31:59Z</dcterms:modified>
</cp:coreProperties>
</file>