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18" r:id="rId2"/>
    <p:sldId id="1444" r:id="rId3"/>
    <p:sldId id="786" r:id="rId4"/>
    <p:sldId id="769" r:id="rId5"/>
    <p:sldId id="370" r:id="rId6"/>
    <p:sldId id="371" r:id="rId7"/>
    <p:sldId id="402" r:id="rId8"/>
    <p:sldId id="774" r:id="rId9"/>
    <p:sldId id="784" r:id="rId10"/>
    <p:sldId id="775" r:id="rId11"/>
    <p:sldId id="680" r:id="rId12"/>
    <p:sldId id="407" r:id="rId13"/>
    <p:sldId id="1445" r:id="rId14"/>
    <p:sldId id="411" r:id="rId15"/>
    <p:sldId id="783" r:id="rId16"/>
    <p:sldId id="77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5256" autoAdjust="0"/>
  </p:normalViewPr>
  <p:slideViewPr>
    <p:cSldViewPr snapToGrid="0">
      <p:cViewPr varScale="1">
        <p:scale>
          <a:sx n="82" d="100"/>
          <a:sy n="82" d="100"/>
        </p:scale>
        <p:origin x="71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A3326-4EA8-42CF-BCEE-A13B3A620F64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E73DC-97A8-4670-B904-065D96AE3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034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Например, на уроках истории ситуации чтения могут принимать следующие характеристики (пересекаются с читательскими метапредметными умениями)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извлечение информации о признаках/характеристиках исторических объектов и субъектов (личностей, событий);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целостное описание исторического объекта (события, явления, процесса);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формулирование вопросов/запроса на недостающую информацию;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построение исторического понятия;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поиск расхождения в описаниях событий (явлений, процессов);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анализ и реконструкция исторического события (явления, процесса);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определение авторства исторических источников;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определение авторской точки зрения на событие (явление, процесс);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формулирование собственной точки зрения (суждения) на историческое событие (явление, процесс) и доказательство с опорой на исторические факты;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«перенос» исторической информации на другое время и пространство (исторические параллели);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«перевод» информации в другую форму (схему, таблицу, рисунок и др.).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A59597B-DEC3-44D6-BA3A-BD9A677EB283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9069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A59597B-DEC3-44D6-BA3A-BD9A677EB283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8767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200" i="1" dirty="0">
                <a:ea typeface="Calibri" panose="020F0502020204030204" pitchFamily="34" charset="0"/>
              </a:rPr>
              <a:t>Вопросы представляет собой введение в ситуацию, носит мотивационный характер, актуализирует представления учеников.</a:t>
            </a:r>
            <a:endParaRPr lang="ru-RU" sz="1200" dirty="0">
              <a:ea typeface="Calibri" panose="020F050202020403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dirty="0">
                <a:ea typeface="Calibri" panose="020F0502020204030204" pitchFamily="34" charset="0"/>
              </a:rPr>
              <a:t>	Данные вопросы могут предварять изучение раздела “Лексикология (лексика) и фразеология”. Поскольку в разных программах лексике уделяется разное время, учитель сам может определить время и место включения задачи в учебный процесс.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dirty="0">
                <a:ea typeface="Calibri" panose="020F0502020204030204" pitchFamily="34" charset="0"/>
              </a:rPr>
              <a:t>	В программе А.Д. Шмелева, например, это может быть 9 класс, тема “Лексикология. Фразеология”, которая предусматривает такое содержательное наполнение: “Основные выразительные средства лексики и фразеологии. Лексический̆ анализ слова. Отражение во фразеологии материальной̆ и духовной̆ культуры русского народа”; тема “Культура речи”: “Взаимосвязь языка и культуры Отражение в языке культуры и истории народа. Языковые единицы с национально-культурным компонентом значения”.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92DDF6-4320-4F58-A55A-B86C68EF6FF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536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CA8E94-0871-4BEF-8566-CDB2CAE68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C858FDF-C291-41D1-856A-C36012DD28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AB3795-45D1-4D31-892C-69ABE5D59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81B82D-CF0D-40AC-BB77-74AF901BA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BF738B-510F-41D6-863A-FF785A342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793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87F259-255F-4C5A-A88B-0E6CA1679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8BA0990-1BFC-4F78-89ED-6F58E07ADF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E13E82-C589-4F28-B199-61CB5EB41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895395-5457-4D20-BFB2-D88671023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F9A863-DEE5-4905-87AE-0CA601E66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462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866960-DDA2-4916-BCE7-9CA8401C3E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A78BCCE-B8A2-445F-9E0C-306E697F6A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CBE47A-66DF-418B-988E-A423EBA36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BCA100-DB5E-4016-836D-25054B1FB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A038FC-C567-43E6-91D6-5673248A5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733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A566B-C646-48AE-9F3D-13B308855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7EAB16-81C5-4CE3-881B-4526C3D1D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F0BD0A-C968-4C9D-BB77-00D8E5CB6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B06118-30A4-41D5-9881-0F1267FB4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4F41D7-F93D-4BBB-BE8C-7D17DBCD5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701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1E4A24-7161-4643-A657-F4B015FB1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DE6F99-F37F-49C5-BE88-8AF4EC748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50546C-8B3E-4754-8390-5541ADEE1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02CDBE-3018-410D-A2A3-CCB16A1B5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7AA39F-00C2-4691-A16F-03C63075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086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533B58-31B8-4F5D-B0F8-FF36A3BD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8823C4-ACF9-4A3A-9821-FE994A55B0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4A2372-BFA2-4BA2-9B49-A529F51FA8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C635BD-BE4E-4687-8F2F-AD8A34C3B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15900B2-8101-452B-8949-6514A8E18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D4B8AFD-11E7-4D89-83B2-611A52758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998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F399A8-FEEF-4621-99C1-34063C5D3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43964B-98F0-4F6E-8849-8962E0828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A795E68-F196-43FA-AFF9-A6D926B49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E45DE0B-665A-4CC3-9CB4-51A023DCD0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48FE2C0-CABB-4A3F-93F2-5493B03800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CE28274-7AD0-4BAF-AC7C-FEB007158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B232B72-86B5-4D86-974C-525898937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D749F74-CDC7-4709-80A0-61870727A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200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8C2FA2-FCDC-4EC3-B400-6906C54F5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47DF694-094F-40A3-B149-45B7D1620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E44DC42-E8F4-4FD0-A562-4D0B79599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120AB2F-6408-465A-AFA9-14854EB01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0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4E27DC9-DC9E-474D-9475-0C5E43F8A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664F574-8059-4936-BA9B-FCAE34CD1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6AEFB3-F070-406D-9A14-F1E2DA9D8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11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912E83-8425-4B7B-8A56-EF9F7E702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39D380-E2B9-406D-AD82-6AF87DF66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FBD4E87-AAD5-482E-BD4C-3E1B67927A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402722-BD16-4085-B8E8-2DD0D5C7F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38B6FBC-47DF-46FF-9A1D-EE9D8DBA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7D13B-70ED-4FF7-874F-CB3097780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408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DEDCA7-B344-425A-A98E-0570DD038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88790C9-88BF-4C68-A723-A11E082D2A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9E8F537-D2CB-4388-B9EC-A551B883BB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DB468B-9A5C-44E7-B37B-23D029C32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2A858B-5F14-4007-A47D-F9A0C3F1E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E813CB-2F84-4B85-8D57-B241E4783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016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B021B8-46B8-4091-B47C-16E7E8F9A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FFB9A4-D9C6-429F-A164-ECEAE3873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A002B3-6C0F-4BE0-AC7C-49D28A2D5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ABFF0-C9D4-413F-9294-C5782D674F7D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39807F-39F4-4F57-82DA-FCE2E117FC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73D888-044C-4627-8CBB-AF6634C353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D4A8E-52EE-4678-BE29-DD67360F81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680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novgorod.ru/maps/?ll=58.520460;31.271888;15&amp;maptype=osm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3278" y="404664"/>
            <a:ext cx="9287522" cy="1012974"/>
          </a:xfrm>
        </p:spPr>
        <p:txBody>
          <a:bodyPr>
            <a:normAutofit fontScale="90000"/>
          </a:bodyPr>
          <a:lstStyle/>
          <a:p>
            <a:pPr lvl="0"/>
            <a:br>
              <a:rPr lang="ru-RU" sz="3100" dirty="0"/>
            </a:br>
            <a:r>
              <a:rPr lang="ru-RU" sz="3600" b="1" dirty="0">
                <a:latin typeface="+mn-lt"/>
              </a:rPr>
              <a:t>Какие характеристики читательской грамотности должны учитываться при учебном процессе?</a:t>
            </a:r>
            <a:br>
              <a:rPr lang="ru-RU" sz="3600" b="1" dirty="0">
                <a:latin typeface="+mn-lt"/>
              </a:rPr>
            </a:br>
            <a:endParaRPr lang="ru-RU" sz="3600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3278" y="1567544"/>
            <a:ext cx="10430521" cy="4609420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sz="4400" b="1" dirty="0">
                <a:solidFill>
                  <a:srgbClr val="C0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Ситуации (учебные ситуации как ситуации чтения)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4400" dirty="0">
                <a:ea typeface="Verdana" panose="020B0604030504040204" pitchFamily="34" charset="0"/>
                <a:cs typeface="Verdana" panose="020B0604030504040204" pitchFamily="34" charset="0"/>
              </a:rPr>
              <a:t>Текст (группа текстов, текстовый конструкт)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4400" dirty="0">
                <a:ea typeface="Verdana" panose="020B0604030504040204" pitchFamily="34" charset="0"/>
                <a:cs typeface="Verdana" panose="020B0604030504040204" pitchFamily="34" charset="0"/>
              </a:rPr>
              <a:t>Читательские умения (читательские действия и стратегии при ответе на задания к текстам)</a:t>
            </a:r>
            <a:endParaRPr lang="ru-RU" sz="4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976A3B6-E321-46B1-88E9-5506BAFEC5B0}"/>
              </a:ext>
            </a:extLst>
          </p:cNvPr>
          <p:cNvSpPr txBox="1"/>
          <p:nvPr/>
        </p:nvSpPr>
        <p:spPr>
          <a:xfrm>
            <a:off x="587828" y="718456"/>
            <a:ext cx="11084768" cy="56323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i="1" dirty="0"/>
              <a:t>Запишите столько слов-названий снега, сколько сможете вспомнить.</a:t>
            </a:r>
          </a:p>
          <a:p>
            <a:r>
              <a:rPr lang="ru-RU" b="1" i="1" dirty="0"/>
              <a:t>(Скорее всего, ученики смогут написать не больше 4-6 слов: снег, хлопья, метель, снегопад...)</a:t>
            </a:r>
          </a:p>
          <a:p>
            <a:endParaRPr lang="ru-RU" i="1" dirty="0"/>
          </a:p>
          <a:p>
            <a:r>
              <a:rPr lang="ru-RU" b="1" i="1" dirty="0"/>
              <a:t>Сколько слов из названий снега, приведенных в словаре В.И. Даля, вам приходилось слышать? Как вы думаете, почему?</a:t>
            </a:r>
          </a:p>
          <a:p>
            <a:r>
              <a:rPr lang="ru-RU" i="1" dirty="0"/>
              <a:t>В. И. Даль “Толковый словарь живого великорусского языка”</a:t>
            </a:r>
          </a:p>
          <a:p>
            <a:r>
              <a:rPr lang="ru-RU" i="1" dirty="0"/>
              <a:t>Снег м. мерзлые пары, падающие, в виде хлопьев, клочьев, с облаков; самый рыхлый лед, заменяющий зимой дождь. Белей снегу белого. Бел снег на </a:t>
            </a:r>
            <a:r>
              <a:rPr lang="ru-RU" i="1" dirty="0" err="1"/>
              <a:t>черну</a:t>
            </a:r>
            <a:r>
              <a:rPr lang="ru-RU" i="1" dirty="0"/>
              <a:t> землю, и то к лицу! Снег идет, сыплется, падает. Снег хлопьями, пушной, </a:t>
            </a:r>
            <a:r>
              <a:rPr lang="ru-RU" i="1" dirty="0" err="1"/>
              <a:t>кидь</a:t>
            </a:r>
            <a:r>
              <a:rPr lang="ru-RU" i="1" dirty="0"/>
              <a:t>, падь, самый крупный; снег крупой, крупчатый, пополам с мелкими градинками. Снег мокрый, с дождем, </a:t>
            </a:r>
            <a:r>
              <a:rPr lang="ru-RU" i="1" dirty="0" err="1"/>
              <a:t>рянда</a:t>
            </a:r>
            <a:r>
              <a:rPr lang="ru-RU" i="1" dirty="0"/>
              <a:t> арх. </a:t>
            </a:r>
            <a:r>
              <a:rPr lang="ru-RU" i="1" dirty="0" err="1"/>
              <a:t>олон</a:t>
            </a:r>
            <a:r>
              <a:rPr lang="ru-RU" i="1" dirty="0"/>
              <a:t>., </a:t>
            </a:r>
            <a:r>
              <a:rPr lang="ru-RU" i="1" dirty="0" err="1"/>
              <a:t>лепень</a:t>
            </a:r>
            <a:r>
              <a:rPr lang="ru-RU" i="1" dirty="0"/>
              <a:t>, ляпа, </a:t>
            </a:r>
            <a:r>
              <a:rPr lang="ru-RU" i="1" dirty="0" err="1"/>
              <a:t>дряба</a:t>
            </a:r>
            <a:r>
              <a:rPr lang="ru-RU" i="1" dirty="0"/>
              <a:t>, чичер </a:t>
            </a:r>
            <a:r>
              <a:rPr lang="ru-RU" i="1" dirty="0" err="1"/>
              <a:t>тул</a:t>
            </a:r>
            <a:r>
              <a:rPr lang="ru-RU" i="1" dirty="0"/>
              <a:t>. </a:t>
            </a:r>
            <a:r>
              <a:rPr lang="ru-RU" i="1" dirty="0" err="1"/>
              <a:t>орл</a:t>
            </a:r>
            <a:r>
              <a:rPr lang="ru-RU" i="1" dirty="0"/>
              <a:t>. </a:t>
            </a:r>
            <a:r>
              <a:rPr lang="ru-RU" i="1" dirty="0" err="1"/>
              <a:t>тамб</a:t>
            </a:r>
            <a:r>
              <a:rPr lang="ru-RU" i="1" dirty="0"/>
              <a:t>. </a:t>
            </a:r>
            <a:r>
              <a:rPr lang="ru-RU" i="1" dirty="0" err="1"/>
              <a:t>ряз</a:t>
            </a:r>
            <a:r>
              <a:rPr lang="ru-RU" i="1" dirty="0"/>
              <a:t>.; с туманом и моросью, </a:t>
            </a:r>
            <a:r>
              <a:rPr lang="ru-RU" i="1" dirty="0" err="1"/>
              <a:t>чидега</a:t>
            </a:r>
            <a:r>
              <a:rPr lang="ru-RU" i="1" dirty="0"/>
              <a:t> арх.; снег с сильным ветром, занос; снег с вихрем, мятель, метель, вьюга, вьялица, веялица, кура, хурта, буран. Метель или буран сверху, когда снег идет и крутится; снизу, когда сухой, сыпучий снег вздымается с земли; если метет только низом, переметает, то это низовка, </a:t>
            </a:r>
            <a:r>
              <a:rPr lang="ru-RU" i="1" dirty="0" err="1"/>
              <a:t>понизовка</a:t>
            </a:r>
            <a:r>
              <a:rPr lang="ru-RU" i="1" dirty="0"/>
              <a:t>, волокуша, </a:t>
            </a:r>
            <a:r>
              <a:rPr lang="ru-RU" i="1" dirty="0" err="1"/>
              <a:t>тащиха</a:t>
            </a:r>
            <a:r>
              <a:rPr lang="ru-RU" i="1" dirty="0"/>
              <a:t>, заметь, заметуха, </a:t>
            </a:r>
            <a:r>
              <a:rPr lang="ru-RU" i="1" dirty="0" err="1"/>
              <a:t>поносуха</a:t>
            </a:r>
            <a:r>
              <a:rPr lang="ru-RU" i="1" dirty="0"/>
              <a:t>, сипуха. Снег пылью, как облетевший иней, искра, блестка. Снег на талую землю, который не лежит, снежура арх. Свежий, выпавший снег, пороша: глубокий, рыхлый снег, </a:t>
            </a:r>
            <a:r>
              <a:rPr lang="ru-RU" i="1" dirty="0" err="1"/>
              <a:t>уброд</a:t>
            </a:r>
            <a:r>
              <a:rPr lang="ru-RU" i="1" dirty="0"/>
              <a:t>; обледеневший сверху тонкой корой снег, чир; намерзший толстой корой, натеком, </a:t>
            </a:r>
            <a:r>
              <a:rPr lang="ru-RU" i="1" dirty="0" err="1"/>
              <a:t>настыль</a:t>
            </a:r>
            <a:r>
              <a:rPr lang="ru-RU" i="1" dirty="0"/>
              <a:t>, </a:t>
            </a:r>
            <a:r>
              <a:rPr lang="ru-RU" i="1" dirty="0" err="1"/>
              <a:t>наслуд</a:t>
            </a:r>
            <a:r>
              <a:rPr lang="ru-RU" i="1" dirty="0"/>
              <a:t>, </a:t>
            </a:r>
            <a:r>
              <a:rPr lang="ru-RU" i="1" dirty="0" err="1"/>
              <a:t>наслуз</a:t>
            </a:r>
            <a:r>
              <a:rPr lang="ru-RU" i="1" dirty="0"/>
              <a:t>; окрепший, слежавшийся плотно снег, наст. </a:t>
            </a:r>
          </a:p>
          <a:p>
            <a:r>
              <a:rPr lang="ru-RU" i="1" dirty="0"/>
              <a:t>Условные сокращения:</a:t>
            </a:r>
          </a:p>
          <a:p>
            <a:r>
              <a:rPr lang="ru-RU" i="1" dirty="0"/>
              <a:t>арх. – архангельское, </a:t>
            </a:r>
            <a:r>
              <a:rPr lang="ru-RU" i="1" dirty="0" err="1"/>
              <a:t>олон</a:t>
            </a:r>
            <a:r>
              <a:rPr lang="ru-RU" i="1" dirty="0"/>
              <a:t>. – олонецкое, </a:t>
            </a:r>
            <a:r>
              <a:rPr lang="ru-RU" i="1" dirty="0" err="1"/>
              <a:t>тул</a:t>
            </a:r>
            <a:r>
              <a:rPr lang="ru-RU" i="1" dirty="0"/>
              <a:t>. – тульское, </a:t>
            </a:r>
            <a:r>
              <a:rPr lang="ru-RU" i="1" dirty="0" err="1"/>
              <a:t>орл</a:t>
            </a:r>
            <a:r>
              <a:rPr lang="ru-RU" i="1" dirty="0"/>
              <a:t>. – орловское, </a:t>
            </a:r>
            <a:r>
              <a:rPr lang="ru-RU" i="1" dirty="0" err="1"/>
              <a:t>тамб</a:t>
            </a:r>
            <a:r>
              <a:rPr lang="ru-RU" i="1" dirty="0"/>
              <a:t>. – тамбовское, </a:t>
            </a:r>
            <a:r>
              <a:rPr lang="ru-RU" i="1" dirty="0" err="1"/>
              <a:t>ряз</a:t>
            </a:r>
            <a:r>
              <a:rPr lang="ru-RU" i="1" dirty="0"/>
              <a:t>. – рязанское </a:t>
            </a:r>
          </a:p>
        </p:txBody>
      </p:sp>
    </p:spTree>
    <p:extLst>
      <p:ext uri="{BB962C8B-B14F-4D97-AF65-F5344CB8AC3E}">
        <p14:creationId xmlns:p14="http://schemas.microsoft.com/office/powerpoint/2010/main" val="2114638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E10E3B2-7C45-492E-9E8A-08A269CA2BED}"/>
              </a:ext>
            </a:extLst>
          </p:cNvPr>
          <p:cNvSpPr txBox="1"/>
          <p:nvPr/>
        </p:nvSpPr>
        <p:spPr>
          <a:xfrm>
            <a:off x="1851547" y="1574098"/>
            <a:ext cx="8403609" cy="530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rgbClr val="00206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Карта: </a:t>
            </a:r>
            <a:r>
              <a:rPr lang="en-US" sz="1500" b="1" dirty="0">
                <a:solidFill>
                  <a:srgbClr val="00206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https://www.novgorod.ru/maps/?ll=58.520460;31.271888;15&amp;maptype=osm</a:t>
            </a:r>
            <a:endParaRPr lang="ru-RU" sz="1500" b="1" dirty="0">
              <a:solidFill>
                <a:srgbClr val="002060"/>
              </a:solidFill>
            </a:endParaRPr>
          </a:p>
          <a:p>
            <a:endParaRPr lang="ru-RU" sz="135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96939E2-CC60-47C6-B040-C72D3A7C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546" y="1970508"/>
            <a:ext cx="8204894" cy="4669690"/>
          </a:xfrm>
          <a:prstGeom prst="rect">
            <a:avLst/>
          </a:prstGeom>
        </p:spPr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CCAEA7F3-9831-423E-B643-7C636FA89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489" y="217802"/>
            <a:ext cx="11028783" cy="1199836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sz="2000" i="1" dirty="0"/>
              <a:t>Два друга решили поехать в Великий Новгород на каникулы. О достопримечательностях Новгорода узнавали в интернете. На глаза им попалась такая карта. Они увидели названия Софийская сторона, Торговая сторона...Людин конец… </a:t>
            </a:r>
            <a:r>
              <a:rPr lang="ru-RU" sz="2000" i="1" dirty="0" err="1"/>
              <a:t>Славенский</a:t>
            </a:r>
            <a:r>
              <a:rPr lang="ru-RU" sz="2000" i="1" dirty="0"/>
              <a:t> конец… Что это за названия? Ведь на современных картах  они не встречаются…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09769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B4BC4B-6C4F-48D3-A192-99FAE21EB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869" y="274638"/>
            <a:ext cx="11224727" cy="758242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Пример история/проблемная задача. Тема Стрелецкие бунты.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XVII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век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65155D-F78A-4262-9A1B-A984991356BB}"/>
              </a:ext>
            </a:extLst>
          </p:cNvPr>
          <p:cNvSpPr txBox="1"/>
          <p:nvPr/>
        </p:nvSpPr>
        <p:spPr>
          <a:xfrm>
            <a:off x="447869" y="1268963"/>
            <a:ext cx="6080179" cy="50783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i="1" dirty="0"/>
              <a:t>Вторая половина XIX века принесла пробуждение интереса русских композиторов к российской истории. Одна из знаменитых опер этого времени на исторический сюжет – "Хованщина" Модеста Петровича Мусоргского.  Действие «Хованщины» разворачивается в эпоху стрелецких мятежей конца XVII в. </a:t>
            </a:r>
          </a:p>
          <a:p>
            <a:pPr algn="just"/>
            <a:r>
              <a:rPr lang="ru-RU" i="1" dirty="0"/>
              <a:t>По ходу оперы предводитель стрельцов Иван Хованский пытается устроить заговор и свергнуть Петра I, в этом заговоре участвует также и Василий Голицын – фаворит царевны Софьи. Царь Петр разоблачает заговор и громит стрельцов, но прощает их после того, как они приносят повинную. Голицына отправляют в ссылку, а князь Хованский погибает от рук подосланного убийцы.  </a:t>
            </a:r>
          </a:p>
          <a:p>
            <a:pPr algn="just"/>
            <a:r>
              <a:rPr lang="ru-RU" b="1" i="1" dirty="0"/>
              <a:t>В чем либретто расходится с исторической действительностью? </a:t>
            </a:r>
            <a:r>
              <a:rPr lang="ru-RU" i="1" dirty="0"/>
              <a:t>Опера Мусоргского или полотно Василия Сурикова «Утро стрелецкой казни» – </a:t>
            </a:r>
            <a:r>
              <a:rPr lang="ru-RU" b="1" i="1" dirty="0"/>
              <a:t>что вернее отражает события, в которых участвовал Иван Хованский? 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341FA8-38AA-465C-892C-E32C84CE9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539" y="1516833"/>
            <a:ext cx="4791147" cy="27752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C9DE46D-405C-419E-9054-DF0BE89A23C4}"/>
              </a:ext>
            </a:extLst>
          </p:cNvPr>
          <p:cNvSpPr txBox="1"/>
          <p:nvPr/>
        </p:nvSpPr>
        <p:spPr>
          <a:xfrm>
            <a:off x="6890539" y="4525347"/>
            <a:ext cx="4591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Суриков В. Утро стрелецкой казни</a:t>
            </a:r>
          </a:p>
        </p:txBody>
      </p:sp>
    </p:spTree>
    <p:extLst>
      <p:ext uri="{BB962C8B-B14F-4D97-AF65-F5344CB8AC3E}">
        <p14:creationId xmlns:p14="http://schemas.microsoft.com/office/powerpoint/2010/main" val="1239127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FBA0CAB-0959-7AB3-1B0A-C5FB5F46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788" y="365126"/>
            <a:ext cx="4730620" cy="315912"/>
          </a:xfrm>
        </p:spPr>
        <p:txBody>
          <a:bodyPr>
            <a:normAutofit fontScale="90000"/>
          </a:bodyPr>
          <a:lstStyle/>
          <a:p>
            <a:r>
              <a:rPr lang="ru-RU" dirty="0"/>
              <a:t>Счет лет в истории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29C8D1-25F6-EB38-16C7-4FED98848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51" y="858416"/>
            <a:ext cx="11187404" cy="574765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Адаптированный  текст   Льва   Николаевича Гумилева  </a:t>
            </a:r>
          </a:p>
          <a:p>
            <a:pPr marL="514350" indent="-514350">
              <a:buAutoNum type="arabicPlain" startAt="14"/>
            </a:pPr>
            <a:r>
              <a:rPr lang="ru-RU" dirty="0"/>
              <a:t>заданий и вопросов</a:t>
            </a:r>
          </a:p>
          <a:p>
            <a:pPr marL="0" indent="0">
              <a:buNone/>
            </a:pPr>
            <a:r>
              <a:rPr lang="ru-RU" dirty="0"/>
              <a:t>В   ходе ответов   на   вопросы   учащиеся   знакомятся   с   такими   вопросами   как:</a:t>
            </a:r>
          </a:p>
          <a:p>
            <a:r>
              <a:rPr lang="ru-RU" dirty="0"/>
              <a:t>изменение счета лет в истории, </a:t>
            </a:r>
          </a:p>
          <a:p>
            <a:r>
              <a:rPr lang="ru-RU" dirty="0"/>
              <a:t>точки отсчета линейного времени у разных народов, </a:t>
            </a:r>
          </a:p>
          <a:p>
            <a:r>
              <a:rPr lang="ru-RU" dirty="0"/>
              <a:t>природный, циклический, линейный календари, </a:t>
            </a:r>
          </a:p>
          <a:p>
            <a:r>
              <a:rPr lang="ru-RU" dirty="0"/>
              <a:t>причины перехода на линейное время, </a:t>
            </a:r>
          </a:p>
          <a:p>
            <a:r>
              <a:rPr lang="ru-RU" dirty="0"/>
              <a:t>расположение точек отсчета на ленте времени. </a:t>
            </a:r>
          </a:p>
          <a:p>
            <a:pPr marL="0" indent="0">
              <a:buNone/>
            </a:pPr>
            <a:r>
              <a:rPr lang="ru-RU" dirty="0"/>
              <a:t>решают   хронологические   задачи</a:t>
            </a:r>
          </a:p>
          <a:p>
            <a:pPr marL="0" indent="0">
              <a:buNone/>
            </a:pPr>
            <a:r>
              <a:rPr lang="ru-RU" dirty="0"/>
              <a:t>Заключительный вопрос (проблемный)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Возможно ли в настоящее время отмечать смену времен года «только по зелени травы», как это делали древние тюрки в VI веке? Объясните свой ответ. (3 группа читательских умений)</a:t>
            </a:r>
          </a:p>
          <a:p>
            <a:pPr marL="0" indent="0">
              <a:buNone/>
            </a:pPr>
            <a:r>
              <a:rPr lang="ru-RU" dirty="0"/>
              <a:t>Этот вопрос может стать первым</a:t>
            </a:r>
          </a:p>
          <a:p>
            <a:pPr marL="0" indent="0">
              <a:buNone/>
            </a:pPr>
            <a:r>
              <a:rPr lang="ru-RU" dirty="0"/>
              <a:t>Это введение в тему, обозначение ситуации чтения, и такой вопрос может стать началом изучения темы или, заданный в конце урока, – началом обсуждения в классе вопросов, связанных со счетом лет в современном   мире,   с   вопросами   хронологии,   календарей   и   их   значения   в повседневной жизни учащихся.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1754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1FCEC4-5BDF-4BED-8D14-F3B3AE213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588" y="274638"/>
            <a:ext cx="10174901" cy="922114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Пример/окружающий мир/география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Карта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Винланда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/урок разработан 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Е. В.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Чудиновой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E0A360-E8DD-4CC3-94EB-4C8615C09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232" y="1268761"/>
            <a:ext cx="11541967" cy="541195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i="1" dirty="0"/>
              <a:t>В Х в. на Скандинавском полуострове (учитель показывает его на физической карте мира) жили отважные мореплаватели. Их звали викингами. Земли викингов были скалистые и неплодородные, поэтому они активно исследовали мир и искали лучшие места. В те времена люди не знали о существовании разных материков, стран и открывали мир постепенно во время путешествий. Чтобы не забыть, что они видели, они от руки рисовали карты. Некоторые из этих карт сохранились до наших дней. В 1957 г. на продажу была выставлена древняя карта, получившая название — карта </a:t>
            </a:r>
            <a:r>
              <a:rPr lang="ru-RU" sz="1800" i="1" dirty="0" err="1"/>
              <a:t>Винланда</a:t>
            </a:r>
            <a:r>
              <a:rPr lang="ru-RU" sz="1800" i="1" dirty="0"/>
              <a:t>. Считается, что ее создали в XV в. Карта </a:t>
            </a:r>
            <a:r>
              <a:rPr lang="ru-RU" sz="1800" i="1" dirty="0" err="1"/>
              <a:t>Винланда</a:t>
            </a:r>
            <a:r>
              <a:rPr lang="ru-RU" sz="1800" i="1" dirty="0"/>
              <a:t> была тщательно изучена учеными, и оказалось, что она может быть подделкой. Ваша задача — сравнить древнюю карту и современную и понять: </a:t>
            </a:r>
            <a:r>
              <a:rPr lang="ru-RU" sz="1800" dirty="0"/>
              <a:t>(</a:t>
            </a:r>
            <a:r>
              <a:rPr lang="ru-RU" sz="1800" i="1" dirty="0"/>
              <a:t>ответить на вопросы, выполнить задания)</a:t>
            </a:r>
          </a:p>
          <a:p>
            <a:pPr marL="0" indent="0">
              <a:buNone/>
            </a:pPr>
            <a:r>
              <a:rPr lang="ru-RU" sz="1800" dirty="0"/>
              <a:t>1) Где жили (кем были) и куда путешествовали люди, сделавшие эту карту (карта А)?</a:t>
            </a:r>
          </a:p>
          <a:p>
            <a:pPr marL="0" indent="0">
              <a:buNone/>
            </a:pPr>
            <a:r>
              <a:rPr lang="ru-RU" sz="1800" dirty="0"/>
              <a:t>2) Что это за место — </a:t>
            </a:r>
            <a:r>
              <a:rPr lang="ru-RU" sz="1800" dirty="0" err="1"/>
              <a:t>Винланд</a:t>
            </a:r>
            <a:r>
              <a:rPr lang="ru-RU" sz="1800" dirty="0"/>
              <a:t>? (Оно обозначено на карте Б знаком «?»). Рассказывая о ваших предположениях, не забудьте объяснить, почему вы так считаете.</a:t>
            </a:r>
          </a:p>
          <a:p>
            <a:pPr marL="0" indent="0">
              <a:buNone/>
            </a:pPr>
            <a:r>
              <a:rPr lang="ru-RU" sz="1800" dirty="0"/>
              <a:t>3) Определите, настоящая ли карта, получившая название карта </a:t>
            </a:r>
            <a:r>
              <a:rPr lang="ru-RU" sz="1800" dirty="0" err="1"/>
              <a:t>Винланда</a:t>
            </a:r>
            <a:r>
              <a:rPr lang="ru-RU" sz="1800" dirty="0"/>
              <a:t>, и доказать свое мнение с помощью фактов.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/>
              <a:t>1.  Обсудите факты о древней карте.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/>
              <a:t>2.  Анализируя факты, пользуйтесь «лентой времени» и таблицей.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/>
              <a:t>3.  Была ли древняя карта настоящей, или же это подделка? Попробуйте доказать свое мнение с помощью фактов.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/>
              <a:t>4.  Подготовьте краткий, но обоснованный ответ от группы.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/>
              <a:t>5.  Заполните в таблице только ту колонку, которую вы выбрали как отражающую ваш ответ.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/>
              <a:t>Внимание! Рассказывая о ваших предположениях, не забудьте объяснить, почему вы так считаете.</a:t>
            </a:r>
          </a:p>
        </p:txBody>
      </p:sp>
    </p:spTree>
    <p:extLst>
      <p:ext uri="{BB962C8B-B14F-4D97-AF65-F5344CB8AC3E}">
        <p14:creationId xmlns:p14="http://schemas.microsoft.com/office/powerpoint/2010/main" val="1506491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2A643-509E-4C65-A212-E3D4C2AA7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1871"/>
          </a:xfrm>
        </p:spPr>
        <p:txBody>
          <a:bodyPr/>
          <a:lstStyle/>
          <a:p>
            <a:r>
              <a:rPr lang="ru-RU" dirty="0"/>
              <a:t>Моделирование ситуации чтения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0E11C6-C7C3-496A-A770-181E08C12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837" y="1156996"/>
            <a:ext cx="10793963" cy="533587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Ситуация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Может быть задана через постановку проблемного вопроса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может быть задана специально с помощью ее описания в преамбуле к задаче (например, “Крестьянская община, русская литература и интернет”)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введения действующих лиц в преамбуле или в отдельном вопросе,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может быть обозначена в названии задачи (например, “Поездка в Псков”)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Ситуация может быть специально не описана и не названа, но в таком случае должна </a:t>
            </a:r>
            <a:r>
              <a:rPr lang="ru-RU" b="1" dirty="0"/>
              <a:t>вычитываться из  вопросов и заданий. </a:t>
            </a:r>
            <a:r>
              <a:rPr lang="ru-RU" dirty="0"/>
              <a:t>Разработчик должен понимать, какую именно ситуацию чтения он моделирует в данном вопросе</a:t>
            </a:r>
          </a:p>
        </p:txBody>
      </p:sp>
    </p:spTree>
    <p:extLst>
      <p:ext uri="{BB962C8B-B14F-4D97-AF65-F5344CB8AC3E}">
        <p14:creationId xmlns:p14="http://schemas.microsoft.com/office/powerpoint/2010/main" val="2516197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36752-AB79-7E2C-3A68-93E07D39A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FF9C21-7182-0795-7943-B62F73A18F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7470" y="406400"/>
            <a:ext cx="10615126" cy="1095829"/>
          </a:xfrm>
        </p:spPr>
        <p:txBody>
          <a:bodyPr>
            <a:normAutofit fontScale="90000"/>
          </a:bodyPr>
          <a:lstStyle/>
          <a:p>
            <a:pPr algn="l"/>
            <a:r>
              <a:rPr lang="ru-RU" sz="4400" b="1" dirty="0"/>
              <a:t>Структура (состав, аспекты) текстовых задач (текстовых конструктов) для ЧГ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7811B93-80CD-7080-A169-AF60F30559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6996" y="1875453"/>
            <a:ext cx="9511004" cy="3382347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ru-RU" sz="4100" dirty="0"/>
              <a:t>Стимул (ситуация чтения)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4100" dirty="0"/>
              <a:t>Информация (совокупность текстов)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4100" dirty="0"/>
              <a:t>Вопросы и задания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4100" dirty="0"/>
              <a:t>Модельные ответы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4100" dirty="0"/>
              <a:t>Группы читательских умений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346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C2BEAAC-AFA9-4CF5-AEC9-D100D2E78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507" y="298580"/>
            <a:ext cx="10759621" cy="653143"/>
          </a:xfrm>
        </p:spPr>
        <p:txBody>
          <a:bodyPr>
            <a:normAutofit/>
          </a:bodyPr>
          <a:lstStyle/>
          <a:p>
            <a:r>
              <a:rPr lang="ru-RU" sz="4000" b="1" dirty="0"/>
              <a:t>Состав задачи для ЧГ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F03E9F3-5B12-455B-AC1B-70EFF37FB9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507" y="1110343"/>
            <a:ext cx="10834266" cy="5449077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Задача состоит из текста (или группы текстов) и вопросов к нему (к ним)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Для выполнения заданий необходимо специально организовать ситуацию чтения  </a:t>
            </a:r>
          </a:p>
          <a:p>
            <a:r>
              <a:rPr lang="ru-RU" sz="2800" dirty="0">
                <a:solidFill>
                  <a:schemeClr val="tx1"/>
                </a:solidFill>
              </a:rPr>
              <a:t>В качестве </a:t>
            </a:r>
            <a:r>
              <a:rPr lang="ru-RU" sz="2800" b="1" dirty="0">
                <a:solidFill>
                  <a:schemeClr val="tx1"/>
                </a:solidFill>
              </a:rPr>
              <a:t>основного</a:t>
            </a:r>
            <a:r>
              <a:rPr lang="ru-RU" sz="2800" dirty="0">
                <a:solidFill>
                  <a:schemeClr val="tx1"/>
                </a:solidFill>
              </a:rPr>
              <a:t> может выступать </a:t>
            </a:r>
            <a:r>
              <a:rPr lang="ru-RU" sz="2800" b="1" dirty="0">
                <a:solidFill>
                  <a:schemeClr val="tx1"/>
                </a:solidFill>
              </a:rPr>
              <a:t>один или несколько текстов</a:t>
            </a:r>
            <a:r>
              <a:rPr lang="ru-RU" sz="2800" dirty="0">
                <a:solidFill>
                  <a:schemeClr val="tx1"/>
                </a:solidFill>
              </a:rPr>
              <a:t>, объединенных одной темой, проблемой, одним автором, одним жанром или иными общими признаками. </a:t>
            </a:r>
            <a:r>
              <a:rPr lang="ru-RU" sz="2800" b="1" dirty="0">
                <a:solidFill>
                  <a:schemeClr val="tx1"/>
                </a:solidFill>
              </a:rPr>
              <a:t>Дополнительные тексты </a:t>
            </a:r>
            <a:r>
              <a:rPr lang="ru-RU" sz="2800" dirty="0">
                <a:solidFill>
                  <a:schemeClr val="tx1"/>
                </a:solidFill>
              </a:rPr>
              <a:t>могут </a:t>
            </a:r>
            <a:r>
              <a:rPr lang="ru-RU" sz="2800" b="1" dirty="0">
                <a:solidFill>
                  <a:schemeClr val="tx1"/>
                </a:solidFill>
              </a:rPr>
              <a:t>включаться в отдельные вопросы задачи или предварять их</a:t>
            </a:r>
            <a:r>
              <a:rPr lang="ru-RU" sz="2800" dirty="0">
                <a:solidFill>
                  <a:schemeClr val="tx1"/>
                </a:solidFill>
              </a:rPr>
              <a:t>.</a:t>
            </a:r>
          </a:p>
          <a:p>
            <a:r>
              <a:rPr lang="ru-RU" sz="2800" dirty="0">
                <a:solidFill>
                  <a:schemeClr val="tx1"/>
                </a:solidFill>
              </a:rPr>
              <a:t>Количество вопросов зависит от типа и количества текстов, положенных в основу задачи, от моделируемой ситуации, от предполагаемого способа, места и формы использования задачи (на уроке, вне урока, самопроверка,  индивидуальная работа, групповая работа и т.п.)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019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43CB78B-AE6D-4773-9745-6F08F3943E9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1844" y="401216"/>
            <a:ext cx="11262050" cy="6111551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При разработке текстовых задач необходимо учитывать три важных аспекта задачи: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ситуация</a:t>
            </a:r>
            <a:r>
              <a:rPr lang="ru-RU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в которой возникает необходимость обратиться к тексту определенного типа;</a:t>
            </a:r>
          </a:p>
          <a:p>
            <a:pPr marL="0" indent="0">
              <a:buNone/>
            </a:pPr>
            <a:r>
              <a:rPr lang="ru-RU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тип текста (текстов)</a:t>
            </a:r>
            <a:r>
              <a:rPr lang="ru-RU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на которых строится задача;</a:t>
            </a:r>
          </a:p>
          <a:p>
            <a:pPr marL="0" indent="0">
              <a:buNone/>
            </a:pPr>
            <a:r>
              <a:rPr lang="ru-RU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читательские умения</a:t>
            </a:r>
            <a:r>
              <a:rPr lang="ru-RU" sz="4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которые нужны при решении данной задачи.</a:t>
            </a:r>
            <a:endParaRPr lang="ru-RU" sz="40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70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AEE163-1602-4654-B527-464AC67D3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744" y="410547"/>
            <a:ext cx="9710056" cy="662473"/>
          </a:xfrm>
        </p:spPr>
        <p:txBody>
          <a:bodyPr>
            <a:noAutofit/>
          </a:bodyPr>
          <a:lstStyle/>
          <a:p>
            <a:br>
              <a:rPr lang="ru-RU" sz="3200" b="1" dirty="0"/>
            </a:br>
            <a:r>
              <a:rPr lang="ru-RU" sz="4000" b="1" dirty="0"/>
              <a:t>Стимул (ситуация чтения)</a:t>
            </a:r>
            <a:br>
              <a:rPr lang="ru-RU" sz="3200" b="1" dirty="0"/>
            </a:b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D96DEA-2CEB-4EB4-8DDE-D4AE2B5E0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744" y="1147666"/>
            <a:ext cx="11190512" cy="5521694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</a:pPr>
            <a:r>
              <a:rPr lang="ru-RU" sz="2400" dirty="0"/>
              <a:t>читаем для чего? </a:t>
            </a:r>
          </a:p>
          <a:p>
            <a:pPr marL="0">
              <a:spcBef>
                <a:spcPts val="0"/>
              </a:spcBef>
            </a:pPr>
            <a:r>
              <a:rPr lang="ru-RU" sz="2400" dirty="0"/>
              <a:t>решая задачу, читаем что? </a:t>
            </a:r>
          </a:p>
          <a:p>
            <a:pPr marL="0">
              <a:spcBef>
                <a:spcPts val="0"/>
              </a:spcBef>
            </a:pPr>
            <a:r>
              <a:rPr lang="ru-RU" sz="2400" dirty="0"/>
              <a:t>отвечая на проблемный вопрос, определяем какая информация нам нужна и какие источники ее наиболее полно отражают?</a:t>
            </a:r>
          </a:p>
          <a:p>
            <a:pPr marL="0">
              <a:spcBef>
                <a:spcPts val="0"/>
              </a:spcBef>
            </a:pPr>
            <a:r>
              <a:rPr lang="ru-RU" sz="2400" dirty="0"/>
              <a:t>проводя эксперимент сравниваем с культурным образцом и т.п.</a:t>
            </a:r>
          </a:p>
          <a:p>
            <a:pPr marL="0">
              <a:spcBef>
                <a:spcPts val="0"/>
              </a:spcBef>
            </a:pPr>
            <a:r>
              <a:rPr lang="ru-RU" sz="2400" dirty="0"/>
              <a:t>читаем, чтобы создать новое (собственное) (текст, продукт)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Необходимость чтения текстов, собранных в учебный материал и ответов на сформулированные к текстам вопросы должна быть </a:t>
            </a:r>
            <a:r>
              <a:rPr lang="ru-RU" sz="2400" b="1" dirty="0"/>
              <a:t>ситуативно обусловленной</a:t>
            </a:r>
            <a:r>
              <a:rPr lang="ru-RU" sz="2400" dirty="0"/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i="1" dirty="0"/>
              <a:t>Иными словами, ученику должно быть понятно, зачем и в какой ситуации может возникнуть такой вопрос, который задан к текстам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i="1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i="1" dirty="0"/>
              <a:t>Ситуация, может быть, одна для всех вопросов, включенных в совокупность текстов на уроке, или может быть смоделировано несколько ситуаций чтения к разным текстам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i="1" dirty="0"/>
          </a:p>
          <a:p>
            <a:pPr marL="0">
              <a:spcBef>
                <a:spcPts val="0"/>
              </a:spcBef>
            </a:pP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063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367D26-ABFA-469C-8960-4A6CD9816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548" y="365126"/>
            <a:ext cx="10289252" cy="623920"/>
          </a:xfrm>
        </p:spPr>
        <p:txBody>
          <a:bodyPr/>
          <a:lstStyle/>
          <a:p>
            <a:r>
              <a:rPr lang="ru-RU" sz="3117" b="1" dirty="0"/>
              <a:t>Ситуации и цели чтения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C56DC7-2AB5-4020-A438-B3806A1F2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547" y="1112555"/>
            <a:ext cx="10171518" cy="5530676"/>
          </a:xfrm>
        </p:spPr>
        <p:txBody>
          <a:bodyPr/>
          <a:lstStyle/>
          <a:p>
            <a:pPr marL="0" indent="0">
              <a:buNone/>
            </a:pPr>
            <a:r>
              <a:rPr lang="ru-RU" sz="2424" b="1" dirty="0"/>
              <a:t>1. Поиск конкретной информации, соответствующей определенным условиям </a:t>
            </a:r>
            <a:r>
              <a:rPr lang="ru-RU" sz="2424" dirty="0"/>
              <a:t>(кто автор, как пишется, значение слова, формула, в каком году, точная цитата, как называется, как действовать в определенной ситуации; рассматривается ли какой-л. вопрос в данной книге/этим автором и т. п.). Читаю для решения конкретной (практической, учебной, познавательной...) задачи.</a:t>
            </a:r>
          </a:p>
          <a:p>
            <a:pPr marL="0" indent="0">
              <a:buNone/>
            </a:pPr>
            <a:r>
              <a:rPr lang="ru-RU" sz="2424" b="1" dirty="0"/>
              <a:t>2. Изучение вопроса/темы/проблемы</a:t>
            </a:r>
            <a:r>
              <a:rPr lang="ru-RU" sz="2424" dirty="0"/>
              <a:t>. Читаю для того, чтобы разобраться, составить представление. </a:t>
            </a:r>
          </a:p>
          <a:p>
            <a:pPr marL="0" indent="0">
              <a:buNone/>
            </a:pPr>
            <a:r>
              <a:rPr lang="ru-RU" sz="2424" b="1" dirty="0"/>
              <a:t>3. Отбор и переработка информации для создания нового. </a:t>
            </a:r>
            <a:r>
              <a:rPr lang="ru-RU" sz="2424" dirty="0"/>
              <a:t>Читаю, чтобы создать на основе прочитанного что-то новое (сценарий, словарь, памятку, сайт….; адаптация в соответствии с изменением адресатом; не обязательно в словах, можно руками, н-р, возродить древнее ремесло…)</a:t>
            </a:r>
          </a:p>
        </p:txBody>
      </p:sp>
    </p:spTree>
    <p:extLst>
      <p:ext uri="{BB962C8B-B14F-4D97-AF65-F5344CB8AC3E}">
        <p14:creationId xmlns:p14="http://schemas.microsoft.com/office/powerpoint/2010/main" val="2098379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367D26-ABFA-469C-8960-4A6CD9816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061" y="365125"/>
            <a:ext cx="10420739" cy="577267"/>
          </a:xfrm>
        </p:spPr>
        <p:txBody>
          <a:bodyPr/>
          <a:lstStyle/>
          <a:p>
            <a:r>
              <a:rPr lang="ru-RU" sz="3117" b="1" dirty="0"/>
              <a:t>Ситуации и цели чтения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C56DC7-2AB5-4020-A438-B3806A1F2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94318"/>
            <a:ext cx="10937033" cy="52985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24" b="1" dirty="0"/>
              <a:t>4. Получение руководства к действию </a:t>
            </a:r>
            <a:r>
              <a:rPr lang="ru-RU" sz="2424" dirty="0"/>
              <a:t>(инструкция, задание: делай то-то; анкета:  отвечай на такие-то вопросы…). Читаю, чтобы правильно что-то сделать (н-р, приготовить салат…)</a:t>
            </a:r>
          </a:p>
          <a:p>
            <a:pPr marL="0" indent="0">
              <a:buNone/>
            </a:pPr>
            <a:r>
              <a:rPr lang="ru-RU" sz="2424" b="1" dirty="0"/>
              <a:t>5. Поиск аргументации</a:t>
            </a:r>
            <a:r>
              <a:rPr lang="ru-RU" sz="2424" dirty="0"/>
              <a:t>. Читаю, чтобы подтвердить или опровергнуть собственные выводы/гипотезы/догадки/взгляды; чтобы понять иную точку зрения на проблему; чтобы познакомиться с разными мнениями и либо присоединиться, либо выработать свою точку зрения...</a:t>
            </a:r>
          </a:p>
          <a:p>
            <a:pPr marL="0" indent="0">
              <a:buNone/>
            </a:pPr>
            <a:r>
              <a:rPr lang="ru-RU" sz="2424" b="1" dirty="0"/>
              <a:t>6. Анализ формы</a:t>
            </a:r>
            <a:r>
              <a:rPr lang="ru-RU" sz="2424" dirty="0"/>
              <a:t>. Читаю, чтобы понять, как сделано, как устроено… (например, описание, аргумент и т.п.)</a:t>
            </a:r>
          </a:p>
          <a:p>
            <a:pPr marL="0" indent="0">
              <a:buNone/>
            </a:pPr>
            <a:r>
              <a:rPr lang="ru-RU" sz="2424" b="1" dirty="0"/>
              <a:t>7. Овладение языком. </a:t>
            </a:r>
            <a:r>
              <a:rPr lang="ru-RU" sz="2424" dirty="0"/>
              <a:t>Читаю, чтобы лучше разобраться, как устроен язык; накопить опыт употребления слов, построения фраз… </a:t>
            </a:r>
          </a:p>
          <a:p>
            <a:pPr marL="0" indent="0">
              <a:buNone/>
            </a:pPr>
            <a:endParaRPr lang="ru-RU" sz="2424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24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Погружение в вымышленный мир. Читаю, чтобы испытывать эмоции, сопереживать…</a:t>
            </a:r>
          </a:p>
          <a:p>
            <a:pPr marL="0" indent="0">
              <a:buNone/>
            </a:pPr>
            <a:r>
              <a:rPr lang="ru-RU" sz="2424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Получение эстетического удовольствия (от поэзии, например)</a:t>
            </a:r>
          </a:p>
          <a:p>
            <a:pPr marL="0" indent="0">
              <a:buNone/>
            </a:pPr>
            <a:endParaRPr lang="ru-RU" sz="2424" dirty="0"/>
          </a:p>
          <a:p>
            <a:pPr marL="0" indent="0">
              <a:buNone/>
            </a:pPr>
            <a:endParaRPr lang="ru-RU" sz="2424" dirty="0"/>
          </a:p>
        </p:txBody>
      </p:sp>
    </p:spTree>
    <p:extLst>
      <p:ext uri="{BB962C8B-B14F-4D97-AF65-F5344CB8AC3E}">
        <p14:creationId xmlns:p14="http://schemas.microsoft.com/office/powerpoint/2010/main" val="3862496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35556A-8BB7-46EE-854F-F527E05B5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812" y="274638"/>
            <a:ext cx="9566988" cy="562074"/>
          </a:xfrm>
        </p:spPr>
        <p:txBody>
          <a:bodyPr>
            <a:noAutofit/>
          </a:bodyPr>
          <a:lstStyle/>
          <a:p>
            <a:pPr algn="l"/>
            <a:r>
              <a:rPr lang="ru-RU" sz="4000" b="1" dirty="0"/>
              <a:t>Ситуации чтения на уроке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E76001-8DF8-4D70-8F50-FC11A4EC26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184" y="836712"/>
            <a:ext cx="11196734" cy="5616624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3200" dirty="0"/>
              <a:t>Модельная ситуация. Ситуация может быть задана специально с помощью ее описания, введения действующих лиц, просто названа (как это сделано в исследовании PISA)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Моделирование ситуаций для чтения через постановку проблемных ситуаций и проблемных вопросов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Моделирования ситуаций, на которых строятся «задания на применение» в методологии формирования грамотностей (решение учебно-практических, учебно-познавательных задач, жизненных задач с использованием информации из текстов, с использованием фоновых знаний)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Место: начало или конец урока/темы </a:t>
            </a:r>
          </a:p>
          <a:p>
            <a:r>
              <a:rPr lang="ru-RU" dirty="0"/>
              <a:t>Начало урока – как способ </a:t>
            </a:r>
            <a:r>
              <a:rPr lang="ru-RU" dirty="0" err="1"/>
              <a:t>проблематизации</a:t>
            </a:r>
            <a:r>
              <a:rPr lang="ru-RU" dirty="0"/>
              <a:t>, введения в тему </a:t>
            </a:r>
          </a:p>
          <a:p>
            <a:r>
              <a:rPr lang="ru-RU" dirty="0"/>
              <a:t>Конец урока – как возможность осуществить перенос освоенных умений на иной материал, в иную ситуацию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20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82E1DD0-B0C7-460D-94E3-8028AB0C5C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861" y="274639"/>
            <a:ext cx="10192140" cy="561975"/>
          </a:xfrm>
        </p:spPr>
        <p:txBody>
          <a:bodyPr>
            <a:noAutofit/>
          </a:bodyPr>
          <a:lstStyle/>
          <a:p>
            <a:pPr algn="l"/>
            <a:r>
              <a:rPr lang="ru-RU" sz="4000" b="1" dirty="0"/>
              <a:t>Ситуации чтения на уроках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D2006B-D793-4677-A346-6D5E365D8A92}"/>
              </a:ext>
            </a:extLst>
          </p:cNvPr>
          <p:cNvSpPr txBox="1"/>
          <p:nvPr/>
        </p:nvSpPr>
        <p:spPr>
          <a:xfrm>
            <a:off x="662473" y="1380931"/>
            <a:ext cx="10795519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i="1" dirty="0"/>
              <a:t>Тина приехала в Калининград на три дня в марте 2021 года. Она решила побольше узнать о музеях Калининграда. Тина нашла сайт об очень маленьком музее, в который ей захотелось пойти (Задача «Дом смотрителя)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A61680-EF84-42A9-A4F7-A930E825234E}"/>
              </a:ext>
            </a:extLst>
          </p:cNvPr>
          <p:cNvSpPr txBox="1"/>
          <p:nvPr/>
        </p:nvSpPr>
        <p:spPr>
          <a:xfrm>
            <a:off x="662473" y="2636914"/>
            <a:ext cx="10795519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i="1" dirty="0"/>
              <a:t>Два друга решили поехать в Псков на каникулы. О достопримечательностях Пскова узнавали в интернете. Псковский кремль, древние храмы, Александр Невский, княгиня Ольга… И вдруг – фотография странного памятника. Какие разные люди… Что их объединяет? Википедия сообщила, что это памятник героям </a:t>
            </a:r>
            <a:r>
              <a:rPr lang="ru-RU" b="1" i="1" dirty="0"/>
              <a:t>романа «Два капитана» </a:t>
            </a:r>
            <a:r>
              <a:rPr lang="ru-RU" i="1" dirty="0"/>
              <a:t>– Ивану Татаринову и Сане Григорьеву. Книгу никто из друзей не читал… (Задача «Поездка в Псков»)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364391-ECD8-4DEB-8EB3-146504B22D4F}"/>
              </a:ext>
            </a:extLst>
          </p:cNvPr>
          <p:cNvSpPr txBox="1"/>
          <p:nvPr/>
        </p:nvSpPr>
        <p:spPr>
          <a:xfrm>
            <a:off x="662473" y="4437112"/>
            <a:ext cx="10879494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450215" algn="just"/>
            <a:r>
              <a:rPr lang="ru-RU" i="1" dirty="0">
                <a:solidFill>
                  <a:srgbClr val="000000"/>
                </a:solidFill>
                <a:ea typeface="Times New Roman" panose="02020603050405020304" pitchFamily="18" charset="0"/>
              </a:rPr>
              <a:t>Вы, конечно, учили в школе басню Ивана Андреевича Крылова “Стрекоза и Муравей”. Представьте, один из ваших знакомых прочитал в чьем-то блоге отрывок из книги Льва Успенского “Слово о словах”, где написано, что Крылов не очень точно перевел басню Лафонтена, в которой действует вовсе не стрекоза, а цикада. В результате, как пишет Успенский, “появился странный гибрид из двух различных насекомых. Зовется это существо “стрекозой”, а “прыгает” и “поет” “в мягких </a:t>
            </a:r>
            <a:r>
              <a:rPr lang="ru-RU" i="1" dirty="0" err="1">
                <a:solidFill>
                  <a:srgbClr val="000000"/>
                </a:solidFill>
                <a:ea typeface="Times New Roman" panose="02020603050405020304" pitchFamily="18" charset="0"/>
              </a:rPr>
              <a:t>муравах</a:t>
            </a:r>
            <a:r>
              <a:rPr lang="ru-RU" i="1" dirty="0">
                <a:solidFill>
                  <a:srgbClr val="000000"/>
                </a:solidFill>
                <a:ea typeface="Times New Roman" panose="02020603050405020304" pitchFamily="18" charset="0"/>
              </a:rPr>
              <a:t>”, то есть в траве, явно как кузнечик”. Прав ли Лев Успенский?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971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F7D780F-1E24-4DDE-9B0B-2B5CE5427FF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27787" y="587829"/>
            <a:ext cx="11047445" cy="558913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/>
              <a:t>Задача «Крестьянская община в русской литературе»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/>
              <a:t>Ученики получили от учителя истории задание: найти описание крестьянской общины в художественной литературе. Задание оказалось непростым. Конечно, ученики обратились к интернету. Но браузер список произведений не выдал – только статьи, в которых перечисляются писатели, описывающие жизнь крестьян. Как выполнить задание? Ученики разделились: каждый выбрал одного писателя и с помощью системы поиска нужного слова просматривал его произведения. В результате долгих поисков слова община в художественных текстах, ученикам удалось отобрать несколько отрывков.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600" i="1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/>
              <a:t>П. И. Мельников-Печерский “В лесах”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/>
              <a:t>А. А. Зиновьев “На коне, танке и штурмовике”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/>
              <a:t>Г. И. Успенский “Власть земли”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/>
              <a:t>Н. И. Наумов “Мирской учет”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03888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2535</Words>
  <Application>Microsoft Office PowerPoint</Application>
  <PresentationFormat>Широкоэкранный</PresentationFormat>
  <Paragraphs>131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Verdana</vt:lpstr>
      <vt:lpstr>Wingdings</vt:lpstr>
      <vt:lpstr>Тема Office</vt:lpstr>
      <vt:lpstr> Какие характеристики читательской грамотности должны учитываться при учебном процессе? </vt:lpstr>
      <vt:lpstr>Состав задачи для ЧГ</vt:lpstr>
      <vt:lpstr>Презентация PowerPoint</vt:lpstr>
      <vt:lpstr> Стимул (ситуация чтения) </vt:lpstr>
      <vt:lpstr>Ситуации и цели чтения</vt:lpstr>
      <vt:lpstr>Ситуации и цели чтения</vt:lpstr>
      <vt:lpstr>Ситуации чтения на уроке</vt:lpstr>
      <vt:lpstr>Ситуации чтения на уроках </vt:lpstr>
      <vt:lpstr>Презентация PowerPoint</vt:lpstr>
      <vt:lpstr>Презентация PowerPoint</vt:lpstr>
      <vt:lpstr>Два друга решили поехать в Великий Новгород на каникулы. О достопримечательностях Новгорода узнавали в интернете. На глаза им попалась такая карта. Они увидели названия Софийская сторона, Торговая сторона...Людин конец… Славенский конец… Что это за названия? Ведь на современных картах  они не встречаются…</vt:lpstr>
      <vt:lpstr>Пример история/проблемная задача. Тема Стрелецкие бунты. XVII век</vt:lpstr>
      <vt:lpstr>Счет лет в истории</vt:lpstr>
      <vt:lpstr>Пример/окружающий мир/география Карта Винланда/урок разработан Е. В. Чудиновой</vt:lpstr>
      <vt:lpstr>Моделирование ситуации чтения</vt:lpstr>
      <vt:lpstr>Структура (состав, аспекты) текстовых задач (текстовых конструктов) для ЧГ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2020 asus</dc:creator>
  <cp:lastModifiedBy>2020 asus</cp:lastModifiedBy>
  <cp:revision>10</cp:revision>
  <dcterms:created xsi:type="dcterms:W3CDTF">2022-04-09T08:14:13Z</dcterms:created>
  <dcterms:modified xsi:type="dcterms:W3CDTF">2024-02-22T13:45:20Z</dcterms:modified>
</cp:coreProperties>
</file>