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1452" r:id="rId2"/>
    <p:sldId id="361" r:id="rId3"/>
    <p:sldId id="318" r:id="rId4"/>
    <p:sldId id="414" r:id="rId5"/>
    <p:sldId id="1444" r:id="rId6"/>
    <p:sldId id="1446" r:id="rId7"/>
    <p:sldId id="1447" r:id="rId8"/>
    <p:sldId id="1448" r:id="rId9"/>
    <p:sldId id="1445" r:id="rId10"/>
    <p:sldId id="1451" r:id="rId11"/>
    <p:sldId id="1450" r:id="rId12"/>
    <p:sldId id="1453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823" autoAdjust="0"/>
  </p:normalViewPr>
  <p:slideViewPr>
    <p:cSldViewPr snapToGrid="0">
      <p:cViewPr varScale="1">
        <p:scale>
          <a:sx n="86" d="100"/>
          <a:sy n="86" d="100"/>
        </p:scale>
        <p:origin x="53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D0FA-E066-4F14-92E5-EAB83AC06F33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8D758-8775-478D-9CCF-338FCC322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2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5CC899-36C3-C8EC-F773-7665DA40E4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CB346E4-C221-57BC-22A2-A54BE96C5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18E8F7-22E5-AEC2-975B-7E0BD6F59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0EEBDB-2B78-D2CC-4633-D3E6EA384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E90CB1-56E4-A5BB-75FF-A4C358D73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02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DEB170-2690-7E03-E581-464A48BE9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2ED15B-54E8-8B83-5FD3-3B447CB76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2C9C95-D3B5-DB15-4F9F-C517A27C5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884E55-0C43-71E1-4936-C5F001D20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036AF6-9ED4-5B1C-2C9A-700BD18B4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24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3D6D8FB-C32C-C4B1-3119-CE12CC818E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34A2D1-AFEF-350F-4FF3-14E2CD8FCD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4084BA-AAB2-A2C6-C05C-B22DDCC68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5DB9B9-F51C-66DF-9FC5-259F3386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391F4A-14DB-B2EB-A9E8-F941FAA57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3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F851B6-82D4-5CE0-4D7C-15A5003BF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0F5F83-8062-1CCB-334E-F37F8CFD3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1D6A18-AD08-884C-CC6F-4C8E64BDA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1F3C9B-27EA-7230-FC9C-1889834C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560DBE-233C-F375-138A-BDEAF1577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678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241BE-9CE6-D5BE-A1AD-23793A9DB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C659DE-2FD4-2505-0557-9E07F13D1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7D1D9C-4B93-094D-EB23-4BFC49287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7DAABB-B7A6-D8A6-3B00-95F892445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0ED9ED-3F25-767A-2115-75C87A269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895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82907-BD0C-3C59-4B54-5CCF6B420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3A252B-ABEB-FAA6-EA63-2B6289E6F5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B26FEE0-777A-27B9-4CAF-9D5913B3E5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105AA8-D6D8-1F69-1F6E-794DB210C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779877-09DC-138D-F91A-53DAA6D1C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BBBDB7-0B0F-256D-C5D1-5B83FB7C0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84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C60B77-9EBF-57A6-C338-1A250EFA0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EA319F-FC88-CFF5-2744-B299642BD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880761-791B-6E76-4DA0-94FB35DCD3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98A7600-E923-A5F7-7133-5B13B2202C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803080E-5B7E-BA9F-E4E9-7234AFCB14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6FF892D-9EE9-C05B-E50D-5F5636BE8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89C5803-4731-3118-A9A2-818E78274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032EB33-579C-E911-1433-9AE18470B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6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8B074-C942-951C-AB7F-7698B6F56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189F396-481E-41A9-7BEC-098E4A519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B5368E5-528B-CD77-D5F7-4EF7F9E42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C58EC52-260E-2FAB-F1B0-9CAFCD868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963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F42FAF7-975E-18D9-B6DB-49D7398A0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E3E3BFA-D397-769E-5D89-78ECCAB84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C0F8B5B-3EE4-4DDC-35C4-9EF887437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952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C92B9C-63A1-6DA0-3981-4EC3CCAF6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6725C4-7708-B3AE-D6F1-620617004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2FBF8CC-E024-949E-14EB-0D3370C86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541FC1-173F-A5EA-C028-AA2A473BE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C2F6EFF-ADF1-C5B2-2DBB-69429C083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57B632-6A6E-B8DB-94C9-4C0908606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676055-2C7E-9A0C-AB10-9DD190BC2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0FF75A8-8AE2-0248-5ED0-7F695B4CA8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66C2EC-AE09-09AB-D46D-ABC4D546C9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A03E654-4E35-0D72-C4C1-3A5A4E3B5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BDE62B-6619-69E9-A871-3C95BCCCD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05366F-BAAF-3F9A-2664-61867A139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624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15D5C2-B251-7E67-49BE-A01F192A7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F6A03B-580E-EEF3-E09E-CC4E49C40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CDC183-6A5E-9AB3-A46E-47F92FC5E4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90DD6-E292-44E9-A8F0-04779A103C9C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AA6C35-7DC4-CF61-ECEE-0DAE1C8BFB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3E2C19-3C20-5312-754E-50C02CBE06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CED9B-1624-4312-B91F-702DF4961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02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57AAF6A-3D7D-810E-E142-12D81AFF8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938" y="603682"/>
            <a:ext cx="10244053" cy="1654529"/>
          </a:xfrm>
        </p:spPr>
        <p:txBody>
          <a:bodyPr>
            <a:normAutofit fontScale="90000"/>
          </a:bodyPr>
          <a:lstStyle/>
          <a:p>
            <a:r>
              <a:rPr lang="ru-RU" sz="4400" dirty="0"/>
              <a:t>Потенциал множественного текста для формирования сложных читательских умений на уроках истории</a:t>
            </a: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E646149D-5F62-B3FB-C174-854CFBD8DC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7262" y="2547890"/>
            <a:ext cx="10412729" cy="1819923"/>
          </a:xfrm>
        </p:spPr>
        <p:txBody>
          <a:bodyPr>
            <a:normAutofit/>
          </a:bodyPr>
          <a:lstStyle/>
          <a:p>
            <a:r>
              <a:rPr lang="ru-RU" sz="3000" dirty="0"/>
              <a:t>Формирование читательской грамотности на уроках истории</a:t>
            </a:r>
          </a:p>
          <a:p>
            <a:r>
              <a:rPr lang="ru-RU" sz="3000" dirty="0"/>
              <a:t>РМА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6DEE14-33C8-C4F4-E190-86D70427DE53}"/>
              </a:ext>
            </a:extLst>
          </p:cNvPr>
          <p:cNvSpPr txBox="1"/>
          <p:nvPr/>
        </p:nvSpPr>
        <p:spPr>
          <a:xfrm>
            <a:off x="7945515" y="5308846"/>
            <a:ext cx="3531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200" dirty="0" err="1"/>
              <a:t>Долгодворова</a:t>
            </a:r>
            <a:r>
              <a:rPr lang="ru-RU" sz="3200" dirty="0"/>
              <a:t> Е.Ю.</a:t>
            </a:r>
          </a:p>
        </p:txBody>
      </p:sp>
    </p:spTree>
    <p:extLst>
      <p:ext uri="{BB962C8B-B14F-4D97-AF65-F5344CB8AC3E}">
        <p14:creationId xmlns:p14="http://schemas.microsoft.com/office/powerpoint/2010/main" val="1846483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9D042-6222-688D-7786-BD46FDB7C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BD555A-CFF6-81C0-7BA3-3367E3A58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81" y="365126"/>
            <a:ext cx="10670219" cy="620295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D7E360-40F5-8ED2-6084-F5639BBF9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927" y="1118585"/>
            <a:ext cx="11176986" cy="5477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Перед вами комплекс текстов по теме «Поход князя Олега на Византию в 907 г.»</a:t>
            </a:r>
          </a:p>
          <a:p>
            <a:pPr marL="0" indent="0">
              <a:buNone/>
            </a:pPr>
            <a:r>
              <a:rPr lang="ru-RU" dirty="0"/>
              <a:t>Сгруппируйте разные варианты множественного текста по принципам: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dirty="0"/>
              <a:t>Тексты говорят примерно об одном и том же, но в разной форме, разным языком =</a:t>
            </a:r>
            <a:r>
              <a:rPr lang="en-US" altLang="ru-RU" dirty="0"/>
              <a:t>&gt;</a:t>
            </a:r>
            <a:r>
              <a:rPr lang="ru-RU" altLang="ru-RU" dirty="0"/>
              <a:t> </a:t>
            </a:r>
            <a:r>
              <a:rPr lang="ru-RU" altLang="ru-RU" dirty="0">
                <a:solidFill>
                  <a:srgbClr val="002060"/>
                </a:solidFill>
              </a:rPr>
              <a:t>можно выбрать ту форму, которая помогает лучше понимать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alt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altLang="ru-RU" dirty="0">
                <a:solidFill>
                  <a:srgbClr val="002060"/>
                </a:solidFill>
              </a:rPr>
              <a:t>Исторический источник + изображения (1+6)</a:t>
            </a:r>
          </a:p>
          <a:p>
            <a:pPr marL="0" indent="0">
              <a:buNone/>
            </a:pPr>
            <a:endParaRPr lang="ru-RU" alt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7A54408-061E-5C45-D66A-D9DF0362A6EB}"/>
              </a:ext>
            </a:extLst>
          </p:cNvPr>
          <p:cNvSpPr/>
          <p:nvPr/>
        </p:nvSpPr>
        <p:spPr>
          <a:xfrm>
            <a:off x="4128117" y="4900475"/>
            <a:ext cx="7821227" cy="1757778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Якунин В.А., Педагогическая психология, СПб, «Изд-во Михайлова В.А.», «</a:t>
            </a:r>
            <a:r>
              <a:rPr lang="ru-RU" sz="1200" i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Полиус</a:t>
            </a:r>
            <a:r>
              <a:rPr lang="ru-RU" sz="12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», 1998 г., с. 318-319.</a:t>
            </a:r>
            <a:endParaRPr lang="ru-RU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Приемы работы с учебными и научными текстами, посредством которых можно формировать и по которым можно судить о наличии и уровне понимания: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узнавание объекта, предмета, описанного в разных кодах;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вариативность видения одного и того же объекта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сопоставление, сравнение полученной информации с уже известной;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представление объекта в разных кодах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составление зарисовок как способы перевода содержания текста в образные представления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924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E1FAF-A624-E12C-B3AC-254FEB413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92F093-1762-D5AC-72EE-B60C6C430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81" y="365126"/>
            <a:ext cx="10670219" cy="620295"/>
          </a:xfrm>
        </p:spPr>
        <p:txBody>
          <a:bodyPr>
            <a:normAutofit/>
          </a:bodyPr>
          <a:lstStyle/>
          <a:p>
            <a:r>
              <a:rPr lang="ru-RU" sz="3100" dirty="0"/>
              <a:t>Тема «Поход князя Олега на Византию в 907 г.»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0232FE-2A57-8278-443B-A50B15E84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989" y="985421"/>
            <a:ext cx="10963923" cy="56106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altLang="ru-RU" sz="2800" dirty="0"/>
              <a:t>Тексты дополняют друг друга, каждый содержит что-то новое, важное</a:t>
            </a:r>
            <a:r>
              <a:rPr lang="en-US" altLang="ru-RU" sz="2800" dirty="0"/>
              <a:t> =&gt; </a:t>
            </a:r>
            <a:r>
              <a:rPr lang="ru-RU" altLang="ru-RU" sz="2800" dirty="0">
                <a:solidFill>
                  <a:srgbClr val="002060"/>
                </a:solidFill>
              </a:rPr>
              <a:t>можно</a:t>
            </a:r>
            <a:r>
              <a:rPr lang="ru-RU" altLang="ru-RU" sz="2800" dirty="0"/>
              <a:t> </a:t>
            </a:r>
            <a:r>
              <a:rPr lang="ru-RU" altLang="ru-RU" sz="2800" dirty="0">
                <a:solidFill>
                  <a:srgbClr val="002060"/>
                </a:solidFill>
              </a:rPr>
              <a:t>углубить представление</a:t>
            </a:r>
          </a:p>
          <a:p>
            <a:pPr marL="0" indent="0">
              <a:buNone/>
            </a:pPr>
            <a:r>
              <a:rPr lang="ru-RU" altLang="ru-RU" sz="4300" dirty="0"/>
              <a:t>1+ 5</a:t>
            </a:r>
          </a:p>
          <a:p>
            <a:pPr marL="0" indent="0">
              <a:buNone/>
            </a:pPr>
            <a:endParaRPr lang="ru-RU" altLang="ru-RU" dirty="0"/>
          </a:p>
          <a:p>
            <a:pPr marL="0" indent="0">
              <a:buNone/>
            </a:pPr>
            <a:r>
              <a:rPr lang="ru-RU" altLang="ru-RU" dirty="0"/>
              <a:t>Тексты противоречат друг другу, представляют разные взгляды на проблему =</a:t>
            </a:r>
            <a:r>
              <a:rPr lang="en-US" altLang="ru-RU" dirty="0"/>
              <a:t>&gt;</a:t>
            </a:r>
            <a:r>
              <a:rPr lang="ru-RU" altLang="ru-RU" dirty="0"/>
              <a:t> </a:t>
            </a:r>
            <a:r>
              <a:rPr lang="ru-RU" altLang="ru-RU" dirty="0">
                <a:solidFill>
                  <a:srgbClr val="002060"/>
                </a:solidFill>
              </a:rPr>
              <a:t>дают возможность выработать аргументированную позицию, «увидеть» и сформулировать противоречие</a:t>
            </a:r>
            <a:r>
              <a:rPr lang="ru-RU" altLang="ru-RU" dirty="0"/>
              <a:t> </a:t>
            </a:r>
          </a:p>
          <a:p>
            <a:pPr marL="0" indent="0">
              <a:buNone/>
            </a:pPr>
            <a:r>
              <a:rPr lang="ru-RU" altLang="ru-RU" sz="4300" dirty="0"/>
              <a:t>1+3 + 4</a:t>
            </a:r>
          </a:p>
          <a:p>
            <a:pPr marL="0" indent="0">
              <a:buNone/>
            </a:pPr>
            <a:endParaRPr lang="ru-RU" altLang="ru-RU" dirty="0"/>
          </a:p>
          <a:p>
            <a:pPr marL="0" indent="0">
              <a:buNone/>
            </a:pPr>
            <a:r>
              <a:rPr lang="ru-RU" altLang="ru-RU" dirty="0"/>
              <a:t>Противоречие</a:t>
            </a:r>
          </a:p>
          <a:p>
            <a:pPr marL="0" indent="0">
              <a:buNone/>
            </a:pPr>
            <a:r>
              <a:rPr lang="ru-RU" altLang="ru-RU" dirty="0"/>
              <a:t>Версии, объяснения, исторические «связи»</a:t>
            </a:r>
          </a:p>
          <a:p>
            <a:pPr marL="0" indent="0">
              <a:buNone/>
            </a:pPr>
            <a:r>
              <a:rPr lang="ru-RU" altLang="ru-RU" dirty="0"/>
              <a:t>Линейка «правда        домысел       вымысел»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altLang="ru-RU" sz="28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E25EECD-2CF8-1943-733D-920336A3AAE1}"/>
              </a:ext>
            </a:extLst>
          </p:cNvPr>
          <p:cNvCxnSpPr>
            <a:cxnSpLocks/>
          </p:cNvCxnSpPr>
          <p:nvPr/>
        </p:nvCxnSpPr>
        <p:spPr>
          <a:xfrm>
            <a:off x="3364639" y="6152225"/>
            <a:ext cx="50602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E4BCFFE7-A91D-9A21-117B-2A65069E9C81}"/>
              </a:ext>
            </a:extLst>
          </p:cNvPr>
          <p:cNvCxnSpPr>
            <a:cxnSpLocks/>
          </p:cNvCxnSpPr>
          <p:nvPr/>
        </p:nvCxnSpPr>
        <p:spPr>
          <a:xfrm>
            <a:off x="5212673" y="6152225"/>
            <a:ext cx="53117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098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37831-2DBF-7E8E-60C6-7D2CFB5A1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60" y="365125"/>
            <a:ext cx="10821140" cy="1325563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IV. К учебному или справочному тексту подобран пример ситуации, в которой нужно увидеть описанное явление/способ действия  =&gt;  </a:t>
            </a:r>
            <a:r>
              <a:rPr lang="ru-RU" sz="3100" dirty="0">
                <a:solidFill>
                  <a:schemeClr val="accent5">
                    <a:lumMod val="50000"/>
                  </a:schemeClr>
                </a:solidFill>
              </a:rPr>
              <a:t>можно применить новое знание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71C0B9-80B6-35DA-6134-96A11A6F77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584" y="1690689"/>
            <a:ext cx="10821141" cy="492317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Вы решаете, что содержательным ядром урока  по правам и обязанностям гражданина РФ станет вопрос о воинской обязанности и службе в армии </a:t>
            </a:r>
          </a:p>
          <a:p>
            <a:pPr marL="0" indent="0">
              <a:buNone/>
            </a:pPr>
            <a:r>
              <a:rPr lang="ru-RU" dirty="0"/>
              <a:t>Вы подбираете тексты по теме: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статья Конституции, статья Закона о воинской обязанности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реальное описание случая о нарушении воинской обязанности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 интервью с человеком, который говорит, что служить почетно и здорово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 статистика про то, хочет ли молодежь служить в армии или статистика альтернативной службы</a:t>
            </a:r>
          </a:p>
          <a:p>
            <a:pPr marL="0" indent="0">
              <a:buNone/>
            </a:pPr>
            <a:r>
              <a:rPr lang="ru-RU" dirty="0"/>
              <a:t>У вас получается текстовый конструкт, который станет учебным материалом на вашем уроке. </a:t>
            </a:r>
          </a:p>
          <a:p>
            <a:pPr marL="0" indent="0">
              <a:buNone/>
            </a:pPr>
            <a:r>
              <a:rPr lang="ru-RU" dirty="0"/>
              <a:t>Далее вы составляете задания и вопросы к подобранным вами текстам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336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8F2166-97AB-4D74-884F-9986ECA37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722" y="404812"/>
            <a:ext cx="10105054" cy="863601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  <a:t>Вопросы при проектировании работы с множественным текстом</a:t>
            </a:r>
          </a:p>
        </p:txBody>
      </p:sp>
      <p:sp>
        <p:nvSpPr>
          <p:cNvPr id="48131" name="Объект 2">
            <a:extLst>
              <a:ext uri="{FF2B5EF4-FFF2-40B4-BE49-F238E27FC236}">
                <a16:creationId xmlns:a16="http://schemas.microsoft.com/office/drawing/2014/main" id="{6B666CD8-8D9B-A191-475F-91973E786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8175" y="1310927"/>
            <a:ext cx="10857961" cy="532923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altLang="ru-RU" dirty="0"/>
              <a:t> Как соотносятся текст 1 и текст 2?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dirty="0"/>
              <a:t> В рамках какой учебной темы они могут быть рассмотрены?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dirty="0"/>
              <a:t> Какие учебные задачи позволяет решить ТАКАЯ подборка текстов (такой МНОЖЕСТВЕННЫЙ текст) и для чего нужен с этой точки зрения текст № 2?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dirty="0"/>
              <a:t> Что может быть непонятным в тексте 1 и 2? Достаточно и информации для ответа?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dirty="0"/>
              <a:t> Есть ли задания, требующие работы с двумя текстами сразу? </a:t>
            </a:r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206" y="455509"/>
            <a:ext cx="8291264" cy="778098"/>
          </a:xfrm>
        </p:spPr>
        <p:txBody>
          <a:bodyPr/>
          <a:lstStyle/>
          <a:p>
            <a:r>
              <a:rPr lang="ru-RU" b="1" dirty="0"/>
              <a:t>Читательская грамотность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9206" y="1473098"/>
            <a:ext cx="10853588" cy="5145435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dirty="0"/>
              <a:t>Способность человека понимать и использовать </a:t>
            </a:r>
            <a:r>
              <a:rPr lang="ru-RU" b="1" dirty="0"/>
              <a:t>тексты</a:t>
            </a:r>
            <a:r>
              <a:rPr lang="ru-RU" dirty="0"/>
              <a:t>, размышлять о них и заниматься чтением для того, чтобы достигать своих целей, расширять свои знания и возможности, участвовать в социальной жизни.</a:t>
            </a:r>
          </a:p>
          <a:p>
            <a:pPr marL="0" indent="361950">
              <a:buNone/>
            </a:pPr>
            <a:r>
              <a:rPr lang="ru-RU" dirty="0"/>
              <a:t>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6955B37-86AE-4EA5-9095-331D7BC228F2}"/>
              </a:ext>
            </a:extLst>
          </p:cNvPr>
          <p:cNvSpPr/>
          <p:nvPr/>
        </p:nvSpPr>
        <p:spPr>
          <a:xfrm>
            <a:off x="669206" y="4371927"/>
            <a:ext cx="111577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atin typeface="+mj-lt"/>
                <a:ea typeface="+mj-ea"/>
                <a:cs typeface="+mj-cs"/>
              </a:rPr>
              <a:t>Тексты в задаче для формирования читательской грамотности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78308DF8-F5D0-4552-AED8-F71894F434CF}"/>
              </a:ext>
            </a:extLst>
          </p:cNvPr>
          <p:cNvCxnSpPr/>
          <p:nvPr/>
        </p:nvCxnSpPr>
        <p:spPr>
          <a:xfrm>
            <a:off x="8090599" y="3014505"/>
            <a:ext cx="0" cy="1226793"/>
          </a:xfrm>
          <a:prstGeom prst="straightConnector1">
            <a:avLst/>
          </a:prstGeom>
          <a:ln w="38100"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4946CEDF-FDBE-48A5-AFD3-DFCEA711732B}"/>
              </a:ext>
            </a:extLst>
          </p:cNvPr>
          <p:cNvCxnSpPr>
            <a:cxnSpLocks/>
          </p:cNvCxnSpPr>
          <p:nvPr/>
        </p:nvCxnSpPr>
        <p:spPr>
          <a:xfrm>
            <a:off x="8090599" y="5854446"/>
            <a:ext cx="2279300" cy="0"/>
          </a:xfrm>
          <a:prstGeom prst="straightConnector1">
            <a:avLst/>
          </a:prstGeom>
          <a:ln w="38100"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186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278" y="404664"/>
            <a:ext cx="9287522" cy="1012974"/>
          </a:xfrm>
        </p:spPr>
        <p:txBody>
          <a:bodyPr>
            <a:normAutofit fontScale="90000"/>
          </a:bodyPr>
          <a:lstStyle/>
          <a:p>
            <a:pPr lvl="0"/>
            <a:br>
              <a:rPr lang="ru-RU" sz="3100" dirty="0"/>
            </a:br>
            <a:r>
              <a:rPr lang="ru-RU" sz="3600" b="1" dirty="0">
                <a:latin typeface="+mn-lt"/>
              </a:rPr>
              <a:t>Какие характеристики читательской грамотности должны учитываться при учебном процессе?</a:t>
            </a:r>
            <a:br>
              <a:rPr lang="ru-RU" sz="3600" b="1" dirty="0">
                <a:latin typeface="+mn-lt"/>
              </a:rPr>
            </a:br>
            <a:endParaRPr lang="ru-RU" sz="36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3176" y="1713390"/>
            <a:ext cx="10350623" cy="4463573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sz="4400" dirty="0">
                <a:ea typeface="Verdana" panose="020B0604030504040204" pitchFamily="34" charset="0"/>
                <a:cs typeface="Verdana" panose="020B0604030504040204" pitchFamily="34" charset="0"/>
              </a:rPr>
              <a:t>Ситуации (учебные ситуации как ситуации чтения)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4400" dirty="0">
                <a:ea typeface="Verdana" panose="020B0604030504040204" pitchFamily="34" charset="0"/>
                <a:cs typeface="Verdana" panose="020B0604030504040204" pitchFamily="34" charset="0"/>
              </a:rPr>
              <a:t>Текст (группа текстов)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4400" dirty="0">
                <a:ea typeface="Verdana" panose="020B0604030504040204" pitchFamily="34" charset="0"/>
                <a:cs typeface="Verdana" panose="020B0604030504040204" pitchFamily="34" charset="0"/>
              </a:rPr>
              <a:t>Читательские умения (читательские действия и стратегии при ответе на задания к текстам)</a:t>
            </a:r>
            <a:endParaRPr lang="ru-RU" sz="4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337EB-BF31-4CF2-8E8B-B1BA8F629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89" y="350786"/>
            <a:ext cx="10741688" cy="86865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/>
              <a:t>Основные принципы подборки множественных текстов</a:t>
            </a:r>
          </a:p>
        </p:txBody>
      </p:sp>
      <p:sp>
        <p:nvSpPr>
          <p:cNvPr id="43011" name="Объект 2">
            <a:extLst>
              <a:ext uri="{FF2B5EF4-FFF2-40B4-BE49-F238E27FC236}">
                <a16:creationId xmlns:a16="http://schemas.microsoft.com/office/drawing/2014/main" id="{16C8D65E-9409-07AA-F559-D62AEB193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9323" y="1083077"/>
            <a:ext cx="10706040" cy="5253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ru-RU" sz="2600" dirty="0"/>
              <a:t>I. </a:t>
            </a:r>
            <a:r>
              <a:rPr lang="ru-RU" altLang="ru-RU" sz="2600" dirty="0"/>
              <a:t>Тексты противоречат друг другу, представляют разные взгляды на проблему =</a:t>
            </a:r>
            <a:r>
              <a:rPr lang="en-US" altLang="ru-RU" sz="2600" dirty="0"/>
              <a:t>&gt;</a:t>
            </a:r>
            <a:r>
              <a:rPr lang="ru-RU" altLang="ru-RU" sz="2600" dirty="0"/>
              <a:t> </a:t>
            </a:r>
            <a:r>
              <a:rPr lang="ru-RU" altLang="ru-RU" sz="2600" dirty="0">
                <a:solidFill>
                  <a:srgbClr val="002060"/>
                </a:solidFill>
              </a:rPr>
              <a:t>дают возможность выработать аргументированную позицию, «увидеть» и сформулировать противоречие</a:t>
            </a:r>
          </a:p>
          <a:p>
            <a:pPr marL="0" indent="0">
              <a:buNone/>
            </a:pPr>
            <a:r>
              <a:rPr lang="ru-RU" altLang="ru-RU" sz="2600" dirty="0"/>
              <a:t> </a:t>
            </a:r>
          </a:p>
          <a:p>
            <a:pPr marL="0" indent="0">
              <a:buNone/>
            </a:pPr>
            <a:r>
              <a:rPr lang="en-US" altLang="ru-RU" sz="2600" dirty="0"/>
              <a:t>II. </a:t>
            </a:r>
            <a:r>
              <a:rPr lang="ru-RU" altLang="ru-RU" sz="2600" dirty="0"/>
              <a:t>Тексты дополняют друг друга, каждый содержит что-то новое, важное</a:t>
            </a:r>
            <a:r>
              <a:rPr lang="en-US" altLang="ru-RU" sz="2600" dirty="0"/>
              <a:t> =&gt; </a:t>
            </a:r>
            <a:r>
              <a:rPr lang="ru-RU" altLang="ru-RU" sz="2600" dirty="0">
                <a:solidFill>
                  <a:srgbClr val="002060"/>
                </a:solidFill>
              </a:rPr>
              <a:t>можно</a:t>
            </a:r>
            <a:r>
              <a:rPr lang="ru-RU" altLang="ru-RU" sz="2600" dirty="0"/>
              <a:t> </a:t>
            </a:r>
            <a:r>
              <a:rPr lang="ru-RU" altLang="ru-RU" sz="2600" dirty="0">
                <a:solidFill>
                  <a:srgbClr val="002060"/>
                </a:solidFill>
              </a:rPr>
              <a:t>углубить представление</a:t>
            </a:r>
          </a:p>
          <a:p>
            <a:pPr marL="0" indent="0">
              <a:buNone/>
            </a:pPr>
            <a:r>
              <a:rPr lang="en-US" altLang="ru-RU" sz="2600" dirty="0"/>
              <a:t>III. </a:t>
            </a:r>
            <a:r>
              <a:rPr lang="ru-RU" altLang="ru-RU" sz="2600" dirty="0"/>
              <a:t>Тексты говорят примерно об одном и том же, но в разной форме, разным языком =</a:t>
            </a:r>
            <a:r>
              <a:rPr lang="en-US" altLang="ru-RU" sz="2600" dirty="0"/>
              <a:t>&gt;</a:t>
            </a:r>
            <a:r>
              <a:rPr lang="ru-RU" altLang="ru-RU" sz="2600" dirty="0"/>
              <a:t> </a:t>
            </a:r>
            <a:r>
              <a:rPr lang="ru-RU" altLang="ru-RU" sz="2600" dirty="0">
                <a:solidFill>
                  <a:srgbClr val="002060"/>
                </a:solidFill>
              </a:rPr>
              <a:t>можно выбрать ту форму, которая помогает лучше понимать</a:t>
            </a:r>
          </a:p>
          <a:p>
            <a:pPr marL="0" indent="0">
              <a:buNone/>
            </a:pPr>
            <a:r>
              <a:rPr lang="en-US" altLang="ru-RU" sz="2600" dirty="0"/>
              <a:t>IV. </a:t>
            </a:r>
            <a:r>
              <a:rPr lang="ru-RU" altLang="ru-RU" sz="2600" dirty="0"/>
              <a:t>К учебному или справочному тексту подобран пример ситуации, в которой нужно увидеть описанное явление/способ действия  </a:t>
            </a:r>
            <a:r>
              <a:rPr lang="en-US" altLang="ru-RU" sz="2600" dirty="0"/>
              <a:t>=&gt; </a:t>
            </a:r>
            <a:r>
              <a:rPr lang="ru-RU" altLang="ru-RU" sz="2600" dirty="0"/>
              <a:t> </a:t>
            </a:r>
            <a:r>
              <a:rPr lang="ru-RU" altLang="ru-RU" sz="2600" dirty="0">
                <a:solidFill>
                  <a:srgbClr val="002060"/>
                </a:solidFill>
              </a:rPr>
              <a:t>можно применить новое знание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FE4098-ACE9-E189-401F-4302D92F3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351" y="365126"/>
            <a:ext cx="11016449" cy="407232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783F44-620F-1024-E563-EF3EAC7927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883" y="941034"/>
            <a:ext cx="10909917" cy="5743852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Определите принцип соединения текстов: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400" dirty="0"/>
              <a:t>Торговый путь древних славян «из варяг в греки»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400" dirty="0"/>
              <a:t>Характер политического строя в </a:t>
            </a:r>
            <a:r>
              <a:rPr lang="en-US" sz="2400" dirty="0"/>
              <a:t>XVI </a:t>
            </a:r>
            <a:r>
              <a:rPr lang="ru-RU" sz="2400" dirty="0"/>
              <a:t>в.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sz="2400" dirty="0"/>
              <a:t>Крещение Руси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/>
              <a:t>Какой учебный потенциал содержится в такой подборке текстов?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/>
              <a:t>Какие предметные и читательские умения могут быть «заложены» в такой подборке текстов?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/>
              <a:t>Какое(какие) задание(я) можно сформулировать для такой подборки текстов? На какой результат «работают» эти задания?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D59E4D-8B23-82DB-998E-D649ADDB29F2}"/>
              </a:ext>
            </a:extLst>
          </p:cNvPr>
          <p:cNvSpPr txBox="1"/>
          <p:nvPr/>
        </p:nvSpPr>
        <p:spPr>
          <a:xfrm>
            <a:off x="2707689" y="4931479"/>
            <a:ext cx="9280125" cy="138499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ru-RU" sz="1800" dirty="0"/>
              <a:t>I</a:t>
            </a:r>
            <a:r>
              <a:rPr lang="en-US" altLang="ru-RU" sz="2400" dirty="0">
                <a:solidFill>
                  <a:srgbClr val="C00000"/>
                </a:solidFill>
              </a:rPr>
              <a:t>. </a:t>
            </a:r>
            <a:r>
              <a:rPr lang="ru-RU" altLang="ru-RU" sz="2000" dirty="0">
                <a:solidFill>
                  <a:srgbClr val="C00000"/>
                </a:solidFill>
              </a:rPr>
              <a:t>Тексты противоречат друг другу, представляют разные взгляды на проблему</a:t>
            </a:r>
          </a:p>
          <a:p>
            <a:pPr marL="0" indent="0">
              <a:buNone/>
            </a:pPr>
            <a:r>
              <a:rPr lang="en-US" altLang="ru-RU" sz="2000" dirty="0">
                <a:solidFill>
                  <a:srgbClr val="C00000"/>
                </a:solidFill>
              </a:rPr>
              <a:t>II. </a:t>
            </a:r>
            <a:r>
              <a:rPr lang="ru-RU" altLang="ru-RU" sz="2000" dirty="0">
                <a:solidFill>
                  <a:srgbClr val="C00000"/>
                </a:solidFill>
              </a:rPr>
              <a:t>Тексты дополняют друг друга, каждый содержит что-то новое, важное</a:t>
            </a:r>
          </a:p>
          <a:p>
            <a:pPr marL="0" indent="0">
              <a:buNone/>
            </a:pPr>
            <a:r>
              <a:rPr lang="en-US" altLang="ru-RU" sz="2000" dirty="0">
                <a:solidFill>
                  <a:srgbClr val="C00000"/>
                </a:solidFill>
              </a:rPr>
              <a:t>III. </a:t>
            </a:r>
            <a:r>
              <a:rPr lang="ru-RU" altLang="ru-RU" sz="2000" dirty="0">
                <a:solidFill>
                  <a:srgbClr val="C00000"/>
                </a:solidFill>
              </a:rPr>
              <a:t>Тексты говорят примерно об одном и том же, но в разной форме, разным языком</a:t>
            </a:r>
          </a:p>
        </p:txBody>
      </p:sp>
    </p:spTree>
    <p:extLst>
      <p:ext uri="{BB962C8B-B14F-4D97-AF65-F5344CB8AC3E}">
        <p14:creationId xmlns:p14="http://schemas.microsoft.com/office/powerpoint/2010/main" val="148983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4FDF70-AC40-909C-4ACD-645BAA7D9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6929"/>
          </a:xfrm>
        </p:spPr>
        <p:txBody>
          <a:bodyPr>
            <a:normAutofit/>
          </a:bodyPr>
          <a:lstStyle/>
          <a:p>
            <a:r>
              <a:rPr lang="ru-RU" sz="3200" b="1" dirty="0"/>
              <a:t>Торговый путь древних славян «из варяг в греки»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9DB98A-AFEB-941A-7EBB-6AFD39928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6342"/>
            <a:ext cx="10515600" cy="504062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Тексты говорят примерно об одном и том же, но в разной форме, разным языком =&gt; </a:t>
            </a:r>
            <a:r>
              <a:rPr lang="ru-RU" dirty="0">
                <a:solidFill>
                  <a:srgbClr val="C00000"/>
                </a:solidFill>
              </a:rPr>
              <a:t>можно выбрать ту форму, которая помогает лучше понимать</a:t>
            </a: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Найти и соотнести информацию, представленную в разных знаковых системах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Узнать название городов на пути «из варяг в греки»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Узнать исторические названия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Смоделировать другие речные пути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Обсудить роль и значение … (Киева, рек, речных путей) для древнерусского государства, особенности географического расположения Новгорода и т.п.</a:t>
            </a:r>
          </a:p>
        </p:txBody>
      </p:sp>
    </p:spTree>
    <p:extLst>
      <p:ext uri="{BB962C8B-B14F-4D97-AF65-F5344CB8AC3E}">
        <p14:creationId xmlns:p14="http://schemas.microsoft.com/office/powerpoint/2010/main" val="3659512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06D3F0-00F3-69F0-E645-93E7BC279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7749"/>
          </a:xfrm>
        </p:spPr>
        <p:txBody>
          <a:bodyPr/>
          <a:lstStyle/>
          <a:p>
            <a:r>
              <a:rPr lang="ru-RU" dirty="0"/>
              <a:t>Характер политического строя в XVI 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6E23CD-8572-8690-87A4-6B76E9F1D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060"/>
            <a:ext cx="10515600" cy="472990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Тексты противоречат друг другу, представляют разные взгляды на проблему =&gt; 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дают возможность выработать аргументированную позицию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«увидеть» и сформулировать противоречие</a:t>
            </a: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/>
              <a:t>Способ описания исторического явления (контрастность)</a:t>
            </a:r>
          </a:p>
          <a:p>
            <a:pPr marL="0" indent="0">
              <a:buNone/>
            </a:pPr>
            <a:r>
              <a:rPr lang="ru-RU" dirty="0"/>
              <a:t>Авторская оценка</a:t>
            </a:r>
          </a:p>
          <a:p>
            <a:pPr marL="0" indent="0">
              <a:buNone/>
            </a:pPr>
            <a:r>
              <a:rPr lang="ru-RU" dirty="0"/>
              <a:t>Примеры аргументации</a:t>
            </a:r>
          </a:p>
          <a:p>
            <a:pPr marL="0" indent="0">
              <a:buNone/>
            </a:pPr>
            <a:r>
              <a:rPr lang="ru-RU" dirty="0"/>
              <a:t>Особенности научного (историографического) описания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0741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231C62-0586-795F-7939-B686777A3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522" y="365125"/>
            <a:ext cx="10448278" cy="859993"/>
          </a:xfrm>
        </p:spPr>
        <p:txBody>
          <a:bodyPr>
            <a:normAutofit/>
          </a:bodyPr>
          <a:lstStyle/>
          <a:p>
            <a:r>
              <a:rPr lang="ru-RU" dirty="0"/>
              <a:t>Крещение Руси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735560-2AA4-30C3-4E3B-E978D6F1A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522" y="1376039"/>
            <a:ext cx="10448278" cy="480092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Тексты дополняют друг друга, каждый содержит что-то новое, важное =&gt; </a:t>
            </a:r>
            <a:r>
              <a:rPr lang="ru-RU" dirty="0">
                <a:solidFill>
                  <a:srgbClr val="C00000"/>
                </a:solidFill>
              </a:rPr>
              <a:t>можно углубить представление</a:t>
            </a: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Разница описания в первоисточнике и произведении историка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Историк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объясняет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выстраивает причинно-следственные связи</a:t>
            </a:r>
          </a:p>
        </p:txBody>
      </p:sp>
    </p:spTree>
    <p:extLst>
      <p:ext uri="{BB962C8B-B14F-4D97-AF65-F5344CB8AC3E}">
        <p14:creationId xmlns:p14="http://schemas.microsoft.com/office/powerpoint/2010/main" val="3782287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4F325E-D92B-AF3D-78B5-D27532D48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81" y="365126"/>
            <a:ext cx="10670219" cy="620295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1987C6-7651-EF5F-DFB2-87EB48FAC1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927" y="1118585"/>
            <a:ext cx="11176986" cy="5477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Перед вами комплекс текстов по теме «Поход князя Олега на Византию в 907 г.»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Сгруппируйте разные варианты множественного текста по принципам: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dirty="0"/>
              <a:t>Тексты говорят примерно об одном и том же, но в разной форме, разным языком =</a:t>
            </a:r>
            <a:r>
              <a:rPr lang="en-US" altLang="ru-RU" dirty="0"/>
              <a:t>&gt;</a:t>
            </a:r>
            <a:r>
              <a:rPr lang="ru-RU" altLang="ru-RU" dirty="0"/>
              <a:t> </a:t>
            </a:r>
            <a:r>
              <a:rPr lang="ru-RU" altLang="ru-RU" dirty="0">
                <a:solidFill>
                  <a:srgbClr val="002060"/>
                </a:solidFill>
              </a:rPr>
              <a:t>можно выбрать ту форму, которая помогает лучше понимать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800" dirty="0"/>
              <a:t>Тексты дополняют друг друга, каждый содержит что-то новое, важное</a:t>
            </a:r>
            <a:r>
              <a:rPr lang="en-US" altLang="ru-RU" sz="2800" dirty="0"/>
              <a:t> =&gt; </a:t>
            </a:r>
            <a:r>
              <a:rPr lang="ru-RU" altLang="ru-RU" sz="2800" dirty="0">
                <a:solidFill>
                  <a:srgbClr val="002060"/>
                </a:solidFill>
              </a:rPr>
              <a:t>можно</a:t>
            </a:r>
            <a:r>
              <a:rPr lang="ru-RU" altLang="ru-RU" sz="2800" dirty="0"/>
              <a:t> </a:t>
            </a:r>
            <a:r>
              <a:rPr lang="ru-RU" altLang="ru-RU" sz="2800" dirty="0">
                <a:solidFill>
                  <a:srgbClr val="002060"/>
                </a:solidFill>
              </a:rPr>
              <a:t>углубить представление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dirty="0"/>
              <a:t> Тексты противоречат друг другу, представляют разные взгляды на проблему =</a:t>
            </a:r>
            <a:r>
              <a:rPr lang="en-US" altLang="ru-RU" dirty="0"/>
              <a:t>&gt;</a:t>
            </a:r>
            <a:r>
              <a:rPr lang="ru-RU" altLang="ru-RU" dirty="0"/>
              <a:t> </a:t>
            </a:r>
            <a:r>
              <a:rPr lang="ru-RU" altLang="ru-RU" dirty="0">
                <a:solidFill>
                  <a:srgbClr val="002060"/>
                </a:solidFill>
              </a:rPr>
              <a:t>дают возможность выработать аргументированную позицию, «увидеть» и сформулировать противоречие</a:t>
            </a:r>
            <a:r>
              <a:rPr lang="ru-RU" altLang="ru-RU" dirty="0"/>
              <a:t> 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altLang="ru-RU" sz="28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6454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1007</Words>
  <Application>Microsoft Office PowerPoint</Application>
  <PresentationFormat>Широкоэкранный</PresentationFormat>
  <Paragraphs>96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Verdana</vt:lpstr>
      <vt:lpstr>Wingdings</vt:lpstr>
      <vt:lpstr>Тема Office</vt:lpstr>
      <vt:lpstr>Потенциал множественного текста для формирования сложных читательских умений на уроках истории</vt:lpstr>
      <vt:lpstr>Читательская грамотность</vt:lpstr>
      <vt:lpstr> Какие характеристики читательской грамотности должны учитываться при учебном процессе? </vt:lpstr>
      <vt:lpstr>Основные принципы подборки множественных текстов</vt:lpstr>
      <vt:lpstr>Задание:</vt:lpstr>
      <vt:lpstr>Торговый путь древних славян «из варяг в греки»</vt:lpstr>
      <vt:lpstr>Характер политического строя в XVI в.</vt:lpstr>
      <vt:lpstr>Крещение Руси</vt:lpstr>
      <vt:lpstr>Задание:</vt:lpstr>
      <vt:lpstr>Задание:</vt:lpstr>
      <vt:lpstr>Тема «Поход князя Олега на Византию в 907 г.»</vt:lpstr>
      <vt:lpstr>IV. К учебному или справочному тексту подобран пример ситуации, в которой нужно увидеть описанное явление/способ действия  =&gt;  можно применить новое знание</vt:lpstr>
      <vt:lpstr>Вопросы при проектировании работы с множественным текстом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 задачи для ЧГ</dc:title>
  <dc:creator>2020 asus</dc:creator>
  <cp:lastModifiedBy>2020 asus</cp:lastModifiedBy>
  <cp:revision>23</cp:revision>
  <dcterms:created xsi:type="dcterms:W3CDTF">2024-01-29T14:39:56Z</dcterms:created>
  <dcterms:modified xsi:type="dcterms:W3CDTF">2024-02-22T13:54:18Z</dcterms:modified>
</cp:coreProperties>
</file>