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1461" r:id="rId2"/>
    <p:sldId id="318" r:id="rId3"/>
    <p:sldId id="361" r:id="rId4"/>
    <p:sldId id="1451" r:id="rId5"/>
    <p:sldId id="1450" r:id="rId6"/>
    <p:sldId id="1457" r:id="rId7"/>
    <p:sldId id="1456" r:id="rId8"/>
    <p:sldId id="264" r:id="rId9"/>
    <p:sldId id="1459" r:id="rId10"/>
    <p:sldId id="770" r:id="rId11"/>
    <p:sldId id="767" r:id="rId12"/>
    <p:sldId id="771" r:id="rId13"/>
    <p:sldId id="768" r:id="rId14"/>
    <p:sldId id="1453" r:id="rId15"/>
    <p:sldId id="1460" r:id="rId16"/>
    <p:sldId id="145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9" autoAdjust="0"/>
    <p:restoredTop sz="94660"/>
  </p:normalViewPr>
  <p:slideViewPr>
    <p:cSldViewPr snapToGrid="0">
      <p:cViewPr>
        <p:scale>
          <a:sx n="90" d="100"/>
          <a:sy n="90" d="100"/>
        </p:scale>
        <p:origin x="-1176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5CBE9B-A88D-40D8-A2E6-C571DBDAA5B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0DABB3-DE92-4542-9D6A-9A2DC4EA34E1}">
      <dgm:prSet/>
      <dgm:spPr/>
      <dgm:t>
        <a:bodyPr/>
        <a:lstStyle/>
        <a:p>
          <a:pPr rtl="0"/>
          <a:r>
            <a:rPr lang="ru-RU" smtClean="0"/>
            <a:t>Ситуации (учебные ситуации как ситуации чтения)</a:t>
          </a:r>
          <a:endParaRPr lang="ru-RU"/>
        </a:p>
      </dgm:t>
    </dgm:pt>
    <dgm:pt modelId="{30F0CB8C-7A4F-4639-B4D0-73A680DB8C26}" type="parTrans" cxnId="{C5EE5579-A405-4910-82A9-59EC8D253660}">
      <dgm:prSet/>
      <dgm:spPr/>
      <dgm:t>
        <a:bodyPr/>
        <a:lstStyle/>
        <a:p>
          <a:endParaRPr lang="ru-RU"/>
        </a:p>
      </dgm:t>
    </dgm:pt>
    <dgm:pt modelId="{47CEE4B7-4FC7-485D-B544-A7FB75802B04}" type="sibTrans" cxnId="{C5EE5579-A405-4910-82A9-59EC8D253660}">
      <dgm:prSet/>
      <dgm:spPr/>
      <dgm:t>
        <a:bodyPr/>
        <a:lstStyle/>
        <a:p>
          <a:endParaRPr lang="ru-RU"/>
        </a:p>
      </dgm:t>
    </dgm:pt>
    <dgm:pt modelId="{85EB67FC-263D-49DD-AD81-9AAF52081D68}">
      <dgm:prSet/>
      <dgm:spPr/>
      <dgm:t>
        <a:bodyPr/>
        <a:lstStyle/>
        <a:p>
          <a:pPr rtl="0"/>
          <a:r>
            <a:rPr lang="ru-RU" smtClean="0"/>
            <a:t>Текст (группа текстов, тектовый конструкт)</a:t>
          </a:r>
          <a:endParaRPr lang="ru-RU"/>
        </a:p>
      </dgm:t>
    </dgm:pt>
    <dgm:pt modelId="{26F45F9F-AE51-4757-A4CE-29FED11C325E}" type="parTrans" cxnId="{05AAFE3D-1E09-489D-AE38-D83AB8A76FE3}">
      <dgm:prSet/>
      <dgm:spPr/>
      <dgm:t>
        <a:bodyPr/>
        <a:lstStyle/>
        <a:p>
          <a:endParaRPr lang="ru-RU"/>
        </a:p>
      </dgm:t>
    </dgm:pt>
    <dgm:pt modelId="{586DC6E0-107B-4A27-860D-CFDADB692260}" type="sibTrans" cxnId="{05AAFE3D-1E09-489D-AE38-D83AB8A76FE3}">
      <dgm:prSet/>
      <dgm:spPr/>
      <dgm:t>
        <a:bodyPr/>
        <a:lstStyle/>
        <a:p>
          <a:endParaRPr lang="ru-RU"/>
        </a:p>
      </dgm:t>
    </dgm:pt>
    <dgm:pt modelId="{B3BB0960-DE60-449F-BAE0-EA95327612CF}">
      <dgm:prSet/>
      <dgm:spPr/>
      <dgm:t>
        <a:bodyPr/>
        <a:lstStyle/>
        <a:p>
          <a:pPr rtl="0"/>
          <a:r>
            <a:rPr lang="ru-RU" b="1" dirty="0" smtClean="0"/>
            <a:t>Читательские умения (читательские действия при ответе на задания к текстам) </a:t>
          </a:r>
          <a:endParaRPr lang="ru-RU" dirty="0"/>
        </a:p>
      </dgm:t>
    </dgm:pt>
    <dgm:pt modelId="{668CCCE5-35BF-468D-87B9-213CAEB3FF7D}" type="parTrans" cxnId="{915BB1B9-9098-432B-896E-E470598DCFC4}">
      <dgm:prSet/>
      <dgm:spPr/>
      <dgm:t>
        <a:bodyPr/>
        <a:lstStyle/>
        <a:p>
          <a:endParaRPr lang="ru-RU"/>
        </a:p>
      </dgm:t>
    </dgm:pt>
    <dgm:pt modelId="{9CFFD7E6-4C06-4405-AD3B-2DE985F228D9}" type="sibTrans" cxnId="{915BB1B9-9098-432B-896E-E470598DCFC4}">
      <dgm:prSet/>
      <dgm:spPr/>
      <dgm:t>
        <a:bodyPr/>
        <a:lstStyle/>
        <a:p>
          <a:endParaRPr lang="ru-RU"/>
        </a:p>
      </dgm:t>
    </dgm:pt>
    <dgm:pt modelId="{D291595C-47E4-4C68-A83C-29A675F42C6A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b="1" u="sng" dirty="0" smtClean="0">
              <a:solidFill>
                <a:srgbClr val="FF0000"/>
              </a:solidFill>
            </a:rPr>
            <a:t>1.понимание, 2.рефлексия и 3.использование</a:t>
          </a:r>
          <a:endParaRPr lang="ru-RU" u="sng" dirty="0">
            <a:solidFill>
              <a:srgbClr val="FF0000"/>
            </a:solidFill>
          </a:endParaRPr>
        </a:p>
      </dgm:t>
    </dgm:pt>
    <dgm:pt modelId="{81D94A34-7245-4C52-8D31-FD72FD363014}" type="parTrans" cxnId="{9204BB0E-1B99-4439-A8C9-67D672FC31AF}">
      <dgm:prSet/>
      <dgm:spPr/>
      <dgm:t>
        <a:bodyPr/>
        <a:lstStyle/>
        <a:p>
          <a:endParaRPr lang="ru-RU"/>
        </a:p>
      </dgm:t>
    </dgm:pt>
    <dgm:pt modelId="{E1B19D5B-21F3-4E5A-97AE-425A4B7F396C}" type="sibTrans" cxnId="{9204BB0E-1B99-4439-A8C9-67D672FC31AF}">
      <dgm:prSet/>
      <dgm:spPr/>
      <dgm:t>
        <a:bodyPr/>
        <a:lstStyle/>
        <a:p>
          <a:endParaRPr lang="ru-RU"/>
        </a:p>
      </dgm:t>
    </dgm:pt>
    <dgm:pt modelId="{79458D1B-4ED9-4ACB-8451-9F75DECA4015}" type="pres">
      <dgm:prSet presAssocID="{BA5CBE9B-A88D-40D8-A2E6-C571DBDAA5B6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9FB06AD-CD91-4CCC-AC9C-7D39425EDDF3}" type="pres">
      <dgm:prSet presAssocID="{430DABB3-DE92-4542-9D6A-9A2DC4EA34E1}" presName="thickLine" presStyleLbl="alignNode1" presStyleIdx="0" presStyleCnt="4"/>
      <dgm:spPr/>
    </dgm:pt>
    <dgm:pt modelId="{93431690-0EB9-4FFA-84B3-DE08F62257C4}" type="pres">
      <dgm:prSet presAssocID="{430DABB3-DE92-4542-9D6A-9A2DC4EA34E1}" presName="horz1" presStyleCnt="0"/>
      <dgm:spPr/>
    </dgm:pt>
    <dgm:pt modelId="{EBAA782F-D3BA-4676-B6DE-100567757F5F}" type="pres">
      <dgm:prSet presAssocID="{430DABB3-DE92-4542-9D6A-9A2DC4EA34E1}" presName="tx1" presStyleLbl="revTx" presStyleIdx="0" presStyleCnt="4"/>
      <dgm:spPr/>
      <dgm:t>
        <a:bodyPr/>
        <a:lstStyle/>
        <a:p>
          <a:endParaRPr lang="ru-RU"/>
        </a:p>
      </dgm:t>
    </dgm:pt>
    <dgm:pt modelId="{516756C4-51DB-4890-88C9-86C2737F86C9}" type="pres">
      <dgm:prSet presAssocID="{430DABB3-DE92-4542-9D6A-9A2DC4EA34E1}" presName="vert1" presStyleCnt="0"/>
      <dgm:spPr/>
    </dgm:pt>
    <dgm:pt modelId="{E8E6186B-3B38-4E2B-975D-6AA2905D3C7B}" type="pres">
      <dgm:prSet presAssocID="{85EB67FC-263D-49DD-AD81-9AAF52081D68}" presName="thickLine" presStyleLbl="alignNode1" presStyleIdx="1" presStyleCnt="4"/>
      <dgm:spPr/>
    </dgm:pt>
    <dgm:pt modelId="{AE15BD3E-68BE-4549-97E0-53853BBB515C}" type="pres">
      <dgm:prSet presAssocID="{85EB67FC-263D-49DD-AD81-9AAF52081D68}" presName="horz1" presStyleCnt="0"/>
      <dgm:spPr/>
    </dgm:pt>
    <dgm:pt modelId="{6AC5F930-D5CA-4578-B42B-62317DD00739}" type="pres">
      <dgm:prSet presAssocID="{85EB67FC-263D-49DD-AD81-9AAF52081D68}" presName="tx1" presStyleLbl="revTx" presStyleIdx="1" presStyleCnt="4"/>
      <dgm:spPr/>
      <dgm:t>
        <a:bodyPr/>
        <a:lstStyle/>
        <a:p>
          <a:endParaRPr lang="ru-RU"/>
        </a:p>
      </dgm:t>
    </dgm:pt>
    <dgm:pt modelId="{2AB5C64F-A039-4BE8-AF93-8C9C67DA993B}" type="pres">
      <dgm:prSet presAssocID="{85EB67FC-263D-49DD-AD81-9AAF52081D68}" presName="vert1" presStyleCnt="0"/>
      <dgm:spPr/>
    </dgm:pt>
    <dgm:pt modelId="{3DC6A2A8-F812-4AF6-88FD-137AB404B233}" type="pres">
      <dgm:prSet presAssocID="{B3BB0960-DE60-449F-BAE0-EA95327612CF}" presName="thickLine" presStyleLbl="alignNode1" presStyleIdx="2" presStyleCnt="4"/>
      <dgm:spPr/>
    </dgm:pt>
    <dgm:pt modelId="{F0395A95-71BE-4647-AFA9-57B8A29B6EAE}" type="pres">
      <dgm:prSet presAssocID="{B3BB0960-DE60-449F-BAE0-EA95327612CF}" presName="horz1" presStyleCnt="0"/>
      <dgm:spPr/>
    </dgm:pt>
    <dgm:pt modelId="{DB62E812-1C32-49DA-907A-F1BEC2FDC9DA}" type="pres">
      <dgm:prSet presAssocID="{B3BB0960-DE60-449F-BAE0-EA95327612CF}" presName="tx1" presStyleLbl="revTx" presStyleIdx="2" presStyleCnt="4"/>
      <dgm:spPr/>
      <dgm:t>
        <a:bodyPr/>
        <a:lstStyle/>
        <a:p>
          <a:endParaRPr lang="ru-RU"/>
        </a:p>
      </dgm:t>
    </dgm:pt>
    <dgm:pt modelId="{23C16721-9350-4A43-8E74-F4E1ED6C83AF}" type="pres">
      <dgm:prSet presAssocID="{B3BB0960-DE60-449F-BAE0-EA95327612CF}" presName="vert1" presStyleCnt="0"/>
      <dgm:spPr/>
    </dgm:pt>
    <dgm:pt modelId="{308B661E-99F3-499C-85FA-DC2E37EEF72E}" type="pres">
      <dgm:prSet presAssocID="{D291595C-47E4-4C68-A83C-29A675F42C6A}" presName="thickLine" presStyleLbl="alignNode1" presStyleIdx="3" presStyleCnt="4"/>
      <dgm:spPr/>
    </dgm:pt>
    <dgm:pt modelId="{AF18784B-E200-4CFD-9A3A-569656BAC1C6}" type="pres">
      <dgm:prSet presAssocID="{D291595C-47E4-4C68-A83C-29A675F42C6A}" presName="horz1" presStyleCnt="0"/>
      <dgm:spPr/>
    </dgm:pt>
    <dgm:pt modelId="{D7AED583-BB53-4BAA-A168-1D5BEAD9571E}" type="pres">
      <dgm:prSet presAssocID="{D291595C-47E4-4C68-A83C-29A675F42C6A}" presName="tx1" presStyleLbl="revTx" presStyleIdx="3" presStyleCnt="4" custLinFactNeighborX="-689" custLinFactNeighborY="-1380"/>
      <dgm:spPr/>
      <dgm:t>
        <a:bodyPr/>
        <a:lstStyle/>
        <a:p>
          <a:endParaRPr lang="ru-RU"/>
        </a:p>
      </dgm:t>
    </dgm:pt>
    <dgm:pt modelId="{73FB2011-2B3A-42B1-A741-ACA54923B0CC}" type="pres">
      <dgm:prSet presAssocID="{D291595C-47E4-4C68-A83C-29A675F42C6A}" presName="vert1" presStyleCnt="0"/>
      <dgm:spPr/>
    </dgm:pt>
  </dgm:ptLst>
  <dgm:cxnLst>
    <dgm:cxn modelId="{05AAFE3D-1E09-489D-AE38-D83AB8A76FE3}" srcId="{BA5CBE9B-A88D-40D8-A2E6-C571DBDAA5B6}" destId="{85EB67FC-263D-49DD-AD81-9AAF52081D68}" srcOrd="1" destOrd="0" parTransId="{26F45F9F-AE51-4757-A4CE-29FED11C325E}" sibTransId="{586DC6E0-107B-4A27-860D-CFDADB692260}"/>
    <dgm:cxn modelId="{915BB1B9-9098-432B-896E-E470598DCFC4}" srcId="{BA5CBE9B-A88D-40D8-A2E6-C571DBDAA5B6}" destId="{B3BB0960-DE60-449F-BAE0-EA95327612CF}" srcOrd="2" destOrd="0" parTransId="{668CCCE5-35BF-468D-87B9-213CAEB3FF7D}" sibTransId="{9CFFD7E6-4C06-4405-AD3B-2DE985F228D9}"/>
    <dgm:cxn modelId="{3D88C843-FC62-4DD0-BFCC-54CF58849CBA}" type="presOf" srcId="{BA5CBE9B-A88D-40D8-A2E6-C571DBDAA5B6}" destId="{79458D1B-4ED9-4ACB-8451-9F75DECA4015}" srcOrd="0" destOrd="0" presId="urn:microsoft.com/office/officeart/2008/layout/LinedList"/>
    <dgm:cxn modelId="{9204BB0E-1B99-4439-A8C9-67D672FC31AF}" srcId="{BA5CBE9B-A88D-40D8-A2E6-C571DBDAA5B6}" destId="{D291595C-47E4-4C68-A83C-29A675F42C6A}" srcOrd="3" destOrd="0" parTransId="{81D94A34-7245-4C52-8D31-FD72FD363014}" sibTransId="{E1B19D5B-21F3-4E5A-97AE-425A4B7F396C}"/>
    <dgm:cxn modelId="{08451525-3E35-4699-B756-61E57465833A}" type="presOf" srcId="{B3BB0960-DE60-449F-BAE0-EA95327612CF}" destId="{DB62E812-1C32-49DA-907A-F1BEC2FDC9DA}" srcOrd="0" destOrd="0" presId="urn:microsoft.com/office/officeart/2008/layout/LinedList"/>
    <dgm:cxn modelId="{F9A2E48D-266A-4BBE-B8E0-6AE47412FA4E}" type="presOf" srcId="{85EB67FC-263D-49DD-AD81-9AAF52081D68}" destId="{6AC5F930-D5CA-4578-B42B-62317DD00739}" srcOrd="0" destOrd="0" presId="urn:microsoft.com/office/officeart/2008/layout/LinedList"/>
    <dgm:cxn modelId="{B30F2A33-9294-4A8C-9DDE-480EEE587593}" type="presOf" srcId="{D291595C-47E4-4C68-A83C-29A675F42C6A}" destId="{D7AED583-BB53-4BAA-A168-1D5BEAD9571E}" srcOrd="0" destOrd="0" presId="urn:microsoft.com/office/officeart/2008/layout/LinedList"/>
    <dgm:cxn modelId="{86092F3F-7E09-4BA6-AAEF-04FA9E55C3CB}" type="presOf" srcId="{430DABB3-DE92-4542-9D6A-9A2DC4EA34E1}" destId="{EBAA782F-D3BA-4676-B6DE-100567757F5F}" srcOrd="0" destOrd="0" presId="urn:microsoft.com/office/officeart/2008/layout/LinedList"/>
    <dgm:cxn modelId="{C5EE5579-A405-4910-82A9-59EC8D253660}" srcId="{BA5CBE9B-A88D-40D8-A2E6-C571DBDAA5B6}" destId="{430DABB3-DE92-4542-9D6A-9A2DC4EA34E1}" srcOrd="0" destOrd="0" parTransId="{30F0CB8C-7A4F-4639-B4D0-73A680DB8C26}" sibTransId="{47CEE4B7-4FC7-485D-B544-A7FB75802B04}"/>
    <dgm:cxn modelId="{7816DF4C-B65C-4B28-8786-F911C6E2626E}" type="presParOf" srcId="{79458D1B-4ED9-4ACB-8451-9F75DECA4015}" destId="{29FB06AD-CD91-4CCC-AC9C-7D39425EDDF3}" srcOrd="0" destOrd="0" presId="urn:microsoft.com/office/officeart/2008/layout/LinedList"/>
    <dgm:cxn modelId="{AAEA1682-F930-482C-9B2C-5750D318E5EA}" type="presParOf" srcId="{79458D1B-4ED9-4ACB-8451-9F75DECA4015}" destId="{93431690-0EB9-4FFA-84B3-DE08F62257C4}" srcOrd="1" destOrd="0" presId="urn:microsoft.com/office/officeart/2008/layout/LinedList"/>
    <dgm:cxn modelId="{C09A9F9E-B105-42A3-843D-418E62047AF3}" type="presParOf" srcId="{93431690-0EB9-4FFA-84B3-DE08F62257C4}" destId="{EBAA782F-D3BA-4676-B6DE-100567757F5F}" srcOrd="0" destOrd="0" presId="urn:microsoft.com/office/officeart/2008/layout/LinedList"/>
    <dgm:cxn modelId="{FC80E0AD-F420-4EDF-B945-8CC12379353A}" type="presParOf" srcId="{93431690-0EB9-4FFA-84B3-DE08F62257C4}" destId="{516756C4-51DB-4890-88C9-86C2737F86C9}" srcOrd="1" destOrd="0" presId="urn:microsoft.com/office/officeart/2008/layout/LinedList"/>
    <dgm:cxn modelId="{A095870F-E54D-46CA-B7DB-6FEE01FC04DB}" type="presParOf" srcId="{79458D1B-4ED9-4ACB-8451-9F75DECA4015}" destId="{E8E6186B-3B38-4E2B-975D-6AA2905D3C7B}" srcOrd="2" destOrd="0" presId="urn:microsoft.com/office/officeart/2008/layout/LinedList"/>
    <dgm:cxn modelId="{3A90FB12-557C-493F-92BF-F075A70660F4}" type="presParOf" srcId="{79458D1B-4ED9-4ACB-8451-9F75DECA4015}" destId="{AE15BD3E-68BE-4549-97E0-53853BBB515C}" srcOrd="3" destOrd="0" presId="urn:microsoft.com/office/officeart/2008/layout/LinedList"/>
    <dgm:cxn modelId="{9F9D7954-AE4F-4A2B-8D43-6AD919E5DC66}" type="presParOf" srcId="{AE15BD3E-68BE-4549-97E0-53853BBB515C}" destId="{6AC5F930-D5CA-4578-B42B-62317DD00739}" srcOrd="0" destOrd="0" presId="urn:microsoft.com/office/officeart/2008/layout/LinedList"/>
    <dgm:cxn modelId="{339D2C03-2BE6-47D4-A6AD-7DA866890F67}" type="presParOf" srcId="{AE15BD3E-68BE-4549-97E0-53853BBB515C}" destId="{2AB5C64F-A039-4BE8-AF93-8C9C67DA993B}" srcOrd="1" destOrd="0" presId="urn:microsoft.com/office/officeart/2008/layout/LinedList"/>
    <dgm:cxn modelId="{572C50B5-BB61-416F-9DC0-907E82638AB1}" type="presParOf" srcId="{79458D1B-4ED9-4ACB-8451-9F75DECA4015}" destId="{3DC6A2A8-F812-4AF6-88FD-137AB404B233}" srcOrd="4" destOrd="0" presId="urn:microsoft.com/office/officeart/2008/layout/LinedList"/>
    <dgm:cxn modelId="{61DF6409-B1AD-4221-999E-427BB5BE7AF8}" type="presParOf" srcId="{79458D1B-4ED9-4ACB-8451-9F75DECA4015}" destId="{F0395A95-71BE-4647-AFA9-57B8A29B6EAE}" srcOrd="5" destOrd="0" presId="urn:microsoft.com/office/officeart/2008/layout/LinedList"/>
    <dgm:cxn modelId="{76F02FBC-4498-4E02-8319-705BFA62DBB2}" type="presParOf" srcId="{F0395A95-71BE-4647-AFA9-57B8A29B6EAE}" destId="{DB62E812-1C32-49DA-907A-F1BEC2FDC9DA}" srcOrd="0" destOrd="0" presId="urn:microsoft.com/office/officeart/2008/layout/LinedList"/>
    <dgm:cxn modelId="{2CF48B36-E033-4F1C-BB01-609BF6F37833}" type="presParOf" srcId="{F0395A95-71BE-4647-AFA9-57B8A29B6EAE}" destId="{23C16721-9350-4A43-8E74-F4E1ED6C83AF}" srcOrd="1" destOrd="0" presId="urn:microsoft.com/office/officeart/2008/layout/LinedList"/>
    <dgm:cxn modelId="{B11A79F0-6E4B-424D-BC00-30D908790017}" type="presParOf" srcId="{79458D1B-4ED9-4ACB-8451-9F75DECA4015}" destId="{308B661E-99F3-499C-85FA-DC2E37EEF72E}" srcOrd="6" destOrd="0" presId="urn:microsoft.com/office/officeart/2008/layout/LinedList"/>
    <dgm:cxn modelId="{B812946C-EB84-4763-935F-7CBD1ED9ADCB}" type="presParOf" srcId="{79458D1B-4ED9-4ACB-8451-9F75DECA4015}" destId="{AF18784B-E200-4CFD-9A3A-569656BAC1C6}" srcOrd="7" destOrd="0" presId="urn:microsoft.com/office/officeart/2008/layout/LinedList"/>
    <dgm:cxn modelId="{418DED9E-952C-4B23-BD26-8DA982327F90}" type="presParOf" srcId="{AF18784B-E200-4CFD-9A3A-569656BAC1C6}" destId="{D7AED583-BB53-4BAA-A168-1D5BEAD9571E}" srcOrd="0" destOrd="0" presId="urn:microsoft.com/office/officeart/2008/layout/LinedList"/>
    <dgm:cxn modelId="{E606C6B0-ADDF-4818-808F-70CF0A1DD328}" type="presParOf" srcId="{AF18784B-E200-4CFD-9A3A-569656BAC1C6}" destId="{73FB2011-2B3A-42B1-A741-ACA54923B0C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B06AD-CD91-4CCC-AC9C-7D39425EDDF3}">
      <dsp:nvSpPr>
        <dsp:cNvPr id="0" name=""/>
        <dsp:cNvSpPr/>
      </dsp:nvSpPr>
      <dsp:spPr>
        <a:xfrm>
          <a:off x="0" y="0"/>
          <a:ext cx="110533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A782F-D3BA-4676-B6DE-100567757F5F}">
      <dsp:nvSpPr>
        <dsp:cNvPr id="0" name=""/>
        <dsp:cNvSpPr/>
      </dsp:nvSpPr>
      <dsp:spPr>
        <a:xfrm>
          <a:off x="0" y="0"/>
          <a:ext cx="11053357" cy="117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Ситуации (учебные ситуации как ситуации чтения)</a:t>
          </a:r>
          <a:endParaRPr lang="ru-RU" sz="3300" kern="1200"/>
        </a:p>
      </dsp:txBody>
      <dsp:txXfrm>
        <a:off x="0" y="0"/>
        <a:ext cx="11053357" cy="1174750"/>
      </dsp:txXfrm>
    </dsp:sp>
    <dsp:sp modelId="{E8E6186B-3B38-4E2B-975D-6AA2905D3C7B}">
      <dsp:nvSpPr>
        <dsp:cNvPr id="0" name=""/>
        <dsp:cNvSpPr/>
      </dsp:nvSpPr>
      <dsp:spPr>
        <a:xfrm>
          <a:off x="0" y="1174750"/>
          <a:ext cx="110533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C5F930-D5CA-4578-B42B-62317DD00739}">
      <dsp:nvSpPr>
        <dsp:cNvPr id="0" name=""/>
        <dsp:cNvSpPr/>
      </dsp:nvSpPr>
      <dsp:spPr>
        <a:xfrm>
          <a:off x="0" y="1174750"/>
          <a:ext cx="11053357" cy="117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Текст (группа текстов, тектовый конструкт)</a:t>
          </a:r>
          <a:endParaRPr lang="ru-RU" sz="3300" kern="1200"/>
        </a:p>
      </dsp:txBody>
      <dsp:txXfrm>
        <a:off x="0" y="1174750"/>
        <a:ext cx="11053357" cy="1174750"/>
      </dsp:txXfrm>
    </dsp:sp>
    <dsp:sp modelId="{3DC6A2A8-F812-4AF6-88FD-137AB404B233}">
      <dsp:nvSpPr>
        <dsp:cNvPr id="0" name=""/>
        <dsp:cNvSpPr/>
      </dsp:nvSpPr>
      <dsp:spPr>
        <a:xfrm>
          <a:off x="0" y="2349500"/>
          <a:ext cx="110533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2E812-1C32-49DA-907A-F1BEC2FDC9DA}">
      <dsp:nvSpPr>
        <dsp:cNvPr id="0" name=""/>
        <dsp:cNvSpPr/>
      </dsp:nvSpPr>
      <dsp:spPr>
        <a:xfrm>
          <a:off x="0" y="2349500"/>
          <a:ext cx="11053357" cy="1174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/>
            <a:t>Читательские умения (читательские действия при ответе на задания к текстам) </a:t>
          </a:r>
          <a:endParaRPr lang="ru-RU" sz="3300" kern="1200" dirty="0"/>
        </a:p>
      </dsp:txBody>
      <dsp:txXfrm>
        <a:off x="0" y="2349500"/>
        <a:ext cx="11053357" cy="1174750"/>
      </dsp:txXfrm>
    </dsp:sp>
    <dsp:sp modelId="{308B661E-99F3-499C-85FA-DC2E37EEF72E}">
      <dsp:nvSpPr>
        <dsp:cNvPr id="0" name=""/>
        <dsp:cNvSpPr/>
      </dsp:nvSpPr>
      <dsp:spPr>
        <a:xfrm>
          <a:off x="0" y="3524250"/>
          <a:ext cx="1105335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AED583-BB53-4BAA-A168-1D5BEAD9571E}">
      <dsp:nvSpPr>
        <dsp:cNvPr id="0" name=""/>
        <dsp:cNvSpPr/>
      </dsp:nvSpPr>
      <dsp:spPr>
        <a:xfrm>
          <a:off x="0" y="3508038"/>
          <a:ext cx="11053357" cy="117475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u="sng" kern="1200" dirty="0" smtClean="0">
              <a:solidFill>
                <a:srgbClr val="FF0000"/>
              </a:solidFill>
            </a:rPr>
            <a:t>1.понимание, 2.рефлексия и 3.использование</a:t>
          </a:r>
          <a:endParaRPr lang="ru-RU" sz="3300" u="sng" kern="1200" dirty="0">
            <a:solidFill>
              <a:srgbClr val="FF0000"/>
            </a:solidFill>
          </a:endParaRPr>
        </a:p>
      </dsp:txBody>
      <dsp:txXfrm>
        <a:off x="0" y="3508038"/>
        <a:ext cx="11053357" cy="1174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99CD0-FA3C-490A-8869-C2FC3B500312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D821-3F30-455E-8891-C7122A891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96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8D821-3F30-455E-8891-C7122A89120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198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5FFFA4-1F59-2D84-51CE-2ED6A8389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C92A2C7-0D7F-9D22-1217-CC765EEF8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00AA82C-9E22-B3E4-452B-CFC15F50B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B558BD-2970-E8FF-8CBC-9A38FF52F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A054D8E-3E14-3973-DDB1-0803FF218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67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D6FBAC-04B8-447D-D376-75EFA8EEC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1E7E208-E55E-9919-2B4D-5F263D7D0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8A6CFE9-C38C-6D5D-BE89-AD241D399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40E5CF2-A619-ABD6-0E34-E4F535321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261978F-B61E-CD38-AEE8-A3BD8F4B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1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7133C51-BCF1-0081-9FF3-44D6827801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AB70ED7-1FD1-C603-A378-7616B2525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DC49D1E-D08F-5F87-E23D-292157BE8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23402E-89C8-D2AB-92F3-22AD418F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9A0B13C-6125-6B3D-1839-FFAC1549E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2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DFE6F7-4CAC-064C-FE18-9C15622B2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8CC023-EBF1-5CB3-30C4-EDF653A6F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97190C4-4B9F-F92E-CDFF-B86399D3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09C4A2-2A8A-FA79-DC35-1F6747589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F032BD3-0B51-AE70-475B-CA93A9F7F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06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CA56A1-F6B9-0CDD-1F10-8A9AFCAF2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5A6C7B8-7F1D-1A74-2622-296C44F7C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A89ED5-43B3-1D66-11DE-2753E2258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64ACA75-F288-6085-F1C0-B6A99684D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FB1CF24-59FC-2C15-1C07-5168EAA3D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028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87EFE6-8788-BA76-AF22-8FE6EA089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6926294-0378-BFCF-C4B3-3536E1E3C3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9450F06-5171-5BD9-B364-C14867EED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303B7A8-904E-35CC-063B-1E523A5C6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99DCCD6-7881-DCED-8B5D-D18D3E8B6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D13FC68-7A4A-3FA1-6BCC-4958573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835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3FC7DC-9AC3-2B52-ADD9-188F6CCC3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04270D1-472B-FEA6-D2D2-58CA9C342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55DFFB9-AAB2-0264-03AB-B802D3E010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2B3CB22-F705-15FA-9AB2-6A3E893DD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46FD48A-AB28-2406-D61A-EF9ECD73D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89ADC77-37F7-E59F-B8BD-72DB6A759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BD80B8C-31E7-8C33-7E07-F4753D077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C8A8799-F681-7A9B-7D00-004A8FF94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85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94419F-F73D-EC5A-420A-9C2A22782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FE4202A-2301-A24A-DED5-E50783F81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AB849A5-9ACA-AD71-34D2-0EFBC8A01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363AEC7-F80B-15F8-4E12-C562E4C27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032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3B2CC81-529D-8E95-54FB-5588E98E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2F1709D-6313-0334-7A8B-2451E87EB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5298D8B-2052-3F67-7B24-06C40C8A8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3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36323D-DFAE-0284-1BAE-692B426A6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28600CC-B750-4873-B3F1-9DFAD0D5D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2A80605-0F5F-F5A5-7FD2-B364FE008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217336F-D01E-7DAF-5EEE-20C704650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F8600CE-5E7A-4484-B8EF-248195DEB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C2A6FA6-BB71-F233-4CBA-DCDA7B379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57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83999C-5F05-C9FF-0834-5186D2ED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8E2A4A4-C7E3-605C-68D4-EDCCC811B4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60DF50E-4B8F-5155-6AF2-EA053CCF67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20755C2-0FAD-2832-4A8F-F7E55261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F75523C-3758-7F1C-9DC5-0821B5F98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69058EB-12BC-2F22-14E9-59B591240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45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5F336B-C7CF-0EA1-6AF8-C4271DCE6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0AD0838-C0FF-D589-42B4-6D426FC41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837571-F519-A2A5-D693-B3EDE4E06A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EF297-20A5-4ABC-97AB-80D3BF7BDAFC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75AAD48-6ADE-BA7E-50C8-044BB346B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7DCB0C-AC21-A410-9550-213BD6AD57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106BC-1361-4E34-9092-0A6FC46044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37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63;&#1080;&#1090;&#1072;&#1090;&#1077;&#1083;&#1100;&#1089;&#1082;&#1080;&#1077;%20&#1091;&#1084;&#1077;&#1085;&#1080;&#1103;.doc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 «Функциональная грамотность:  подходы к конструированию проблемной ситуации»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100" b="1" dirty="0" smtClean="0"/>
              <a:t>.</a:t>
            </a:r>
            <a:endParaRPr lang="ru-RU" sz="31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Семинар  для муниципального методического актива </a:t>
            </a:r>
            <a:r>
              <a:rPr lang="ru-RU" sz="2800" dirty="0" smtClean="0"/>
              <a:t>школ</a:t>
            </a:r>
          </a:p>
          <a:p>
            <a:r>
              <a:rPr lang="ru-RU" dirty="0" smtClean="0"/>
              <a:t>Направление</a:t>
            </a:r>
            <a:r>
              <a:rPr lang="ru-RU" b="1" dirty="0"/>
              <a:t>: </a:t>
            </a:r>
            <a:r>
              <a:rPr lang="ru-RU" dirty="0" smtClean="0"/>
              <a:t>Читательская  грамотность (словесники)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828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A1F78BA4-A450-4D1F-9E70-37A107B8E7A7}"/>
              </a:ext>
            </a:extLst>
          </p:cNvPr>
          <p:cNvGraphicFramePr>
            <a:graphicFrameLocks noGrp="1"/>
          </p:cNvGraphicFramePr>
          <p:nvPr/>
        </p:nvGraphicFramePr>
        <p:xfrm>
          <a:off x="429207" y="188640"/>
          <a:ext cx="11355355" cy="65957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76329">
                  <a:extLst>
                    <a:ext uri="{9D8B030D-6E8A-4147-A177-3AD203B41FA5}">
                      <a16:colId xmlns:a16="http://schemas.microsoft.com/office/drawing/2014/main" xmlns="" val="1325623308"/>
                    </a:ext>
                  </a:extLst>
                </a:gridCol>
                <a:gridCol w="9279026">
                  <a:extLst>
                    <a:ext uri="{9D8B030D-6E8A-4147-A177-3AD203B41FA5}">
                      <a16:colId xmlns:a16="http://schemas.microsoft.com/office/drawing/2014/main" xmlns="" val="2320820321"/>
                    </a:ext>
                  </a:extLst>
                </a:gridCol>
              </a:tblGrid>
              <a:tr h="926586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Группы читательских умений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Типология вопросов</a:t>
                      </a:r>
                    </a:p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Формулировки заданий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1484839"/>
                  </a:ext>
                </a:extLst>
              </a:tr>
              <a:tr h="566913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1. Находить и извлекать информацию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и задания на точное воспроизведение информации: дат, имен, географических названий, понятий, утверждений (Укажи, назови, выдели, …Кто, где, когда…)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Заполнение таблицы, в которую уже занесены характеристики (параметры), определения, «величины» необходимо вписать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на воспроизведение последовательности информации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о содержании текста (Какие сведения можно извлечь из текста, сведения о…)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на установление соответствий (только та информации, которая представлена в текстах)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Вопросы и задания на определение множественной информации (например, отметь знаком те факты, которые есть в тексте, или определи информации, которой нет в тексте)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с выбором верного (не верного) ответа 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с выбором правильного ответа и подтверждением его текстом 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с кратким ответом</a:t>
                      </a:r>
                    </a:p>
                    <a:p>
                      <a:pPr algn="just"/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Вопрос на соотнесение информации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889" marR="6788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075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505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7E745562-4038-43A4-809A-B6466A3F8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052694"/>
              </p:ext>
            </p:extLst>
          </p:nvPr>
        </p:nvGraphicFramePr>
        <p:xfrm>
          <a:off x="438539" y="188640"/>
          <a:ext cx="11299371" cy="6480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77973">
                  <a:extLst>
                    <a:ext uri="{9D8B030D-6E8A-4147-A177-3AD203B41FA5}">
                      <a16:colId xmlns:a16="http://schemas.microsoft.com/office/drawing/2014/main" xmlns="" val="2504003172"/>
                    </a:ext>
                  </a:extLst>
                </a:gridCol>
                <a:gridCol w="9921398">
                  <a:extLst>
                    <a:ext uri="{9D8B030D-6E8A-4147-A177-3AD203B41FA5}">
                      <a16:colId xmlns:a16="http://schemas.microsoft.com/office/drawing/2014/main" xmlns="" val="3222088750"/>
                    </a:ext>
                  </a:extLst>
                </a:gridCol>
              </a:tblGrid>
              <a:tr h="6480720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2. Интегрировать и интерпретировать информацию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с выбором нескольких ответов, (например, отметь знаком те утверждения, которые есть в тексте, или отметь верные (не верные) утверждения)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«Игровые» задания с закрытой информацией, проверяющие общее понимание (например, А и В поспорили, А утверждает, что…, а В утверждает что… Кто из них прав?)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Вопросы, на определение цели написания текста, например, Кому было адресовано послание (текст)?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Как создатели текста пишут о … (ком, чем) (задания с выбором ответа)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Подкрепите цитатами из текста (или обоснованно опровергните) следующее утверждение: цель создателей произведения - …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Как описывается в тексте …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определение главных и второстепенных фактов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Определение главной идеи (мысли) высказывания, текста (собственные формулировки, задания с выбором ответов)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Определение главного понятия, идеи текста, аргументируя словами из текста (подчеркни, слова, которые подтверждают ответ)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Подберите наиболее подходящий заголовок из предложенных ниже вариантов (озаглавьте текст)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Замени содержание рассказа (текста) пословицей, поговоркой, афоризмом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 с выбором правильного ответа и подтверждением его текстом или своими словами об авторской точке зрения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Оценка типа и характера аргументации автора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Извлечение информации, не явно представленной в тексте, например, определить отношение автора к событиям и действующим лицам</a:t>
                      </a: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785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294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7E745562-4038-43A4-809A-B6466A3F8A57}"/>
              </a:ext>
            </a:extLst>
          </p:cNvPr>
          <p:cNvGraphicFramePr>
            <a:graphicFrameLocks noGrp="1"/>
          </p:cNvGraphicFramePr>
          <p:nvPr/>
        </p:nvGraphicFramePr>
        <p:xfrm>
          <a:off x="326571" y="116632"/>
          <a:ext cx="11588621" cy="65547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614808">
                  <a:extLst>
                    <a:ext uri="{9D8B030D-6E8A-4147-A177-3AD203B41FA5}">
                      <a16:colId xmlns:a16="http://schemas.microsoft.com/office/drawing/2014/main" xmlns="" val="2504003172"/>
                    </a:ext>
                  </a:extLst>
                </a:gridCol>
                <a:gridCol w="9973813">
                  <a:extLst>
                    <a:ext uri="{9D8B030D-6E8A-4147-A177-3AD203B41FA5}">
                      <a16:colId xmlns:a16="http://schemas.microsoft.com/office/drawing/2014/main" xmlns="" val="3222088750"/>
                    </a:ext>
                  </a:extLst>
                </a:gridCol>
              </a:tblGrid>
              <a:tr h="6554756">
                <a:tc>
                  <a:txBody>
                    <a:bodyPr/>
                    <a:lstStyle/>
                    <a:p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2. Интегрировать и интерпретировать информацию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структурирование текста (абзацы, план)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классификацию фактов, (например, Выделите из текста факты, которые доказывают … Подчеркните одной чертой то, что автор считает … (целями, симптомами и т.п.), двумя чертами то, что автор относит к… (причинам, участникам, следствиям и т.д.).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обоснование классификации периодов, явлений, выделение и обоснование критериев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Вопросы, связанные с анализом, обобщением фактов и определение стоящего за ними процесса (используя различные тексты фотографии, схемы, таблицы, картины и т.п.), например, о каком событии…  рассказывает …? Дайте подробный комментарий, опираясь на детали изображения. Проанализируйте данные… Выделите (сформулируйте) основной процесс (явление)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на соотнесение информации, представленной в разных типах источников (документы, картины, фотографии), например, определите, к какому из документов относится каждая из иллюстраций. На чем основаны Ваши выводы?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Вопросы, связанные с переносом информации на разные типы текстов (перекодирование информации), например, Дан древнерусский алфавит и высказывание на щите. Вопрос - прочти, что написано на щите. Перенос информации в тексте на карту, в схему </a:t>
                      </a:r>
                    </a:p>
                    <a:p>
                      <a:pPr marL="342900" lvl="0" indent="-342900" algn="just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Выбор оценки из числа предложенных, обоснование выбора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Вопросы объяснения, обоснования. Объясните, почему… зачем? Назовите не менее трех аргументов 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Выявление информации и объяснение с помощью этой информации новой ситуации, нового текста, например, Используя информацию о …, описанную, объясните смысл нижеприведенных пословиц. (Объясните в связи, с какими указами, событиями на Руси появились пословицы)</a:t>
                      </a:r>
                    </a:p>
                  </a:txBody>
                  <a:tcPr marL="25716" marR="2571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785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8956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3264E9A2-B529-439F-88B4-CC024DAEC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81392"/>
              </p:ext>
            </p:extLst>
          </p:nvPr>
        </p:nvGraphicFramePr>
        <p:xfrm>
          <a:off x="205273" y="332656"/>
          <a:ext cx="11719249" cy="63367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31468">
                  <a:extLst>
                    <a:ext uri="{9D8B030D-6E8A-4147-A177-3AD203B41FA5}">
                      <a16:colId xmlns:a16="http://schemas.microsoft.com/office/drawing/2014/main" xmlns="" val="2512838488"/>
                    </a:ext>
                  </a:extLst>
                </a:gridCol>
                <a:gridCol w="9687781">
                  <a:extLst>
                    <a:ext uri="{9D8B030D-6E8A-4147-A177-3AD203B41FA5}">
                      <a16:colId xmlns:a16="http://schemas.microsoft.com/office/drawing/2014/main" xmlns="" val="3442129571"/>
                    </a:ext>
                  </a:extLst>
                </a:gridCol>
              </a:tblGrid>
              <a:tr h="6336704">
                <a:tc>
                  <a:txBody>
                    <a:bodyPr/>
                    <a:lstStyle/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</a:rPr>
                        <a:t>3. Осмысливать и оценивать содержание и форму текста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различение фактической информации от мнения автора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обоснование типов (жанров) текстов 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о целях использования приемов построения текста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обоснование необходимости использования текстов для изучения темы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достоверность информации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на поиск противоречивой информации (Какому утверждению автора текста А противоречит автор текста Б) присутствуют ли противоречия в суждениях авторов текста…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Вопросы, связанные с общей оценкой текстов, исходя из происхождения и цели написания источника</a:t>
                      </a: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"/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Вопросы о цели использования структурных элементов составного текста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2587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112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EBB3F9-1952-F2AD-E464-06B3FF0A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730" y="365126"/>
            <a:ext cx="10430069" cy="1081120"/>
          </a:xfrm>
        </p:spPr>
        <p:txBody>
          <a:bodyPr/>
          <a:lstStyle/>
          <a:p>
            <a:r>
              <a:rPr lang="ru-RU" dirty="0"/>
              <a:t>Формат заданий и вопросов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BE534B9-1AAB-36D6-0456-5A1F85AA0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Вопрос с выбором верного (не верного) ответа </a:t>
            </a:r>
          </a:p>
          <a:p>
            <a:r>
              <a:rPr lang="ru-RU" u="sng" dirty="0"/>
              <a:t>Вопрос с множественным выбором</a:t>
            </a:r>
          </a:p>
          <a:p>
            <a:r>
              <a:rPr lang="ru-RU" dirty="0"/>
              <a:t>Вопрос с выбором правильного ответа и подтверждением его текстом </a:t>
            </a:r>
          </a:p>
          <a:p>
            <a:r>
              <a:rPr lang="ru-RU" dirty="0"/>
              <a:t>Вопрос с кратким ответом</a:t>
            </a:r>
          </a:p>
          <a:p>
            <a:r>
              <a:rPr lang="ru-RU" dirty="0"/>
              <a:t>Вопрос на соотнесение информации</a:t>
            </a:r>
          </a:p>
          <a:p>
            <a:r>
              <a:rPr lang="ru-RU" dirty="0"/>
              <a:t>Развернутый ответ</a:t>
            </a:r>
          </a:p>
          <a:p>
            <a:r>
              <a:rPr lang="ru-RU" dirty="0"/>
              <a:t>Ситуационные задачи (игровые задачи)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854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006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69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278" y="404664"/>
            <a:ext cx="9287522" cy="1012974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600" b="1" dirty="0">
                <a:latin typeface="+mn-lt"/>
              </a:rPr>
              <a:t>Какие характеристики читательской грамотности должны учитываться </a:t>
            </a:r>
            <a:r>
              <a:rPr lang="ru-RU" sz="3600" b="1" dirty="0" smtClean="0">
                <a:latin typeface="+mn-lt"/>
              </a:rPr>
              <a:t>в </a:t>
            </a:r>
            <a:r>
              <a:rPr lang="ru-RU" sz="3600" b="1" dirty="0">
                <a:latin typeface="+mn-lt"/>
              </a:rPr>
              <a:t>учебном процессе?</a:t>
            </a:r>
            <a:br>
              <a:rPr lang="ru-RU" sz="3600" b="1" dirty="0">
                <a:latin typeface="+mn-lt"/>
              </a:rPr>
            </a:br>
            <a:r>
              <a:rPr lang="ru-RU" sz="3200" b="1" dirty="0"/>
              <a:t/>
            </a:r>
            <a:br>
              <a:rPr lang="ru-RU" sz="3200" b="1" dirty="0"/>
            </a:br>
            <a:endParaRPr lang="ru-RU" sz="3600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3063995"/>
              </p:ext>
            </p:extLst>
          </p:nvPr>
        </p:nvGraphicFramePr>
        <p:xfrm>
          <a:off x="1003176" y="1270001"/>
          <a:ext cx="11053357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020" y="274638"/>
            <a:ext cx="9137780" cy="778098"/>
          </a:xfrm>
        </p:spPr>
        <p:txBody>
          <a:bodyPr/>
          <a:lstStyle/>
          <a:p>
            <a:r>
              <a:rPr lang="ru-RU" b="1" dirty="0"/>
              <a:t>Читательская грамотность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9714" y="1212981"/>
            <a:ext cx="10786188" cy="51225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Способность </a:t>
            </a:r>
            <a:r>
              <a:rPr lang="ru-RU" dirty="0"/>
              <a:t>человека понимать и использовать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  <a:p>
            <a:pPr>
              <a:buNone/>
            </a:pPr>
            <a:r>
              <a:rPr lang="ru-RU" dirty="0"/>
              <a:t>Сущность понятия составляют признаки: </a:t>
            </a:r>
            <a:r>
              <a:rPr lang="ru-RU" b="1" dirty="0"/>
              <a:t>понимание, рефлексия и использование</a:t>
            </a:r>
          </a:p>
          <a:p>
            <a:pPr>
              <a:buNone/>
            </a:pPr>
            <a:r>
              <a:rPr lang="ru-RU" dirty="0"/>
              <a:t>Рефлексия предполагает раздумья о содержании или структуре текста, перенос их на себя, в сферу личного сознания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8186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5FE52D31-D874-4A89-B6BE-5AFD40AF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066136"/>
              </p:ext>
            </p:extLst>
          </p:nvPr>
        </p:nvGraphicFramePr>
        <p:xfrm>
          <a:off x="149290" y="550507"/>
          <a:ext cx="11887201" cy="6214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7066">
                  <a:extLst>
                    <a:ext uri="{9D8B030D-6E8A-4147-A177-3AD203B41FA5}">
                      <a16:colId xmlns:a16="http://schemas.microsoft.com/office/drawing/2014/main" xmlns="" val="3034927324"/>
                    </a:ext>
                  </a:extLst>
                </a:gridCol>
                <a:gridCol w="4189396">
                  <a:extLst>
                    <a:ext uri="{9D8B030D-6E8A-4147-A177-3AD203B41FA5}">
                      <a16:colId xmlns:a16="http://schemas.microsoft.com/office/drawing/2014/main" xmlns="" val="3868507317"/>
                    </a:ext>
                  </a:extLst>
                </a:gridCol>
                <a:gridCol w="4640739">
                  <a:extLst>
                    <a:ext uri="{9D8B030D-6E8A-4147-A177-3AD203B41FA5}">
                      <a16:colId xmlns:a16="http://schemas.microsoft.com/office/drawing/2014/main" xmlns="" val="1400230815"/>
                    </a:ext>
                  </a:extLst>
                </a:gridCol>
              </a:tblGrid>
              <a:tr h="4591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1. Находить и извлекать информацию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2. Интегрировать и интерпретировать информацию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 Осмысливать и оценивать содержание и форму текста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5186632"/>
                  </a:ext>
                </a:extLst>
              </a:tr>
              <a:tr h="57550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1.1 Определять место, где содержится искомая информация (фрагмент текста, гиперссылка, ссылка на сайт и т.д.)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1.2	 Находить и извлекать одну или несколько единиц информации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1.2.1 Находить и извлекать одну или несколько единиц информации, расположенных в одном фрагменте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1.2.2	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Находить и извлекать несколько единиц информации, расположенных в разных фрагментах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1.3.	Определять наличие/отсутствие информации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2.1. </a:t>
                      </a:r>
                      <a:r>
                        <a:rPr lang="ru-RU" sz="1400" u="sng" dirty="0">
                          <a:effectLst/>
                        </a:rPr>
                        <a:t>Понимать</a:t>
                      </a:r>
                      <a:r>
                        <a:rPr lang="ru-RU" sz="1400" dirty="0">
                          <a:effectLst/>
                        </a:rPr>
                        <a:t> фактологическую информацию (сюжет, последовательность событий и т.п.)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2.2. </a:t>
                      </a:r>
                      <a:r>
                        <a:rPr lang="ru-RU" sz="1400" u="sng" dirty="0">
                          <a:effectLst/>
                        </a:rPr>
                        <a:t>Понимать</a:t>
                      </a:r>
                      <a:r>
                        <a:rPr lang="ru-RU" sz="1400" dirty="0">
                          <a:effectLst/>
                        </a:rPr>
                        <a:t> смысловую структуру текста (определять тему, главную мысль/идею, назначение текста)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2.3. </a:t>
                      </a:r>
                      <a:r>
                        <a:rPr lang="ru-RU" sz="1400" u="sng" dirty="0">
                          <a:effectLst/>
                        </a:rPr>
                        <a:t>Понимать</a:t>
                      </a:r>
                      <a:r>
                        <a:rPr lang="ru-RU" sz="1400" dirty="0">
                          <a:effectLst/>
                        </a:rPr>
                        <a:t> значение неизвестного слова или выражения на основе контекста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2.4</a:t>
                      </a:r>
                      <a:r>
                        <a:rPr lang="ru-RU" sz="1400" b="1" dirty="0">
                          <a:effectLst/>
                        </a:rPr>
                        <a:t>. Устанавливать скрытые связи между </a:t>
                      </a:r>
                      <a:r>
                        <a:rPr lang="ru-RU" sz="1400" b="1" i="1" dirty="0">
                          <a:effectLst/>
                        </a:rPr>
                        <a:t>событиями</a:t>
                      </a:r>
                      <a:r>
                        <a:rPr lang="ru-RU" sz="1400" b="1" dirty="0">
                          <a:effectLst/>
                        </a:rPr>
                        <a:t> или утверждениями (причинно-следственные отношения, отношения аргумент – контраргумент, тезис – пример, сходство – различие и др.)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2.5. Соотносить визуальное изображение с вербальным текстом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2.6. Формулировать выводы на основе обобщения отдельных частей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</a:rPr>
                        <a:t>2.8. </a:t>
                      </a:r>
                      <a:r>
                        <a:rPr lang="ru-RU" sz="1400" i="1" u="sng" dirty="0">
                          <a:effectLst/>
                        </a:rPr>
                        <a:t>Понимать</a:t>
                      </a:r>
                      <a:r>
                        <a:rPr lang="ru-RU" sz="1400" i="1" dirty="0">
                          <a:effectLst/>
                        </a:rPr>
                        <a:t> чувства, мотивы, характеры героев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2.9. </a:t>
                      </a:r>
                      <a:r>
                        <a:rPr lang="ru-RU" sz="1400" u="sng" dirty="0">
                          <a:effectLst/>
                        </a:rPr>
                        <a:t>Понимать </a:t>
                      </a:r>
                      <a:r>
                        <a:rPr lang="ru-RU" sz="1400" dirty="0">
                          <a:effectLst/>
                        </a:rPr>
                        <a:t>концептуальную информацию (авторскую позицию, коммуникативное намерение)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 Различать факт и мнение</a:t>
                      </a:r>
                    </a:p>
                  </a:txBody>
                  <a:tcPr marL="44429" marR="4442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3.1. Оценивать содержание текста или его элементов (примеров, аргументов, иллюстраций и т.п.) относительно целей автора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3.2. </a:t>
                      </a:r>
                      <a:r>
                        <a:rPr lang="ru-RU" sz="1400" b="1" dirty="0">
                          <a:effectLst/>
                        </a:rPr>
                        <a:t>Оценивать форму текста (структуру, стиль и т.д.), целесообразность использованных автором приемов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3.3. </a:t>
                      </a:r>
                      <a:r>
                        <a:rPr lang="ru-RU" sz="1400" u="sng" dirty="0">
                          <a:effectLst/>
                        </a:rPr>
                        <a:t>Понимать</a:t>
                      </a:r>
                      <a:r>
                        <a:rPr lang="ru-RU" sz="1400" dirty="0">
                          <a:effectLst/>
                        </a:rPr>
                        <a:t> назначение структурной единицы текста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3.4</a:t>
                      </a:r>
                      <a:r>
                        <a:rPr lang="ru-RU" sz="1400" b="1" dirty="0">
                          <a:effectLst/>
                        </a:rPr>
                        <a:t>. Оценивать полноту, достоверность информации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3.5. Оценивать нейтральность (объективность) источника информации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3.5. Обнаруживать противоречия, содержащиеся в одном или нескольких текстах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3.6. Высказывать и обосновывать собственную точку зрения по вопросу, обсуждаемому в тексте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3.7.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Применять</a:t>
                      </a:r>
                      <a:r>
                        <a:rPr lang="ru-RU" sz="1400" dirty="0">
                          <a:effectLst/>
                        </a:rPr>
                        <a:t> информацию, полученную из текстов для решения новых учебно-практических, учебно-познавательных задач (в новой ситуации) без привлечения фоновых знаний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3.8.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effectLst/>
                        </a:rPr>
                        <a:t>Применять </a:t>
                      </a:r>
                      <a:r>
                        <a:rPr lang="ru-RU" sz="1400" dirty="0">
                          <a:effectLst/>
                        </a:rPr>
                        <a:t>информацию, полученную из текстов для решения новых учебно-практических, учебно-познавательных задач (в новой ситуации) с привлечением фоновых знаний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29" marR="44429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2972949"/>
                  </a:ext>
                </a:extLst>
              </a:tr>
            </a:tbl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2EDE0AB1-66E1-4832-AAB1-2ED6BF3E5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291" y="93307"/>
            <a:ext cx="11204510" cy="457199"/>
          </a:xfrm>
        </p:spPr>
        <p:txBody>
          <a:bodyPr>
            <a:noAutofit/>
          </a:bodyPr>
          <a:lstStyle/>
          <a:p>
            <a:r>
              <a:rPr lang="ru-RU" sz="3200" b="1" dirty="0">
                <a:hlinkClick r:id="rId2" action="ppaction://hlinkfile"/>
              </a:rPr>
              <a:t>Читательские </a:t>
            </a:r>
            <a:r>
              <a:rPr lang="ru-RU" sz="3200" b="1" dirty="0" smtClean="0">
                <a:hlinkClick r:id="rId2" action="ppaction://hlinkfile"/>
              </a:rPr>
              <a:t>умения</a:t>
            </a:r>
            <a:r>
              <a:rPr lang="ru-RU" sz="3200" b="1" dirty="0" smtClean="0"/>
              <a:t> (</a:t>
            </a:r>
            <a:r>
              <a:rPr lang="ru-RU" sz="3200" b="1" i="1" dirty="0" smtClean="0"/>
              <a:t>РАЗДАТКА)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518340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7266288-3EDB-E954-34FC-59D60FF63E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Задания и вопросы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16C371BA-428A-0F33-2259-420C78176D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685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Задание№1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00225"/>
            <a:ext cx="105156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- Объединиться в группы по 3-4 чел(не больше)</a:t>
            </a:r>
          </a:p>
          <a:p>
            <a:r>
              <a:rPr lang="ru-RU" dirty="0" smtClean="0"/>
              <a:t>- Выбрать человека, фиксирующего ответы, рассуждения</a:t>
            </a:r>
          </a:p>
          <a:p>
            <a:r>
              <a:rPr lang="ru-RU" dirty="0" smtClean="0"/>
              <a:t>-Выбрать докладчика и хранителя времени</a:t>
            </a:r>
          </a:p>
          <a:p>
            <a:endParaRPr lang="ru-RU" dirty="0" smtClean="0"/>
          </a:p>
          <a:p>
            <a:r>
              <a:rPr lang="ru-RU" dirty="0" smtClean="0"/>
              <a:t>Придумайте </a:t>
            </a:r>
            <a:r>
              <a:rPr lang="ru-RU" sz="3200" b="1" dirty="0" smtClean="0">
                <a:solidFill>
                  <a:srgbClr val="FF0000"/>
                </a:solidFill>
              </a:rPr>
              <a:t>вопрос</a:t>
            </a:r>
            <a:r>
              <a:rPr lang="ru-RU" b="1" dirty="0" smtClean="0"/>
              <a:t> к конкретной ситуации, направленный на: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на понимание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на рефлексию и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применение. </a:t>
            </a: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74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A17295-C23E-4DBF-8A95-D471DD0D0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257" y="435504"/>
            <a:ext cx="11148353" cy="63408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Задания и </a:t>
            </a:r>
            <a:r>
              <a:rPr lang="ru-RU" dirty="0" smtClean="0"/>
              <a:t>вопросы </a:t>
            </a:r>
            <a:r>
              <a:rPr lang="ru-RU" i="1" dirty="0" smtClean="0"/>
              <a:t>(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Как спросили так и ответили</a:t>
            </a:r>
            <a:r>
              <a:rPr lang="ru-RU" sz="4000" i="1" dirty="0" smtClean="0"/>
              <a:t>)</a:t>
            </a:r>
            <a:endParaRPr lang="ru-RU" sz="4000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5CA7A1-D504-4326-BE08-F63E95E58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92" y="993387"/>
            <a:ext cx="11346023" cy="55480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Часто используются ТОЛЬКО вопросы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ВАЖНО!</a:t>
            </a:r>
          </a:p>
          <a:p>
            <a:pPr marL="0" indent="0">
              <a:buNone/>
            </a:pPr>
            <a:r>
              <a:rPr lang="ru-RU" dirty="0"/>
              <a:t>Формулировать задания</a:t>
            </a:r>
          </a:p>
          <a:p>
            <a:pPr marL="0" indent="0">
              <a:buNone/>
            </a:pPr>
            <a:r>
              <a:rPr lang="ru-RU" dirty="0"/>
              <a:t>Задания содержат слова в глагольной форме: что необходимо сделать? (логические операции)</a:t>
            </a:r>
          </a:p>
          <a:p>
            <a:pPr marL="0" indent="0">
              <a:buNone/>
            </a:pPr>
            <a:r>
              <a:rPr lang="ru-RU" i="1" dirty="0"/>
              <a:t>Например: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Прочитай…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Выдели…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Подчеркни…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Соотнеси…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Выдели основание…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Сравни…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Объясни (аргументируй)…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Подбери примеры…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Составь…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/>
              <a:t>Выдели (раздели)… и т.п.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1D4F88-AD28-4313-9190-78EF75B9D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72" y="2631233"/>
            <a:ext cx="7159739" cy="348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21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DA16A6-556E-4152-8B26-F8D7D6135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0351"/>
            <a:ext cx="10142376" cy="1223963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Общие принципы подбора заданий (для множественных противоречивых текстов, для оценки достоверности информации)</a:t>
            </a:r>
          </a:p>
        </p:txBody>
      </p:sp>
      <p:sp>
        <p:nvSpPr>
          <p:cNvPr id="53251" name="Объект 2">
            <a:extLst>
              <a:ext uri="{FF2B5EF4-FFF2-40B4-BE49-F238E27FC236}">
                <a16:creationId xmlns:a16="http://schemas.microsoft.com/office/drawing/2014/main" xmlns="" id="{044A5505-7AD0-BB55-C442-996543255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788" y="1628776"/>
            <a:ext cx="10786187" cy="48839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Необходимо работать с ключевыми аспектами темы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Необходимы задания, заставляющие сопоставлять и анализировать информацию из разных источников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Необходимы задания, позволяющие увидеть позицию по отношению к распространенным заблуждениям или возможным ошибкам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Необходимы практико-ориентированные задания помогающие принимать верные решения в жизни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3200" dirty="0"/>
              <a:t>Необходимо обращаться к разным читательским умениям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№2 (работа индивидуально)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Прочитать тексты с</a:t>
            </a:r>
            <a:r>
              <a:rPr lang="ru-RU" dirty="0"/>
              <a:t> </a:t>
            </a:r>
            <a:r>
              <a:rPr lang="ru-RU" dirty="0" smtClean="0"/>
              <a:t>типологией вопросов формулировками заданий 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соотнесите их со своими вопросами.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6736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1290</Words>
  <Application>Microsoft Office PowerPoint</Application>
  <PresentationFormat>Произвольный</PresentationFormat>
  <Paragraphs>132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 «Функциональная грамотность:  подходы к конструированию проблемной ситуации» .</vt:lpstr>
      <vt:lpstr> Какие характеристики читательской грамотности должны учитываться в учебном процессе?  </vt:lpstr>
      <vt:lpstr>Читательская грамотность</vt:lpstr>
      <vt:lpstr>Читательские умения (РАЗДАТКА)</vt:lpstr>
      <vt:lpstr>Задания и вопросы</vt:lpstr>
      <vt:lpstr>Задание№1</vt:lpstr>
      <vt:lpstr>Задания и вопросы (Как спросили так и ответили)</vt:lpstr>
      <vt:lpstr>Общие принципы подбора заданий (для множественных противоречивых текстов, для оценки достоверности информации)</vt:lpstr>
      <vt:lpstr>Задание №2 (работа индивидуально)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Формат заданий и вопросов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2020 asus</dc:creator>
  <cp:lastModifiedBy>Пользователь Windows</cp:lastModifiedBy>
  <cp:revision>22</cp:revision>
  <dcterms:created xsi:type="dcterms:W3CDTF">2024-01-29T14:19:00Z</dcterms:created>
  <dcterms:modified xsi:type="dcterms:W3CDTF">2024-06-10T04:24:29Z</dcterms:modified>
</cp:coreProperties>
</file>