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7" r:id="rId5"/>
    <p:sldMasterId id="2147483690" r:id="rId6"/>
  </p:sldMasterIdLst>
  <p:notesMasterIdLst>
    <p:notesMasterId r:id="rId32"/>
  </p:notesMasterIdLst>
  <p:sldIdLst>
    <p:sldId id="1850" r:id="rId7"/>
    <p:sldId id="1848" r:id="rId8"/>
    <p:sldId id="1852" r:id="rId9"/>
    <p:sldId id="1853" r:id="rId10"/>
    <p:sldId id="1854" r:id="rId11"/>
    <p:sldId id="1855" r:id="rId12"/>
    <p:sldId id="1856" r:id="rId13"/>
    <p:sldId id="1857" r:id="rId14"/>
    <p:sldId id="1849" r:id="rId15"/>
    <p:sldId id="1851" r:id="rId16"/>
    <p:sldId id="1860" r:id="rId17"/>
    <p:sldId id="1861" r:id="rId18"/>
    <p:sldId id="1862" r:id="rId19"/>
    <p:sldId id="1863" r:id="rId20"/>
    <p:sldId id="1864" r:id="rId21"/>
    <p:sldId id="1858" r:id="rId22"/>
    <p:sldId id="1859" r:id="rId23"/>
    <p:sldId id="1866" r:id="rId24"/>
    <p:sldId id="1865" r:id="rId25"/>
    <p:sldId id="1867" r:id="rId26"/>
    <p:sldId id="1868" r:id="rId27"/>
    <p:sldId id="1869" r:id="rId28"/>
    <p:sldId id="1871" r:id="rId29"/>
    <p:sldId id="1872" r:id="rId30"/>
    <p:sldId id="187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23" d="100"/>
          <a:sy n="123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62F7C1-C3F4-45BC-A142-BB01992E6710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5D99A4-2DFB-438D-A459-2DBFC1FA6984}">
      <dgm:prSet phldrT="[Текст]" custT="1"/>
      <dgm:spPr>
        <a:solidFill>
          <a:srgbClr val="7030A0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2000" dirty="0"/>
            <a:t>Традиционные академические задания строятся по принципу «от способа – к задаче»  </a:t>
          </a:r>
        </a:p>
      </dgm:t>
    </dgm:pt>
    <dgm:pt modelId="{479B9306-823A-49ED-A570-F996CA8EBE31}" type="parTrans" cxnId="{14A487A4-A897-4A54-BBB1-AD3A5E4E1601}">
      <dgm:prSet/>
      <dgm:spPr/>
      <dgm:t>
        <a:bodyPr/>
        <a:lstStyle/>
        <a:p>
          <a:endParaRPr lang="ru-RU"/>
        </a:p>
      </dgm:t>
    </dgm:pt>
    <dgm:pt modelId="{3951A5C6-4573-4051-A402-CBF4CDAB29F6}" type="sibTrans" cxnId="{14A487A4-A897-4A54-BBB1-AD3A5E4E1601}">
      <dgm:prSet/>
      <dgm:spPr/>
      <dgm:t>
        <a:bodyPr/>
        <a:lstStyle/>
        <a:p>
          <a:endParaRPr lang="ru-RU"/>
        </a:p>
      </dgm:t>
    </dgm:pt>
    <dgm:pt modelId="{4E5C6E4F-3265-4B09-BFBA-6583E434AB0F}">
      <dgm:prSet phldrT="[Текст]"/>
      <dgm:spPr>
        <a:ln>
          <a:solidFill>
            <a:srgbClr val="7030A0"/>
          </a:solidFill>
        </a:ln>
      </dgm:spPr>
      <dgm:t>
        <a:bodyPr/>
        <a:lstStyle/>
        <a:p>
          <a:r>
            <a:rPr lang="ru-RU" dirty="0"/>
            <a:t>Проблема отсутствует, есть учебный вопрос </a:t>
          </a:r>
        </a:p>
      </dgm:t>
    </dgm:pt>
    <dgm:pt modelId="{5430B685-533F-48B0-903F-9EBD0E291247}" type="parTrans" cxnId="{9803CCCE-3F05-486A-ABE4-39B9AFD30A71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020D57B6-6DAB-4D37-AC3F-C7EDEE243887}" type="sibTrans" cxnId="{9803CCCE-3F05-486A-ABE4-39B9AFD30A71}">
      <dgm:prSet/>
      <dgm:spPr/>
      <dgm:t>
        <a:bodyPr/>
        <a:lstStyle/>
        <a:p>
          <a:endParaRPr lang="ru-RU"/>
        </a:p>
      </dgm:t>
    </dgm:pt>
    <dgm:pt modelId="{AAA7D68E-F2E2-4747-B85A-2A72CB7C2B89}">
      <dgm:prSet phldrT="[Текст]"/>
      <dgm:spPr>
        <a:ln>
          <a:solidFill>
            <a:srgbClr val="7030A0"/>
          </a:solidFill>
        </a:ln>
      </dgm:spPr>
      <dgm:t>
        <a:bodyPr/>
        <a:lstStyle/>
        <a:p>
          <a:r>
            <a:rPr lang="ru-RU" dirty="0"/>
            <a:t>Контекст отсутствует или учебный</a:t>
          </a:r>
        </a:p>
      </dgm:t>
    </dgm:pt>
    <dgm:pt modelId="{F0AAD8B1-E231-4DD4-B34D-7D4D1B53A378}" type="parTrans" cxnId="{6A344FE2-9F7C-4CA8-89FE-4158C199AEE6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CA252C45-F03A-4794-85FA-2F2A4FA20C0B}" type="sibTrans" cxnId="{6A344FE2-9F7C-4CA8-89FE-4158C199AEE6}">
      <dgm:prSet/>
      <dgm:spPr/>
      <dgm:t>
        <a:bodyPr/>
        <a:lstStyle/>
        <a:p>
          <a:endParaRPr lang="ru-RU"/>
        </a:p>
      </dgm:t>
    </dgm:pt>
    <dgm:pt modelId="{DA762323-2ACE-4D98-803A-0785B665CD05}">
      <dgm:prSet phldrT="[Текст]" custT="1"/>
      <dgm:spPr>
        <a:solidFill>
          <a:srgbClr val="7030A0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2000" dirty="0"/>
            <a:t>Задания для формирования функциональной грамотности: «от задачи – к способу</a:t>
          </a:r>
          <a:r>
            <a:rPr lang="ru-RU" sz="3000" dirty="0"/>
            <a:t>»</a:t>
          </a:r>
        </a:p>
      </dgm:t>
    </dgm:pt>
    <dgm:pt modelId="{B2DFE0B5-40E4-46D5-8B72-5CC83D5F3985}" type="parTrans" cxnId="{B4939011-4B45-464B-879C-524680BAD897}">
      <dgm:prSet/>
      <dgm:spPr/>
      <dgm:t>
        <a:bodyPr/>
        <a:lstStyle/>
        <a:p>
          <a:endParaRPr lang="ru-RU"/>
        </a:p>
      </dgm:t>
    </dgm:pt>
    <dgm:pt modelId="{CC5728FB-7CED-4D8E-B82D-CF573DF83D60}" type="sibTrans" cxnId="{B4939011-4B45-464B-879C-524680BAD897}">
      <dgm:prSet/>
      <dgm:spPr/>
      <dgm:t>
        <a:bodyPr/>
        <a:lstStyle/>
        <a:p>
          <a:endParaRPr lang="ru-RU"/>
        </a:p>
      </dgm:t>
    </dgm:pt>
    <dgm:pt modelId="{3D026383-28B3-4B23-B42C-A72BF95CBC9B}">
      <dgm:prSet phldrT="[Текст]"/>
      <dgm:spPr>
        <a:ln>
          <a:solidFill>
            <a:srgbClr val="7030A0"/>
          </a:solidFill>
        </a:ln>
      </dgm:spPr>
      <dgm:t>
        <a:bodyPr/>
        <a:lstStyle/>
        <a:p>
          <a:r>
            <a:rPr lang="ru-RU" dirty="0"/>
            <a:t>Проблема реальная, явно выраженная</a:t>
          </a:r>
        </a:p>
      </dgm:t>
    </dgm:pt>
    <dgm:pt modelId="{7BA1FEBC-F569-4B4D-BFAE-D170D205C8B9}" type="parTrans" cxnId="{6D1597F3-E0AB-45BB-87AE-168FC4F5250E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B7E9C61E-50BC-4F25-BEBE-ECECACF77BA4}" type="sibTrans" cxnId="{6D1597F3-E0AB-45BB-87AE-168FC4F5250E}">
      <dgm:prSet/>
      <dgm:spPr/>
      <dgm:t>
        <a:bodyPr/>
        <a:lstStyle/>
        <a:p>
          <a:endParaRPr lang="ru-RU"/>
        </a:p>
      </dgm:t>
    </dgm:pt>
    <dgm:pt modelId="{C73D8571-13F4-4FDB-B925-1330CC337247}">
      <dgm:prSet phldrT="[Текст]"/>
      <dgm:spPr>
        <a:ln>
          <a:solidFill>
            <a:srgbClr val="7030A0"/>
          </a:solidFill>
        </a:ln>
      </dgm:spPr>
      <dgm:t>
        <a:bodyPr/>
        <a:lstStyle/>
        <a:p>
          <a:r>
            <a:rPr lang="ru-RU" dirty="0"/>
            <a:t>Контекст </a:t>
          </a:r>
          <a:r>
            <a:rPr lang="ru-RU" dirty="0" err="1"/>
            <a:t>внеучебный</a:t>
          </a:r>
          <a:endParaRPr lang="ru-RU" dirty="0"/>
        </a:p>
      </dgm:t>
    </dgm:pt>
    <dgm:pt modelId="{5702ADCB-D662-45DC-BA6F-7A95ECC5209C}" type="parTrans" cxnId="{8796FF1A-292A-4B3B-B713-692541FA38F2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D1C8E8D5-12B3-4177-BB7C-9AB8A9394BDF}" type="sibTrans" cxnId="{8796FF1A-292A-4B3B-B713-692541FA38F2}">
      <dgm:prSet/>
      <dgm:spPr/>
      <dgm:t>
        <a:bodyPr/>
        <a:lstStyle/>
        <a:p>
          <a:endParaRPr lang="ru-RU"/>
        </a:p>
      </dgm:t>
    </dgm:pt>
    <dgm:pt modelId="{AD15CFD9-42F8-4D1C-B2AB-020C67840C77}">
      <dgm:prSet/>
      <dgm:spPr>
        <a:ln>
          <a:solidFill>
            <a:srgbClr val="7030A0"/>
          </a:solidFill>
        </a:ln>
      </dgm:spPr>
      <dgm:t>
        <a:bodyPr/>
        <a:lstStyle/>
        <a:p>
          <a:r>
            <a:rPr lang="ru-RU" dirty="0"/>
            <a:t>Охватывает предметные умения</a:t>
          </a:r>
        </a:p>
      </dgm:t>
    </dgm:pt>
    <dgm:pt modelId="{A3A6D4F7-0DB5-4D30-BD25-57E06836A866}" type="parTrans" cxnId="{EADD43A1-398D-47DF-AA48-98CB3B2CC4CE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790EE599-6EB7-4C55-A286-83B970FCA775}" type="sibTrans" cxnId="{EADD43A1-398D-47DF-AA48-98CB3B2CC4CE}">
      <dgm:prSet/>
      <dgm:spPr/>
      <dgm:t>
        <a:bodyPr/>
        <a:lstStyle/>
        <a:p>
          <a:endParaRPr lang="ru-RU"/>
        </a:p>
      </dgm:t>
    </dgm:pt>
    <dgm:pt modelId="{35226A1A-A7E3-4B5C-81CD-FCBF1D3216F5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2300" dirty="0"/>
            <a:t>Охватывает оцениваемые компетентности</a:t>
          </a:r>
        </a:p>
      </dgm:t>
    </dgm:pt>
    <dgm:pt modelId="{A769BF0D-8B51-4349-8960-FFC672B35ACD}" type="parTrans" cxnId="{289161BE-07F2-4824-B3D1-0C791CC4924A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3C1395B9-37A8-4E6A-AB2F-178AD8D09079}" type="sibTrans" cxnId="{289161BE-07F2-4824-B3D1-0C791CC4924A}">
      <dgm:prSet/>
      <dgm:spPr/>
      <dgm:t>
        <a:bodyPr/>
        <a:lstStyle/>
        <a:p>
          <a:endParaRPr lang="ru-RU"/>
        </a:p>
      </dgm:t>
    </dgm:pt>
    <dgm:pt modelId="{95A67F6C-7FBA-407D-8D94-CFCE4806C057}" type="pres">
      <dgm:prSet presAssocID="{6E62F7C1-C3F4-45BC-A142-BB01992E67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79BCD8B-99DC-49D3-95B7-F098BB36C8E5}" type="pres">
      <dgm:prSet presAssocID="{9B5D99A4-2DFB-438D-A459-2DBFC1FA6984}" presName="root" presStyleCnt="0"/>
      <dgm:spPr/>
    </dgm:pt>
    <dgm:pt modelId="{CDD18CE2-2B63-4A30-913E-3C7EB6082ADC}" type="pres">
      <dgm:prSet presAssocID="{9B5D99A4-2DFB-438D-A459-2DBFC1FA6984}" presName="rootComposite" presStyleCnt="0"/>
      <dgm:spPr/>
    </dgm:pt>
    <dgm:pt modelId="{623DEEEB-8E8C-489A-805C-B90332325F38}" type="pres">
      <dgm:prSet presAssocID="{9B5D99A4-2DFB-438D-A459-2DBFC1FA6984}" presName="rootText" presStyleLbl="node1" presStyleIdx="0" presStyleCnt="2" custScaleX="307488" custScaleY="142485" custLinFactNeighborX="-5486" custLinFactNeighborY="-6670"/>
      <dgm:spPr/>
      <dgm:t>
        <a:bodyPr/>
        <a:lstStyle/>
        <a:p>
          <a:endParaRPr lang="ru-RU"/>
        </a:p>
      </dgm:t>
    </dgm:pt>
    <dgm:pt modelId="{4BCDA056-A5C8-4BB0-BF1E-4005FC8BDE12}" type="pres">
      <dgm:prSet presAssocID="{9B5D99A4-2DFB-438D-A459-2DBFC1FA6984}" presName="rootConnector" presStyleLbl="node1" presStyleIdx="0" presStyleCnt="2"/>
      <dgm:spPr/>
      <dgm:t>
        <a:bodyPr/>
        <a:lstStyle/>
        <a:p>
          <a:endParaRPr lang="ru-RU"/>
        </a:p>
      </dgm:t>
    </dgm:pt>
    <dgm:pt modelId="{9F7609A1-DF5D-4CE2-BE1C-BC58A50611C2}" type="pres">
      <dgm:prSet presAssocID="{9B5D99A4-2DFB-438D-A459-2DBFC1FA6984}" presName="childShape" presStyleCnt="0"/>
      <dgm:spPr/>
    </dgm:pt>
    <dgm:pt modelId="{6E09A795-6E47-401F-8300-82812ECC8A34}" type="pres">
      <dgm:prSet presAssocID="{5430B685-533F-48B0-903F-9EBD0E291247}" presName="Name13" presStyleLbl="parChTrans1D2" presStyleIdx="0" presStyleCnt="6"/>
      <dgm:spPr/>
      <dgm:t>
        <a:bodyPr/>
        <a:lstStyle/>
        <a:p>
          <a:endParaRPr lang="ru-RU"/>
        </a:p>
      </dgm:t>
    </dgm:pt>
    <dgm:pt modelId="{5E7B9F48-5DBF-4FEF-AE77-43EDA6855315}" type="pres">
      <dgm:prSet presAssocID="{4E5C6E4F-3265-4B09-BFBA-6583E434AB0F}" presName="childText" presStyleLbl="bgAcc1" presStyleIdx="0" presStyleCnt="6" custScaleX="245994" custScaleY="873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64CC6-7922-4639-BB49-492ECB134EA8}" type="pres">
      <dgm:prSet presAssocID="{F0AAD8B1-E231-4DD4-B34D-7D4D1B53A378}" presName="Name13" presStyleLbl="parChTrans1D2" presStyleIdx="1" presStyleCnt="6"/>
      <dgm:spPr/>
      <dgm:t>
        <a:bodyPr/>
        <a:lstStyle/>
        <a:p>
          <a:endParaRPr lang="ru-RU"/>
        </a:p>
      </dgm:t>
    </dgm:pt>
    <dgm:pt modelId="{9FDFE223-A69A-4B01-8362-D5B972AB1D2B}" type="pres">
      <dgm:prSet presAssocID="{AAA7D68E-F2E2-4747-B85A-2A72CB7C2B89}" presName="childText" presStyleLbl="bgAcc1" presStyleIdx="1" presStyleCnt="6" custScaleX="245994" custScaleY="873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837D1B-0C91-40DA-A07C-6EC4B7D772BF}" type="pres">
      <dgm:prSet presAssocID="{A3A6D4F7-0DB5-4D30-BD25-57E06836A866}" presName="Name13" presStyleLbl="parChTrans1D2" presStyleIdx="2" presStyleCnt="6"/>
      <dgm:spPr/>
      <dgm:t>
        <a:bodyPr/>
        <a:lstStyle/>
        <a:p>
          <a:endParaRPr lang="ru-RU"/>
        </a:p>
      </dgm:t>
    </dgm:pt>
    <dgm:pt modelId="{CD54783E-A93E-4544-8D36-F691E3F983BE}" type="pres">
      <dgm:prSet presAssocID="{AD15CFD9-42F8-4D1C-B2AB-020C67840C77}" presName="childText" presStyleLbl="bgAcc1" presStyleIdx="2" presStyleCnt="6" custScaleX="245994" custScaleY="87384" custLinFactNeighborX="-1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9C20FD-AEF8-4BCD-B461-6E2B316BB6CA}" type="pres">
      <dgm:prSet presAssocID="{DA762323-2ACE-4D98-803A-0785B665CD05}" presName="root" presStyleCnt="0"/>
      <dgm:spPr/>
    </dgm:pt>
    <dgm:pt modelId="{D4E91285-5B15-41A0-B8E0-CF7407794BA8}" type="pres">
      <dgm:prSet presAssocID="{DA762323-2ACE-4D98-803A-0785B665CD05}" presName="rootComposite" presStyleCnt="0"/>
      <dgm:spPr/>
    </dgm:pt>
    <dgm:pt modelId="{2D405BEB-E649-4194-B563-15E7C6372CDB}" type="pres">
      <dgm:prSet presAssocID="{DA762323-2ACE-4D98-803A-0785B665CD05}" presName="rootText" presStyleLbl="node1" presStyleIdx="1" presStyleCnt="2" custScaleX="287231" custScaleY="145023" custLinFactNeighborX="-12944" custLinFactNeighborY="-10496"/>
      <dgm:spPr/>
      <dgm:t>
        <a:bodyPr/>
        <a:lstStyle/>
        <a:p>
          <a:endParaRPr lang="ru-RU"/>
        </a:p>
      </dgm:t>
    </dgm:pt>
    <dgm:pt modelId="{5520CA18-9A00-4420-9445-88F19E988849}" type="pres">
      <dgm:prSet presAssocID="{DA762323-2ACE-4D98-803A-0785B665CD05}" presName="rootConnector" presStyleLbl="node1" presStyleIdx="1" presStyleCnt="2"/>
      <dgm:spPr/>
      <dgm:t>
        <a:bodyPr/>
        <a:lstStyle/>
        <a:p>
          <a:endParaRPr lang="ru-RU"/>
        </a:p>
      </dgm:t>
    </dgm:pt>
    <dgm:pt modelId="{0570CF38-B1E8-46AE-BFDC-4DCABD6F85AC}" type="pres">
      <dgm:prSet presAssocID="{DA762323-2ACE-4D98-803A-0785B665CD05}" presName="childShape" presStyleCnt="0"/>
      <dgm:spPr/>
    </dgm:pt>
    <dgm:pt modelId="{202AD7CC-349E-466C-98E3-CF3312CA4417}" type="pres">
      <dgm:prSet presAssocID="{7BA1FEBC-F569-4B4D-BFAE-D170D205C8B9}" presName="Name13" presStyleLbl="parChTrans1D2" presStyleIdx="3" presStyleCnt="6"/>
      <dgm:spPr/>
      <dgm:t>
        <a:bodyPr/>
        <a:lstStyle/>
        <a:p>
          <a:endParaRPr lang="ru-RU"/>
        </a:p>
      </dgm:t>
    </dgm:pt>
    <dgm:pt modelId="{60D7AA7B-5BFD-41A5-BA67-C9D686C8C23B}" type="pres">
      <dgm:prSet presAssocID="{3D026383-28B3-4B23-B42C-A72BF95CBC9B}" presName="childText" presStyleLbl="bgAcc1" presStyleIdx="3" presStyleCnt="6" custScaleX="245994" custScaleY="86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EADF34-AA14-46AA-9E3E-4CD47EBB8E92}" type="pres">
      <dgm:prSet presAssocID="{5702ADCB-D662-45DC-BA6F-7A95ECC5209C}" presName="Name13" presStyleLbl="parChTrans1D2" presStyleIdx="4" presStyleCnt="6"/>
      <dgm:spPr/>
      <dgm:t>
        <a:bodyPr/>
        <a:lstStyle/>
        <a:p>
          <a:endParaRPr lang="ru-RU"/>
        </a:p>
      </dgm:t>
    </dgm:pt>
    <dgm:pt modelId="{9800F27A-F720-4F40-85C9-3CDDBF037EBF}" type="pres">
      <dgm:prSet presAssocID="{C73D8571-13F4-4FDB-B925-1330CC337247}" presName="childText" presStyleLbl="bgAcc1" presStyleIdx="4" presStyleCnt="6" custScaleX="245994" custScaleY="86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C53BC-1923-4E28-B266-B8E73D1FABB4}" type="pres">
      <dgm:prSet presAssocID="{A769BF0D-8B51-4349-8960-FFC672B35ACD}" presName="Name13" presStyleLbl="parChTrans1D2" presStyleIdx="5" presStyleCnt="6"/>
      <dgm:spPr/>
      <dgm:t>
        <a:bodyPr/>
        <a:lstStyle/>
        <a:p>
          <a:endParaRPr lang="ru-RU"/>
        </a:p>
      </dgm:t>
    </dgm:pt>
    <dgm:pt modelId="{B5941BAE-8F6E-4123-80A6-4D59CC9C4B9E}" type="pres">
      <dgm:prSet presAssocID="{35226A1A-A7E3-4B5C-81CD-FCBF1D3216F5}" presName="childText" presStyleLbl="bgAcc1" presStyleIdx="5" presStyleCnt="6" custScaleX="245994" custScaleY="86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1597F3-E0AB-45BB-87AE-168FC4F5250E}" srcId="{DA762323-2ACE-4D98-803A-0785B665CD05}" destId="{3D026383-28B3-4B23-B42C-A72BF95CBC9B}" srcOrd="0" destOrd="0" parTransId="{7BA1FEBC-F569-4B4D-BFAE-D170D205C8B9}" sibTransId="{B7E9C61E-50BC-4F25-BEBE-ECECACF77BA4}"/>
    <dgm:cxn modelId="{637CAAA7-38EB-4BC5-860F-D30A8A5FCAC1}" type="presOf" srcId="{5702ADCB-D662-45DC-BA6F-7A95ECC5209C}" destId="{BDEADF34-AA14-46AA-9E3E-4CD47EBB8E92}" srcOrd="0" destOrd="0" presId="urn:microsoft.com/office/officeart/2005/8/layout/hierarchy3"/>
    <dgm:cxn modelId="{7D2700EF-B4B1-4FD4-88F7-8039A43EE949}" type="presOf" srcId="{7BA1FEBC-F569-4B4D-BFAE-D170D205C8B9}" destId="{202AD7CC-349E-466C-98E3-CF3312CA4417}" srcOrd="0" destOrd="0" presId="urn:microsoft.com/office/officeart/2005/8/layout/hierarchy3"/>
    <dgm:cxn modelId="{A4E2156C-AEC4-4E3D-A314-86428782A28A}" type="presOf" srcId="{6E62F7C1-C3F4-45BC-A142-BB01992E6710}" destId="{95A67F6C-7FBA-407D-8D94-CFCE4806C057}" srcOrd="0" destOrd="0" presId="urn:microsoft.com/office/officeart/2005/8/layout/hierarchy3"/>
    <dgm:cxn modelId="{F66FE60C-37B4-4DED-83CA-5D68552231B4}" type="presOf" srcId="{AD15CFD9-42F8-4D1C-B2AB-020C67840C77}" destId="{CD54783E-A93E-4544-8D36-F691E3F983BE}" srcOrd="0" destOrd="0" presId="urn:microsoft.com/office/officeart/2005/8/layout/hierarchy3"/>
    <dgm:cxn modelId="{A79BBB74-03D6-44B3-B00D-0CBC9F57154B}" type="presOf" srcId="{F0AAD8B1-E231-4DD4-B34D-7D4D1B53A378}" destId="{A8664CC6-7922-4639-BB49-492ECB134EA8}" srcOrd="0" destOrd="0" presId="urn:microsoft.com/office/officeart/2005/8/layout/hierarchy3"/>
    <dgm:cxn modelId="{8796FF1A-292A-4B3B-B713-692541FA38F2}" srcId="{DA762323-2ACE-4D98-803A-0785B665CD05}" destId="{C73D8571-13F4-4FDB-B925-1330CC337247}" srcOrd="1" destOrd="0" parTransId="{5702ADCB-D662-45DC-BA6F-7A95ECC5209C}" sibTransId="{D1C8E8D5-12B3-4177-BB7C-9AB8A9394BDF}"/>
    <dgm:cxn modelId="{9409B62A-E169-4E7F-A96B-89193F98191A}" type="presOf" srcId="{5430B685-533F-48B0-903F-9EBD0E291247}" destId="{6E09A795-6E47-401F-8300-82812ECC8A34}" srcOrd="0" destOrd="0" presId="urn:microsoft.com/office/officeart/2005/8/layout/hierarchy3"/>
    <dgm:cxn modelId="{289161BE-07F2-4824-B3D1-0C791CC4924A}" srcId="{DA762323-2ACE-4D98-803A-0785B665CD05}" destId="{35226A1A-A7E3-4B5C-81CD-FCBF1D3216F5}" srcOrd="2" destOrd="0" parTransId="{A769BF0D-8B51-4349-8960-FFC672B35ACD}" sibTransId="{3C1395B9-37A8-4E6A-AB2F-178AD8D09079}"/>
    <dgm:cxn modelId="{26C303FD-E96C-4DBF-A75A-F469BE653455}" type="presOf" srcId="{4E5C6E4F-3265-4B09-BFBA-6583E434AB0F}" destId="{5E7B9F48-5DBF-4FEF-AE77-43EDA6855315}" srcOrd="0" destOrd="0" presId="urn:microsoft.com/office/officeart/2005/8/layout/hierarchy3"/>
    <dgm:cxn modelId="{DDC456A7-047C-4D56-9535-E0961537881F}" type="presOf" srcId="{35226A1A-A7E3-4B5C-81CD-FCBF1D3216F5}" destId="{B5941BAE-8F6E-4123-80A6-4D59CC9C4B9E}" srcOrd="0" destOrd="0" presId="urn:microsoft.com/office/officeart/2005/8/layout/hierarchy3"/>
    <dgm:cxn modelId="{14A487A4-A897-4A54-BBB1-AD3A5E4E1601}" srcId="{6E62F7C1-C3F4-45BC-A142-BB01992E6710}" destId="{9B5D99A4-2DFB-438D-A459-2DBFC1FA6984}" srcOrd="0" destOrd="0" parTransId="{479B9306-823A-49ED-A570-F996CA8EBE31}" sibTransId="{3951A5C6-4573-4051-A402-CBF4CDAB29F6}"/>
    <dgm:cxn modelId="{C9E20291-2864-4FF4-A734-7AEC972299FC}" type="presOf" srcId="{3D026383-28B3-4B23-B42C-A72BF95CBC9B}" destId="{60D7AA7B-5BFD-41A5-BA67-C9D686C8C23B}" srcOrd="0" destOrd="0" presId="urn:microsoft.com/office/officeart/2005/8/layout/hierarchy3"/>
    <dgm:cxn modelId="{9803CCCE-3F05-486A-ABE4-39B9AFD30A71}" srcId="{9B5D99A4-2DFB-438D-A459-2DBFC1FA6984}" destId="{4E5C6E4F-3265-4B09-BFBA-6583E434AB0F}" srcOrd="0" destOrd="0" parTransId="{5430B685-533F-48B0-903F-9EBD0E291247}" sibTransId="{020D57B6-6DAB-4D37-AC3F-C7EDEE243887}"/>
    <dgm:cxn modelId="{65894940-C823-476B-81F4-B700F8C85815}" type="presOf" srcId="{DA762323-2ACE-4D98-803A-0785B665CD05}" destId="{5520CA18-9A00-4420-9445-88F19E988849}" srcOrd="1" destOrd="0" presId="urn:microsoft.com/office/officeart/2005/8/layout/hierarchy3"/>
    <dgm:cxn modelId="{EADD43A1-398D-47DF-AA48-98CB3B2CC4CE}" srcId="{9B5D99A4-2DFB-438D-A459-2DBFC1FA6984}" destId="{AD15CFD9-42F8-4D1C-B2AB-020C67840C77}" srcOrd="2" destOrd="0" parTransId="{A3A6D4F7-0DB5-4D30-BD25-57E06836A866}" sibTransId="{790EE599-6EB7-4C55-A286-83B970FCA775}"/>
    <dgm:cxn modelId="{9A26F881-1064-43A1-9A09-2AB3CDC61D0C}" type="presOf" srcId="{DA762323-2ACE-4D98-803A-0785B665CD05}" destId="{2D405BEB-E649-4194-B563-15E7C6372CDB}" srcOrd="0" destOrd="0" presId="urn:microsoft.com/office/officeart/2005/8/layout/hierarchy3"/>
    <dgm:cxn modelId="{AC52C72B-3FC2-4E74-85EA-1664A40F1352}" type="presOf" srcId="{AAA7D68E-F2E2-4747-B85A-2A72CB7C2B89}" destId="{9FDFE223-A69A-4B01-8362-D5B972AB1D2B}" srcOrd="0" destOrd="0" presId="urn:microsoft.com/office/officeart/2005/8/layout/hierarchy3"/>
    <dgm:cxn modelId="{BCD28AAB-21D5-45EB-BF1B-A91A0EDC43BB}" type="presOf" srcId="{A3A6D4F7-0DB5-4D30-BD25-57E06836A866}" destId="{27837D1B-0C91-40DA-A07C-6EC4B7D772BF}" srcOrd="0" destOrd="0" presId="urn:microsoft.com/office/officeart/2005/8/layout/hierarchy3"/>
    <dgm:cxn modelId="{B4939011-4B45-464B-879C-524680BAD897}" srcId="{6E62F7C1-C3F4-45BC-A142-BB01992E6710}" destId="{DA762323-2ACE-4D98-803A-0785B665CD05}" srcOrd="1" destOrd="0" parTransId="{B2DFE0B5-40E4-46D5-8B72-5CC83D5F3985}" sibTransId="{CC5728FB-7CED-4D8E-B82D-CF573DF83D60}"/>
    <dgm:cxn modelId="{6A344FE2-9F7C-4CA8-89FE-4158C199AEE6}" srcId="{9B5D99A4-2DFB-438D-A459-2DBFC1FA6984}" destId="{AAA7D68E-F2E2-4747-B85A-2A72CB7C2B89}" srcOrd="1" destOrd="0" parTransId="{F0AAD8B1-E231-4DD4-B34D-7D4D1B53A378}" sibTransId="{CA252C45-F03A-4794-85FA-2F2A4FA20C0B}"/>
    <dgm:cxn modelId="{DE5366B5-5649-41F3-9EDB-791EB7E8B57F}" type="presOf" srcId="{9B5D99A4-2DFB-438D-A459-2DBFC1FA6984}" destId="{4BCDA056-A5C8-4BB0-BF1E-4005FC8BDE12}" srcOrd="1" destOrd="0" presId="urn:microsoft.com/office/officeart/2005/8/layout/hierarchy3"/>
    <dgm:cxn modelId="{B6BA6720-9E1F-4A23-B1A6-773F787A7B06}" type="presOf" srcId="{C73D8571-13F4-4FDB-B925-1330CC337247}" destId="{9800F27A-F720-4F40-85C9-3CDDBF037EBF}" srcOrd="0" destOrd="0" presId="urn:microsoft.com/office/officeart/2005/8/layout/hierarchy3"/>
    <dgm:cxn modelId="{8FB696C4-BD87-44D1-8B51-BD26B164794E}" type="presOf" srcId="{9B5D99A4-2DFB-438D-A459-2DBFC1FA6984}" destId="{623DEEEB-8E8C-489A-805C-B90332325F38}" srcOrd="0" destOrd="0" presId="urn:microsoft.com/office/officeart/2005/8/layout/hierarchy3"/>
    <dgm:cxn modelId="{73B48B1F-2356-4B73-A8B7-6141DBBBB1AF}" type="presOf" srcId="{A769BF0D-8B51-4349-8960-FFC672B35ACD}" destId="{3A5C53BC-1923-4E28-B266-B8E73D1FABB4}" srcOrd="0" destOrd="0" presId="urn:microsoft.com/office/officeart/2005/8/layout/hierarchy3"/>
    <dgm:cxn modelId="{9DB23228-0EC4-451A-A428-7A6242AA699A}" type="presParOf" srcId="{95A67F6C-7FBA-407D-8D94-CFCE4806C057}" destId="{A79BCD8B-99DC-49D3-95B7-F098BB36C8E5}" srcOrd="0" destOrd="0" presId="urn:microsoft.com/office/officeart/2005/8/layout/hierarchy3"/>
    <dgm:cxn modelId="{5F2EF817-F6BE-4213-A71A-5CF180368050}" type="presParOf" srcId="{A79BCD8B-99DC-49D3-95B7-F098BB36C8E5}" destId="{CDD18CE2-2B63-4A30-913E-3C7EB6082ADC}" srcOrd="0" destOrd="0" presId="urn:microsoft.com/office/officeart/2005/8/layout/hierarchy3"/>
    <dgm:cxn modelId="{3423192C-6BB6-4B9B-B7BA-573149DF8614}" type="presParOf" srcId="{CDD18CE2-2B63-4A30-913E-3C7EB6082ADC}" destId="{623DEEEB-8E8C-489A-805C-B90332325F38}" srcOrd="0" destOrd="0" presId="urn:microsoft.com/office/officeart/2005/8/layout/hierarchy3"/>
    <dgm:cxn modelId="{6C17DAA1-03BE-4A04-9959-9CC3E7199CB3}" type="presParOf" srcId="{CDD18CE2-2B63-4A30-913E-3C7EB6082ADC}" destId="{4BCDA056-A5C8-4BB0-BF1E-4005FC8BDE12}" srcOrd="1" destOrd="0" presId="urn:microsoft.com/office/officeart/2005/8/layout/hierarchy3"/>
    <dgm:cxn modelId="{63BB99EF-43D4-46B4-9153-06FA5DE162A0}" type="presParOf" srcId="{A79BCD8B-99DC-49D3-95B7-F098BB36C8E5}" destId="{9F7609A1-DF5D-4CE2-BE1C-BC58A50611C2}" srcOrd="1" destOrd="0" presId="urn:microsoft.com/office/officeart/2005/8/layout/hierarchy3"/>
    <dgm:cxn modelId="{65045843-E97E-46C7-BF64-1FA0E812018E}" type="presParOf" srcId="{9F7609A1-DF5D-4CE2-BE1C-BC58A50611C2}" destId="{6E09A795-6E47-401F-8300-82812ECC8A34}" srcOrd="0" destOrd="0" presId="urn:microsoft.com/office/officeart/2005/8/layout/hierarchy3"/>
    <dgm:cxn modelId="{713CBE27-4FB2-40B9-9CF4-7E147DCEFE50}" type="presParOf" srcId="{9F7609A1-DF5D-4CE2-BE1C-BC58A50611C2}" destId="{5E7B9F48-5DBF-4FEF-AE77-43EDA6855315}" srcOrd="1" destOrd="0" presId="urn:microsoft.com/office/officeart/2005/8/layout/hierarchy3"/>
    <dgm:cxn modelId="{EB8E58AB-1CEC-45D0-AEC5-9AEA2EEAEEFD}" type="presParOf" srcId="{9F7609A1-DF5D-4CE2-BE1C-BC58A50611C2}" destId="{A8664CC6-7922-4639-BB49-492ECB134EA8}" srcOrd="2" destOrd="0" presId="urn:microsoft.com/office/officeart/2005/8/layout/hierarchy3"/>
    <dgm:cxn modelId="{9439FA08-E548-4F78-A261-9E5C46E83AEC}" type="presParOf" srcId="{9F7609A1-DF5D-4CE2-BE1C-BC58A50611C2}" destId="{9FDFE223-A69A-4B01-8362-D5B972AB1D2B}" srcOrd="3" destOrd="0" presId="urn:microsoft.com/office/officeart/2005/8/layout/hierarchy3"/>
    <dgm:cxn modelId="{4D412C88-B799-4705-805D-2B5F0DB4FAF6}" type="presParOf" srcId="{9F7609A1-DF5D-4CE2-BE1C-BC58A50611C2}" destId="{27837D1B-0C91-40DA-A07C-6EC4B7D772BF}" srcOrd="4" destOrd="0" presId="urn:microsoft.com/office/officeart/2005/8/layout/hierarchy3"/>
    <dgm:cxn modelId="{EF162C95-8F11-43DE-B329-A17F411053AA}" type="presParOf" srcId="{9F7609A1-DF5D-4CE2-BE1C-BC58A50611C2}" destId="{CD54783E-A93E-4544-8D36-F691E3F983BE}" srcOrd="5" destOrd="0" presId="urn:microsoft.com/office/officeart/2005/8/layout/hierarchy3"/>
    <dgm:cxn modelId="{B88F633D-DE67-440B-84DB-7A8F5D4A5864}" type="presParOf" srcId="{95A67F6C-7FBA-407D-8D94-CFCE4806C057}" destId="{F39C20FD-AEF8-4BCD-B461-6E2B316BB6CA}" srcOrd="1" destOrd="0" presId="urn:microsoft.com/office/officeart/2005/8/layout/hierarchy3"/>
    <dgm:cxn modelId="{718AE76A-487D-4075-8F3E-C1A47A14BBD6}" type="presParOf" srcId="{F39C20FD-AEF8-4BCD-B461-6E2B316BB6CA}" destId="{D4E91285-5B15-41A0-B8E0-CF7407794BA8}" srcOrd="0" destOrd="0" presId="urn:microsoft.com/office/officeart/2005/8/layout/hierarchy3"/>
    <dgm:cxn modelId="{415DEF12-368E-4C1E-B7DF-A6817EE7ABCD}" type="presParOf" srcId="{D4E91285-5B15-41A0-B8E0-CF7407794BA8}" destId="{2D405BEB-E649-4194-B563-15E7C6372CDB}" srcOrd="0" destOrd="0" presId="urn:microsoft.com/office/officeart/2005/8/layout/hierarchy3"/>
    <dgm:cxn modelId="{C7A52CC0-1E6B-4716-98B4-0D712C39BDD8}" type="presParOf" srcId="{D4E91285-5B15-41A0-B8E0-CF7407794BA8}" destId="{5520CA18-9A00-4420-9445-88F19E988849}" srcOrd="1" destOrd="0" presId="urn:microsoft.com/office/officeart/2005/8/layout/hierarchy3"/>
    <dgm:cxn modelId="{D5B74857-D9C5-4A04-A2CF-59006C2ED125}" type="presParOf" srcId="{F39C20FD-AEF8-4BCD-B461-6E2B316BB6CA}" destId="{0570CF38-B1E8-46AE-BFDC-4DCABD6F85AC}" srcOrd="1" destOrd="0" presId="urn:microsoft.com/office/officeart/2005/8/layout/hierarchy3"/>
    <dgm:cxn modelId="{0885B05C-9F24-4D8A-B66F-04B5A861E79E}" type="presParOf" srcId="{0570CF38-B1E8-46AE-BFDC-4DCABD6F85AC}" destId="{202AD7CC-349E-466C-98E3-CF3312CA4417}" srcOrd="0" destOrd="0" presId="urn:microsoft.com/office/officeart/2005/8/layout/hierarchy3"/>
    <dgm:cxn modelId="{EC3318A6-9F8E-4AA5-A497-4B6E856A35FB}" type="presParOf" srcId="{0570CF38-B1E8-46AE-BFDC-4DCABD6F85AC}" destId="{60D7AA7B-5BFD-41A5-BA67-C9D686C8C23B}" srcOrd="1" destOrd="0" presId="urn:microsoft.com/office/officeart/2005/8/layout/hierarchy3"/>
    <dgm:cxn modelId="{D6591037-0211-408B-A06F-B891D516F1A9}" type="presParOf" srcId="{0570CF38-B1E8-46AE-BFDC-4DCABD6F85AC}" destId="{BDEADF34-AA14-46AA-9E3E-4CD47EBB8E92}" srcOrd="2" destOrd="0" presId="urn:microsoft.com/office/officeart/2005/8/layout/hierarchy3"/>
    <dgm:cxn modelId="{F390A815-3B76-4D74-9933-22BF9195CA1D}" type="presParOf" srcId="{0570CF38-B1E8-46AE-BFDC-4DCABD6F85AC}" destId="{9800F27A-F720-4F40-85C9-3CDDBF037EBF}" srcOrd="3" destOrd="0" presId="urn:microsoft.com/office/officeart/2005/8/layout/hierarchy3"/>
    <dgm:cxn modelId="{C1BA2F08-A6B2-45E0-BED6-D8DE5B722732}" type="presParOf" srcId="{0570CF38-B1E8-46AE-BFDC-4DCABD6F85AC}" destId="{3A5C53BC-1923-4E28-B266-B8E73D1FABB4}" srcOrd="4" destOrd="0" presId="urn:microsoft.com/office/officeart/2005/8/layout/hierarchy3"/>
    <dgm:cxn modelId="{3696CEEA-BFD4-4266-BD8D-E002DE58DFE2}" type="presParOf" srcId="{0570CF38-B1E8-46AE-BFDC-4DCABD6F85AC}" destId="{B5941BAE-8F6E-4123-80A6-4D59CC9C4B9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62F7C1-C3F4-45BC-A142-BB01992E6710}" type="doc">
      <dgm:prSet loTypeId="urn:microsoft.com/office/officeart/2005/8/layout/hierarchy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5D99A4-2DFB-438D-A459-2DBFC1FA6984}">
      <dgm:prSet phldrT="[Текст]" custT="1"/>
      <dgm:spPr>
        <a:solidFill>
          <a:srgbClr val="7030A0"/>
        </a:solidFill>
        <a:ln>
          <a:solidFill>
            <a:schemeClr val="accent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2000" b="1" dirty="0"/>
            <a:t>Традиционные</a:t>
          </a:r>
        </a:p>
        <a:p>
          <a:pPr>
            <a:spcAft>
              <a:spcPts val="0"/>
            </a:spcAft>
          </a:pPr>
          <a:r>
            <a:rPr lang="ru-RU" sz="2000" b="1" dirty="0"/>
            <a:t>«от способа – к задаче»  </a:t>
          </a:r>
        </a:p>
      </dgm:t>
    </dgm:pt>
    <dgm:pt modelId="{479B9306-823A-49ED-A570-F996CA8EBE31}" type="parTrans" cxnId="{14A487A4-A897-4A54-BBB1-AD3A5E4E1601}">
      <dgm:prSet/>
      <dgm:spPr/>
      <dgm:t>
        <a:bodyPr/>
        <a:lstStyle/>
        <a:p>
          <a:endParaRPr lang="ru-RU"/>
        </a:p>
      </dgm:t>
    </dgm:pt>
    <dgm:pt modelId="{3951A5C6-4573-4051-A402-CBF4CDAB29F6}" type="sibTrans" cxnId="{14A487A4-A897-4A54-BBB1-AD3A5E4E1601}">
      <dgm:prSet/>
      <dgm:spPr/>
      <dgm:t>
        <a:bodyPr/>
        <a:lstStyle/>
        <a:p>
          <a:endParaRPr lang="ru-RU"/>
        </a:p>
      </dgm:t>
    </dgm:pt>
    <dgm:pt modelId="{DAD3488D-B941-40A1-B329-6F967FE242AE}">
      <dgm:prSet custT="1"/>
      <dgm:spPr>
        <a:solidFill>
          <a:srgbClr val="7030A0"/>
        </a:solidFill>
      </dgm:spPr>
      <dgm:t>
        <a:bodyPr/>
        <a:lstStyle/>
        <a:p>
          <a:r>
            <a:rPr lang="ru-RU" sz="2000" b="1" dirty="0"/>
            <a:t>Креативное мышление. Решение проблем</a:t>
          </a:r>
        </a:p>
      </dgm:t>
    </dgm:pt>
    <dgm:pt modelId="{CC8AA53F-C6F5-460A-81AC-D64EFCDB0D12}" type="parTrans" cxnId="{2DA0D55A-FE33-428A-B2C5-9BB2A195B9B9}">
      <dgm:prSet/>
      <dgm:spPr/>
      <dgm:t>
        <a:bodyPr/>
        <a:lstStyle/>
        <a:p>
          <a:endParaRPr lang="ru-RU"/>
        </a:p>
      </dgm:t>
    </dgm:pt>
    <dgm:pt modelId="{37F6F705-E6F2-43D5-8D1A-41EF86F1C336}" type="sibTrans" cxnId="{2DA0D55A-FE33-428A-B2C5-9BB2A195B9B9}">
      <dgm:prSet/>
      <dgm:spPr/>
      <dgm:t>
        <a:bodyPr/>
        <a:lstStyle/>
        <a:p>
          <a:endParaRPr lang="ru-RU"/>
        </a:p>
      </dgm:t>
    </dgm:pt>
    <dgm:pt modelId="{0D2D061B-3628-434E-9FE5-8C34FFB0545A}">
      <dgm:prSet custT="1"/>
      <dgm:spPr>
        <a:solidFill>
          <a:srgbClr val="7030A0"/>
        </a:solidFill>
      </dgm:spPr>
      <dgm:t>
        <a:bodyPr/>
        <a:lstStyle/>
        <a:p>
          <a:r>
            <a:rPr lang="ru-RU" sz="2000" b="1" dirty="0"/>
            <a:t>Математическая грамотность</a:t>
          </a:r>
        </a:p>
      </dgm:t>
    </dgm:pt>
    <dgm:pt modelId="{E6B9482C-E93D-429E-B2BE-249B9C2ECA7B}" type="parTrans" cxnId="{9A122EAD-AAB2-4BB2-9F67-91640586E84D}">
      <dgm:prSet/>
      <dgm:spPr/>
      <dgm:t>
        <a:bodyPr/>
        <a:lstStyle/>
        <a:p>
          <a:endParaRPr lang="ru-RU"/>
        </a:p>
      </dgm:t>
    </dgm:pt>
    <dgm:pt modelId="{ABFA8722-3633-451C-9C76-FD1984BDBCC3}" type="sibTrans" cxnId="{9A122EAD-AAB2-4BB2-9F67-91640586E84D}">
      <dgm:prSet/>
      <dgm:spPr/>
      <dgm:t>
        <a:bodyPr/>
        <a:lstStyle/>
        <a:p>
          <a:endParaRPr lang="ru-RU"/>
        </a:p>
      </dgm:t>
    </dgm:pt>
    <dgm:pt modelId="{95A67F6C-7FBA-407D-8D94-CFCE4806C057}" type="pres">
      <dgm:prSet presAssocID="{6E62F7C1-C3F4-45BC-A142-BB01992E67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79BCD8B-99DC-49D3-95B7-F098BB36C8E5}" type="pres">
      <dgm:prSet presAssocID="{9B5D99A4-2DFB-438D-A459-2DBFC1FA6984}" presName="root" presStyleCnt="0"/>
      <dgm:spPr/>
    </dgm:pt>
    <dgm:pt modelId="{CDD18CE2-2B63-4A30-913E-3C7EB6082ADC}" type="pres">
      <dgm:prSet presAssocID="{9B5D99A4-2DFB-438D-A459-2DBFC1FA6984}" presName="rootComposite" presStyleCnt="0"/>
      <dgm:spPr/>
    </dgm:pt>
    <dgm:pt modelId="{623DEEEB-8E8C-489A-805C-B90332325F38}" type="pres">
      <dgm:prSet presAssocID="{9B5D99A4-2DFB-438D-A459-2DBFC1FA6984}" presName="rootText" presStyleLbl="node1" presStyleIdx="0" presStyleCnt="3" custScaleX="130303" custScaleY="47573" custLinFactY="-36302" custLinFactNeighborX="10307" custLinFactNeighborY="-100000"/>
      <dgm:spPr/>
      <dgm:t>
        <a:bodyPr/>
        <a:lstStyle/>
        <a:p>
          <a:endParaRPr lang="ru-RU"/>
        </a:p>
      </dgm:t>
    </dgm:pt>
    <dgm:pt modelId="{4BCDA056-A5C8-4BB0-BF1E-4005FC8BDE12}" type="pres">
      <dgm:prSet presAssocID="{9B5D99A4-2DFB-438D-A459-2DBFC1FA6984}" presName="rootConnector" presStyleLbl="node1" presStyleIdx="0" presStyleCnt="3"/>
      <dgm:spPr/>
      <dgm:t>
        <a:bodyPr/>
        <a:lstStyle/>
        <a:p>
          <a:endParaRPr lang="ru-RU"/>
        </a:p>
      </dgm:t>
    </dgm:pt>
    <dgm:pt modelId="{9F7609A1-DF5D-4CE2-BE1C-BC58A50611C2}" type="pres">
      <dgm:prSet presAssocID="{9B5D99A4-2DFB-438D-A459-2DBFC1FA6984}" presName="childShape" presStyleCnt="0"/>
      <dgm:spPr/>
    </dgm:pt>
    <dgm:pt modelId="{95D5E786-E6F8-4CA5-9269-CF14287C1E18}" type="pres">
      <dgm:prSet presAssocID="{0D2D061B-3628-434E-9FE5-8C34FFB0545A}" presName="root" presStyleCnt="0"/>
      <dgm:spPr/>
    </dgm:pt>
    <dgm:pt modelId="{9F942807-CBFF-410C-9580-F525FA97AE09}" type="pres">
      <dgm:prSet presAssocID="{0D2D061B-3628-434E-9FE5-8C34FFB0545A}" presName="rootComposite" presStyleCnt="0"/>
      <dgm:spPr/>
    </dgm:pt>
    <dgm:pt modelId="{47728D09-1B36-44ED-B3D2-3E28B894D84C}" type="pres">
      <dgm:prSet presAssocID="{0D2D061B-3628-434E-9FE5-8C34FFB0545A}" presName="rootText" presStyleLbl="node1" presStyleIdx="1" presStyleCnt="3" custScaleX="131226" custScaleY="47990" custLinFactY="-34720" custLinFactNeighborX="-1886" custLinFactNeighborY="-100000"/>
      <dgm:spPr/>
      <dgm:t>
        <a:bodyPr/>
        <a:lstStyle/>
        <a:p>
          <a:endParaRPr lang="ru-RU"/>
        </a:p>
      </dgm:t>
    </dgm:pt>
    <dgm:pt modelId="{422B4C22-6B00-48D4-8AF5-96762B3610BE}" type="pres">
      <dgm:prSet presAssocID="{0D2D061B-3628-434E-9FE5-8C34FFB0545A}" presName="rootConnector" presStyleLbl="node1" presStyleIdx="1" presStyleCnt="3"/>
      <dgm:spPr/>
      <dgm:t>
        <a:bodyPr/>
        <a:lstStyle/>
        <a:p>
          <a:endParaRPr lang="ru-RU"/>
        </a:p>
      </dgm:t>
    </dgm:pt>
    <dgm:pt modelId="{4D219E53-AE2E-4134-A60C-E72241065090}" type="pres">
      <dgm:prSet presAssocID="{0D2D061B-3628-434E-9FE5-8C34FFB0545A}" presName="childShape" presStyleCnt="0"/>
      <dgm:spPr/>
    </dgm:pt>
    <dgm:pt modelId="{E9A270EB-53EB-4E1B-9B24-9000F3DB53AB}" type="pres">
      <dgm:prSet presAssocID="{DAD3488D-B941-40A1-B329-6F967FE242AE}" presName="root" presStyleCnt="0"/>
      <dgm:spPr/>
    </dgm:pt>
    <dgm:pt modelId="{C758DC3A-363E-495A-B30E-C3D0DAFD4B33}" type="pres">
      <dgm:prSet presAssocID="{DAD3488D-B941-40A1-B329-6F967FE242AE}" presName="rootComposite" presStyleCnt="0"/>
      <dgm:spPr/>
    </dgm:pt>
    <dgm:pt modelId="{E7A64EB4-9FB1-4587-B88A-98BC491331D9}" type="pres">
      <dgm:prSet presAssocID="{DAD3488D-B941-40A1-B329-6F967FE242AE}" presName="rootText" presStyleLbl="node1" presStyleIdx="2" presStyleCnt="3" custScaleX="132973" custScaleY="46829" custLinFactY="-31629" custLinFactNeighborX="-5397" custLinFactNeighborY="-100000"/>
      <dgm:spPr/>
      <dgm:t>
        <a:bodyPr/>
        <a:lstStyle/>
        <a:p>
          <a:endParaRPr lang="ru-RU"/>
        </a:p>
      </dgm:t>
    </dgm:pt>
    <dgm:pt modelId="{8B34B9F9-CB9C-4423-B730-6A07B29A1939}" type="pres">
      <dgm:prSet presAssocID="{DAD3488D-B941-40A1-B329-6F967FE242AE}" presName="rootConnector" presStyleLbl="node1" presStyleIdx="2" presStyleCnt="3"/>
      <dgm:spPr/>
      <dgm:t>
        <a:bodyPr/>
        <a:lstStyle/>
        <a:p>
          <a:endParaRPr lang="ru-RU"/>
        </a:p>
      </dgm:t>
    </dgm:pt>
    <dgm:pt modelId="{195B848D-8D58-4A88-9F9E-05143A74EA90}" type="pres">
      <dgm:prSet presAssocID="{DAD3488D-B941-40A1-B329-6F967FE242AE}" presName="childShape" presStyleCnt="0"/>
      <dgm:spPr/>
    </dgm:pt>
  </dgm:ptLst>
  <dgm:cxnLst>
    <dgm:cxn modelId="{14A487A4-A897-4A54-BBB1-AD3A5E4E1601}" srcId="{6E62F7C1-C3F4-45BC-A142-BB01992E6710}" destId="{9B5D99A4-2DFB-438D-A459-2DBFC1FA6984}" srcOrd="0" destOrd="0" parTransId="{479B9306-823A-49ED-A570-F996CA8EBE31}" sibTransId="{3951A5C6-4573-4051-A402-CBF4CDAB29F6}"/>
    <dgm:cxn modelId="{9314261C-4DFE-4A93-9931-EF8E930FB019}" type="presOf" srcId="{9B5D99A4-2DFB-438D-A459-2DBFC1FA6984}" destId="{623DEEEB-8E8C-489A-805C-B90332325F38}" srcOrd="0" destOrd="0" presId="urn:microsoft.com/office/officeart/2005/8/layout/hierarchy3"/>
    <dgm:cxn modelId="{33602C05-644A-408E-AD5C-9AD304184265}" type="presOf" srcId="{0D2D061B-3628-434E-9FE5-8C34FFB0545A}" destId="{422B4C22-6B00-48D4-8AF5-96762B3610BE}" srcOrd="1" destOrd="0" presId="urn:microsoft.com/office/officeart/2005/8/layout/hierarchy3"/>
    <dgm:cxn modelId="{63F55533-A3F1-40CD-8151-D69FBBB00A32}" type="presOf" srcId="{6E62F7C1-C3F4-45BC-A142-BB01992E6710}" destId="{95A67F6C-7FBA-407D-8D94-CFCE4806C057}" srcOrd="0" destOrd="0" presId="urn:microsoft.com/office/officeart/2005/8/layout/hierarchy3"/>
    <dgm:cxn modelId="{E5FB57D3-F0FA-4E6C-9EC0-822BD8101E04}" type="presOf" srcId="{DAD3488D-B941-40A1-B329-6F967FE242AE}" destId="{8B34B9F9-CB9C-4423-B730-6A07B29A1939}" srcOrd="1" destOrd="0" presId="urn:microsoft.com/office/officeart/2005/8/layout/hierarchy3"/>
    <dgm:cxn modelId="{2DA0D55A-FE33-428A-B2C5-9BB2A195B9B9}" srcId="{6E62F7C1-C3F4-45BC-A142-BB01992E6710}" destId="{DAD3488D-B941-40A1-B329-6F967FE242AE}" srcOrd="2" destOrd="0" parTransId="{CC8AA53F-C6F5-460A-81AC-D64EFCDB0D12}" sibTransId="{37F6F705-E6F2-43D5-8D1A-41EF86F1C336}"/>
    <dgm:cxn modelId="{9A122EAD-AAB2-4BB2-9F67-91640586E84D}" srcId="{6E62F7C1-C3F4-45BC-A142-BB01992E6710}" destId="{0D2D061B-3628-434E-9FE5-8C34FFB0545A}" srcOrd="1" destOrd="0" parTransId="{E6B9482C-E93D-429E-B2BE-249B9C2ECA7B}" sibTransId="{ABFA8722-3633-451C-9C76-FD1984BDBCC3}"/>
    <dgm:cxn modelId="{F7D2F5F7-8388-4A6C-881D-8677E1840B7D}" type="presOf" srcId="{0D2D061B-3628-434E-9FE5-8C34FFB0545A}" destId="{47728D09-1B36-44ED-B3D2-3E28B894D84C}" srcOrd="0" destOrd="0" presId="urn:microsoft.com/office/officeart/2005/8/layout/hierarchy3"/>
    <dgm:cxn modelId="{8B7785FF-30D5-4624-BCE4-64DD3AEFA810}" type="presOf" srcId="{DAD3488D-B941-40A1-B329-6F967FE242AE}" destId="{E7A64EB4-9FB1-4587-B88A-98BC491331D9}" srcOrd="0" destOrd="0" presId="urn:microsoft.com/office/officeart/2005/8/layout/hierarchy3"/>
    <dgm:cxn modelId="{10D9BF9C-17F5-4A40-8994-69BF8DFCBC55}" type="presOf" srcId="{9B5D99A4-2DFB-438D-A459-2DBFC1FA6984}" destId="{4BCDA056-A5C8-4BB0-BF1E-4005FC8BDE12}" srcOrd="1" destOrd="0" presId="urn:microsoft.com/office/officeart/2005/8/layout/hierarchy3"/>
    <dgm:cxn modelId="{38C06332-6AC2-46A2-AEC2-D70E99809124}" type="presParOf" srcId="{95A67F6C-7FBA-407D-8D94-CFCE4806C057}" destId="{A79BCD8B-99DC-49D3-95B7-F098BB36C8E5}" srcOrd="0" destOrd="0" presId="urn:microsoft.com/office/officeart/2005/8/layout/hierarchy3"/>
    <dgm:cxn modelId="{50D3297C-458F-4329-AD75-21DA8AED1F49}" type="presParOf" srcId="{A79BCD8B-99DC-49D3-95B7-F098BB36C8E5}" destId="{CDD18CE2-2B63-4A30-913E-3C7EB6082ADC}" srcOrd="0" destOrd="0" presId="urn:microsoft.com/office/officeart/2005/8/layout/hierarchy3"/>
    <dgm:cxn modelId="{D0408071-7A22-4CC0-ABCF-D4C962268E9D}" type="presParOf" srcId="{CDD18CE2-2B63-4A30-913E-3C7EB6082ADC}" destId="{623DEEEB-8E8C-489A-805C-B90332325F38}" srcOrd="0" destOrd="0" presId="urn:microsoft.com/office/officeart/2005/8/layout/hierarchy3"/>
    <dgm:cxn modelId="{A8AACCF4-7CF1-4686-86F1-2D86AC26DD85}" type="presParOf" srcId="{CDD18CE2-2B63-4A30-913E-3C7EB6082ADC}" destId="{4BCDA056-A5C8-4BB0-BF1E-4005FC8BDE12}" srcOrd="1" destOrd="0" presId="urn:microsoft.com/office/officeart/2005/8/layout/hierarchy3"/>
    <dgm:cxn modelId="{83FAFE6E-EA63-41E3-AD82-309D74EE5229}" type="presParOf" srcId="{A79BCD8B-99DC-49D3-95B7-F098BB36C8E5}" destId="{9F7609A1-DF5D-4CE2-BE1C-BC58A50611C2}" srcOrd="1" destOrd="0" presId="urn:microsoft.com/office/officeart/2005/8/layout/hierarchy3"/>
    <dgm:cxn modelId="{28820383-FE31-4ADE-AD2B-56E38D24E4BE}" type="presParOf" srcId="{95A67F6C-7FBA-407D-8D94-CFCE4806C057}" destId="{95D5E786-E6F8-4CA5-9269-CF14287C1E18}" srcOrd="1" destOrd="0" presId="urn:microsoft.com/office/officeart/2005/8/layout/hierarchy3"/>
    <dgm:cxn modelId="{4529750F-52A7-4DA5-9504-467AD7F9CAFD}" type="presParOf" srcId="{95D5E786-E6F8-4CA5-9269-CF14287C1E18}" destId="{9F942807-CBFF-410C-9580-F525FA97AE09}" srcOrd="0" destOrd="0" presId="urn:microsoft.com/office/officeart/2005/8/layout/hierarchy3"/>
    <dgm:cxn modelId="{CC519142-01EF-49FE-87BA-EA2BE9EA417F}" type="presParOf" srcId="{9F942807-CBFF-410C-9580-F525FA97AE09}" destId="{47728D09-1B36-44ED-B3D2-3E28B894D84C}" srcOrd="0" destOrd="0" presId="urn:microsoft.com/office/officeart/2005/8/layout/hierarchy3"/>
    <dgm:cxn modelId="{F6186AFB-323A-41C5-9338-FB94662F0C58}" type="presParOf" srcId="{9F942807-CBFF-410C-9580-F525FA97AE09}" destId="{422B4C22-6B00-48D4-8AF5-96762B3610BE}" srcOrd="1" destOrd="0" presId="urn:microsoft.com/office/officeart/2005/8/layout/hierarchy3"/>
    <dgm:cxn modelId="{FC9C1F80-37B8-4F79-9FA4-D12181CEB5EA}" type="presParOf" srcId="{95D5E786-E6F8-4CA5-9269-CF14287C1E18}" destId="{4D219E53-AE2E-4134-A60C-E72241065090}" srcOrd="1" destOrd="0" presId="urn:microsoft.com/office/officeart/2005/8/layout/hierarchy3"/>
    <dgm:cxn modelId="{9A34DCB8-2C6B-40C6-BBF3-346DC9497F41}" type="presParOf" srcId="{95A67F6C-7FBA-407D-8D94-CFCE4806C057}" destId="{E9A270EB-53EB-4E1B-9B24-9000F3DB53AB}" srcOrd="2" destOrd="0" presId="urn:microsoft.com/office/officeart/2005/8/layout/hierarchy3"/>
    <dgm:cxn modelId="{69CAB1A4-2CDA-4A23-8ED7-8FE32F5D0C31}" type="presParOf" srcId="{E9A270EB-53EB-4E1B-9B24-9000F3DB53AB}" destId="{C758DC3A-363E-495A-B30E-C3D0DAFD4B33}" srcOrd="0" destOrd="0" presId="urn:microsoft.com/office/officeart/2005/8/layout/hierarchy3"/>
    <dgm:cxn modelId="{EDFE5CA9-FCF4-430A-960E-998FAC0E9E81}" type="presParOf" srcId="{C758DC3A-363E-495A-B30E-C3D0DAFD4B33}" destId="{E7A64EB4-9FB1-4587-B88A-98BC491331D9}" srcOrd="0" destOrd="0" presId="urn:microsoft.com/office/officeart/2005/8/layout/hierarchy3"/>
    <dgm:cxn modelId="{0404FC2B-4937-48F1-91CF-6CF2059DDA63}" type="presParOf" srcId="{C758DC3A-363E-495A-B30E-C3D0DAFD4B33}" destId="{8B34B9F9-CB9C-4423-B730-6A07B29A1939}" srcOrd="1" destOrd="0" presId="urn:microsoft.com/office/officeart/2005/8/layout/hierarchy3"/>
    <dgm:cxn modelId="{98B2613C-4095-4121-BE08-A6A83DB38917}" type="presParOf" srcId="{E9A270EB-53EB-4E1B-9B24-9000F3DB53AB}" destId="{195B848D-8D58-4A88-9F9E-05143A74EA9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DEEEB-8E8C-489A-805C-B90332325F38}">
      <dsp:nvSpPr>
        <dsp:cNvPr id="0" name=""/>
        <dsp:cNvSpPr/>
      </dsp:nvSpPr>
      <dsp:spPr>
        <a:xfrm>
          <a:off x="0" y="253558"/>
          <a:ext cx="5246945" cy="1215675"/>
        </a:xfrm>
        <a:prstGeom prst="roundRect">
          <a:avLst>
            <a:gd name="adj" fmla="val 10000"/>
          </a:avLst>
        </a:prstGeom>
        <a:solidFill>
          <a:srgbClr val="7030A0"/>
        </a:solidFill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Традиционные академические задания строятся по принципу «от способа – к задаче»  </a:t>
          </a:r>
        </a:p>
      </dsp:txBody>
      <dsp:txXfrm>
        <a:off x="35606" y="289164"/>
        <a:ext cx="5175733" cy="1144463"/>
      </dsp:txXfrm>
    </dsp:sp>
    <dsp:sp modelId="{6E09A795-6E47-401F-8300-82812ECC8A34}">
      <dsp:nvSpPr>
        <dsp:cNvPr id="0" name=""/>
        <dsp:cNvSpPr/>
      </dsp:nvSpPr>
      <dsp:spPr>
        <a:xfrm>
          <a:off x="524694" y="1469233"/>
          <a:ext cx="532262" cy="6429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2984"/>
              </a:lnTo>
              <a:lnTo>
                <a:pt x="532262" y="642984"/>
              </a:lnTo>
            </a:path>
          </a:pathLst>
        </a:custGeom>
        <a:noFill/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7B9F48-5DBF-4FEF-AE77-43EDA6855315}">
      <dsp:nvSpPr>
        <dsp:cNvPr id="0" name=""/>
        <dsp:cNvSpPr/>
      </dsp:nvSpPr>
      <dsp:spPr>
        <a:xfrm>
          <a:off x="1056957" y="1739440"/>
          <a:ext cx="3358094" cy="7455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Проблема отсутствует, есть учебный вопрос </a:t>
          </a:r>
        </a:p>
      </dsp:txBody>
      <dsp:txXfrm>
        <a:off x="1078794" y="1761277"/>
        <a:ext cx="3314420" cy="701882"/>
      </dsp:txXfrm>
    </dsp:sp>
    <dsp:sp modelId="{A8664CC6-7922-4639-BB49-492ECB134EA8}">
      <dsp:nvSpPr>
        <dsp:cNvPr id="0" name=""/>
        <dsp:cNvSpPr/>
      </dsp:nvSpPr>
      <dsp:spPr>
        <a:xfrm>
          <a:off x="524694" y="1469233"/>
          <a:ext cx="532262" cy="16018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1839"/>
              </a:lnTo>
              <a:lnTo>
                <a:pt x="532262" y="1601839"/>
              </a:lnTo>
            </a:path>
          </a:pathLst>
        </a:custGeom>
        <a:noFill/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FE223-A69A-4B01-8362-D5B972AB1D2B}">
      <dsp:nvSpPr>
        <dsp:cNvPr id="0" name=""/>
        <dsp:cNvSpPr/>
      </dsp:nvSpPr>
      <dsp:spPr>
        <a:xfrm>
          <a:off x="1056957" y="2698294"/>
          <a:ext cx="3358094" cy="7455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Контекст отсутствует или учебный</a:t>
          </a:r>
        </a:p>
      </dsp:txBody>
      <dsp:txXfrm>
        <a:off x="1078794" y="2720131"/>
        <a:ext cx="3314420" cy="701882"/>
      </dsp:txXfrm>
    </dsp:sp>
    <dsp:sp modelId="{27837D1B-0C91-40DA-A07C-6EC4B7D772BF}">
      <dsp:nvSpPr>
        <dsp:cNvPr id="0" name=""/>
        <dsp:cNvSpPr/>
      </dsp:nvSpPr>
      <dsp:spPr>
        <a:xfrm>
          <a:off x="524694" y="1469233"/>
          <a:ext cx="505834" cy="25606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0694"/>
              </a:lnTo>
              <a:lnTo>
                <a:pt x="505834" y="2560694"/>
              </a:lnTo>
            </a:path>
          </a:pathLst>
        </a:custGeom>
        <a:noFill/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54783E-A93E-4544-8D36-F691E3F983BE}">
      <dsp:nvSpPr>
        <dsp:cNvPr id="0" name=""/>
        <dsp:cNvSpPr/>
      </dsp:nvSpPr>
      <dsp:spPr>
        <a:xfrm>
          <a:off x="1030528" y="3657149"/>
          <a:ext cx="3358094" cy="7455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Охватывает предметные умения</a:t>
          </a:r>
        </a:p>
      </dsp:txBody>
      <dsp:txXfrm>
        <a:off x="1052365" y="3678986"/>
        <a:ext cx="3314420" cy="701882"/>
      </dsp:txXfrm>
    </dsp:sp>
    <dsp:sp modelId="{2D405BEB-E649-4194-B563-15E7C6372CDB}">
      <dsp:nvSpPr>
        <dsp:cNvPr id="0" name=""/>
        <dsp:cNvSpPr/>
      </dsp:nvSpPr>
      <dsp:spPr>
        <a:xfrm>
          <a:off x="5460235" y="220914"/>
          <a:ext cx="4901281" cy="1237329"/>
        </a:xfrm>
        <a:prstGeom prst="roundRect">
          <a:avLst>
            <a:gd name="adj" fmla="val 10000"/>
          </a:avLst>
        </a:prstGeom>
        <a:solidFill>
          <a:srgbClr val="7030A0"/>
        </a:solidFill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Задания для формирования функциональной грамотности: «от задачи – к способу</a:t>
          </a:r>
          <a:r>
            <a:rPr lang="ru-RU" sz="3000" kern="1200" dirty="0"/>
            <a:t>»</a:t>
          </a:r>
        </a:p>
      </dsp:txBody>
      <dsp:txXfrm>
        <a:off x="5496475" y="257154"/>
        <a:ext cx="4828801" cy="1164849"/>
      </dsp:txXfrm>
    </dsp:sp>
    <dsp:sp modelId="{202AD7CC-349E-466C-98E3-CF3312CA4417}">
      <dsp:nvSpPr>
        <dsp:cNvPr id="0" name=""/>
        <dsp:cNvSpPr/>
      </dsp:nvSpPr>
      <dsp:spPr>
        <a:xfrm>
          <a:off x="5950364" y="1458244"/>
          <a:ext cx="711003" cy="672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240"/>
              </a:lnTo>
              <a:lnTo>
                <a:pt x="711003" y="672240"/>
              </a:lnTo>
            </a:path>
          </a:pathLst>
        </a:custGeom>
        <a:noFill/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D7AA7B-5BFD-41A5-BA67-C9D686C8C23B}">
      <dsp:nvSpPr>
        <dsp:cNvPr id="0" name=""/>
        <dsp:cNvSpPr/>
      </dsp:nvSpPr>
      <dsp:spPr>
        <a:xfrm>
          <a:off x="6661367" y="1761094"/>
          <a:ext cx="3358094" cy="7387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Проблема реальная, явно выраженная</a:t>
          </a:r>
        </a:p>
      </dsp:txBody>
      <dsp:txXfrm>
        <a:off x="6683005" y="1782732"/>
        <a:ext cx="3314818" cy="695505"/>
      </dsp:txXfrm>
    </dsp:sp>
    <dsp:sp modelId="{BDEADF34-AA14-46AA-9E3E-4CD47EBB8E92}">
      <dsp:nvSpPr>
        <dsp:cNvPr id="0" name=""/>
        <dsp:cNvSpPr/>
      </dsp:nvSpPr>
      <dsp:spPr>
        <a:xfrm>
          <a:off x="5950364" y="1458244"/>
          <a:ext cx="711003" cy="1624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321"/>
              </a:lnTo>
              <a:lnTo>
                <a:pt x="711003" y="1624321"/>
              </a:lnTo>
            </a:path>
          </a:pathLst>
        </a:custGeom>
        <a:noFill/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0F27A-F720-4F40-85C9-3CDDBF037EBF}">
      <dsp:nvSpPr>
        <dsp:cNvPr id="0" name=""/>
        <dsp:cNvSpPr/>
      </dsp:nvSpPr>
      <dsp:spPr>
        <a:xfrm>
          <a:off x="6661367" y="2713174"/>
          <a:ext cx="3358094" cy="7387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Контекст </a:t>
          </a:r>
          <a:r>
            <a:rPr lang="ru-RU" sz="2100" kern="1200" dirty="0" err="1"/>
            <a:t>внеучебный</a:t>
          </a:r>
          <a:endParaRPr lang="ru-RU" sz="2100" kern="1200" dirty="0"/>
        </a:p>
      </dsp:txBody>
      <dsp:txXfrm>
        <a:off x="6683005" y="2734812"/>
        <a:ext cx="3314818" cy="695505"/>
      </dsp:txXfrm>
    </dsp:sp>
    <dsp:sp modelId="{3A5C53BC-1923-4E28-B266-B8E73D1FABB4}">
      <dsp:nvSpPr>
        <dsp:cNvPr id="0" name=""/>
        <dsp:cNvSpPr/>
      </dsp:nvSpPr>
      <dsp:spPr>
        <a:xfrm>
          <a:off x="5950364" y="1458244"/>
          <a:ext cx="711003" cy="2576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6401"/>
              </a:lnTo>
              <a:lnTo>
                <a:pt x="711003" y="2576401"/>
              </a:lnTo>
            </a:path>
          </a:pathLst>
        </a:custGeom>
        <a:noFill/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41BAE-8F6E-4123-80A6-4D59CC9C4B9E}">
      <dsp:nvSpPr>
        <dsp:cNvPr id="0" name=""/>
        <dsp:cNvSpPr/>
      </dsp:nvSpPr>
      <dsp:spPr>
        <a:xfrm>
          <a:off x="6661367" y="3665255"/>
          <a:ext cx="3358094" cy="7387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Охватывает оцениваемые компетентности</a:t>
          </a:r>
        </a:p>
      </dsp:txBody>
      <dsp:txXfrm>
        <a:off x="6683005" y="3686893"/>
        <a:ext cx="3314818" cy="695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DEEEB-8E8C-489A-805C-B90332325F38}">
      <dsp:nvSpPr>
        <dsp:cNvPr id="0" name=""/>
        <dsp:cNvSpPr/>
      </dsp:nvSpPr>
      <dsp:spPr>
        <a:xfrm>
          <a:off x="251864" y="135512"/>
          <a:ext cx="3148678" cy="574783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solidFill>
            <a:schemeClr val="accent1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/>
            <a:t>Традиционные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/>
            <a:t>«от способа – к задаче»  </a:t>
          </a:r>
        </a:p>
      </dsp:txBody>
      <dsp:txXfrm>
        <a:off x="268699" y="152347"/>
        <a:ext cx="3115008" cy="541113"/>
      </dsp:txXfrm>
    </dsp:sp>
    <dsp:sp modelId="{47728D09-1B36-44ED-B3D2-3E28B894D84C}">
      <dsp:nvSpPr>
        <dsp:cNvPr id="0" name=""/>
        <dsp:cNvSpPr/>
      </dsp:nvSpPr>
      <dsp:spPr>
        <a:xfrm>
          <a:off x="3710014" y="154626"/>
          <a:ext cx="3170982" cy="579821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Математическая грамотность</a:t>
          </a:r>
        </a:p>
      </dsp:txBody>
      <dsp:txXfrm>
        <a:off x="3726996" y="171608"/>
        <a:ext cx="3137018" cy="545857"/>
      </dsp:txXfrm>
    </dsp:sp>
    <dsp:sp modelId="{E7A64EB4-9FB1-4587-B88A-98BC491331D9}">
      <dsp:nvSpPr>
        <dsp:cNvPr id="0" name=""/>
        <dsp:cNvSpPr/>
      </dsp:nvSpPr>
      <dsp:spPr>
        <a:xfrm>
          <a:off x="7400263" y="191972"/>
          <a:ext cx="3213197" cy="565794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Креативное мышление. Решение проблем</a:t>
          </a:r>
        </a:p>
      </dsp:txBody>
      <dsp:txXfrm>
        <a:off x="7416835" y="208544"/>
        <a:ext cx="3180053" cy="532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35D60-EBCE-4097-8A08-A135A2BA855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D5013-06C5-4C42-A497-1929C71C1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7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91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01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9530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997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3839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248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43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082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3353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413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12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50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810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139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9059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8319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1190A3-7123-43F6-998D-F5F39683B5FD}" type="slidenum">
              <a:rPr lang="ru-RU" smtClean="0">
                <a:solidFill>
                  <a:srgbClr val="637052"/>
                </a:solidFill>
              </a:rPr>
              <a:pPr/>
              <a:t>‹#›</a:t>
            </a:fld>
            <a:endParaRPr lang="ru-RU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4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9969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991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498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">
            <a:extLst>
              <a:ext uri="{FF2B5EF4-FFF2-40B4-BE49-F238E27FC236}">
                <a16:creationId xmlns:a16="http://schemas.microsoft.com/office/drawing/2014/main" xmlns="" id="{20208602-AC7C-4641-9A6F-07A4D8C32F47}"/>
              </a:ext>
            </a:extLst>
          </p:cNvPr>
          <p:cNvSpPr/>
          <p:nvPr userDrawn="1"/>
        </p:nvSpPr>
        <p:spPr>
          <a:xfrm>
            <a:off x="-124166" y="1162264"/>
            <a:ext cx="12441129" cy="1"/>
          </a:xfrm>
          <a:prstGeom prst="line">
            <a:avLst/>
          </a:prstGeom>
          <a:ln w="63500">
            <a:solidFill>
              <a:srgbClr val="FFCC00"/>
            </a:solidFill>
            <a:miter lim="400000"/>
          </a:ln>
        </p:spPr>
        <p:txBody>
          <a:bodyPr lIns="0" tIns="0" rIns="0" bIns="0" anchor="ctr">
            <a:noAutofit/>
          </a:bodyPr>
          <a:lstStyle/>
          <a:p>
            <a:pPr algn="ctr" defTabSz="394926">
              <a:defRPr sz="3200" b="0" cap="none" spc="0">
                <a:ln>
                  <a:noFill/>
                </a:ln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063" dirty="0">
              <a:solidFill>
                <a:srgbClr val="63705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23D82F9-CBA0-744D-BC7C-98E5D6A4D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147" y="0"/>
            <a:ext cx="11243193" cy="1145272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2872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7DF9CD4A-4E45-514F-AB06-B975C3B49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0189577" y="4454763"/>
            <a:ext cx="3533802" cy="144911"/>
          </a:xfrm>
          <a:prstGeom prst="rect">
            <a:avLst/>
          </a:prstGeom>
        </p:spPr>
        <p:txBody>
          <a:bodyPr anchor="ctr"/>
          <a:lstStyle>
            <a:lvl1pPr algn="l">
              <a:defRPr sz="670" spc="144">
                <a:solidFill>
                  <a:schemeClr val="tx2"/>
                </a:solidFill>
              </a:defRPr>
            </a:lvl1pPr>
          </a:lstStyle>
          <a:p>
            <a:r>
              <a:rPr lang="ru-RU">
                <a:solidFill>
                  <a:srgbClr val="637052"/>
                </a:solidFill>
              </a:rPr>
              <a:t>ЯНДЕКС.УЧЕБНИК ДЛЯ НАЧАЛЬНОЙ ШКОЛЫ</a:t>
            </a:r>
            <a:endParaRPr lang="x-none">
              <a:solidFill>
                <a:srgbClr val="637052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3F117E17-D9A1-4F4A-B511-4294C0CD1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49317" y="6412310"/>
            <a:ext cx="214327" cy="365125"/>
          </a:xfrm>
          <a:prstGeom prst="rect">
            <a:avLst/>
          </a:prstGeom>
        </p:spPr>
        <p:txBody>
          <a:bodyPr/>
          <a:lstStyle>
            <a:lvl1pPr algn="ctr">
              <a:defRPr sz="670">
                <a:solidFill>
                  <a:schemeClr val="tx2"/>
                </a:solidFill>
              </a:defRPr>
            </a:lvl1pPr>
          </a:lstStyle>
          <a:p>
            <a:fld id="{922B6D4D-164A-9E43-B00A-6F12B8C4E2FE}" type="slidenum">
              <a:rPr lang="x-none" smtClean="0">
                <a:solidFill>
                  <a:srgbClr val="637052"/>
                </a:solidFill>
              </a:rPr>
              <a:pPr/>
              <a:t>‹#›</a:t>
            </a:fld>
            <a:endParaRPr lang="x-none">
              <a:solidFill>
                <a:srgbClr val="637052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xmlns="" id="{58464FED-5235-3745-8263-1CA9A2905431}"/>
              </a:ext>
            </a:extLst>
          </p:cNvPr>
          <p:cNvSpPr>
            <a:spLocks noGrp="1"/>
          </p:cNvSpPr>
          <p:nvPr>
            <p:ph type="body" sz="half" idx="28"/>
          </p:nvPr>
        </p:nvSpPr>
        <p:spPr>
          <a:xfrm>
            <a:off x="483430" y="1557602"/>
            <a:ext cx="6943090" cy="4805892"/>
          </a:xfrm>
          <a:prstGeom prst="rect">
            <a:avLst/>
          </a:prstGeom>
        </p:spPr>
        <p:txBody>
          <a:bodyPr wrap="square" lIns="44982">
            <a:noAutofit/>
          </a:bodyPr>
          <a:lstStyle>
            <a:lvl1pPr marL="428343" indent="-428343">
              <a:lnSpc>
                <a:spcPct val="100000"/>
              </a:lnSpc>
              <a:buClr>
                <a:schemeClr val="accent4">
                  <a:lumMod val="75000"/>
                </a:schemeClr>
              </a:buClr>
              <a:buSzPct val="80000"/>
              <a:buFont typeface=".PingFang SC Regular"/>
              <a:buChar char="＞"/>
              <a:tabLst/>
              <a:defRPr sz="2393">
                <a:solidFill>
                  <a:schemeClr val="tx2"/>
                </a:solidFill>
              </a:defRPr>
            </a:lvl1pPr>
            <a:lvl2pPr marL="437435" indent="0">
              <a:buNone/>
              <a:defRPr sz="1340"/>
            </a:lvl2pPr>
            <a:lvl3pPr marL="874870" indent="0">
              <a:buNone/>
              <a:defRPr sz="1149"/>
            </a:lvl3pPr>
            <a:lvl4pPr marL="1312305" indent="0">
              <a:buNone/>
              <a:defRPr sz="957"/>
            </a:lvl4pPr>
            <a:lvl5pPr marL="1749740" indent="0">
              <a:buNone/>
              <a:defRPr sz="957"/>
            </a:lvl5pPr>
            <a:lvl6pPr marL="2187174" indent="0">
              <a:buNone/>
              <a:defRPr sz="957"/>
            </a:lvl6pPr>
            <a:lvl7pPr marL="2624610" indent="0">
              <a:buNone/>
              <a:defRPr sz="957"/>
            </a:lvl7pPr>
            <a:lvl8pPr marL="3062045" indent="0">
              <a:buNone/>
              <a:defRPr sz="957"/>
            </a:lvl8pPr>
            <a:lvl9pPr marL="3499479" indent="0">
              <a:buNone/>
              <a:defRPr sz="957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473297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  <p15:guide id="3" pos="581">
          <p15:clr>
            <a:srgbClr val="FBAE40"/>
          </p15:clr>
        </p15:guide>
        <p15:guide id="4" pos="14756">
          <p15:clr>
            <a:srgbClr val="FBAE40"/>
          </p15:clr>
        </p15:guide>
        <p15:guide id="5" pos="7884">
          <p15:clr>
            <a:srgbClr val="FBAE40"/>
          </p15:clr>
        </p15:guide>
        <p15:guide id="6" pos="7453">
          <p15:clr>
            <a:srgbClr val="FBAE40"/>
          </p15:clr>
        </p15:guide>
        <p15:guide id="7" pos="5434">
          <p15:clr>
            <a:srgbClr val="FBAE40"/>
          </p15:clr>
        </p15:guide>
        <p15:guide id="8" pos="4981">
          <p15:clr>
            <a:srgbClr val="FBAE40"/>
          </p15:clr>
        </p15:guide>
        <p15:guide id="9" pos="2985">
          <p15:clr>
            <a:srgbClr val="FBAE40"/>
          </p15:clr>
        </p15:guide>
        <p15:guide id="10" pos="2509">
          <p15:clr>
            <a:srgbClr val="FBAE40"/>
          </p15:clr>
        </p15:guide>
        <p15:guide id="11" pos="9902">
          <p15:clr>
            <a:srgbClr val="FBAE40"/>
          </p15:clr>
        </p15:guide>
        <p15:guide id="12" pos="10356">
          <p15:clr>
            <a:srgbClr val="FBAE40"/>
          </p15:clr>
        </p15:guide>
        <p15:guide id="13" pos="12374">
          <p15:clr>
            <a:srgbClr val="FBAE40"/>
          </p15:clr>
        </p15:guide>
        <p15:guide id="14" pos="12828">
          <p15:clr>
            <a:srgbClr val="FBAE40"/>
          </p15:clr>
        </p15:guide>
        <p15:guide id="15" orient="horz" pos="1939">
          <p15:clr>
            <a:srgbClr val="FBAE40"/>
          </p15:clr>
        </p15:guide>
        <p15:guide id="16" orient="horz" pos="8017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76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5512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2008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187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077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022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341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2482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803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0648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757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728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9250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7209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09049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345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7778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92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08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99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265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04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13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75F47-ECDC-4C76-9541-76A863C74625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C2D36C7-842A-42B9-82A6-DD930003C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40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948AAD6-CC9E-41C7-9590-65E2AE9BCA60}" type="datetimeFigureOut">
              <a:rPr lang="ru-RU" smtClean="0"/>
              <a:pPr/>
              <a:t>19.05.2024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11190A3-7123-43F6-998D-F5F39683B5F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44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75F47-ECDC-4C76-9541-76A863C746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C2D36C7-842A-42B9-82A6-DD930003C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75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Функциональная грамотность: от контроля к </a:t>
            </a:r>
            <a:r>
              <a:rPr lang="ru-RU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формированию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99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651B-E091-4933-9AEC-452C7CD40240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9769" y="163716"/>
            <a:ext cx="10344504" cy="500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80" b="1" cap="all" dirty="0">
                <a:solidFill>
                  <a:srgbClr val="000000"/>
                </a:solidFill>
              </a:rPr>
              <a:t>Отличие в заданиях: пример 1. Математика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7D6C167-7B60-4FF5-BE0B-089A758559A2}"/>
              </a:ext>
            </a:extLst>
          </p:cNvPr>
          <p:cNvSpPr txBox="1"/>
          <p:nvPr/>
        </p:nvSpPr>
        <p:spPr>
          <a:xfrm>
            <a:off x="866172" y="983630"/>
            <a:ext cx="10746677" cy="661042"/>
          </a:xfrm>
          <a:prstGeom prst="rect">
            <a:avLst/>
          </a:prstGeom>
          <a:solidFill>
            <a:schemeClr val="bg2"/>
          </a:solidFill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87530" tIns="43765" rIns="87530" bIns="43765" rtlCol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ru-RU" sz="2297" b="1" dirty="0">
                <a:solidFill>
                  <a:srgbClr val="181818"/>
                </a:solidFill>
              </a:rPr>
              <a:t>Забытый телефон. Легенда. </a:t>
            </a:r>
            <a:r>
              <a:rPr lang="ru-RU" sz="2297" dirty="0">
                <a:solidFill>
                  <a:srgbClr val="000000"/>
                </a:solidFill>
              </a:rPr>
              <a:t>Мама пошла на электричку. Вскоре после её ухода обнаружилось, что она забыла телефон.</a:t>
            </a:r>
            <a:endParaRPr lang="ru-RU" sz="2297" b="1" dirty="0">
              <a:solidFill>
                <a:srgbClr val="000000"/>
              </a:solidFill>
            </a:endParaRPr>
          </a:p>
        </p:txBody>
      </p:sp>
      <p:graphicFrame>
        <p:nvGraphicFramePr>
          <p:cNvPr id="17" name="Схема 16"/>
          <p:cNvGraphicFramePr/>
          <p:nvPr>
            <p:extLst/>
          </p:nvPr>
        </p:nvGraphicFramePr>
        <p:xfrm>
          <a:off x="677853" y="1929429"/>
          <a:ext cx="10746678" cy="414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7D6C167-7B60-4FF5-BE0B-089A758559A2}"/>
              </a:ext>
            </a:extLst>
          </p:cNvPr>
          <p:cNvSpPr txBox="1"/>
          <p:nvPr/>
        </p:nvSpPr>
        <p:spPr>
          <a:xfrm>
            <a:off x="866171" y="2698775"/>
            <a:ext cx="3123032" cy="209733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87530" tIns="43765" rIns="87530" bIns="43765" rtlCol="0" anchor="t">
            <a:spAutoFit/>
          </a:bodyPr>
          <a:lstStyle/>
          <a:p>
            <a:pPr>
              <a:lnSpc>
                <a:spcPct val="80000"/>
              </a:lnSpc>
            </a:pPr>
            <a:endParaRPr lang="ru-RU" sz="957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914" b="1" dirty="0">
                <a:solidFill>
                  <a:srgbClr val="000000"/>
                </a:solidFill>
              </a:rPr>
              <a:t>Догонит ли её сын, если … </a:t>
            </a:r>
          </a:p>
          <a:p>
            <a:pPr>
              <a:lnSpc>
                <a:spcPct val="80000"/>
              </a:lnSpc>
            </a:pPr>
            <a:r>
              <a:rPr lang="ru-RU" sz="1914" b="1" dirty="0">
                <a:solidFill>
                  <a:srgbClr val="000000"/>
                </a:solidFill>
              </a:rPr>
              <a:t>-</a:t>
            </a:r>
            <a:r>
              <a:rPr lang="ru-RU" sz="1914" dirty="0">
                <a:solidFill>
                  <a:srgbClr val="000000"/>
                </a:solidFill>
              </a:rPr>
              <a:t>он может бежать с втрое большей скоростью?</a:t>
            </a:r>
          </a:p>
          <a:p>
            <a:pPr>
              <a:lnSpc>
                <a:spcPct val="80000"/>
              </a:lnSpc>
            </a:pPr>
            <a:r>
              <a:rPr lang="ru-RU" sz="1914" dirty="0">
                <a:solidFill>
                  <a:srgbClr val="000000"/>
                </a:solidFill>
              </a:rPr>
              <a:t>-он может добежать до станции за 6 минут, на часах 8.39, а электричка отходит в 8.47?</a:t>
            </a:r>
          </a:p>
          <a:p>
            <a:pPr>
              <a:lnSpc>
                <a:spcPct val="80000"/>
              </a:lnSpc>
            </a:pPr>
            <a:r>
              <a:rPr lang="ru-RU" sz="1914" dirty="0">
                <a:solidFill>
                  <a:srgbClr val="000000"/>
                </a:solidFill>
              </a:rPr>
              <a:t>-…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7D6C167-7B60-4FF5-BE0B-089A758559A2}"/>
              </a:ext>
            </a:extLst>
          </p:cNvPr>
          <p:cNvSpPr txBox="1"/>
          <p:nvPr/>
        </p:nvSpPr>
        <p:spPr>
          <a:xfrm>
            <a:off x="4387859" y="2698775"/>
            <a:ext cx="3198181" cy="233297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87530" tIns="43765" rIns="87530" bIns="43765" rtlCol="0" anchor="t">
            <a:spAutoFit/>
          </a:bodyPr>
          <a:lstStyle/>
          <a:p>
            <a:pPr>
              <a:lnSpc>
                <a:spcPct val="80000"/>
              </a:lnSpc>
            </a:pPr>
            <a:endParaRPr lang="ru-RU" sz="957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914" b="1" dirty="0">
                <a:solidFill>
                  <a:srgbClr val="000000"/>
                </a:solidFill>
              </a:rPr>
              <a:t>При каких условиях сыну есть смысл попытаться её догнать? </a:t>
            </a:r>
          </a:p>
          <a:p>
            <a:pPr indent="120607">
              <a:lnSpc>
                <a:spcPct val="80000"/>
              </a:lnSpc>
            </a:pPr>
            <a:r>
              <a:rPr lang="ru-RU" sz="1914" dirty="0">
                <a:solidFill>
                  <a:srgbClr val="000000"/>
                </a:solidFill>
              </a:rPr>
              <a:t>Какие дополнительные данные необходимы?</a:t>
            </a:r>
          </a:p>
          <a:p>
            <a:pPr indent="120607">
              <a:lnSpc>
                <a:spcPct val="80000"/>
              </a:lnSpc>
            </a:pPr>
            <a:r>
              <a:rPr lang="ru-RU" sz="1914" dirty="0">
                <a:solidFill>
                  <a:srgbClr val="000000"/>
                </a:solidFill>
              </a:rPr>
              <a:t>Примите разумные допущения, сделайте вывод и подтвердите свой ответ вычислениями.</a:t>
            </a:r>
            <a:r>
              <a:rPr lang="ru-RU" sz="1914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0" name="Стрелка вправо 19">
            <a:hlinkClick r:id="" action="ppaction://noaction"/>
          </p:cNvPr>
          <p:cNvSpPr/>
          <p:nvPr/>
        </p:nvSpPr>
        <p:spPr>
          <a:xfrm>
            <a:off x="5614114" y="5152684"/>
            <a:ext cx="470186" cy="360040"/>
          </a:xfrm>
          <a:prstGeom prst="rightArrow">
            <a:avLst/>
          </a:prstGeom>
          <a:solidFill>
            <a:srgbClr val="9DB1CF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919" tIns="68919" rIns="68919" bIns="68919" rtlCol="0" anchor="ctr"/>
          <a:lstStyle/>
          <a:p>
            <a:pPr algn="ctr"/>
            <a:endParaRPr lang="ru-RU" sz="1149" dirty="0" err="1">
              <a:solidFill>
                <a:prstClr val="white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7D6C167-7B60-4FF5-BE0B-089A758559A2}"/>
              </a:ext>
            </a:extLst>
          </p:cNvPr>
          <p:cNvSpPr txBox="1"/>
          <p:nvPr/>
        </p:nvSpPr>
        <p:spPr>
          <a:xfrm>
            <a:off x="8078108" y="2698776"/>
            <a:ext cx="3223775" cy="185607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87530" tIns="43765" rIns="87530" bIns="43765" rtlCol="0" anchor="t">
            <a:spAutoFit/>
          </a:bodyPr>
          <a:lstStyle/>
          <a:p>
            <a:pPr>
              <a:lnSpc>
                <a:spcPct val="80000"/>
              </a:lnSpc>
            </a:pPr>
            <a:endParaRPr lang="ru-RU" sz="957" dirty="0">
              <a:solidFill>
                <a:srgbClr val="000000"/>
              </a:solidFill>
            </a:endParaRPr>
          </a:p>
          <a:p>
            <a:pPr marL="0" lvl="1">
              <a:lnSpc>
                <a:spcPct val="80000"/>
              </a:lnSpc>
            </a:pPr>
            <a:r>
              <a:rPr lang="ru-RU" sz="1914" b="1" dirty="0">
                <a:solidFill>
                  <a:srgbClr val="000000"/>
                </a:solidFill>
              </a:rPr>
              <a:t>Предложите </a:t>
            </a:r>
            <a:r>
              <a:rPr lang="ru-RU" sz="1914" b="1" u="sng" dirty="0">
                <a:solidFill>
                  <a:srgbClr val="000000"/>
                </a:solidFill>
              </a:rPr>
              <a:t>три</a:t>
            </a:r>
            <a:r>
              <a:rPr lang="ru-RU" sz="1914" b="1" dirty="0">
                <a:solidFill>
                  <a:srgbClr val="000000"/>
                </a:solidFill>
              </a:rPr>
              <a:t> </a:t>
            </a:r>
            <a:r>
              <a:rPr lang="ru-RU" sz="1914" b="1" u="sng" dirty="0">
                <a:solidFill>
                  <a:srgbClr val="000000"/>
                </a:solidFill>
              </a:rPr>
              <a:t>разных</a:t>
            </a:r>
            <a:r>
              <a:rPr lang="ru-RU" sz="1914" b="1" dirty="0">
                <a:solidFill>
                  <a:srgbClr val="000000"/>
                </a:solidFill>
              </a:rPr>
              <a:t>, как можно больше </a:t>
            </a:r>
            <a:r>
              <a:rPr lang="ru-RU" sz="1914" b="1" u="sng" dirty="0">
                <a:solidFill>
                  <a:srgbClr val="000000"/>
                </a:solidFill>
              </a:rPr>
              <a:t>отличающихся</a:t>
            </a:r>
            <a:r>
              <a:rPr lang="ru-RU" sz="1914" b="1" dirty="0">
                <a:solidFill>
                  <a:srgbClr val="000000"/>
                </a:solidFill>
              </a:rPr>
              <a:t> друг от друга способа, как догнать маму.</a:t>
            </a:r>
          </a:p>
          <a:p>
            <a:pPr marL="0" lvl="1">
              <a:lnSpc>
                <a:spcPct val="80000"/>
              </a:lnSpc>
            </a:pPr>
            <a:r>
              <a:rPr lang="ru-RU" sz="1914" dirty="0">
                <a:solidFill>
                  <a:srgbClr val="000000"/>
                </a:solidFill>
              </a:rPr>
              <a:t>Сделайте разумные допущения и подтвердите свой ответ вычислениями.</a:t>
            </a:r>
            <a:endParaRPr lang="ru-RU" sz="1914" b="1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7D6C167-7B60-4FF5-BE0B-089A758559A2}"/>
              </a:ext>
            </a:extLst>
          </p:cNvPr>
          <p:cNvSpPr txBox="1"/>
          <p:nvPr/>
        </p:nvSpPr>
        <p:spPr>
          <a:xfrm>
            <a:off x="8078108" y="4789449"/>
            <a:ext cx="3223775" cy="114899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87530" tIns="43765" rIns="87530" bIns="43765" rtlCol="0" anchor="t">
            <a:spAutoFit/>
          </a:bodyPr>
          <a:lstStyle/>
          <a:p>
            <a:pPr>
              <a:lnSpc>
                <a:spcPct val="80000"/>
              </a:lnSpc>
            </a:pPr>
            <a:endParaRPr lang="ru-RU" sz="957" dirty="0">
              <a:solidFill>
                <a:srgbClr val="000000"/>
              </a:solidFill>
            </a:endParaRPr>
          </a:p>
          <a:p>
            <a:pPr marL="0" lvl="1">
              <a:lnSpc>
                <a:spcPct val="80000"/>
              </a:lnSpc>
            </a:pPr>
            <a:r>
              <a:rPr lang="ru-RU" sz="1914" b="1" dirty="0">
                <a:solidFill>
                  <a:srgbClr val="000000"/>
                </a:solidFill>
              </a:rPr>
              <a:t>Дополните легенду необходимыми данными или схемой </a:t>
            </a:r>
            <a:r>
              <a:rPr lang="ru-RU" sz="1914" dirty="0">
                <a:solidFill>
                  <a:srgbClr val="000000"/>
                </a:solidFill>
              </a:rPr>
              <a:t>и составьте математическую задачу </a:t>
            </a:r>
            <a:endParaRPr lang="ru-RU" sz="1914" b="1" dirty="0">
              <a:solidFill>
                <a:srgbClr val="000000"/>
              </a:solidFill>
            </a:endParaRPr>
          </a:p>
        </p:txBody>
      </p:sp>
      <p:sp>
        <p:nvSpPr>
          <p:cNvPr id="28" name="Равнобедренный треугольник 27">
            <a:hlinkClick r:id="" action="ppaction://noaction"/>
          </p:cNvPr>
          <p:cNvSpPr/>
          <p:nvPr/>
        </p:nvSpPr>
        <p:spPr>
          <a:xfrm rot="5400000">
            <a:off x="560711" y="5806916"/>
            <a:ext cx="738000" cy="605358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 cap="flat">
            <a:noFill/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191" tIns="34191" rIns="34191" bIns="34191" numCol="1" spcCol="19050" rtlCol="0" anchor="ctr">
            <a:spAutoFit/>
          </a:bodyPr>
          <a:lstStyle/>
          <a:p>
            <a:pPr algn="ctr" defTabSz="393185" hangingPunct="0"/>
            <a:endParaRPr lang="ru-RU" sz="1532">
              <a:solidFill>
                <a:srgbClr val="FFFFFF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3410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xmlns="" id="{786BE32F-611F-4BE2-9879-3E6E5B1B7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о песочнице</a:t>
            </a:r>
          </a:p>
        </p:txBody>
      </p:sp>
      <p:sp>
        <p:nvSpPr>
          <p:cNvPr id="20483" name="Содержимое 2">
            <a:extLst>
              <a:ext uri="{FF2B5EF4-FFF2-40B4-BE49-F238E27FC236}">
                <a16:creationId xmlns:a16="http://schemas.microsoft.com/office/drawing/2014/main" xmlns="" id="{608D0D3F-FC02-449F-8FAC-A91C8BC8F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песочницу квадратной формы с длиной боковой стены, равной 2 м, требуется насыпать песок – по 10 кг на один квадратный метр. Сколько килограммов песка  нужно для 10-ти таких песочниц?</a:t>
            </a:r>
          </a:p>
        </p:txBody>
      </p:sp>
    </p:spTree>
    <p:extLst>
      <p:ext uri="{BB962C8B-B14F-4D97-AF65-F5344CB8AC3E}">
        <p14:creationId xmlns:p14="http://schemas.microsoft.com/office/powerpoint/2010/main" val="4172595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xmlns="" id="{7B5F7F5C-D9AF-4FE0-9795-72B192E32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о песочнице</a:t>
            </a:r>
            <a:endParaRPr lang="ru-RU" altLang="ru-RU"/>
          </a:p>
        </p:txBody>
      </p:sp>
      <p:sp>
        <p:nvSpPr>
          <p:cNvPr id="21507" name="Содержимое 2">
            <a:extLst>
              <a:ext uri="{FF2B5EF4-FFF2-40B4-BE49-F238E27FC236}">
                <a16:creationId xmlns:a16="http://schemas.microsoft.com/office/drawing/2014/main" xmlns="" id="{84D5BB22-EDB9-4680-89FE-32289B7DF5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alt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Жилконтора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установила во дворах одинаковые песочницы квадратной формы – 10 штук. Надо заказать для них песок: известно, что на 1кв. м. необходимо 10 кг песка, однако документация на песочницы утеряна и размеры не известны. Чтобы узнать площадь песочницы, пришлось дойти до ближайшей и замерить длину её стороны – 2 м. Сколько песка необходимо заказать </a:t>
            </a:r>
            <a:r>
              <a:rPr lang="ru-RU" alt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жилконторе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его хватило для всех песочниц?</a:t>
            </a:r>
          </a:p>
        </p:txBody>
      </p:sp>
    </p:spTree>
    <p:extLst>
      <p:ext uri="{BB962C8B-B14F-4D97-AF65-F5344CB8AC3E}">
        <p14:creationId xmlns:p14="http://schemas.microsoft.com/office/powerpoint/2010/main" val="978834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xmlns="" id="{FB1227A1-5214-495A-A8C3-4EBE03C31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Содержимое 2">
            <a:extLst>
              <a:ext uri="{FF2B5EF4-FFF2-40B4-BE49-F238E27FC236}">
                <a16:creationId xmlns:a16="http://schemas.microsoft.com/office/drawing/2014/main" xmlns="" id="{4D801A3A-84E5-41EA-82B5-D93378397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1" y="1821050"/>
            <a:ext cx="11349567" cy="1425845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сварить четыре порции манной каши, нужно 220 грамм манной крупы, 960 грамм молока и 50 грамм сахара. Сколько необходимо взять продуктов каждого вида, чтобы сварить 18 порций каши?</a:t>
            </a:r>
          </a:p>
        </p:txBody>
      </p:sp>
    </p:spTree>
    <p:extLst>
      <p:ext uri="{BB962C8B-B14F-4D97-AF65-F5344CB8AC3E}">
        <p14:creationId xmlns:p14="http://schemas.microsoft.com/office/powerpoint/2010/main" val="1384238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xmlns="" id="{B3D5C432-3E30-4BF3-8E6C-F6172CC4C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</a:p>
        </p:txBody>
      </p:sp>
      <p:sp>
        <p:nvSpPr>
          <p:cNvPr id="21507" name="Объект 2">
            <a:extLst>
              <a:ext uri="{FF2B5EF4-FFF2-40B4-BE49-F238E27FC236}">
                <a16:creationId xmlns:a16="http://schemas.microsoft.com/office/drawing/2014/main" xmlns="" id="{4670349D-2729-4D1F-AF25-489923AB1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01168" lvl="1" indent="0"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Мамина гостья поделилась рецептом приготовления манной каши для своей семьи из четырех человек: на 220 г манной крупы нужно взять  960 г молока и 50 г сахара. Мама озадачилась: сколько понадобится этих продуктов, чтобы приготовить манную кашу для нашей семьи из шести человек</a:t>
            </a: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           </a:t>
            </a: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48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В рамках выполнения работ по созданию открытого банка заданий </a:t>
            </a:r>
            <a:r>
              <a:rPr lang="ru-RU" sz="2400" b="1" dirty="0" smtClean="0"/>
              <a:t>по функциональной </a:t>
            </a:r>
            <a:r>
              <a:rPr lang="ru-RU" sz="2400" b="1" dirty="0"/>
              <a:t>грамотности при разработке заданий применялась следующая </a:t>
            </a:r>
            <a:r>
              <a:rPr lang="ru-RU" sz="2400" b="1" dirty="0" smtClean="0"/>
              <a:t>система критериев</a:t>
            </a:r>
            <a:r>
              <a:rPr lang="ru-RU" sz="2400" b="1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775993"/>
            <a:ext cx="10058400" cy="46790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1. </a:t>
            </a:r>
            <a:r>
              <a:rPr lang="ru-RU" i="1" dirty="0"/>
              <a:t>Комплексность</a:t>
            </a:r>
            <a:r>
              <a:rPr lang="ru-RU" dirty="0"/>
              <a:t> – качество, которое определяет общую структуру и </a:t>
            </a:r>
            <a:r>
              <a:rPr lang="ru-RU" dirty="0" smtClean="0"/>
              <a:t>отдельные задания</a:t>
            </a:r>
          </a:p>
          <a:p>
            <a:r>
              <a:rPr lang="ru-RU" dirty="0"/>
              <a:t>2. </a:t>
            </a:r>
            <a:r>
              <a:rPr lang="ru-RU" i="1" dirty="0" err="1"/>
              <a:t>Мотивационность</a:t>
            </a:r>
            <a:r>
              <a:rPr lang="ru-RU" dirty="0"/>
              <a:t> – характеризует такое качество задания как </a:t>
            </a:r>
            <a:r>
              <a:rPr lang="ru-RU" dirty="0" smtClean="0"/>
              <a:t>способность вызывать </a:t>
            </a:r>
            <a:r>
              <a:rPr lang="ru-RU" dirty="0"/>
              <a:t>у учащихся интерес к его выполнению, желание погрузиться в ситуацию </a:t>
            </a:r>
            <a:r>
              <a:rPr lang="ru-RU" dirty="0" smtClean="0"/>
              <a:t>и обдумать </a:t>
            </a:r>
            <a:r>
              <a:rPr lang="ru-RU" dirty="0"/>
              <a:t>её, узнать из ситуации или из поставленных вопросов что-то новое для себя</a:t>
            </a:r>
            <a:r>
              <a:rPr lang="ru-RU" dirty="0" smtClean="0"/>
              <a:t>.</a:t>
            </a:r>
          </a:p>
          <a:p>
            <a:r>
              <a:rPr lang="ru-RU" dirty="0"/>
              <a:t>3. </a:t>
            </a:r>
            <a:r>
              <a:rPr lang="ru-RU" i="1" dirty="0">
                <a:solidFill>
                  <a:srgbClr val="FF0000"/>
                </a:solidFill>
              </a:rPr>
              <a:t>Реалистичность</a:t>
            </a:r>
            <a:r>
              <a:rPr lang="ru-RU" dirty="0"/>
              <a:t> (</a:t>
            </a:r>
            <a:r>
              <a:rPr lang="ru-RU" dirty="0" err="1"/>
              <a:t>контекстность</a:t>
            </a:r>
            <a:r>
              <a:rPr lang="ru-RU" dirty="0"/>
              <a:t>) – качество задания, говорящее о том, что </a:t>
            </a:r>
            <a:r>
              <a:rPr lang="ru-RU" dirty="0" smtClean="0"/>
              <a:t>ни сюжет </a:t>
            </a:r>
            <a:r>
              <a:rPr lang="ru-RU" dirty="0"/>
              <a:t>ситуации, ни вопросы не «притянуты за уши», они взяты или могли бы быть </a:t>
            </a:r>
            <a:r>
              <a:rPr lang="ru-RU" dirty="0" smtClean="0"/>
              <a:t>взяты из </a:t>
            </a:r>
            <a:r>
              <a:rPr lang="ru-RU" dirty="0"/>
              <a:t>реальной жизни</a:t>
            </a:r>
            <a:r>
              <a:rPr lang="ru-RU" dirty="0" smtClean="0"/>
              <a:t>.</a:t>
            </a:r>
          </a:p>
          <a:p>
            <a:r>
              <a:rPr lang="ru-RU" dirty="0"/>
              <a:t>4. </a:t>
            </a:r>
            <a:r>
              <a:rPr lang="ru-RU" i="1" dirty="0" err="1">
                <a:solidFill>
                  <a:srgbClr val="FF0000"/>
                </a:solidFill>
              </a:rPr>
              <a:t>Проблемность</a:t>
            </a:r>
            <a:r>
              <a:rPr lang="ru-RU" dirty="0"/>
              <a:t> – ключевое качество задания, вытекающее из того, что в </a:t>
            </a:r>
            <a:r>
              <a:rPr lang="ru-RU" dirty="0" smtClean="0"/>
              <a:t>жизни нет </a:t>
            </a:r>
            <a:r>
              <a:rPr lang="ru-RU" dirty="0"/>
              <a:t>готовых, сформулированных математических задач, но есть проблемные </a:t>
            </a:r>
            <a:r>
              <a:rPr lang="ru-RU" dirty="0" smtClean="0"/>
              <a:t>ситуации, оно </a:t>
            </a:r>
            <a:r>
              <a:rPr lang="ru-RU" dirty="0"/>
              <a:t>предполагает, что есть затруднение, альтернативы, ограничения, которые </a:t>
            </a:r>
            <a:r>
              <a:rPr lang="ru-RU" dirty="0" smtClean="0"/>
              <a:t>должны быть </a:t>
            </a:r>
            <a:r>
              <a:rPr lang="ru-RU" dirty="0"/>
              <a:t>преодолены или разрешены; </a:t>
            </a:r>
            <a:r>
              <a:rPr lang="ru-RU" dirty="0" err="1"/>
              <a:t>проблемность</a:t>
            </a:r>
            <a:r>
              <a:rPr lang="ru-RU" dirty="0"/>
              <a:t> может содержаться уже в самом </a:t>
            </a:r>
            <a:r>
              <a:rPr lang="ru-RU" dirty="0" smtClean="0"/>
              <a:t>тексте или </a:t>
            </a:r>
            <a:r>
              <a:rPr lang="ru-RU" dirty="0"/>
              <a:t>в вопросе к тексту</a:t>
            </a:r>
            <a:r>
              <a:rPr lang="ru-RU" dirty="0" smtClean="0"/>
              <a:t>.</a:t>
            </a:r>
          </a:p>
          <a:p>
            <a:r>
              <a:rPr lang="ru-RU" dirty="0"/>
              <a:t>5. </a:t>
            </a:r>
            <a:r>
              <a:rPr lang="ru-RU" i="1" dirty="0" err="1"/>
              <a:t>Компетентностность</a:t>
            </a:r>
            <a:r>
              <a:rPr lang="ru-RU" dirty="0"/>
              <a:t> – качество, необходимость в котором обоснована </a:t>
            </a:r>
            <a:r>
              <a:rPr lang="ru-RU" dirty="0" smtClean="0"/>
              <a:t>тем, что </a:t>
            </a:r>
            <a:r>
              <a:rPr lang="ru-RU" dirty="0"/>
              <a:t>в реальной ситуации трудно ограничиться применением только </a:t>
            </a:r>
            <a:r>
              <a:rPr lang="ru-RU" dirty="0" smtClean="0"/>
              <a:t>математической грамотности</a:t>
            </a:r>
            <a:r>
              <a:rPr lang="ru-RU" dirty="0"/>
              <a:t>, здесь не обойтись без читательской, информационной, социальной и </a:t>
            </a:r>
            <a:r>
              <a:rPr lang="ru-RU" dirty="0" smtClean="0"/>
              <a:t>прочих компетенций.</a:t>
            </a:r>
          </a:p>
          <a:p>
            <a:r>
              <a:rPr lang="ru-RU" dirty="0"/>
              <a:t>6. </a:t>
            </a:r>
            <a:r>
              <a:rPr lang="ru-RU" i="1" dirty="0" err="1"/>
              <a:t>Уровневость</a:t>
            </a:r>
            <a:r>
              <a:rPr lang="ru-RU" dirty="0"/>
              <a:t> – качество комплексного задания, обеспечивающее </a:t>
            </a:r>
            <a:r>
              <a:rPr lang="ru-RU" dirty="0" smtClean="0"/>
              <a:t>возможность изучения </a:t>
            </a:r>
            <a:r>
              <a:rPr lang="ru-RU" dirty="0"/>
              <a:t>ситуации учащимися с различными уровнями математической подготовки </a:t>
            </a:r>
            <a:r>
              <a:rPr lang="ru-RU" dirty="0" smtClean="0"/>
              <a:t>и математической </a:t>
            </a:r>
            <a:r>
              <a:rPr lang="ru-RU" dirty="0"/>
              <a:t>грамотности, поскольку в нем есть вопросы различных </a:t>
            </a:r>
            <a:r>
              <a:rPr lang="ru-RU" dirty="0" smtClean="0"/>
              <a:t>уровней сложности</a:t>
            </a:r>
            <a:r>
              <a:rPr lang="ru-RU" dirty="0"/>
              <a:t>: от самых простых, граничащих с учебными задачами, до </a:t>
            </a:r>
            <a:r>
              <a:rPr lang="ru-RU" dirty="0" smtClean="0"/>
              <a:t>сложных, исследовательских.</a:t>
            </a:r>
          </a:p>
          <a:p>
            <a:r>
              <a:rPr lang="ru-RU" dirty="0"/>
              <a:t>7. </a:t>
            </a:r>
            <a:r>
              <a:rPr lang="ru-RU" i="1" dirty="0">
                <a:solidFill>
                  <a:srgbClr val="FF0000"/>
                </a:solidFill>
              </a:rPr>
              <a:t>Вариативность решений</a:t>
            </a:r>
            <a:r>
              <a:rPr lang="ru-RU" dirty="0"/>
              <a:t> – качество задания, вытекающее из его </a:t>
            </a:r>
            <a:r>
              <a:rPr lang="ru-RU" dirty="0" smtClean="0"/>
              <a:t>существования вне </a:t>
            </a:r>
            <a:r>
              <a:rPr lang="ru-RU" dirty="0"/>
              <a:t>темы, без привязки к конкретному разделу; оно даёт ученику свободу </a:t>
            </a:r>
            <a:r>
              <a:rPr lang="ru-RU" dirty="0" smtClean="0"/>
              <a:t>выбора математической </a:t>
            </a:r>
            <a:r>
              <a:rPr lang="ru-RU" dirty="0"/>
              <a:t>модели, способа решения, позволяет найти в заданной </a:t>
            </a:r>
            <a:r>
              <a:rPr lang="ru-RU" dirty="0" smtClean="0"/>
              <a:t>ситуации собственное </a:t>
            </a:r>
            <a:r>
              <a:rPr lang="ru-RU" dirty="0"/>
              <a:t>уникальное решение.</a:t>
            </a:r>
          </a:p>
        </p:txBody>
      </p:sp>
    </p:spTree>
    <p:extLst>
      <p:ext uri="{BB962C8B-B14F-4D97-AF65-F5344CB8AC3E}">
        <p14:creationId xmlns:p14="http://schemas.microsoft.com/office/powerpoint/2010/main" val="615556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690CF4FC-2C1C-4B56-A7B1-802D5A9DC1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4534" y="1243981"/>
            <a:ext cx="8113362" cy="5084872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411D4D6E-FCB6-4300-8EDE-4D42B4BBF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83" y="121943"/>
            <a:ext cx="11930385" cy="1071427"/>
          </a:xfrm>
        </p:spPr>
        <p:txBody>
          <a:bodyPr>
            <a:normAutofit/>
          </a:bodyPr>
          <a:lstStyle/>
          <a:p>
            <a:r>
              <a:rPr lang="ru-RU" b="1" dirty="0"/>
              <a:t>Модель математической грамотности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470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215481-0C25-48D5-A270-CE24126D7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39372"/>
            <a:ext cx="10058400" cy="1450757"/>
          </a:xfrm>
        </p:spPr>
        <p:txBody>
          <a:bodyPr/>
          <a:lstStyle/>
          <a:p>
            <a:r>
              <a:rPr lang="ru-RU" b="1" dirty="0"/>
              <a:t>СОДЕРЖАТЕЛЬНЫЕ ОБЛАСТИ математической грамотности 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9B176455-9D6B-4440-9B6A-FA42771570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709" y="1698835"/>
            <a:ext cx="11234048" cy="464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036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81" y="107012"/>
            <a:ext cx="5390102" cy="6563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958" y="1"/>
            <a:ext cx="4813921" cy="4202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383" y="3084969"/>
            <a:ext cx="4293031" cy="358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5959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МОРКОВЬ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8723"/>
            <a:ext cx="5966981" cy="497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592" y="345961"/>
            <a:ext cx="6356023" cy="5744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322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908BF9-7E82-47EE-A929-FA1A82C6D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794" y="544211"/>
            <a:ext cx="8911687" cy="547742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такое ФГ?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23AF60A-0F21-444A-9FEE-418AC4D30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3794" y="1171852"/>
            <a:ext cx="10110818" cy="5291092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Функциональная грамотность – это не новые знания или новые грамотности! </a:t>
            </a:r>
          </a:p>
          <a:p>
            <a:r>
              <a:rPr lang="ru-RU" dirty="0"/>
              <a:t>Функциональная грамотность – интегральная характеристика личностного развития человека – способность действовать (применять, переносить) накопленные знания и опыт действий для решения широкого круга задач. </a:t>
            </a:r>
          </a:p>
          <a:p>
            <a:r>
              <a:rPr lang="ru-RU" dirty="0"/>
              <a:t>Функциональная грамотность обнаруживает себя </a:t>
            </a:r>
            <a:r>
              <a:rPr lang="ru-RU" b="1" dirty="0"/>
              <a:t>за пределами учебных ситуаций</a:t>
            </a:r>
            <a:r>
              <a:rPr lang="ru-RU" dirty="0"/>
              <a:t>, в задачах, </a:t>
            </a:r>
            <a:r>
              <a:rPr lang="ru-RU" b="1" dirty="0"/>
              <a:t>не похожих на те, </a:t>
            </a:r>
            <a:r>
              <a:rPr lang="ru-RU" dirty="0"/>
              <a:t>где эти знания, умения, способы приобретались. </a:t>
            </a:r>
          </a:p>
          <a:p>
            <a:r>
              <a:rPr lang="ru-RU" dirty="0"/>
              <a:t>Чтобы </a:t>
            </a:r>
            <a:r>
              <a:rPr lang="ru-RU" b="1" dirty="0"/>
              <a:t>оценить уровень функциональной грамотности </a:t>
            </a:r>
            <a:r>
              <a:rPr lang="ru-RU" dirty="0"/>
              <a:t>учащихся, нужно дать им </a:t>
            </a:r>
            <a:r>
              <a:rPr lang="ru-RU" b="1" dirty="0"/>
              <a:t>нетипичные задания, в которых предлагается рассмотреть некоторые проблемы из реальной жизни</a:t>
            </a:r>
            <a:r>
              <a:rPr lang="ru-RU" dirty="0"/>
              <a:t>. Решение этих задач, как правило, требует применения знаний в незнакомой ситуации, поиска новых решений или способов действий, т.е. требует творческой активности. </a:t>
            </a:r>
          </a:p>
        </p:txBody>
      </p:sp>
    </p:spTree>
    <p:extLst>
      <p:ext uri="{BB962C8B-B14F-4D97-AF65-F5344CB8AC3E}">
        <p14:creationId xmlns:p14="http://schemas.microsoft.com/office/powerpoint/2010/main" val="57950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28"/>
          <a:stretch/>
        </p:blipFill>
        <p:spPr bwMode="auto">
          <a:xfrm>
            <a:off x="0" y="-67159"/>
            <a:ext cx="6302839" cy="383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658" y="1467455"/>
            <a:ext cx="6328834" cy="459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4358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" y="114300"/>
            <a:ext cx="6645299" cy="3706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93" y="114300"/>
            <a:ext cx="5729207" cy="670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909" y="4231037"/>
            <a:ext cx="6769036" cy="197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207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68"/>
            <a:ext cx="6640638" cy="648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573" y="63768"/>
            <a:ext cx="5930300" cy="262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9"/>
          <a:stretch/>
        </p:blipFill>
        <p:spPr bwMode="auto">
          <a:xfrm>
            <a:off x="6710765" y="2363490"/>
            <a:ext cx="5132522" cy="455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7061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753" y="-100900"/>
            <a:ext cx="5354180" cy="4232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693" y="471210"/>
            <a:ext cx="6925159" cy="119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693" y="1665478"/>
            <a:ext cx="6887865" cy="105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50224"/>
            <a:ext cx="5773119" cy="871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1" t="30550" r="5706" b="34725"/>
          <a:stretch/>
        </p:blipFill>
        <p:spPr bwMode="auto">
          <a:xfrm>
            <a:off x="193729" y="4703735"/>
            <a:ext cx="3014421" cy="24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112" y="3389290"/>
            <a:ext cx="5959904" cy="2628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5891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smtClean="0"/>
              <a:t>Сконструировать задание </a:t>
            </a:r>
            <a:r>
              <a:rPr lang="ru-RU" sz="2800" dirty="0"/>
              <a:t>на формирование </a:t>
            </a:r>
            <a:r>
              <a:rPr lang="ru-RU" sz="2800" dirty="0" smtClean="0"/>
              <a:t>МГ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Определить характеристики (с кратким пояснение «почему?»): область </a:t>
            </a:r>
            <a:r>
              <a:rPr lang="ru-RU" sz="2800" dirty="0"/>
              <a:t>математического содержания, контекст, мыслительная </a:t>
            </a:r>
            <a:r>
              <a:rPr lang="ru-RU" sz="2800" dirty="0" smtClean="0"/>
              <a:t>деятельность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Указать </a:t>
            </a:r>
            <a:r>
              <a:rPr lang="ru-RU" sz="2800" dirty="0"/>
              <a:t>тему и класс, где </a:t>
            </a:r>
            <a:r>
              <a:rPr lang="ru-RU" sz="2800" dirty="0" smtClean="0"/>
              <a:t>задание </a:t>
            </a:r>
            <a:r>
              <a:rPr lang="ru-RU" sz="2800" dirty="0"/>
              <a:t>можно включить в </a:t>
            </a:r>
            <a:r>
              <a:rPr lang="ru-RU" sz="2800" dirty="0" smtClean="0"/>
              <a:t>урок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21422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775" y="3014305"/>
            <a:ext cx="10058400" cy="145075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БЛАГОДАРЮ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ЗА ВНИМАНИЕ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841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40" y="294462"/>
            <a:ext cx="6191839" cy="2774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77" y="3285641"/>
            <a:ext cx="6127455" cy="276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763" y="1123605"/>
            <a:ext cx="5888237" cy="2084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320" y="3750594"/>
            <a:ext cx="6266584" cy="270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7964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2">
            <a:extLst>
              <a:ext uri="{FF2B5EF4-FFF2-40B4-BE49-F238E27FC236}">
                <a16:creationId xmlns:a16="http://schemas.microsoft.com/office/drawing/2014/main" xmlns="" id="{FF8EA6E0-39A6-4360-AE25-171FF3E18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1" y="2200307"/>
            <a:ext cx="11349567" cy="2503407"/>
          </a:xfrm>
        </p:spPr>
        <p:txBody>
          <a:bodyPr/>
          <a:lstStyle/>
          <a:p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 – это способность индивидуума проводить математические рассуждения и формулировать, применять, интерпретировать математику </a:t>
            </a:r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проблем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разнообразных контекстах реального мира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1877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xmlns="" id="{1DAA8186-4221-4FFA-AC69-380367953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</a:p>
        </p:txBody>
      </p:sp>
      <p:sp>
        <p:nvSpPr>
          <p:cNvPr id="21507" name="Содержимое 3">
            <a:extLst>
              <a:ext uri="{FF2B5EF4-FFF2-40B4-BE49-F238E27FC236}">
                <a16:creationId xmlns:a16="http://schemas.microsoft.com/office/drawing/2014/main" xmlns="" id="{EE43220D-8BD4-4948-A7A7-5B1472C1A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1" y="1211263"/>
            <a:ext cx="11349567" cy="4810125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Абонентская плата за услуги городской телефонной сети включает оплату домашнего телефона, исходящих звонков по мобильной связи и интернета. Анализируя счёт, выставленный городской телефонной сетью за услуги, абонент обратил внимание на то, что абонентская плата за телефон в 4 раза меньше, чем за интернет, и на 216 р. меньше, чем за исходящие звонки по мобильной связи. Чему равна стоимость интернета, если в счёте была выставлена сумма 1080 р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.?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874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8B2AA7-2567-4674-9240-EC3A42260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B62B69C-A8D2-472D-BBA7-1BA64FE38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8902" y="4672738"/>
            <a:ext cx="11197525" cy="1914042"/>
          </a:xfrm>
        </p:spPr>
        <p:txBody>
          <a:bodyPr>
            <a:norm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Абонентская плата за услуги городской телефонной сети включает оплату домашнего телефона, исходящих звонков по мобильной связи и интернета. Вы анализируете счёт, выставленный городской телефонной сетью за услуги. Чему равна стоимость интернета, если в счёте была выставлена сумма 975 р.?</a:t>
            </a:r>
            <a:endParaRPr lang="ru-RU" sz="2400" dirty="0"/>
          </a:p>
        </p:txBody>
      </p:sp>
      <p:pic>
        <p:nvPicPr>
          <p:cNvPr id="4" name="Содержимое 3" descr="C:\Users\tyaglova\Downloads\2ad727a9c8be738d102bb8f2179c9c62.jpg">
            <a:extLst>
              <a:ext uri="{FF2B5EF4-FFF2-40B4-BE49-F238E27FC236}">
                <a16:creationId xmlns:a16="http://schemas.microsoft.com/office/drawing/2014/main" xmlns="" id="{E96291F4-0D13-4E7E-B47E-CF30466FB2D0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22549" y="85241"/>
            <a:ext cx="6922575" cy="467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51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xmlns="" id="{7F864193-69A6-4DE3-AA31-27698D5CE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altLang="ru-RU" dirty="0"/>
          </a:p>
        </p:txBody>
      </p:sp>
      <p:sp>
        <p:nvSpPr>
          <p:cNvPr id="17411" name="Содержимое 2">
            <a:extLst>
              <a:ext uri="{FF2B5EF4-FFF2-40B4-BE49-F238E27FC236}">
                <a16:creationId xmlns:a16="http://schemas.microsoft.com/office/drawing/2014/main" xmlns="" id="{B8C763E5-D815-4AF4-9A03-1352EDEF0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первый этаж 16-этажного дома занимают магазины, а на каждом из остальных этажей любого его подъезда расположено по 4 квартиры. На каком этаже этого дома находится квартира 165?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246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67" y="74907"/>
            <a:ext cx="5715564" cy="695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076" y="746818"/>
            <a:ext cx="5867804" cy="5122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4643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651B-E091-4933-9AEC-452C7CD40240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87009" y="0"/>
            <a:ext cx="10344504" cy="930106"/>
          </a:xfrm>
          <a:prstGeom prst="rect">
            <a:avLst/>
          </a:prstGeom>
        </p:spPr>
        <p:txBody>
          <a:bodyPr wrap="square" lIns="104169" tIns="52084" rIns="104169" bIns="52084">
            <a:spAutoFit/>
          </a:bodyPr>
          <a:lstStyle/>
          <a:p>
            <a:pPr algn="ctr"/>
            <a:r>
              <a:rPr lang="ru-RU" sz="2680" b="1" cap="all" dirty="0"/>
              <a:t>Академическое задание и задание для формирования функциональной грамотности: основные отличия</a:t>
            </a:r>
          </a:p>
        </p:txBody>
      </p:sp>
      <p:graphicFrame>
        <p:nvGraphicFramePr>
          <p:cNvPr id="6" name="Схема 5"/>
          <p:cNvGraphicFramePr/>
          <p:nvPr>
            <p:extLst/>
          </p:nvPr>
        </p:nvGraphicFramePr>
        <p:xfrm>
          <a:off x="887010" y="1461958"/>
          <a:ext cx="10589961" cy="4714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03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27A302A9A1AA40AC4661C426FB952C" ma:contentTypeVersion="11" ma:contentTypeDescription="Create a new document." ma:contentTypeScope="" ma:versionID="2c1708bd8bc4a8e6812d8acdf8c339f0">
  <xsd:schema xmlns:xsd="http://www.w3.org/2001/XMLSchema" xmlns:xs="http://www.w3.org/2001/XMLSchema" xmlns:p="http://schemas.microsoft.com/office/2006/metadata/properties" xmlns:ns3="e40f0c34-ab47-41b2-aeb2-d4ace8485d2a" targetNamespace="http://schemas.microsoft.com/office/2006/metadata/properties" ma:root="true" ma:fieldsID="51cd4a10929061c30fb2a3dc02291206" ns3:_="">
    <xsd:import namespace="e40f0c34-ab47-41b2-aeb2-d4ace8485d2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Location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f0c34-ab47-41b2-aeb2-d4ace8485d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1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18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A06593-AA1B-4ACD-9C87-7818996EA3C1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e40f0c34-ab47-41b2-aeb2-d4ace8485d2a"/>
  </ds:schemaRefs>
</ds:datastoreItem>
</file>

<file path=customXml/itemProps2.xml><?xml version="1.0" encoding="utf-8"?>
<ds:datastoreItem xmlns:ds="http://schemas.openxmlformats.org/officeDocument/2006/customXml" ds:itemID="{2343AF71-43E5-4B9C-B4C0-7534A7A204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0f0c34-ab47-41b2-aeb2-d4ace8485d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B44FB0-49F4-4265-B365-DDF87F986A1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</TotalTime>
  <Words>1043</Words>
  <Application>Microsoft Office PowerPoint</Application>
  <PresentationFormat>Произвольный</PresentationFormat>
  <Paragraphs>69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Легкий дым</vt:lpstr>
      <vt:lpstr>Ретро</vt:lpstr>
      <vt:lpstr>1_Легкий дым</vt:lpstr>
      <vt:lpstr>Функциональная грамотность: от контроля к формированию</vt:lpstr>
      <vt:lpstr>Что такое ФГ?</vt:lpstr>
      <vt:lpstr>Презентация PowerPoint</vt:lpstr>
      <vt:lpstr>Презентация PowerPoint</vt:lpstr>
      <vt:lpstr>Задача </vt:lpstr>
      <vt:lpstr>Задача</vt:lpstr>
      <vt:lpstr>Задача</vt:lpstr>
      <vt:lpstr>Презентация PowerPoint</vt:lpstr>
      <vt:lpstr>Презентация PowerPoint</vt:lpstr>
      <vt:lpstr>Презентация PowerPoint</vt:lpstr>
      <vt:lpstr>Задача о песочнице</vt:lpstr>
      <vt:lpstr>Задача о песочнице</vt:lpstr>
      <vt:lpstr>Задание </vt:lpstr>
      <vt:lpstr>Задание </vt:lpstr>
      <vt:lpstr>В рамках выполнения работ по созданию открытого банка заданий по функциональной грамотности при разработке заданий применялась следующая система критериев:</vt:lpstr>
      <vt:lpstr>Модель математической грамотности</vt:lpstr>
      <vt:lpstr>СОДЕРЖАТЕЛЬНЫЕ ОБЛАСТИ математической грамотности </vt:lpstr>
      <vt:lpstr>Презентация PowerPoint</vt:lpstr>
      <vt:lpstr>МОРКОВЬ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БЛАГОДАРЮ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Тяглова Елена Григорьевна</dc:creator>
  <cp:lastModifiedBy>Varvara</cp:lastModifiedBy>
  <cp:revision>76</cp:revision>
  <dcterms:created xsi:type="dcterms:W3CDTF">2024-01-17T03:23:31Z</dcterms:created>
  <dcterms:modified xsi:type="dcterms:W3CDTF">2024-05-19T01:25:05Z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0x0101000627A302A9A1AA40AC4661C426FB952C</vt:lpwstr>
  </property>
</Properties>
</file>