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6408F-480A-4EF8-AA50-42696B6FBC5F}" type="doc">
      <dgm:prSet loTypeId="urn:microsoft.com/office/officeart/2005/8/layout/process4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9EC3295-0082-435E-AA27-95B60FE7CED9}">
      <dgm:prSet phldrT="[Текст]" custT="1"/>
      <dgm:spPr/>
      <dgm:t>
        <a:bodyPr/>
        <a:lstStyle/>
        <a:p>
          <a:r>
            <a:rPr lang="ru-RU" sz="2200" b="1" dirty="0" smtClean="0"/>
            <a:t>Анализ</a:t>
          </a:r>
          <a:r>
            <a:rPr lang="ru-RU" sz="2200" dirty="0" smtClean="0"/>
            <a:t> </a:t>
          </a:r>
          <a:r>
            <a:rPr lang="ru-RU" sz="2400" b="1" dirty="0" smtClean="0"/>
            <a:t>рабочей</a:t>
          </a:r>
          <a:r>
            <a:rPr lang="ru-RU" sz="2200" dirty="0" smtClean="0"/>
            <a:t> </a:t>
          </a:r>
          <a:r>
            <a:rPr lang="ru-RU" sz="2200" b="1" dirty="0" smtClean="0"/>
            <a:t>программы</a:t>
          </a:r>
          <a:endParaRPr lang="ru-RU" sz="2200" b="1" dirty="0"/>
        </a:p>
      </dgm:t>
    </dgm:pt>
    <dgm:pt modelId="{ADC37742-57F1-4FF7-B56B-3DEFD88FA52E}" type="parTrans" cxnId="{DD657B4A-5052-46B1-9D37-D6197FE2F7FA}">
      <dgm:prSet/>
      <dgm:spPr/>
      <dgm:t>
        <a:bodyPr/>
        <a:lstStyle/>
        <a:p>
          <a:endParaRPr lang="ru-RU"/>
        </a:p>
      </dgm:t>
    </dgm:pt>
    <dgm:pt modelId="{57DFA59F-518C-4F8B-8DDB-10A6E3E5E8A0}" type="sibTrans" cxnId="{DD657B4A-5052-46B1-9D37-D6197FE2F7FA}">
      <dgm:prSet/>
      <dgm:spPr/>
      <dgm:t>
        <a:bodyPr/>
        <a:lstStyle/>
        <a:p>
          <a:endParaRPr lang="ru-RU"/>
        </a:p>
      </dgm:t>
    </dgm:pt>
    <dgm:pt modelId="{04471A48-6B82-4DD3-A530-127C58D0B109}">
      <dgm:prSet phldrT="[Текст]" custT="1"/>
      <dgm:spPr/>
      <dgm:t>
        <a:bodyPr/>
        <a:lstStyle/>
        <a:p>
          <a:r>
            <a:rPr lang="ru-RU" sz="1800" dirty="0" smtClean="0"/>
            <a:t>Определение тем уроков - исследований</a:t>
          </a:r>
          <a:endParaRPr lang="ru-RU" sz="1800" dirty="0"/>
        </a:p>
      </dgm:t>
    </dgm:pt>
    <dgm:pt modelId="{CE156A6D-7B11-4DA9-8EBA-5AB77C1117C0}" type="parTrans" cxnId="{F6D68F20-411B-45F7-82A5-EF70D7246FED}">
      <dgm:prSet/>
      <dgm:spPr/>
      <dgm:t>
        <a:bodyPr/>
        <a:lstStyle/>
        <a:p>
          <a:endParaRPr lang="ru-RU"/>
        </a:p>
      </dgm:t>
    </dgm:pt>
    <dgm:pt modelId="{B940DDBF-E0C3-4C0D-882C-EF1CFD412330}" type="sibTrans" cxnId="{F6D68F20-411B-45F7-82A5-EF70D7246FED}">
      <dgm:prSet/>
      <dgm:spPr/>
      <dgm:t>
        <a:bodyPr/>
        <a:lstStyle/>
        <a:p>
          <a:endParaRPr lang="ru-RU"/>
        </a:p>
      </dgm:t>
    </dgm:pt>
    <dgm:pt modelId="{7170CB65-D763-4B9C-9839-F83C402702DC}">
      <dgm:prSet phldrT="[Текст]" custT="1"/>
      <dgm:spPr/>
      <dgm:t>
        <a:bodyPr/>
        <a:lstStyle/>
        <a:p>
          <a:r>
            <a:rPr lang="ru-RU" sz="1800" dirty="0" smtClean="0"/>
            <a:t>Составление графика проведения уроков исследований</a:t>
          </a:r>
          <a:endParaRPr lang="ru-RU" sz="1800" dirty="0"/>
        </a:p>
      </dgm:t>
    </dgm:pt>
    <dgm:pt modelId="{1A04FD46-7C37-4840-A76E-FB9F006BD757}" type="parTrans" cxnId="{3C56C2FB-80D9-4F9C-8C60-E4391CE94052}">
      <dgm:prSet/>
      <dgm:spPr/>
      <dgm:t>
        <a:bodyPr/>
        <a:lstStyle/>
        <a:p>
          <a:endParaRPr lang="ru-RU"/>
        </a:p>
      </dgm:t>
    </dgm:pt>
    <dgm:pt modelId="{897A9FC7-3029-402C-A06C-118F17706A2D}" type="sibTrans" cxnId="{3C56C2FB-80D9-4F9C-8C60-E4391CE94052}">
      <dgm:prSet/>
      <dgm:spPr/>
      <dgm:t>
        <a:bodyPr/>
        <a:lstStyle/>
        <a:p>
          <a:endParaRPr lang="ru-RU"/>
        </a:p>
      </dgm:t>
    </dgm:pt>
    <dgm:pt modelId="{34403468-C669-4789-B61B-B2D1CEE2CABD}">
      <dgm:prSet phldrT="[Текст]"/>
      <dgm:spPr/>
      <dgm:t>
        <a:bodyPr/>
        <a:lstStyle/>
        <a:p>
          <a:r>
            <a:rPr lang="ru-RU" b="1" dirty="0" smtClean="0"/>
            <a:t>Разработка технологической карты урока</a:t>
          </a:r>
          <a:endParaRPr lang="ru-RU" b="1" dirty="0"/>
        </a:p>
      </dgm:t>
    </dgm:pt>
    <dgm:pt modelId="{AF1AC45C-3630-4921-A543-7C1932F86CE0}" type="parTrans" cxnId="{334D9221-3647-46D7-BEF0-22AA878F51C1}">
      <dgm:prSet/>
      <dgm:spPr/>
      <dgm:t>
        <a:bodyPr/>
        <a:lstStyle/>
        <a:p>
          <a:endParaRPr lang="ru-RU"/>
        </a:p>
      </dgm:t>
    </dgm:pt>
    <dgm:pt modelId="{F5FC758F-16DF-401C-AFBD-7767977B7C16}" type="sibTrans" cxnId="{334D9221-3647-46D7-BEF0-22AA878F51C1}">
      <dgm:prSet/>
      <dgm:spPr/>
      <dgm:t>
        <a:bodyPr/>
        <a:lstStyle/>
        <a:p>
          <a:endParaRPr lang="ru-RU"/>
        </a:p>
      </dgm:t>
    </dgm:pt>
    <dgm:pt modelId="{83656696-6A5F-4A15-B5E6-349D8BFCCF11}">
      <dgm:prSet phldrT="[Текст]" custT="1"/>
      <dgm:spPr/>
      <dgm:t>
        <a:bodyPr/>
        <a:lstStyle/>
        <a:p>
          <a:r>
            <a:rPr lang="ru-RU" sz="1800" dirty="0" smtClean="0"/>
            <a:t>Определение темы, проблемы исследования</a:t>
          </a:r>
          <a:endParaRPr lang="ru-RU" sz="1800" dirty="0"/>
        </a:p>
      </dgm:t>
    </dgm:pt>
    <dgm:pt modelId="{D2608A05-9E3F-4050-91D9-DC334E12E4ED}" type="parTrans" cxnId="{AB48F5DC-B4CC-4B04-B74F-53D28E79DAB3}">
      <dgm:prSet/>
      <dgm:spPr/>
      <dgm:t>
        <a:bodyPr/>
        <a:lstStyle/>
        <a:p>
          <a:endParaRPr lang="ru-RU"/>
        </a:p>
      </dgm:t>
    </dgm:pt>
    <dgm:pt modelId="{6AD42337-8491-48A1-B289-DD0F535F3491}" type="sibTrans" cxnId="{AB48F5DC-B4CC-4B04-B74F-53D28E79DAB3}">
      <dgm:prSet/>
      <dgm:spPr/>
      <dgm:t>
        <a:bodyPr/>
        <a:lstStyle/>
        <a:p>
          <a:endParaRPr lang="ru-RU"/>
        </a:p>
      </dgm:t>
    </dgm:pt>
    <dgm:pt modelId="{09821341-09BA-4A50-A18C-88A777A520AA}">
      <dgm:prSet phldrT="[Текст]" custT="1"/>
      <dgm:spPr/>
      <dgm:t>
        <a:bodyPr/>
        <a:lstStyle/>
        <a:p>
          <a:r>
            <a:rPr lang="ru-RU" sz="1600" dirty="0" smtClean="0"/>
            <a:t>Подготовительная работа по формированию необходимой системы знаний по теме исследования   </a:t>
          </a:r>
          <a:endParaRPr lang="ru-RU" sz="1600" dirty="0"/>
        </a:p>
      </dgm:t>
    </dgm:pt>
    <dgm:pt modelId="{72F49D56-0CDB-45AB-8B18-DDB3A4058E83}" type="parTrans" cxnId="{9E8E23CA-E9D4-4269-B0CF-69F63DA71F53}">
      <dgm:prSet/>
      <dgm:spPr/>
      <dgm:t>
        <a:bodyPr/>
        <a:lstStyle/>
        <a:p>
          <a:endParaRPr lang="ru-RU"/>
        </a:p>
      </dgm:t>
    </dgm:pt>
    <dgm:pt modelId="{DD8CF39B-7005-4BE7-BED7-EF9529BAC90F}" type="sibTrans" cxnId="{9E8E23CA-E9D4-4269-B0CF-69F63DA71F53}">
      <dgm:prSet/>
      <dgm:spPr/>
      <dgm:t>
        <a:bodyPr/>
        <a:lstStyle/>
        <a:p>
          <a:endParaRPr lang="ru-RU"/>
        </a:p>
      </dgm:t>
    </dgm:pt>
    <dgm:pt modelId="{031DDDAB-E2FA-434F-8BF6-AFFAB68D210C}">
      <dgm:prSet phldrT="[Текст]"/>
      <dgm:spPr/>
      <dgm:t>
        <a:bodyPr/>
        <a:lstStyle/>
        <a:p>
          <a:r>
            <a:rPr lang="ru-RU" b="1" dirty="0" smtClean="0"/>
            <a:t>Проведение урока-исследования</a:t>
          </a:r>
          <a:endParaRPr lang="ru-RU" b="1" dirty="0"/>
        </a:p>
      </dgm:t>
    </dgm:pt>
    <dgm:pt modelId="{F26885A1-1D13-43AC-8DE6-8635FDC5B822}" type="parTrans" cxnId="{5AB66C69-7ACE-4D7A-A112-4FC2C1418098}">
      <dgm:prSet/>
      <dgm:spPr/>
      <dgm:t>
        <a:bodyPr/>
        <a:lstStyle/>
        <a:p>
          <a:endParaRPr lang="ru-RU"/>
        </a:p>
      </dgm:t>
    </dgm:pt>
    <dgm:pt modelId="{F3B502A3-CB7E-4EB0-A968-00048C74A5FA}" type="sibTrans" cxnId="{5AB66C69-7ACE-4D7A-A112-4FC2C1418098}">
      <dgm:prSet/>
      <dgm:spPr/>
      <dgm:t>
        <a:bodyPr/>
        <a:lstStyle/>
        <a:p>
          <a:endParaRPr lang="ru-RU"/>
        </a:p>
      </dgm:t>
    </dgm:pt>
    <dgm:pt modelId="{D4707331-087F-45D2-943C-6885F6FF3241}">
      <dgm:prSet phldrT="[Текст]" custT="1"/>
      <dgm:spPr/>
      <dgm:t>
        <a:bodyPr/>
        <a:lstStyle/>
        <a:p>
          <a:r>
            <a:rPr lang="ru-RU" sz="1600" dirty="0" smtClean="0"/>
            <a:t>Соблюдение всех этапов исследования</a:t>
          </a:r>
        </a:p>
        <a:p>
          <a:r>
            <a:rPr lang="ru-RU" sz="1600" dirty="0" smtClean="0"/>
            <a:t> (проблема, тема, цель, задачи, объект, предмет, гипотеза, подтверждение гипотезы, выводы)</a:t>
          </a:r>
          <a:endParaRPr lang="ru-RU" sz="1600" dirty="0"/>
        </a:p>
      </dgm:t>
    </dgm:pt>
    <dgm:pt modelId="{55FFAB1F-4627-4C6A-B4C6-7D6655308E8D}" type="parTrans" cxnId="{2AB49EA2-B0D9-445C-BE10-C33F6DFAE3B5}">
      <dgm:prSet/>
      <dgm:spPr/>
      <dgm:t>
        <a:bodyPr/>
        <a:lstStyle/>
        <a:p>
          <a:endParaRPr lang="ru-RU"/>
        </a:p>
      </dgm:t>
    </dgm:pt>
    <dgm:pt modelId="{145BA038-4216-4240-97B8-4733C8F0BF86}" type="sibTrans" cxnId="{2AB49EA2-B0D9-445C-BE10-C33F6DFAE3B5}">
      <dgm:prSet/>
      <dgm:spPr/>
      <dgm:t>
        <a:bodyPr/>
        <a:lstStyle/>
        <a:p>
          <a:endParaRPr lang="ru-RU"/>
        </a:p>
      </dgm:t>
    </dgm:pt>
    <dgm:pt modelId="{EE4BC856-1369-48CE-A9B8-FD645766C31F}">
      <dgm:prSet phldrT="[Текст]" custT="1"/>
      <dgm:spPr/>
      <dgm:t>
        <a:bodyPr/>
        <a:lstStyle/>
        <a:p>
          <a:r>
            <a:rPr lang="ru-RU" sz="1800" dirty="0" smtClean="0"/>
            <a:t>Интерпретируют полученные результаты для формулировки общего вывода.</a:t>
          </a:r>
        </a:p>
        <a:p>
          <a:endParaRPr lang="ru-RU" sz="1800" dirty="0"/>
        </a:p>
      </dgm:t>
    </dgm:pt>
    <dgm:pt modelId="{D48C3FB9-6A84-46D3-B318-A6915A769C1B}" type="parTrans" cxnId="{02B4F457-4CC3-4E9E-B1A5-A61D5ECA480C}">
      <dgm:prSet/>
      <dgm:spPr/>
      <dgm:t>
        <a:bodyPr/>
        <a:lstStyle/>
        <a:p>
          <a:endParaRPr lang="ru-RU"/>
        </a:p>
      </dgm:t>
    </dgm:pt>
    <dgm:pt modelId="{4C114DB0-5B1A-4E56-80E9-054E801D21D7}" type="sibTrans" cxnId="{02B4F457-4CC3-4E9E-B1A5-A61D5ECA480C}">
      <dgm:prSet/>
      <dgm:spPr/>
      <dgm:t>
        <a:bodyPr/>
        <a:lstStyle/>
        <a:p>
          <a:endParaRPr lang="ru-RU"/>
        </a:p>
      </dgm:t>
    </dgm:pt>
    <dgm:pt modelId="{6D97C5AB-C496-4F6E-BF76-8B6B8ED30605}" type="pres">
      <dgm:prSet presAssocID="{42E6408F-480A-4EF8-AA50-42696B6FBC5F}" presName="Name0" presStyleCnt="0">
        <dgm:presLayoutVars>
          <dgm:dir/>
          <dgm:animLvl val="lvl"/>
          <dgm:resizeHandles val="exact"/>
        </dgm:presLayoutVars>
      </dgm:prSet>
      <dgm:spPr/>
    </dgm:pt>
    <dgm:pt modelId="{4C4EE023-4A9D-4FC3-87A7-356B35931A9C}" type="pres">
      <dgm:prSet presAssocID="{031DDDAB-E2FA-434F-8BF6-AFFAB68D210C}" presName="boxAndChildren" presStyleCnt="0"/>
      <dgm:spPr/>
    </dgm:pt>
    <dgm:pt modelId="{EC0F96B8-B1F0-4C57-A66B-7D4E0575A5BE}" type="pres">
      <dgm:prSet presAssocID="{031DDDAB-E2FA-434F-8BF6-AFFAB68D210C}" presName="parentTextBox" presStyleLbl="node1" presStyleIdx="0" presStyleCnt="3"/>
      <dgm:spPr/>
    </dgm:pt>
    <dgm:pt modelId="{1EB89B37-C581-4A9C-AFE2-02A3FBBA8661}" type="pres">
      <dgm:prSet presAssocID="{031DDDAB-E2FA-434F-8BF6-AFFAB68D210C}" presName="entireBox" presStyleLbl="node1" presStyleIdx="0" presStyleCnt="3"/>
      <dgm:spPr/>
    </dgm:pt>
    <dgm:pt modelId="{AF87A77A-3FC1-4A9C-ACDD-6212ED77279E}" type="pres">
      <dgm:prSet presAssocID="{031DDDAB-E2FA-434F-8BF6-AFFAB68D210C}" presName="descendantBox" presStyleCnt="0"/>
      <dgm:spPr/>
    </dgm:pt>
    <dgm:pt modelId="{25D688F3-7B8E-43A0-BA28-986AE1F7643F}" type="pres">
      <dgm:prSet presAssocID="{D4707331-087F-45D2-943C-6885F6FF3241}" presName="childTextBox" presStyleLbl="fgAccFollowNode1" presStyleIdx="0" presStyleCnt="6" custScaleY="139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AD440-6052-4583-AD9D-EB0D5691493E}" type="pres">
      <dgm:prSet presAssocID="{EE4BC856-1369-48CE-A9B8-FD645766C31F}" presName="childTextBox" presStyleLbl="fgAccFollowNode1" presStyleIdx="1" presStyleCnt="6" custScaleY="145351" custLinFactNeighborY="3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A71A3-8895-4D4D-AE47-C97685D5C25F}" type="pres">
      <dgm:prSet presAssocID="{F5FC758F-16DF-401C-AFBD-7767977B7C16}" presName="sp" presStyleCnt="0"/>
      <dgm:spPr/>
    </dgm:pt>
    <dgm:pt modelId="{A7E938D1-79AE-4D63-BE1C-036D3FCDCAE7}" type="pres">
      <dgm:prSet presAssocID="{34403468-C669-4789-B61B-B2D1CEE2CABD}" presName="arrowAndChildren" presStyleCnt="0"/>
      <dgm:spPr/>
    </dgm:pt>
    <dgm:pt modelId="{CEC15DDE-4E7F-498B-80A2-5AA32F0116F8}" type="pres">
      <dgm:prSet presAssocID="{34403468-C669-4789-B61B-B2D1CEE2CABD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1ABC7CE-1566-41AC-980F-F8A96C15460F}" type="pres">
      <dgm:prSet presAssocID="{34403468-C669-4789-B61B-B2D1CEE2CABD}" presName="arrow" presStyleLbl="node1" presStyleIdx="1" presStyleCnt="3"/>
      <dgm:spPr/>
      <dgm:t>
        <a:bodyPr/>
        <a:lstStyle/>
        <a:p>
          <a:endParaRPr lang="ru-RU"/>
        </a:p>
      </dgm:t>
    </dgm:pt>
    <dgm:pt modelId="{33613084-3411-4BB2-8AEB-9EC16490DD8D}" type="pres">
      <dgm:prSet presAssocID="{34403468-C669-4789-B61B-B2D1CEE2CABD}" presName="descendantArrow" presStyleCnt="0"/>
      <dgm:spPr/>
    </dgm:pt>
    <dgm:pt modelId="{EDED0D18-F32E-43F6-AA9D-EEDE7C4A07F9}" type="pres">
      <dgm:prSet presAssocID="{83656696-6A5F-4A15-B5E6-349D8BFCCF11}" presName="childTextArrow" presStyleLbl="fgAccFollowNode1" presStyleIdx="2" presStyleCnt="6" custScaleY="120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D5092-77AC-4A5E-ACAE-CB5E68808D21}" type="pres">
      <dgm:prSet presAssocID="{09821341-09BA-4A50-A18C-88A777A520AA}" presName="childTextArrow" presStyleLbl="fgAccFollowNode1" presStyleIdx="3" presStyleCnt="6" custScaleY="120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F0E59-C0E5-4F54-B2F4-6822EA491E5D}" type="pres">
      <dgm:prSet presAssocID="{57DFA59F-518C-4F8B-8DDB-10A6E3E5E8A0}" presName="sp" presStyleCnt="0"/>
      <dgm:spPr/>
    </dgm:pt>
    <dgm:pt modelId="{FF97C9FC-DEBD-4742-A418-63C37CDCF0A3}" type="pres">
      <dgm:prSet presAssocID="{B9EC3295-0082-435E-AA27-95B60FE7CED9}" presName="arrowAndChildren" presStyleCnt="0"/>
      <dgm:spPr/>
    </dgm:pt>
    <dgm:pt modelId="{1BDEF9B1-A15C-423E-AB09-877DA10861D4}" type="pres">
      <dgm:prSet presAssocID="{B9EC3295-0082-435E-AA27-95B60FE7CED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4BBC4D6-C6F6-4E48-B276-5F6C20E65E3A}" type="pres">
      <dgm:prSet presAssocID="{B9EC3295-0082-435E-AA27-95B60FE7CED9}" presName="arrow" presStyleLbl="node1" presStyleIdx="2" presStyleCnt="3"/>
      <dgm:spPr/>
      <dgm:t>
        <a:bodyPr/>
        <a:lstStyle/>
        <a:p>
          <a:endParaRPr lang="ru-RU"/>
        </a:p>
      </dgm:t>
    </dgm:pt>
    <dgm:pt modelId="{E9E7FA9F-BB68-486C-8468-78668DAC177A}" type="pres">
      <dgm:prSet presAssocID="{B9EC3295-0082-435E-AA27-95B60FE7CED9}" presName="descendantArrow" presStyleCnt="0"/>
      <dgm:spPr/>
    </dgm:pt>
    <dgm:pt modelId="{AB3A585D-FA98-481C-AB62-B7994365A7DB}" type="pres">
      <dgm:prSet presAssocID="{04471A48-6B82-4DD3-A530-127C58D0B109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33D5C-50F4-4178-81A4-FD63A0721534}" type="pres">
      <dgm:prSet presAssocID="{7170CB65-D763-4B9C-9839-F83C402702DC}" presName="childTextArrow" presStyleLbl="fgAccFollowNode1" presStyleIdx="5" presStyleCnt="6" custScaleX="106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FEB7CC-4116-491F-8BAB-DD061851B32F}" type="presOf" srcId="{09821341-09BA-4A50-A18C-88A777A520AA}" destId="{364D5092-77AC-4A5E-ACAE-CB5E68808D21}" srcOrd="0" destOrd="0" presId="urn:microsoft.com/office/officeart/2005/8/layout/process4"/>
    <dgm:cxn modelId="{02B4F457-4CC3-4E9E-B1A5-A61D5ECA480C}" srcId="{031DDDAB-E2FA-434F-8BF6-AFFAB68D210C}" destId="{EE4BC856-1369-48CE-A9B8-FD645766C31F}" srcOrd="1" destOrd="0" parTransId="{D48C3FB9-6A84-46D3-B318-A6915A769C1B}" sibTransId="{4C114DB0-5B1A-4E56-80E9-054E801D21D7}"/>
    <dgm:cxn modelId="{FC450E09-E201-4460-8088-2C3546D3EC50}" type="presOf" srcId="{D4707331-087F-45D2-943C-6885F6FF3241}" destId="{25D688F3-7B8E-43A0-BA28-986AE1F7643F}" srcOrd="0" destOrd="0" presId="urn:microsoft.com/office/officeart/2005/8/layout/process4"/>
    <dgm:cxn modelId="{FCB6ABD7-C4BD-4FDA-AA26-BC45E228DA53}" type="presOf" srcId="{34403468-C669-4789-B61B-B2D1CEE2CABD}" destId="{CEC15DDE-4E7F-498B-80A2-5AA32F0116F8}" srcOrd="0" destOrd="0" presId="urn:microsoft.com/office/officeart/2005/8/layout/process4"/>
    <dgm:cxn modelId="{78927A99-0812-4D87-B9A3-B6FD25E8D87D}" type="presOf" srcId="{34403468-C669-4789-B61B-B2D1CEE2CABD}" destId="{E1ABC7CE-1566-41AC-980F-F8A96C15460F}" srcOrd="1" destOrd="0" presId="urn:microsoft.com/office/officeart/2005/8/layout/process4"/>
    <dgm:cxn modelId="{2C8CE2FB-8D58-4659-837D-4A2C8C804305}" type="presOf" srcId="{7170CB65-D763-4B9C-9839-F83C402702DC}" destId="{1C333D5C-50F4-4178-81A4-FD63A0721534}" srcOrd="0" destOrd="0" presId="urn:microsoft.com/office/officeart/2005/8/layout/process4"/>
    <dgm:cxn modelId="{A7731190-2865-4AE0-8EC0-F5F972FC6A07}" type="presOf" srcId="{031DDDAB-E2FA-434F-8BF6-AFFAB68D210C}" destId="{1EB89B37-C581-4A9C-AFE2-02A3FBBA8661}" srcOrd="1" destOrd="0" presId="urn:microsoft.com/office/officeart/2005/8/layout/process4"/>
    <dgm:cxn modelId="{F6D68F20-411B-45F7-82A5-EF70D7246FED}" srcId="{B9EC3295-0082-435E-AA27-95B60FE7CED9}" destId="{04471A48-6B82-4DD3-A530-127C58D0B109}" srcOrd="0" destOrd="0" parTransId="{CE156A6D-7B11-4DA9-8EBA-5AB77C1117C0}" sibTransId="{B940DDBF-E0C3-4C0D-882C-EF1CFD412330}"/>
    <dgm:cxn modelId="{DD657B4A-5052-46B1-9D37-D6197FE2F7FA}" srcId="{42E6408F-480A-4EF8-AA50-42696B6FBC5F}" destId="{B9EC3295-0082-435E-AA27-95B60FE7CED9}" srcOrd="0" destOrd="0" parTransId="{ADC37742-57F1-4FF7-B56B-3DEFD88FA52E}" sibTransId="{57DFA59F-518C-4F8B-8DDB-10A6E3E5E8A0}"/>
    <dgm:cxn modelId="{2AB49EA2-B0D9-445C-BE10-C33F6DFAE3B5}" srcId="{031DDDAB-E2FA-434F-8BF6-AFFAB68D210C}" destId="{D4707331-087F-45D2-943C-6885F6FF3241}" srcOrd="0" destOrd="0" parTransId="{55FFAB1F-4627-4C6A-B4C6-7D6655308E8D}" sibTransId="{145BA038-4216-4240-97B8-4733C8F0BF86}"/>
    <dgm:cxn modelId="{D5C495CC-1D18-44A2-A7AF-179ADB931EA2}" type="presOf" srcId="{031DDDAB-E2FA-434F-8BF6-AFFAB68D210C}" destId="{EC0F96B8-B1F0-4C57-A66B-7D4E0575A5BE}" srcOrd="0" destOrd="0" presId="urn:microsoft.com/office/officeart/2005/8/layout/process4"/>
    <dgm:cxn modelId="{E9DB7C5E-5DA1-45A6-931C-7AE0AFC01C24}" type="presOf" srcId="{B9EC3295-0082-435E-AA27-95B60FE7CED9}" destId="{1BDEF9B1-A15C-423E-AB09-877DA10861D4}" srcOrd="0" destOrd="0" presId="urn:microsoft.com/office/officeart/2005/8/layout/process4"/>
    <dgm:cxn modelId="{8B09D310-F0B6-4B03-88DD-56FEB45A986E}" type="presOf" srcId="{EE4BC856-1369-48CE-A9B8-FD645766C31F}" destId="{708AD440-6052-4583-AD9D-EB0D5691493E}" srcOrd="0" destOrd="0" presId="urn:microsoft.com/office/officeart/2005/8/layout/process4"/>
    <dgm:cxn modelId="{EF9E5F77-4F94-493B-BCD6-33700B287DC8}" type="presOf" srcId="{04471A48-6B82-4DD3-A530-127C58D0B109}" destId="{AB3A585D-FA98-481C-AB62-B7994365A7DB}" srcOrd="0" destOrd="0" presId="urn:microsoft.com/office/officeart/2005/8/layout/process4"/>
    <dgm:cxn modelId="{5AB66C69-7ACE-4D7A-A112-4FC2C1418098}" srcId="{42E6408F-480A-4EF8-AA50-42696B6FBC5F}" destId="{031DDDAB-E2FA-434F-8BF6-AFFAB68D210C}" srcOrd="2" destOrd="0" parTransId="{F26885A1-1D13-43AC-8DE6-8635FDC5B822}" sibTransId="{F3B502A3-CB7E-4EB0-A968-00048C74A5FA}"/>
    <dgm:cxn modelId="{AB48F5DC-B4CC-4B04-B74F-53D28E79DAB3}" srcId="{34403468-C669-4789-B61B-B2D1CEE2CABD}" destId="{83656696-6A5F-4A15-B5E6-349D8BFCCF11}" srcOrd="0" destOrd="0" parTransId="{D2608A05-9E3F-4050-91D9-DC334E12E4ED}" sibTransId="{6AD42337-8491-48A1-B289-DD0F535F3491}"/>
    <dgm:cxn modelId="{334D9221-3647-46D7-BEF0-22AA878F51C1}" srcId="{42E6408F-480A-4EF8-AA50-42696B6FBC5F}" destId="{34403468-C669-4789-B61B-B2D1CEE2CABD}" srcOrd="1" destOrd="0" parTransId="{AF1AC45C-3630-4921-A543-7C1932F86CE0}" sibTransId="{F5FC758F-16DF-401C-AFBD-7767977B7C16}"/>
    <dgm:cxn modelId="{239B72D9-1F58-4380-A730-E9F7DD1AB2B2}" type="presOf" srcId="{83656696-6A5F-4A15-B5E6-349D8BFCCF11}" destId="{EDED0D18-F32E-43F6-AA9D-EEDE7C4A07F9}" srcOrd="0" destOrd="0" presId="urn:microsoft.com/office/officeart/2005/8/layout/process4"/>
    <dgm:cxn modelId="{3C56C2FB-80D9-4F9C-8C60-E4391CE94052}" srcId="{B9EC3295-0082-435E-AA27-95B60FE7CED9}" destId="{7170CB65-D763-4B9C-9839-F83C402702DC}" srcOrd="1" destOrd="0" parTransId="{1A04FD46-7C37-4840-A76E-FB9F006BD757}" sibTransId="{897A9FC7-3029-402C-A06C-118F17706A2D}"/>
    <dgm:cxn modelId="{1FBD50CC-D379-4C75-8724-80551F7616EC}" type="presOf" srcId="{B9EC3295-0082-435E-AA27-95B60FE7CED9}" destId="{84BBC4D6-C6F6-4E48-B276-5F6C20E65E3A}" srcOrd="1" destOrd="0" presId="urn:microsoft.com/office/officeart/2005/8/layout/process4"/>
    <dgm:cxn modelId="{9E8E23CA-E9D4-4269-B0CF-69F63DA71F53}" srcId="{34403468-C669-4789-B61B-B2D1CEE2CABD}" destId="{09821341-09BA-4A50-A18C-88A777A520AA}" srcOrd="1" destOrd="0" parTransId="{72F49D56-0CDB-45AB-8B18-DDB3A4058E83}" sibTransId="{DD8CF39B-7005-4BE7-BED7-EF9529BAC90F}"/>
    <dgm:cxn modelId="{B2A51C82-DA14-4BFE-9BBC-C8AE4DB59B00}" type="presOf" srcId="{42E6408F-480A-4EF8-AA50-42696B6FBC5F}" destId="{6D97C5AB-C496-4F6E-BF76-8B6B8ED30605}" srcOrd="0" destOrd="0" presId="urn:microsoft.com/office/officeart/2005/8/layout/process4"/>
    <dgm:cxn modelId="{5A51A036-796C-409F-B6F4-43DC7A8B70B3}" type="presParOf" srcId="{6D97C5AB-C496-4F6E-BF76-8B6B8ED30605}" destId="{4C4EE023-4A9D-4FC3-87A7-356B35931A9C}" srcOrd="0" destOrd="0" presId="urn:microsoft.com/office/officeart/2005/8/layout/process4"/>
    <dgm:cxn modelId="{1C4C13D2-D3D3-4B0C-B362-1C3560848C81}" type="presParOf" srcId="{4C4EE023-4A9D-4FC3-87A7-356B35931A9C}" destId="{EC0F96B8-B1F0-4C57-A66B-7D4E0575A5BE}" srcOrd="0" destOrd="0" presId="urn:microsoft.com/office/officeart/2005/8/layout/process4"/>
    <dgm:cxn modelId="{7DCC5101-616A-4534-B735-04FC8C0EF918}" type="presParOf" srcId="{4C4EE023-4A9D-4FC3-87A7-356B35931A9C}" destId="{1EB89B37-C581-4A9C-AFE2-02A3FBBA8661}" srcOrd="1" destOrd="0" presId="urn:microsoft.com/office/officeart/2005/8/layout/process4"/>
    <dgm:cxn modelId="{B7A70225-BEC1-49C6-9F89-1E00DFE49DC1}" type="presParOf" srcId="{4C4EE023-4A9D-4FC3-87A7-356B35931A9C}" destId="{AF87A77A-3FC1-4A9C-ACDD-6212ED77279E}" srcOrd="2" destOrd="0" presId="urn:microsoft.com/office/officeart/2005/8/layout/process4"/>
    <dgm:cxn modelId="{E4C4EF53-DAD0-4189-9AB8-1C7F4B2C9153}" type="presParOf" srcId="{AF87A77A-3FC1-4A9C-ACDD-6212ED77279E}" destId="{25D688F3-7B8E-43A0-BA28-986AE1F7643F}" srcOrd="0" destOrd="0" presId="urn:microsoft.com/office/officeart/2005/8/layout/process4"/>
    <dgm:cxn modelId="{1FAFEC76-6E1E-4972-8B4C-743D72D23265}" type="presParOf" srcId="{AF87A77A-3FC1-4A9C-ACDD-6212ED77279E}" destId="{708AD440-6052-4583-AD9D-EB0D5691493E}" srcOrd="1" destOrd="0" presId="urn:microsoft.com/office/officeart/2005/8/layout/process4"/>
    <dgm:cxn modelId="{18A6AC6A-D537-45DF-BD57-C2316DA0A41A}" type="presParOf" srcId="{6D97C5AB-C496-4F6E-BF76-8B6B8ED30605}" destId="{F03A71A3-8895-4D4D-AE47-C97685D5C25F}" srcOrd="1" destOrd="0" presId="urn:microsoft.com/office/officeart/2005/8/layout/process4"/>
    <dgm:cxn modelId="{030AADDF-9EFD-4CE5-805E-02E186EE259E}" type="presParOf" srcId="{6D97C5AB-C496-4F6E-BF76-8B6B8ED30605}" destId="{A7E938D1-79AE-4D63-BE1C-036D3FCDCAE7}" srcOrd="2" destOrd="0" presId="urn:microsoft.com/office/officeart/2005/8/layout/process4"/>
    <dgm:cxn modelId="{F9CD4F51-3EB7-4D11-8E12-8528D26E5FC6}" type="presParOf" srcId="{A7E938D1-79AE-4D63-BE1C-036D3FCDCAE7}" destId="{CEC15DDE-4E7F-498B-80A2-5AA32F0116F8}" srcOrd="0" destOrd="0" presId="urn:microsoft.com/office/officeart/2005/8/layout/process4"/>
    <dgm:cxn modelId="{A8A3B561-F5E4-411A-8106-773CE4C9CB4E}" type="presParOf" srcId="{A7E938D1-79AE-4D63-BE1C-036D3FCDCAE7}" destId="{E1ABC7CE-1566-41AC-980F-F8A96C15460F}" srcOrd="1" destOrd="0" presId="urn:microsoft.com/office/officeart/2005/8/layout/process4"/>
    <dgm:cxn modelId="{8E6413F9-2334-49EC-9495-A9C2C14391D6}" type="presParOf" srcId="{A7E938D1-79AE-4D63-BE1C-036D3FCDCAE7}" destId="{33613084-3411-4BB2-8AEB-9EC16490DD8D}" srcOrd="2" destOrd="0" presId="urn:microsoft.com/office/officeart/2005/8/layout/process4"/>
    <dgm:cxn modelId="{14C72403-CD27-46E7-8356-5BCEBBA07AE3}" type="presParOf" srcId="{33613084-3411-4BB2-8AEB-9EC16490DD8D}" destId="{EDED0D18-F32E-43F6-AA9D-EEDE7C4A07F9}" srcOrd="0" destOrd="0" presId="urn:microsoft.com/office/officeart/2005/8/layout/process4"/>
    <dgm:cxn modelId="{B86F8F9C-C5BF-4B90-B0DB-AB8254B01DAE}" type="presParOf" srcId="{33613084-3411-4BB2-8AEB-9EC16490DD8D}" destId="{364D5092-77AC-4A5E-ACAE-CB5E68808D21}" srcOrd="1" destOrd="0" presId="urn:microsoft.com/office/officeart/2005/8/layout/process4"/>
    <dgm:cxn modelId="{2628603C-4ECC-4E25-A92E-1C1177C338A3}" type="presParOf" srcId="{6D97C5AB-C496-4F6E-BF76-8B6B8ED30605}" destId="{9E1F0E59-C0E5-4F54-B2F4-6822EA491E5D}" srcOrd="3" destOrd="0" presId="urn:microsoft.com/office/officeart/2005/8/layout/process4"/>
    <dgm:cxn modelId="{3FDDD7F3-DD5D-4711-AC1E-BF72AFC107F2}" type="presParOf" srcId="{6D97C5AB-C496-4F6E-BF76-8B6B8ED30605}" destId="{FF97C9FC-DEBD-4742-A418-63C37CDCF0A3}" srcOrd="4" destOrd="0" presId="urn:microsoft.com/office/officeart/2005/8/layout/process4"/>
    <dgm:cxn modelId="{ABCA3FA8-54E1-4248-8E48-57E7F0017D32}" type="presParOf" srcId="{FF97C9FC-DEBD-4742-A418-63C37CDCF0A3}" destId="{1BDEF9B1-A15C-423E-AB09-877DA10861D4}" srcOrd="0" destOrd="0" presId="urn:microsoft.com/office/officeart/2005/8/layout/process4"/>
    <dgm:cxn modelId="{817A664E-042D-4B48-8857-C48A84480ED9}" type="presParOf" srcId="{FF97C9FC-DEBD-4742-A418-63C37CDCF0A3}" destId="{84BBC4D6-C6F6-4E48-B276-5F6C20E65E3A}" srcOrd="1" destOrd="0" presId="urn:microsoft.com/office/officeart/2005/8/layout/process4"/>
    <dgm:cxn modelId="{7F6F96A3-38B7-429E-B210-E1EBBCF3C58E}" type="presParOf" srcId="{FF97C9FC-DEBD-4742-A418-63C37CDCF0A3}" destId="{E9E7FA9F-BB68-486C-8468-78668DAC177A}" srcOrd="2" destOrd="0" presId="urn:microsoft.com/office/officeart/2005/8/layout/process4"/>
    <dgm:cxn modelId="{556011E6-5F26-46EE-A255-BA7A79618734}" type="presParOf" srcId="{E9E7FA9F-BB68-486C-8468-78668DAC177A}" destId="{AB3A585D-FA98-481C-AB62-B7994365A7DB}" srcOrd="0" destOrd="0" presId="urn:microsoft.com/office/officeart/2005/8/layout/process4"/>
    <dgm:cxn modelId="{40A7F539-5488-4E6A-8D3A-B9C524EAFD0A}" type="presParOf" srcId="{E9E7FA9F-BB68-486C-8468-78668DAC177A}" destId="{1C333D5C-50F4-4178-81A4-FD63A072153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89B37-C581-4A9C-AFE2-02A3FBBA8661}">
      <dsp:nvSpPr>
        <dsp:cNvPr id="0" name=""/>
        <dsp:cNvSpPr/>
      </dsp:nvSpPr>
      <dsp:spPr>
        <a:xfrm>
          <a:off x="0" y="3344806"/>
          <a:ext cx="8784976" cy="109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Проведение урока-исследования</a:t>
          </a:r>
          <a:endParaRPr lang="ru-RU" sz="2100" b="1" kern="1200" dirty="0"/>
        </a:p>
      </dsp:txBody>
      <dsp:txXfrm>
        <a:off x="0" y="3344806"/>
        <a:ext cx="8784976" cy="592691"/>
      </dsp:txXfrm>
    </dsp:sp>
    <dsp:sp modelId="{25D688F3-7B8E-43A0-BA28-986AE1F7643F}">
      <dsp:nvSpPr>
        <dsp:cNvPr id="0" name=""/>
        <dsp:cNvSpPr/>
      </dsp:nvSpPr>
      <dsp:spPr>
        <a:xfrm>
          <a:off x="0" y="3816389"/>
          <a:ext cx="4392487" cy="7031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Соблюдение всех этапов исследования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(проблема, тема, цель, задачи, объект, предмет, гипотеза, подтверждение гипотезы, выводы)</a:t>
          </a:r>
          <a:endParaRPr lang="ru-RU" sz="1600" kern="1200" dirty="0"/>
        </a:p>
      </dsp:txBody>
      <dsp:txXfrm>
        <a:off x="0" y="3816389"/>
        <a:ext cx="4392487" cy="703199"/>
      </dsp:txXfrm>
    </dsp:sp>
    <dsp:sp modelId="{708AD440-6052-4583-AD9D-EB0D5691493E}">
      <dsp:nvSpPr>
        <dsp:cNvPr id="0" name=""/>
        <dsp:cNvSpPr/>
      </dsp:nvSpPr>
      <dsp:spPr>
        <a:xfrm>
          <a:off x="4392488" y="3802647"/>
          <a:ext cx="4392487" cy="73385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Интерпретируют полученные результаты для формулировки общего вывода.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392488" y="3802647"/>
        <a:ext cx="4392487" cy="733856"/>
      </dsp:txXfrm>
    </dsp:sp>
    <dsp:sp modelId="{E1ABC7CE-1566-41AC-980F-F8A96C15460F}">
      <dsp:nvSpPr>
        <dsp:cNvPr id="0" name=""/>
        <dsp:cNvSpPr/>
      </dsp:nvSpPr>
      <dsp:spPr>
        <a:xfrm rot="10800000">
          <a:off x="0" y="1673196"/>
          <a:ext cx="8784976" cy="168807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Разработка технологической карты урока</a:t>
          </a:r>
          <a:endParaRPr lang="ru-RU" sz="2100" b="1" kern="1200" dirty="0"/>
        </a:p>
      </dsp:txBody>
      <dsp:txXfrm rot="-10800000">
        <a:off x="0" y="1673196"/>
        <a:ext cx="8784976" cy="592513"/>
      </dsp:txXfrm>
    </dsp:sp>
    <dsp:sp modelId="{EDED0D18-F32E-43F6-AA9D-EEDE7C4A07F9}">
      <dsp:nvSpPr>
        <dsp:cNvPr id="0" name=""/>
        <dsp:cNvSpPr/>
      </dsp:nvSpPr>
      <dsp:spPr>
        <a:xfrm>
          <a:off x="0" y="2214800"/>
          <a:ext cx="4392487" cy="60655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Определение темы, проблемы исследования</a:t>
          </a:r>
          <a:endParaRPr lang="ru-RU" sz="1800" kern="1200" dirty="0"/>
        </a:p>
      </dsp:txBody>
      <dsp:txXfrm>
        <a:off x="0" y="2214800"/>
        <a:ext cx="4392487" cy="606553"/>
      </dsp:txXfrm>
    </dsp:sp>
    <dsp:sp modelId="{364D5092-77AC-4A5E-ACAE-CB5E68808D21}">
      <dsp:nvSpPr>
        <dsp:cNvPr id="0" name=""/>
        <dsp:cNvSpPr/>
      </dsp:nvSpPr>
      <dsp:spPr>
        <a:xfrm>
          <a:off x="4392488" y="2214800"/>
          <a:ext cx="4392487" cy="60655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Подготовительная работа по формированию необходимой системы знаний по теме исследования   </a:t>
          </a:r>
          <a:endParaRPr lang="ru-RU" sz="1600" kern="1200" dirty="0"/>
        </a:p>
      </dsp:txBody>
      <dsp:txXfrm>
        <a:off x="4392488" y="2214800"/>
        <a:ext cx="4392487" cy="606553"/>
      </dsp:txXfrm>
    </dsp:sp>
    <dsp:sp modelId="{84BBC4D6-C6F6-4E48-B276-5F6C20E65E3A}">
      <dsp:nvSpPr>
        <dsp:cNvPr id="0" name=""/>
        <dsp:cNvSpPr/>
      </dsp:nvSpPr>
      <dsp:spPr>
        <a:xfrm rot="10800000">
          <a:off x="0" y="1586"/>
          <a:ext cx="8784976" cy="168807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Анализ</a:t>
          </a:r>
          <a:r>
            <a:rPr lang="ru-RU" sz="2200" kern="1200" dirty="0" smtClean="0"/>
            <a:t> </a:t>
          </a:r>
          <a:r>
            <a:rPr lang="ru-RU" sz="2400" b="1" kern="1200" dirty="0" smtClean="0"/>
            <a:t>рабочей</a:t>
          </a:r>
          <a:r>
            <a:rPr lang="ru-RU" sz="2200" kern="1200" dirty="0" smtClean="0"/>
            <a:t> </a:t>
          </a:r>
          <a:r>
            <a:rPr lang="ru-RU" sz="2200" b="1" kern="1200" dirty="0" smtClean="0"/>
            <a:t>программы</a:t>
          </a:r>
          <a:endParaRPr lang="ru-RU" sz="2200" b="1" kern="1200" dirty="0"/>
        </a:p>
      </dsp:txBody>
      <dsp:txXfrm rot="-10800000">
        <a:off x="0" y="1586"/>
        <a:ext cx="8784976" cy="592513"/>
      </dsp:txXfrm>
    </dsp:sp>
    <dsp:sp modelId="{AB3A585D-FA98-481C-AB62-B7994365A7DB}">
      <dsp:nvSpPr>
        <dsp:cNvPr id="0" name=""/>
        <dsp:cNvSpPr/>
      </dsp:nvSpPr>
      <dsp:spPr>
        <a:xfrm>
          <a:off x="906" y="594100"/>
          <a:ext cx="4246643" cy="50473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Определение тем уроков - исследований</a:t>
          </a:r>
          <a:endParaRPr lang="ru-RU" sz="1800" kern="1200" dirty="0"/>
        </a:p>
      </dsp:txBody>
      <dsp:txXfrm>
        <a:off x="906" y="594100"/>
        <a:ext cx="4246643" cy="504733"/>
      </dsp:txXfrm>
    </dsp:sp>
    <dsp:sp modelId="{1C333D5C-50F4-4178-81A4-FD63A0721534}">
      <dsp:nvSpPr>
        <dsp:cNvPr id="0" name=""/>
        <dsp:cNvSpPr/>
      </dsp:nvSpPr>
      <dsp:spPr>
        <a:xfrm>
          <a:off x="4247550" y="594100"/>
          <a:ext cx="4536519" cy="50473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Составление графика проведения уроков исследований</a:t>
          </a:r>
          <a:endParaRPr lang="ru-RU" sz="1800" kern="1200" dirty="0"/>
        </a:p>
      </dsp:txBody>
      <dsp:txXfrm>
        <a:off x="4247550" y="594100"/>
        <a:ext cx="4536519" cy="504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em21.info/info/208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848872" cy="2066983"/>
          </a:xfrm>
        </p:spPr>
        <p:txBody>
          <a:bodyPr/>
          <a:lstStyle/>
          <a:p>
            <a:r>
              <a:rPr lang="ru-RU" sz="3600" b="1" dirty="0" smtClean="0">
                <a:effectLst/>
              </a:rPr>
              <a:t>Мастер-класс </a:t>
            </a:r>
            <a:br>
              <a:rPr lang="ru-RU" sz="3600" b="1" dirty="0" smtClean="0">
                <a:effectLst/>
              </a:rPr>
            </a:br>
            <a:r>
              <a:rPr lang="ru-RU" sz="4400" b="1" dirty="0" smtClean="0">
                <a:effectLst/>
              </a:rPr>
              <a:t>«Проектирование </a:t>
            </a:r>
            <a:br>
              <a:rPr lang="ru-RU" sz="4400" b="1" dirty="0" smtClean="0">
                <a:effectLst/>
              </a:rPr>
            </a:br>
            <a:r>
              <a:rPr lang="ru-RU" sz="4400" b="1" dirty="0" smtClean="0">
                <a:effectLst/>
              </a:rPr>
              <a:t>урока </a:t>
            </a:r>
            <a:r>
              <a:rPr lang="ru-RU" sz="4400" b="1" dirty="0">
                <a:effectLst/>
              </a:rPr>
              <a:t>– </a:t>
            </a:r>
            <a:r>
              <a:rPr lang="ru-RU" sz="4400" b="1" dirty="0" smtClean="0">
                <a:effectLst/>
              </a:rPr>
              <a:t>исследования»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869160"/>
            <a:ext cx="5608712" cy="1368152"/>
          </a:xfrm>
        </p:spPr>
        <p:txBody>
          <a:bodyPr/>
          <a:lstStyle/>
          <a:p>
            <a:r>
              <a:rPr lang="ru-RU" dirty="0" err="1">
                <a:effectLst/>
              </a:rPr>
              <a:t>Чулочникова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О. В., </a:t>
            </a:r>
            <a:r>
              <a:rPr lang="ru-RU" dirty="0">
                <a:effectLst/>
              </a:rPr>
              <a:t>учитель химии, 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МБОУ </a:t>
            </a:r>
            <a:r>
              <a:rPr lang="ru-RU" dirty="0">
                <a:effectLst/>
              </a:rPr>
              <a:t>«</a:t>
            </a:r>
            <a:r>
              <a:rPr lang="ru-RU" dirty="0" err="1">
                <a:effectLst/>
              </a:rPr>
              <a:t>Танзыбейская</a:t>
            </a:r>
            <a:r>
              <a:rPr lang="ru-RU" dirty="0">
                <a:effectLst/>
              </a:rPr>
              <a:t> СШ»</a:t>
            </a:r>
            <a:endParaRPr lang="ru-RU" b="1" i="1" dirty="0">
              <a:effectLst/>
            </a:endParaRPr>
          </a:p>
          <a:p>
            <a:r>
              <a:rPr lang="ru-RU" dirty="0">
                <a:effectLst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4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4808857" cy="4464496"/>
          </a:xfrm>
        </p:spPr>
        <p:txBody>
          <a:bodyPr/>
          <a:lstStyle/>
          <a:p>
            <a:r>
              <a:rPr lang="ru-RU" sz="2800" b="1" dirty="0"/>
              <a:t>Объектом</a:t>
            </a:r>
            <a:r>
              <a:rPr lang="ru-RU" sz="2800" dirty="0"/>
              <a:t> исследования - это то, что ты изучаешь (явление, процесс, художественное произведение).</a:t>
            </a:r>
          </a:p>
          <a:p>
            <a:r>
              <a:rPr lang="ru-RU" sz="2800" b="1" dirty="0"/>
              <a:t>Предмет</a:t>
            </a:r>
            <a:r>
              <a:rPr lang="ru-RU" sz="2800" dirty="0"/>
              <a:t> – свойство или характеристика объекта исследования.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70156"/>
            <a:ext cx="8496944" cy="1054250"/>
          </a:xfrm>
        </p:spPr>
        <p:txBody>
          <a:bodyPr/>
          <a:lstStyle/>
          <a:p>
            <a:r>
              <a:rPr lang="ru-RU" sz="4400" b="1" dirty="0"/>
              <a:t>П</a:t>
            </a:r>
            <a:r>
              <a:rPr lang="ru-RU" sz="4400" b="1" dirty="0" smtClean="0"/>
              <a:t>редмет </a:t>
            </a:r>
            <a:r>
              <a:rPr lang="ru-RU" sz="4400" b="1" dirty="0"/>
              <a:t>и объект исследования</a:t>
            </a:r>
            <a:endParaRPr lang="ru-RU" sz="4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8880"/>
            <a:ext cx="3864768" cy="386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551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3" cy="47525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dirty="0" smtClean="0"/>
              <a:t>Формулируем  гипотезу </a:t>
            </a:r>
            <a:r>
              <a:rPr lang="ru-RU" sz="2900" dirty="0"/>
              <a:t>на основе ранее выдвинутых версий, используя конструкции.</a:t>
            </a:r>
          </a:p>
          <a:p>
            <a:r>
              <a:rPr lang="ru-RU" sz="2900" b="1" dirty="0"/>
              <a:t>Гипотеза</a:t>
            </a:r>
            <a:r>
              <a:rPr lang="ru-RU" sz="2900" dirty="0"/>
              <a:t> формулируется как утверждение, истинность или ложность которого может быть установлена в ходе планируемой работы.</a:t>
            </a:r>
          </a:p>
          <a:p>
            <a:pPr marL="0" indent="0">
              <a:buNone/>
            </a:pPr>
            <a:r>
              <a:rPr lang="ru-RU" sz="2900" dirty="0"/>
              <a:t>Требования к гипотезе:</a:t>
            </a:r>
          </a:p>
          <a:p>
            <a:pPr marL="0" indent="0">
              <a:buNone/>
            </a:pPr>
            <a:r>
              <a:rPr lang="ru-RU" sz="2900" dirty="0"/>
              <a:t>1.	В гипотезу включают понятия и категории, являющейся неоднозначными;</a:t>
            </a:r>
          </a:p>
          <a:p>
            <a:pPr marL="0" indent="0">
              <a:buNone/>
            </a:pPr>
            <a:r>
              <a:rPr lang="ru-RU" sz="2900" dirty="0"/>
              <a:t>2.	Гипотеза должна соответствовать фактам, быть проверяемой и соответствовать широкому кругу явлений;</a:t>
            </a:r>
          </a:p>
          <a:p>
            <a:pPr marL="0" indent="0">
              <a:buNone/>
            </a:pPr>
            <a:r>
              <a:rPr lang="ru-RU" sz="2900" dirty="0"/>
              <a:t>3.	Правдоподобность, т.е. соответствие уже имеющимся знаниям по проблеме.</a:t>
            </a:r>
          </a:p>
          <a:p>
            <a:pPr marL="0" indent="0">
              <a:buNone/>
            </a:pPr>
            <a:r>
              <a:rPr lang="ru-RU" sz="2900" dirty="0"/>
              <a:t>Схемы гипотезы </a:t>
            </a:r>
          </a:p>
          <a:p>
            <a:r>
              <a:rPr lang="ru-RU" sz="2900" dirty="0" smtClean="0"/>
              <a:t>Если</a:t>
            </a:r>
            <a:r>
              <a:rPr lang="ru-RU" sz="2900" dirty="0"/>
              <a:t>…, то…</a:t>
            </a:r>
          </a:p>
          <a:p>
            <a:r>
              <a:rPr lang="ru-RU" sz="2900" dirty="0" smtClean="0"/>
              <a:t>Так </a:t>
            </a:r>
            <a:r>
              <a:rPr lang="ru-RU" sz="2900" dirty="0"/>
              <a:t>как…, то…</a:t>
            </a:r>
          </a:p>
          <a:p>
            <a:r>
              <a:rPr lang="ru-RU" sz="2900" dirty="0" smtClean="0"/>
              <a:t>Можно </a:t>
            </a:r>
            <a:r>
              <a:rPr lang="ru-RU" sz="2900" dirty="0"/>
              <a:t>предположить, что</a:t>
            </a:r>
            <a:r>
              <a:rPr lang="ru-RU" sz="2900" dirty="0" smtClean="0"/>
              <a:t>…</a:t>
            </a:r>
            <a:endParaRPr lang="ru-RU" sz="2900" dirty="0"/>
          </a:p>
          <a:p>
            <a:pPr marL="0" indent="0">
              <a:buNone/>
            </a:pPr>
            <a:r>
              <a:rPr lang="ru-RU" sz="2900" b="1" dirty="0"/>
              <a:t>Задание 4</a:t>
            </a:r>
            <a:r>
              <a:rPr lang="ru-RU" sz="2900" dirty="0"/>
              <a:t>. Сформулируйте гипотезу данного исследования.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834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48347"/>
            <a:ext cx="8784975" cy="434900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1865 году Н. Н. Бекетов защитил докторскую диссертацию на тему «Исследование над явлениями вытеснения одних элементов другими». Проанализируйте фрагмент химического эксперимента, выполненного Бекетовым. Цинк способен вытеснять железо из растворов солей </a:t>
            </a:r>
            <a:r>
              <a:rPr lang="ru-RU" dirty="0" err="1"/>
              <a:t>Zn</a:t>
            </a:r>
            <a:r>
              <a:rPr lang="ru-RU" dirty="0"/>
              <a:t> + FeSO</a:t>
            </a:r>
            <a:r>
              <a:rPr lang="ru-RU" baseline="-25000" dirty="0"/>
              <a:t>4</a:t>
            </a:r>
            <a:r>
              <a:rPr lang="ru-RU" dirty="0"/>
              <a:t> = ZnSO</a:t>
            </a:r>
            <a:r>
              <a:rPr lang="ru-RU" baseline="-25000" dirty="0"/>
              <a:t>4</a:t>
            </a:r>
            <a:r>
              <a:rPr lang="ru-RU" dirty="0"/>
              <a:t> + </a:t>
            </a:r>
            <a:r>
              <a:rPr lang="ru-RU" dirty="0" err="1"/>
              <a:t>Fe</a:t>
            </a:r>
            <a:r>
              <a:rPr lang="ru-RU" dirty="0"/>
              <a:t>. Проведение реакции в обратном направлении невозможно. В свою очередь железо вытесняет медь из растворов солей меди:  </a:t>
            </a:r>
            <a:r>
              <a:rPr lang="ru-RU" dirty="0" err="1"/>
              <a:t>Fe</a:t>
            </a:r>
            <a:r>
              <a:rPr lang="ru-RU" dirty="0"/>
              <a:t> + CuSO</a:t>
            </a:r>
            <a:r>
              <a:rPr lang="ru-RU" baseline="-25000" dirty="0"/>
              <a:t>4</a:t>
            </a:r>
            <a:r>
              <a:rPr lang="ru-RU" dirty="0"/>
              <a:t> = FeSO</a:t>
            </a:r>
            <a:r>
              <a:rPr lang="ru-RU" baseline="-25000" dirty="0"/>
              <a:t>4</a:t>
            </a:r>
            <a:r>
              <a:rPr lang="ru-RU" dirty="0"/>
              <a:t> + </a:t>
            </a:r>
            <a:r>
              <a:rPr lang="ru-RU" dirty="0" err="1"/>
              <a:t>Cu</a:t>
            </a:r>
            <a:r>
              <a:rPr lang="ru-RU" dirty="0"/>
              <a:t> На основании проведенных экспериментов Н. Н. Бекетов, составил ряд </a:t>
            </a:r>
            <a:r>
              <a:rPr lang="ru-RU" u="sng" dirty="0">
                <a:hlinkClick r:id="rId2"/>
              </a:rPr>
              <a:t>активности металлов</a:t>
            </a:r>
            <a:r>
              <a:rPr lang="ru-RU" u="sng" dirty="0"/>
              <a:t>, который</a:t>
            </a:r>
            <a:r>
              <a:rPr lang="ru-RU" dirty="0"/>
              <a:t> называют электрохимическим рядом напряжений металлов. </a:t>
            </a:r>
          </a:p>
          <a:p>
            <a:r>
              <a:rPr lang="ru-RU" dirty="0" err="1"/>
              <a:t>Li</a:t>
            </a:r>
            <a:r>
              <a:rPr lang="ru-RU" dirty="0"/>
              <a:t> → </a:t>
            </a:r>
            <a:r>
              <a:rPr lang="ru-RU" dirty="0" err="1"/>
              <a:t>Rb</a:t>
            </a:r>
            <a:r>
              <a:rPr lang="ru-RU" dirty="0"/>
              <a:t> → K → </a:t>
            </a:r>
            <a:r>
              <a:rPr lang="ru-RU" dirty="0" err="1"/>
              <a:t>Ba</a:t>
            </a:r>
            <a:r>
              <a:rPr lang="ru-RU" dirty="0"/>
              <a:t> → </a:t>
            </a:r>
            <a:r>
              <a:rPr lang="ru-RU" dirty="0" err="1"/>
              <a:t>Sr</a:t>
            </a:r>
            <a:r>
              <a:rPr lang="ru-RU" dirty="0"/>
              <a:t> → </a:t>
            </a:r>
            <a:r>
              <a:rPr lang="ru-RU" dirty="0" err="1"/>
              <a:t>Ca</a:t>
            </a:r>
            <a:r>
              <a:rPr lang="ru-RU" dirty="0"/>
              <a:t> → </a:t>
            </a:r>
            <a:r>
              <a:rPr lang="ru-RU" dirty="0" err="1"/>
              <a:t>Na</a:t>
            </a:r>
            <a:r>
              <a:rPr lang="ru-RU" dirty="0"/>
              <a:t> → </a:t>
            </a:r>
            <a:r>
              <a:rPr lang="ru-RU" dirty="0" err="1"/>
              <a:t>Mg</a:t>
            </a:r>
            <a:r>
              <a:rPr lang="ru-RU" dirty="0"/>
              <a:t> → </a:t>
            </a:r>
            <a:r>
              <a:rPr lang="ru-RU" dirty="0" err="1"/>
              <a:t>Al</a:t>
            </a:r>
            <a:r>
              <a:rPr lang="ru-RU" dirty="0"/>
              <a:t> → </a:t>
            </a:r>
            <a:r>
              <a:rPr lang="ru-RU" dirty="0" err="1"/>
              <a:t>Mn</a:t>
            </a:r>
            <a:r>
              <a:rPr lang="ru-RU" dirty="0"/>
              <a:t> → </a:t>
            </a:r>
            <a:r>
              <a:rPr lang="ru-RU" dirty="0" err="1"/>
              <a:t>Zn</a:t>
            </a:r>
            <a:r>
              <a:rPr lang="ru-RU" dirty="0"/>
              <a:t> → </a:t>
            </a:r>
            <a:r>
              <a:rPr lang="ru-RU" dirty="0" err="1"/>
              <a:t>Cr</a:t>
            </a:r>
            <a:r>
              <a:rPr lang="ru-RU" dirty="0"/>
              <a:t> → </a:t>
            </a:r>
            <a:r>
              <a:rPr lang="ru-RU" dirty="0" err="1"/>
              <a:t>Fe</a:t>
            </a:r>
            <a:r>
              <a:rPr lang="ru-RU" dirty="0"/>
              <a:t> → </a:t>
            </a:r>
            <a:r>
              <a:rPr lang="ru-RU" dirty="0" err="1"/>
              <a:t>Cd</a:t>
            </a:r>
            <a:r>
              <a:rPr lang="ru-RU" dirty="0"/>
              <a:t> → </a:t>
            </a:r>
            <a:r>
              <a:rPr lang="ru-RU" dirty="0" err="1"/>
              <a:t>Co</a:t>
            </a:r>
            <a:r>
              <a:rPr lang="ru-RU" dirty="0"/>
              <a:t> → </a:t>
            </a:r>
            <a:r>
              <a:rPr lang="ru-RU" dirty="0" err="1"/>
              <a:t>Ni</a:t>
            </a:r>
            <a:r>
              <a:rPr lang="ru-RU" dirty="0"/>
              <a:t> → </a:t>
            </a:r>
            <a:r>
              <a:rPr lang="ru-RU" dirty="0" err="1"/>
              <a:t>Sn</a:t>
            </a:r>
            <a:r>
              <a:rPr lang="ru-RU" dirty="0"/>
              <a:t> → </a:t>
            </a:r>
            <a:r>
              <a:rPr lang="ru-RU" dirty="0" err="1"/>
              <a:t>Pb</a:t>
            </a:r>
            <a:r>
              <a:rPr lang="ru-RU" dirty="0"/>
              <a:t> → </a:t>
            </a:r>
            <a:r>
              <a:rPr lang="ru-RU" b="1" dirty="0"/>
              <a:t>H</a:t>
            </a:r>
            <a:r>
              <a:rPr lang="ru-RU" dirty="0"/>
              <a:t> → </a:t>
            </a:r>
            <a:r>
              <a:rPr lang="ru-RU" dirty="0" err="1"/>
              <a:t>Sb</a:t>
            </a:r>
            <a:r>
              <a:rPr lang="ru-RU" dirty="0"/>
              <a:t> → </a:t>
            </a:r>
            <a:r>
              <a:rPr lang="ru-RU" dirty="0" err="1"/>
              <a:t>Bi</a:t>
            </a:r>
            <a:r>
              <a:rPr lang="ru-RU" dirty="0"/>
              <a:t> → </a:t>
            </a:r>
            <a:r>
              <a:rPr lang="ru-RU" dirty="0" err="1"/>
              <a:t>Cu</a:t>
            </a:r>
            <a:r>
              <a:rPr lang="ru-RU" dirty="0"/>
              <a:t> → </a:t>
            </a:r>
            <a:r>
              <a:rPr lang="ru-RU" dirty="0" err="1"/>
              <a:t>Hg</a:t>
            </a:r>
            <a:r>
              <a:rPr lang="ru-RU" dirty="0"/>
              <a:t> → </a:t>
            </a:r>
            <a:r>
              <a:rPr lang="ru-RU" dirty="0" err="1"/>
              <a:t>Ag</a:t>
            </a:r>
            <a:r>
              <a:rPr lang="ru-RU" dirty="0"/>
              <a:t> → </a:t>
            </a:r>
            <a:r>
              <a:rPr lang="ru-RU" dirty="0" err="1"/>
              <a:t>Pd</a:t>
            </a:r>
            <a:r>
              <a:rPr lang="ru-RU" dirty="0"/>
              <a:t> → </a:t>
            </a:r>
            <a:r>
              <a:rPr lang="ru-RU" dirty="0" err="1"/>
              <a:t>Pt</a:t>
            </a:r>
            <a:r>
              <a:rPr lang="ru-RU" dirty="0"/>
              <a:t> → </a:t>
            </a:r>
            <a:r>
              <a:rPr lang="ru-RU" dirty="0" err="1"/>
              <a:t>Au</a:t>
            </a:r>
            <a:r>
              <a:rPr lang="ru-RU" dirty="0"/>
              <a:t>.</a:t>
            </a:r>
          </a:p>
          <a:p>
            <a:r>
              <a:rPr lang="ru-RU" dirty="0"/>
              <a:t> Этим рядом пользуются при рассмотрении химических свойств металлов.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80120"/>
          </a:xfrm>
        </p:spPr>
        <p:txBody>
          <a:bodyPr/>
          <a:lstStyle/>
          <a:p>
            <a:r>
              <a:rPr lang="ru-RU" sz="4400" b="1" dirty="0" smtClean="0"/>
              <a:t>Создание проблемной ситуации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13375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5.  </a:t>
            </a:r>
            <a:r>
              <a:rPr lang="ru-RU" dirty="0"/>
              <a:t>Используя имеющиеся реактивы и вещества: медную проволоку, нитрат серебра, сульфат магния смоделируйте эксперимент, подтверждающий истинность ряда напряжений </a:t>
            </a:r>
            <a:r>
              <a:rPr lang="ru-RU" dirty="0" smtClean="0"/>
              <a:t>металлов </a:t>
            </a:r>
            <a:r>
              <a:rPr lang="ru-RU" dirty="0"/>
              <a:t>Н. Н. Бекетова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Сделайте  вывод о взаимодействия металлов с солями на основе ряда активности металлов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Подтверждение или опровержение гипотезы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95211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Как аналитически и экспериментально определить особенности взаимодействие солей между собой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/>
              <a:t>Инструктаж по технике безопасности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Вам выданы растворы солей: </a:t>
            </a:r>
            <a:r>
              <a:rPr lang="ru-RU" dirty="0" err="1"/>
              <a:t>Ba</a:t>
            </a:r>
            <a:r>
              <a:rPr lang="ru-RU" dirty="0"/>
              <a:t>(NO</a:t>
            </a:r>
            <a:r>
              <a:rPr lang="ru-RU" baseline="-25000" dirty="0"/>
              <a:t>3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, PbCI</a:t>
            </a:r>
            <a:r>
              <a:rPr lang="ru-RU" baseline="-25000" dirty="0"/>
              <a:t>2</a:t>
            </a:r>
            <a:r>
              <a:rPr lang="ru-RU" dirty="0"/>
              <a:t>, MgSO</a:t>
            </a:r>
            <a:r>
              <a:rPr lang="ru-RU" baseline="-25000" dirty="0"/>
              <a:t>4</a:t>
            </a:r>
            <a:r>
              <a:rPr lang="ru-RU" dirty="0"/>
              <a:t>, </a:t>
            </a:r>
            <a:r>
              <a:rPr lang="ru-RU" dirty="0" err="1" smtClean="0"/>
              <a:t>NaCI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Задание: используя имеющиеся реактивы, осуществите самостоятельное исследование.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121225" cy="1054250"/>
          </a:xfrm>
        </p:spPr>
        <p:txBody>
          <a:bodyPr/>
          <a:lstStyle/>
          <a:p>
            <a:r>
              <a:rPr lang="ru-RU" sz="4400" b="1" dirty="0" smtClean="0"/>
              <a:t>Самостоятельное исследование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191491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236579"/>
              </p:ext>
            </p:extLst>
          </p:nvPr>
        </p:nvGraphicFramePr>
        <p:xfrm>
          <a:off x="539552" y="2348878"/>
          <a:ext cx="8136904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1105"/>
                <a:gridCol w="1935264"/>
                <a:gridCol w="1231531"/>
                <a:gridCol w="1511265"/>
                <a:gridCol w="1317739"/>
              </a:tblGrid>
              <a:tr h="1374109">
                <a:tc>
                  <a:txBody>
                    <a:bodyPr/>
                    <a:lstStyle/>
                    <a:p>
                      <a:pPr indent="-15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Реагенты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5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</a:t>
                      </a:r>
                      <a:r>
                        <a:rPr lang="ru-RU" sz="2400" dirty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NO</a:t>
                      </a:r>
                      <a:r>
                        <a:rPr lang="ru-RU" sz="2400" baseline="-25000" dirty="0">
                          <a:effectLst/>
                        </a:rPr>
                        <a:t>3</a:t>
                      </a:r>
                      <a:r>
                        <a:rPr lang="ru-RU" sz="2400" dirty="0">
                          <a:effectLst/>
                        </a:rPr>
                        <a:t>)</a:t>
                      </a:r>
                      <a:r>
                        <a:rPr lang="ru-RU" sz="2400" baseline="-25000" dirty="0">
                          <a:effectLst/>
                        </a:rPr>
                        <a:t>2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5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PbCI</a:t>
                      </a:r>
                      <a:r>
                        <a:rPr lang="ru-RU" sz="2400" baseline="-25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5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MgSO</a:t>
                      </a:r>
                      <a:r>
                        <a:rPr lang="ru-RU" sz="2400" baseline="-25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5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NaCI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</a:t>
                      </a:r>
                      <a:r>
                        <a:rPr lang="ru-RU" sz="2400">
                          <a:effectLst/>
                        </a:rPr>
                        <a:t>(</a:t>
                      </a:r>
                      <a:r>
                        <a:rPr lang="en-US" sz="2400">
                          <a:effectLst/>
                        </a:rPr>
                        <a:t>NO</a:t>
                      </a:r>
                      <a:r>
                        <a:rPr lang="ru-RU" sz="2400" baseline="-25000">
                          <a:effectLst/>
                        </a:rPr>
                        <a:t>3</a:t>
                      </a:r>
                      <a:r>
                        <a:rPr lang="ru-RU" sz="2400">
                          <a:effectLst/>
                        </a:rPr>
                        <a:t>)</a:t>
                      </a:r>
                      <a:r>
                        <a:rPr lang="ru-RU" sz="2400" baseline="-25000">
                          <a:effectLst/>
                        </a:rPr>
                        <a:t>2</a:t>
                      </a:r>
                      <a:r>
                        <a:rPr lang="ru-RU" sz="2400">
                          <a:effectLst/>
                        </a:rPr>
                        <a:t>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663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PbCI</a:t>
                      </a:r>
                      <a:r>
                        <a:rPr lang="ru-RU" sz="2400" baseline="-25000">
                          <a:effectLst/>
                        </a:rPr>
                        <a:t>2</a:t>
                      </a:r>
                      <a:r>
                        <a:rPr lang="ru-RU" sz="2400">
                          <a:effectLst/>
                        </a:rPr>
                        <a:t>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MgSO</a:t>
                      </a:r>
                      <a:r>
                        <a:rPr lang="ru-RU" sz="2400" baseline="-25000">
                          <a:effectLst/>
                        </a:rPr>
                        <a:t>4</a:t>
                      </a:r>
                      <a:r>
                        <a:rPr lang="ru-RU" sz="2400">
                          <a:effectLst/>
                        </a:rPr>
                        <a:t>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NaCI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70720"/>
            <a:ext cx="77048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проведении лабораторного опыта удобнее пользоваться матрицей: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53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3" cy="446449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	Выявлять проблему исследования и обозначать её актуальность.</a:t>
            </a:r>
          </a:p>
          <a:p>
            <a:r>
              <a:rPr lang="ru-RU" dirty="0"/>
              <a:t>2.	Формулировать гипотезу исследования и раскрывать её замысел.</a:t>
            </a:r>
          </a:p>
          <a:p>
            <a:r>
              <a:rPr lang="ru-RU" dirty="0"/>
              <a:t>3.	Планировать исследовательскую работу.</a:t>
            </a:r>
          </a:p>
          <a:p>
            <a:r>
              <a:rPr lang="ru-RU" dirty="0"/>
              <a:t>4.	Вести исследование, поэтапно контролируя его и корректируя результаты работы.</a:t>
            </a:r>
          </a:p>
          <a:p>
            <a:r>
              <a:rPr lang="ru-RU" dirty="0"/>
              <a:t>5.	Подводить итоги работы как конечного продукта.</a:t>
            </a:r>
          </a:p>
          <a:p>
            <a:r>
              <a:rPr lang="ru-RU" dirty="0"/>
              <a:t>6.	Представлять результаты исследования заинтересованной публике для обсуждения и возможного использования на </a:t>
            </a:r>
            <a:r>
              <a:rPr lang="ru-RU" dirty="0" smtClean="0"/>
              <a:t>практике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91750"/>
          </a:xfrm>
        </p:spPr>
        <p:txBody>
          <a:bodyPr/>
          <a:lstStyle/>
          <a:p>
            <a:r>
              <a:rPr lang="ru-RU" sz="4000" b="1" dirty="0" smtClean="0"/>
              <a:t>Универсальные учебные действия учащихся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33452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48347"/>
            <a:ext cx="8496943" cy="4132981"/>
          </a:xfrm>
        </p:spPr>
        <p:txBody>
          <a:bodyPr/>
          <a:lstStyle/>
          <a:p>
            <a:r>
              <a:rPr lang="ru-RU" sz="3200" dirty="0"/>
              <a:t>- Что должен знать и уметь учитель, который решил заниматься с учащимися исследовательской деятельностью?</a:t>
            </a:r>
          </a:p>
          <a:p>
            <a:r>
              <a:rPr lang="ru-RU" sz="3200" dirty="0"/>
              <a:t>-  Считаете ли вы эффективным использование исследовательской деятельности для формирования УУД школьников?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71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248347"/>
            <a:ext cx="8496944" cy="43490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Цель: </a:t>
            </a:r>
            <a:r>
              <a:rPr lang="ru-RU" dirty="0"/>
              <a:t>повышение профессионального мастерства учителя через</a:t>
            </a:r>
            <a:r>
              <a:rPr lang="ru-RU" b="1" dirty="0"/>
              <a:t> о</a:t>
            </a:r>
            <a:r>
              <a:rPr lang="ru-RU" dirty="0"/>
              <a:t>рганизацию исследовательской деятельности учащихся на уроках в соответствии с требованиями ФГОС. </a:t>
            </a:r>
          </a:p>
          <a:p>
            <a:pPr marL="0" indent="0" algn="ctr"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dirty="0"/>
              <a:t>Определить отличительные особенности и этапы исследовательской деятельности учащихся на уроке.</a:t>
            </a:r>
          </a:p>
          <a:p>
            <a:pPr lvl="0"/>
            <a:r>
              <a:rPr lang="ru-RU" dirty="0"/>
              <a:t>Создать условия для приобретения опыта педагогами по проектированию уроков – исследований в соответствии с ФГОС.</a:t>
            </a:r>
          </a:p>
          <a:p>
            <a:pPr lvl="0"/>
            <a:r>
              <a:rPr lang="ru-RU" dirty="0"/>
              <a:t>Способствовать развитию способов взаимодействия в совместной исследовательской деятельности.</a:t>
            </a:r>
          </a:p>
          <a:p>
            <a:r>
              <a:rPr lang="ru-RU" b="1" dirty="0"/>
              <a:t>Ожидаемые результаты:</a:t>
            </a:r>
            <a:r>
              <a:rPr lang="ru-RU" dirty="0"/>
              <a:t> участники будут знать отличительные особенности и этапы исследовательской деятельности на уроках, смогут проектировать уроки - исследования.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04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48347"/>
            <a:ext cx="8568951" cy="4349005"/>
          </a:xfrm>
        </p:spPr>
        <p:txBody>
          <a:bodyPr>
            <a:normAutofit lnSpcReduction="10000"/>
          </a:bodyPr>
          <a:lstStyle/>
          <a:p>
            <a:pPr marL="0" indent="722313">
              <a:buNone/>
            </a:pPr>
            <a:r>
              <a:rPr lang="ru-RU" b="1" dirty="0"/>
              <a:t>К</a:t>
            </a:r>
            <a:r>
              <a:rPr lang="ru-RU" b="1" dirty="0" smtClean="0"/>
              <a:t> </a:t>
            </a:r>
            <a:r>
              <a:rPr lang="ru-RU" b="1" dirty="0"/>
              <a:t>результатам формирования исследовательских умений обучающихся относятся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Обозначение проблемы с аргументированием её актуальности.</a:t>
            </a:r>
          </a:p>
          <a:p>
            <a:pPr lvl="0"/>
            <a:r>
              <a:rPr lang="ru-RU" dirty="0"/>
              <a:t>Самостоятельное проведение исследования на основе применения эмпирических методов (наблюдения и эксперимента).</a:t>
            </a:r>
          </a:p>
          <a:p>
            <a:pPr lvl="0"/>
            <a:r>
              <a:rPr lang="ru-RU" dirty="0"/>
              <a:t>Умение формулировать гипотезу исследования.</a:t>
            </a:r>
          </a:p>
          <a:p>
            <a:pPr lvl="0"/>
            <a:r>
              <a:rPr lang="ru-RU" dirty="0"/>
              <a:t>Организация исследования с целью проверки гипотез.</a:t>
            </a:r>
          </a:p>
          <a:p>
            <a:pPr lvl="0"/>
            <a:r>
              <a:rPr lang="ru-RU" dirty="0"/>
              <a:t>Подведение умозаключений и выводов при помощи аргументов.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70156"/>
            <a:ext cx="7761185" cy="770612"/>
          </a:xfrm>
        </p:spPr>
        <p:txBody>
          <a:bodyPr/>
          <a:lstStyle/>
          <a:p>
            <a:r>
              <a:rPr lang="ru-RU" sz="4800" b="1" dirty="0" smtClean="0"/>
              <a:t>Требования ФГОС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46938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054250"/>
          </a:xfrm>
        </p:spPr>
        <p:txBody>
          <a:bodyPr/>
          <a:lstStyle/>
          <a:p>
            <a:r>
              <a:rPr lang="ru-RU" sz="4000" b="1" dirty="0" smtClean="0"/>
              <a:t>Проектирование уроков -исследования</a:t>
            </a:r>
            <a:endParaRPr lang="ru-RU" sz="4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870167"/>
              </p:ext>
            </p:extLst>
          </p:nvPr>
        </p:nvGraphicFramePr>
        <p:xfrm>
          <a:off x="179512" y="2132856"/>
          <a:ext cx="87849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51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0057"/>
              </p:ext>
            </p:extLst>
          </p:nvPr>
        </p:nvGraphicFramePr>
        <p:xfrm>
          <a:off x="251520" y="1196754"/>
          <a:ext cx="8712968" cy="5498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633"/>
                <a:gridCol w="5127497"/>
                <a:gridCol w="2668838"/>
              </a:tblGrid>
              <a:tr h="463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Этап исследования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Результат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Проблема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Тема исследования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Цель и задачи исследования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6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Предмет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Объект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Гипотеза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Подтверждение </a:t>
                      </a:r>
                      <a:r>
                        <a:rPr lang="ru-RU" sz="2400" dirty="0" smtClean="0">
                          <a:effectLst/>
                        </a:rPr>
                        <a:t>гипотезы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(ход лабораторной работы)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Результаты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(уравнения возможных реакций)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Выводы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56263" cy="770612"/>
          </a:xfrm>
        </p:spPr>
        <p:txBody>
          <a:bodyPr/>
          <a:lstStyle/>
          <a:p>
            <a:r>
              <a:rPr lang="ru-RU" dirty="0" smtClean="0"/>
              <a:t>Карта исследователя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31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48347"/>
            <a:ext cx="8568951" cy="4204989"/>
          </a:xfrm>
        </p:spPr>
        <p:txBody>
          <a:bodyPr>
            <a:noAutofit/>
          </a:bodyPr>
          <a:lstStyle/>
          <a:p>
            <a:r>
              <a:rPr lang="ru-RU" sz="3200" dirty="0"/>
              <a:t>Э</a:t>
            </a:r>
            <a:r>
              <a:rPr lang="ru-RU" sz="3200" dirty="0" smtClean="0"/>
              <a:t>тап </a:t>
            </a:r>
            <a:r>
              <a:rPr lang="ru-RU" sz="3200" dirty="0"/>
              <a:t>урока – открытие новых знаний о взаимодействии солей с металлами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b="1" dirty="0" smtClean="0"/>
              <a:t>Ключевой вопрос:</a:t>
            </a:r>
            <a:endParaRPr lang="ru-RU" sz="3200" b="1" dirty="0"/>
          </a:p>
          <a:p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- Как неорганические соли реагируют с металлами?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- </a:t>
            </a:r>
            <a:r>
              <a:rPr lang="ru-RU" sz="3200" dirty="0"/>
              <a:t>Выдвигаем версии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/>
              <a:t>- Заполняем карту исследователя.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</p:spPr>
        <p:txBody>
          <a:bodyPr/>
          <a:lstStyle/>
          <a:p>
            <a:r>
              <a:rPr lang="ru-RU" sz="4800" dirty="0"/>
              <a:t>Ф</a:t>
            </a:r>
            <a:r>
              <a:rPr lang="ru-RU" sz="4800" dirty="0" smtClean="0"/>
              <a:t>рагмент </a:t>
            </a:r>
            <a:r>
              <a:rPr lang="ru-RU" sz="4800" dirty="0"/>
              <a:t>урока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>«</a:t>
            </a:r>
            <a:r>
              <a:rPr lang="ru-RU" sz="4800" b="1" dirty="0"/>
              <a:t>Химические свойства солей»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24284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48347"/>
            <a:ext cx="8424936" cy="434900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Вариант 1</a:t>
            </a:r>
            <a:r>
              <a:rPr lang="ru-RU" dirty="0"/>
              <a:t>. Формулируем проблему в виде проблемного вопроса. </a:t>
            </a:r>
          </a:p>
          <a:p>
            <a:r>
              <a:rPr lang="ru-RU" b="1" dirty="0">
                <a:solidFill>
                  <a:srgbClr val="C00000"/>
                </a:solidFill>
              </a:rPr>
              <a:t>Вариант 2.</a:t>
            </a:r>
            <a:r>
              <a:rPr lang="ru-RU" dirty="0"/>
              <a:t> Используем конструкцию противоречия:</a:t>
            </a:r>
          </a:p>
          <a:p>
            <a:pPr marL="0" indent="0">
              <a:buNone/>
              <a:tabLst>
                <a:tab pos="530225" algn="l"/>
              </a:tabLst>
            </a:pPr>
            <a:r>
              <a:rPr lang="ru-RU" dirty="0"/>
              <a:t>	между известным и неизвестным;</a:t>
            </a:r>
          </a:p>
          <a:p>
            <a:pPr marL="0" indent="0">
              <a:buNone/>
              <a:tabLst>
                <a:tab pos="530225" algn="l"/>
              </a:tabLst>
            </a:pPr>
            <a:r>
              <a:rPr lang="ru-RU" dirty="0"/>
              <a:t>	между знаниями и умениями;</a:t>
            </a:r>
          </a:p>
          <a:p>
            <a:pPr marL="0" indent="0">
              <a:buNone/>
              <a:tabLst>
                <a:tab pos="530225" algn="l"/>
              </a:tabLst>
            </a:pPr>
            <a:r>
              <a:rPr lang="ru-RU" dirty="0"/>
              <a:t>	между сложностью задачи и наличием способа ее решения</a:t>
            </a:r>
            <a:r>
              <a:rPr lang="ru-RU" dirty="0" smtClean="0"/>
              <a:t>.</a:t>
            </a:r>
          </a:p>
          <a:p>
            <a:pPr marL="0" indent="0">
              <a:buNone/>
              <a:tabLst>
                <a:tab pos="530225" algn="l"/>
              </a:tabLst>
            </a:pPr>
            <a:endParaRPr lang="ru-RU" dirty="0"/>
          </a:p>
          <a:p>
            <a:r>
              <a:rPr lang="ru-RU" b="1" dirty="0"/>
              <a:t>Задание 1.</a:t>
            </a:r>
            <a:r>
              <a:rPr lang="ru-RU" dirty="0"/>
              <a:t> Сформулируйте проблему исследования.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19742"/>
          </a:xfrm>
        </p:spPr>
        <p:txBody>
          <a:bodyPr/>
          <a:lstStyle/>
          <a:p>
            <a:r>
              <a:rPr lang="ru-RU" sz="4800" b="1" dirty="0" smtClean="0"/>
              <a:t>Формулирование проблемы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50466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538" y="2097699"/>
            <a:ext cx="5112569" cy="4608512"/>
          </a:xfrm>
        </p:spPr>
        <p:txBody>
          <a:bodyPr>
            <a:normAutofit fontScale="85000" lnSpcReduction="10000"/>
          </a:bodyPr>
          <a:lstStyle/>
          <a:p>
            <a:pPr marL="176213" indent="723900"/>
            <a:r>
              <a:rPr lang="ru-RU" sz="2800" dirty="0"/>
              <a:t>Выбор темы является ответственным этапом работы, так как правильно выбранная тема работы обеспечивает  успешное ее выполнение. </a:t>
            </a:r>
            <a:endParaRPr lang="ru-RU" sz="2800" dirty="0" smtClean="0"/>
          </a:p>
          <a:p>
            <a:pPr marL="176213" indent="723900"/>
            <a:r>
              <a:rPr lang="ru-RU" sz="2800" dirty="0" smtClean="0"/>
              <a:t>Тема </a:t>
            </a:r>
            <a:r>
              <a:rPr lang="ru-RU" sz="2800" dirty="0"/>
              <a:t>должна быть актуальна, отличаться новизной, направлять научный</a:t>
            </a:r>
            <a:r>
              <a:rPr lang="ru-RU" sz="2800" b="1" dirty="0"/>
              <a:t> </a:t>
            </a:r>
            <a:r>
              <a:rPr lang="ru-RU" sz="2800" dirty="0"/>
              <a:t>поиск еще неразрешенных проблем и вопросов. </a:t>
            </a:r>
            <a:endParaRPr lang="ru-RU" sz="2800" dirty="0" smtClean="0"/>
          </a:p>
          <a:p>
            <a:pPr marL="176213" indent="723900"/>
            <a:endParaRPr lang="ru-RU" sz="2800" dirty="0" smtClean="0"/>
          </a:p>
          <a:p>
            <a:pPr marL="176213" indent="723900"/>
            <a:r>
              <a:rPr lang="ru-RU" b="1" dirty="0"/>
              <a:t>Задание 2.</a:t>
            </a:r>
            <a:r>
              <a:rPr lang="ru-RU" dirty="0"/>
              <a:t>  Сформулируйте тему данного исследования, учитывая актуальность вопроса или проблемы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054250"/>
          </a:xfrm>
        </p:spPr>
        <p:txBody>
          <a:bodyPr/>
          <a:lstStyle/>
          <a:p>
            <a:r>
              <a:rPr lang="ru-RU" sz="4400" b="1" dirty="0" smtClean="0"/>
              <a:t>Определение </a:t>
            </a:r>
            <a:r>
              <a:rPr lang="ru-RU" sz="4400" b="1" dirty="0"/>
              <a:t>темы исследования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177" y="2132856"/>
            <a:ext cx="369607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00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1" cy="4536503"/>
          </a:xfrm>
        </p:spPr>
        <p:txBody>
          <a:bodyPr>
            <a:normAutofit fontScale="92500" lnSpcReduction="20000"/>
          </a:bodyPr>
          <a:lstStyle/>
          <a:p>
            <a:pPr marL="0" indent="176213">
              <a:buNone/>
            </a:pPr>
            <a:r>
              <a:rPr lang="ru-RU" b="1" dirty="0"/>
              <a:t>Цель</a:t>
            </a:r>
            <a:r>
              <a:rPr lang="ru-RU" dirty="0"/>
              <a:t> формулируется кратко и предельно точно, в смысловом отношении выражая то основное, что намеревается сделать исследователь, к какому конечному результату он стремиться.</a:t>
            </a:r>
          </a:p>
          <a:p>
            <a:pPr marL="0" indent="176213">
              <a:buNone/>
            </a:pPr>
            <a:r>
              <a:rPr lang="ru-RU" b="1" dirty="0"/>
              <a:t>Задачи </a:t>
            </a:r>
            <a:r>
              <a:rPr lang="ru-RU" dirty="0"/>
              <a:t>следует формулировать четко и кратко. Формулировка задач, как правило, начинается с глагола:</a:t>
            </a:r>
          </a:p>
          <a:p>
            <a:pPr lvl="0"/>
            <a:r>
              <a:rPr lang="ru-RU" dirty="0"/>
              <a:t>Изучить</a:t>
            </a:r>
          </a:p>
          <a:p>
            <a:pPr lvl="0"/>
            <a:r>
              <a:rPr lang="ru-RU" dirty="0"/>
              <a:t>Разработать</a:t>
            </a:r>
          </a:p>
          <a:p>
            <a:pPr lvl="0"/>
            <a:r>
              <a:rPr lang="ru-RU" dirty="0"/>
              <a:t>Выявить</a:t>
            </a:r>
          </a:p>
          <a:p>
            <a:pPr lvl="0"/>
            <a:r>
              <a:rPr lang="ru-RU" dirty="0"/>
              <a:t>Установить</a:t>
            </a:r>
          </a:p>
          <a:p>
            <a:pPr lvl="0"/>
            <a:r>
              <a:rPr lang="ru-RU" dirty="0"/>
              <a:t>Определить</a:t>
            </a:r>
          </a:p>
          <a:p>
            <a:pPr lvl="0"/>
            <a:r>
              <a:rPr lang="ru-RU" dirty="0"/>
              <a:t>Проверить</a:t>
            </a:r>
          </a:p>
          <a:p>
            <a:pPr lvl="0"/>
            <a:r>
              <a:rPr lang="ru-RU" dirty="0"/>
              <a:t>Доказать и т.д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b="1" dirty="0"/>
              <a:t>Задание 3.</a:t>
            </a:r>
            <a:r>
              <a:rPr lang="ru-RU" dirty="0"/>
              <a:t> Определите цель и задачи исследования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054250"/>
          </a:xfrm>
        </p:spPr>
        <p:txBody>
          <a:bodyPr/>
          <a:lstStyle/>
          <a:p>
            <a:r>
              <a:rPr lang="ru-RU" sz="4800" b="1" dirty="0" smtClean="0"/>
              <a:t>Цель и задачи исследования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346443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Другая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B1A6DE"/>
      </a:accent6>
      <a:hlink>
        <a:srgbClr val="410082"/>
      </a:hlink>
      <a:folHlink>
        <a:srgbClr val="932968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204</TotalTime>
  <Words>711</Words>
  <Application>Microsoft Office PowerPoint</Application>
  <PresentationFormat>Экран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Твердый переплет</vt:lpstr>
      <vt:lpstr>Мастер-класс  «Проектирование  урока – исследования»</vt:lpstr>
      <vt:lpstr>Цель и задачи</vt:lpstr>
      <vt:lpstr>Требования ФГОС</vt:lpstr>
      <vt:lpstr>Проектирование уроков -исследования</vt:lpstr>
      <vt:lpstr>Карта исследователя</vt:lpstr>
      <vt:lpstr>Фрагмент урока  «Химические свойства солей»</vt:lpstr>
      <vt:lpstr>Формулирование проблемы</vt:lpstr>
      <vt:lpstr>Определение темы исследования</vt:lpstr>
      <vt:lpstr>Цель и задачи исследования</vt:lpstr>
      <vt:lpstr>Предмет и объект исследования</vt:lpstr>
      <vt:lpstr>Гипотеза</vt:lpstr>
      <vt:lpstr>Создание проблемной ситуации</vt:lpstr>
      <vt:lpstr>Подтверждение или опровержение гипотезы</vt:lpstr>
      <vt:lpstr>Самостоятельное исследование</vt:lpstr>
      <vt:lpstr>Презентация PowerPoint</vt:lpstr>
      <vt:lpstr>Универсальные учебные действия учащихся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«Проектирование  урока – исследования  в соответствии с ФГОС»</dc:title>
  <dc:creator>Oksana</dc:creator>
  <cp:lastModifiedBy>Oksana</cp:lastModifiedBy>
  <cp:revision>10</cp:revision>
  <dcterms:created xsi:type="dcterms:W3CDTF">2024-04-18T05:06:41Z</dcterms:created>
  <dcterms:modified xsi:type="dcterms:W3CDTF">2024-04-26T16:59:45Z</dcterms:modified>
</cp:coreProperties>
</file>