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77" r:id="rId3"/>
    <p:sldId id="283" r:id="rId4"/>
    <p:sldId id="284" r:id="rId5"/>
    <p:sldId id="279" r:id="rId6"/>
    <p:sldId id="298" r:id="rId7"/>
    <p:sldId id="299" r:id="rId8"/>
    <p:sldId id="300" r:id="rId9"/>
    <p:sldId id="301" r:id="rId10"/>
    <p:sldId id="256" r:id="rId11"/>
    <p:sldId id="278" r:id="rId12"/>
    <p:sldId id="297" r:id="rId13"/>
    <p:sldId id="296" r:id="rId14"/>
    <p:sldId id="303" r:id="rId15"/>
    <p:sldId id="281" r:id="rId16"/>
    <p:sldId id="304" r:id="rId17"/>
    <p:sldId id="306" r:id="rId18"/>
    <p:sldId id="310" r:id="rId19"/>
    <p:sldId id="307" r:id="rId20"/>
    <p:sldId id="308" r:id="rId21"/>
    <p:sldId id="275" r:id="rId22"/>
    <p:sldId id="302" r:id="rId23"/>
    <p:sldId id="305" r:id="rId24"/>
    <p:sldId id="309" r:id="rId25"/>
    <p:sldId id="285" r:id="rId26"/>
    <p:sldId id="280" r:id="rId27"/>
    <p:sldId id="311" r:id="rId2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0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56F61D-5A3F-4B12-B09C-5AB5A13F5955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27813-57F5-4D22-957C-F31CFA3BD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811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C115-81F2-4305-B261-3CB358E10AAF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A9EF-6087-4FFC-BCB5-58CA03C99062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11FCC-4D7F-4437-8D6D-A9746815062E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041D9-F4E4-452D-81F4-D41690709A1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430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E1CF-9A1A-4F1C-8DC7-6E813A81ED8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27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63CF-0C71-4783-832A-158F9AD6042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8063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A87C2-6EB6-4F68-B93A-0F17197F5C3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566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A5784-567A-4499-BBBE-3595E408B72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141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0D8E-8D49-4D4D-8461-6CDE6441792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79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E8A46-2736-4005-9085-AE58A039C0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497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4B6E-BACF-4187-9405-A7E065F97A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143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358ED-95A2-4F4D-B2FD-81BAE3248FE3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68D-28B7-4712-B350-21A0B2BFF90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444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77FE-8638-4AA5-9D6D-79F93F27E48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9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5C82-957F-4180-91B8-562B25A395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6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76C29-B1A2-4ACD-BA02-150EA3E9765F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BEA2C-259A-445D-A97F-F7ADF090D826}" type="datetime1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C310A-3183-4E5E-96DB-E907EC7EAB64}" type="datetime1">
              <a:rPr lang="en-US" smtClean="0"/>
              <a:t>8/29/2024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40707-22AE-4FAD-A241-B2D9C355D742}" type="datetime1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A114C-E98F-4D1A-B1BA-C9469901FAD0}" type="datetime1">
              <a:rPr lang="en-US" smtClean="0"/>
              <a:t>8/29/2024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83A3-A33D-4A7F-BCA0-30F69B20ECDF}" type="datetime1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FD020-9A51-4FEC-BE29-BD795B52B99D}" type="datetime1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  <a:alpha val="60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A5264-A690-453C-AFBC-10B2321F3FA3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rgbClr val="FBEAC7">
                <a:alpha val="64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8E520-5AE3-493F-9731-1408BBB52B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8/29/2024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07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&#1077;&#1088;&#1084;&#1086;&#1073;&#1088;.&#1088;&#1092;/doshkolnoe-obrazovanie/municzipalnoe-byudzhetnoe-doshkolnoe-obrazovatelnoe-uchrezhdenie-ojskij-detskij-sad-obshherazvivayushhego-vida-s-prioritetnym-osushhestvleniem-deyatelnosti-po-poznavatelno-rechevomu-napravleniyu-raz/" TargetMode="External"/><Relationship Id="rId2" Type="http://schemas.openxmlformats.org/officeDocument/2006/relationships/hyperlink" Target="http://&#1077;&#1088;&#1084;&#1086;&#1073;&#1088;.&#1088;&#1092;/doshkolnoe-obrazovanie/municzipalnoe-byudzhetnoe-doshkolnoe-obrazovatelnoe-uchrezhdenie-ermakovskij-detskij-sad-%e2%84%961-kombinirovannogo-vida-romashka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&#1077;&#1088;&#1084;&#1086;&#1073;&#1088;.&#1088;&#1092;/obshhee-obrazovanie/filial-municzipalnoe-byudzhetnoe-obshheobrazovatelnoe-uchrezhdenie-nizhneusinskaya-nachalnaya-shkola-municzipalnogo-byudzhetnogo-obshheobrazovatelnogo-uchrezhdeniya-verhneusinskaya-srednyaya-shk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rant.ru/products/ipo/prime/doc/405942493/#:~:text=%D0%9F%D1%80%D0%B8%D0%BC%D0%B5%D1%80%D0%BD%D1%8B%D0%B9%20%D0%BF%D0%B5%D1%80%D0%B5%D1%87%D0%B5%D0%BD%D1%8C%20%D0%BB%D0%B8%D1%82%D0%B5%D1%80%D0%B0%D1%82%D1%83%D1%80%D0%BD%D1%8B%D1%85%2C%20%D0%BC%D1%83%D0%B7%D1%8B%D0%BA%D0%B0%D0%BB%D1%8C%D0%BD%D1%8B%" TargetMode="External"/><Relationship Id="rId2" Type="http://schemas.openxmlformats.org/officeDocument/2006/relationships/hyperlink" Target="https://www.garant.ru/products/ipo/prime/doc/405942493/#:~:text=%D0%9F%D0%BB%D0%B0%D0%BD%D0%B8%D1%80%D1%83%D0%B5%D0%BC%D1%8B%D0%B5%20%D1%80%D0%B5%D0%B7%D1%83%D0%BB%D1%8C%D1%82%D0%B0%D1%82%D1%8B%20%D1%80%D0%B5%D0%B0%D0%BB%D0%B8%D0%B7%D0%B0%D1%86%D0%B8%D0%B8%20%D0%A4%D0%B5%D0%B4%D0%B5%D1%80%D0%B0%D0%BB%D1%8C%D0%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arant.ru/products/ipo/prime/doc/405942493/#:~:text=%D0%9F%D1%80%D0%B8%D0%BC%D0%B5%D1%80%D0%BD%D1%8B%D0%B9%20%D0%BF%D0%B5%D1%80%D0%B5%D1%87%D0%B5%D0%BD%D1%8C%20%D0%BE%D1%81%D0%BD%D0%BE%D0%B2%D0%BD%D1%8B%D1%85%20%D0%B3%D0%BE%D1%81%D1%83%D0%B4%D0%B0%D1%80%D1%81%D1%82%D0%B2%D0%B5%D0%BD%D0%BD%D1%8B%D1%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IVAN\Desktop\book-305071_64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4796">
            <a:off x="310052" y="4467309"/>
            <a:ext cx="1990615" cy="220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20869258">
            <a:off x="224485" y="4999386"/>
            <a:ext cx="18927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Образовательная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программа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дошкольного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 образования</a:t>
            </a:r>
            <a:endParaRPr lang="ru-RU" sz="1600" dirty="0"/>
          </a:p>
        </p:txBody>
      </p:sp>
      <p:pic>
        <p:nvPicPr>
          <p:cNvPr id="8" name="Picture 2" descr="C:\Users\IVAN\Desktop\book-305071_640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7884">
            <a:off x="6731095" y="4467310"/>
            <a:ext cx="1990615" cy="220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1029338">
            <a:off x="6610655" y="4909163"/>
            <a:ext cx="18927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Федеральная </a:t>
            </a:r>
            <a:r>
              <a:rPr lang="ru-RU" sz="1600" b="1" dirty="0">
                <a:solidFill>
                  <a:schemeClr val="bg1"/>
                </a:solidFill>
              </a:rPr>
              <a:t>о</a:t>
            </a:r>
            <a:r>
              <a:rPr lang="ru-RU" sz="1600" b="1" dirty="0" smtClean="0">
                <a:solidFill>
                  <a:schemeClr val="bg1"/>
                </a:solidFill>
              </a:rPr>
              <a:t>бразовательная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программа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</a:rPr>
              <a:t>д</a:t>
            </a:r>
            <a:r>
              <a:rPr lang="ru-RU" sz="1600" b="1" dirty="0" smtClean="0">
                <a:solidFill>
                  <a:schemeClr val="bg1"/>
                </a:solidFill>
              </a:rPr>
              <a:t>ошкольного образования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83277" y="1905000"/>
            <a:ext cx="8378684" cy="25934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algn="ctr" defTabSz="1249987"/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</a:rPr>
              <a:t>Построение образовательного пространства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526"/>
            <a:ext cx="2522803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161" y="152400"/>
            <a:ext cx="2116800" cy="211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28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733785"/>
              </p:ext>
            </p:extLst>
          </p:nvPr>
        </p:nvGraphicFramePr>
        <p:xfrm>
          <a:off x="228602" y="381000"/>
          <a:ext cx="8915398" cy="63320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7798"/>
                <a:gridCol w="699090"/>
                <a:gridCol w="676851"/>
                <a:gridCol w="676851"/>
                <a:gridCol w="676851"/>
                <a:gridCol w="676851"/>
                <a:gridCol w="676851"/>
                <a:gridCol w="676851"/>
                <a:gridCol w="802406"/>
                <a:gridCol w="685800"/>
                <a:gridCol w="542347"/>
                <a:gridCol w="676851"/>
              </a:tblGrid>
              <a:tr h="780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учреждения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500" u="none" strike="noStrike">
                          <a:effectLst/>
                        </a:rPr>
                        <a:t>Кадровые условия 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6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обеспеченность ДОО педагогическими кадрами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обеспеченность ДОО </a:t>
                      </a:r>
                      <a:r>
                        <a:rPr lang="ru-RU" sz="1000" u="none" strike="noStrike" dirty="0" err="1">
                          <a:effectLst/>
                        </a:rPr>
                        <a:t>учебновспомогательны</a:t>
                      </a:r>
                      <a:r>
                        <a:rPr lang="ru-RU" sz="1000" u="none" strike="noStrike" dirty="0">
                          <a:effectLst/>
                        </a:rPr>
                        <a:t> м персоналом (помощниками воспитателей)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наличие первой </a:t>
                      </a:r>
                      <a:r>
                        <a:rPr lang="ru-RU" sz="1000" u="none" strike="noStrike" dirty="0" err="1">
                          <a:effectLst/>
                        </a:rPr>
                        <a:t>квалификационн</a:t>
                      </a:r>
                      <a:r>
                        <a:rPr lang="ru-RU" sz="1000" u="none" strike="noStrike" dirty="0">
                          <a:effectLst/>
                        </a:rPr>
                        <a:t> ой категории у педагогических работников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наличие высшей квалификационно й категории у педагогических работников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своевременность повышения квалификации педагогов и руководителя ДОО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наличие у педагогических работников высшего образования (по профилю деятельности)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наличие программ </a:t>
                      </a:r>
                      <a:r>
                        <a:rPr lang="ru-RU" sz="1000" u="none" strike="noStrike" dirty="0" err="1">
                          <a:effectLst/>
                        </a:rPr>
                        <a:t>наставни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чества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наличие педагогов ДОУ, представивших результаты  своего опыта, лучшие практики для педагогических сообществ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наличие педагогов ДОУ, представивших лучшие практики для педагогических сообществ (РАОП)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оценка руково дителя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Большереченская СШ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</a:tr>
              <a:tr h="780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Мигнинская СШ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</a:tr>
              <a:tr h="780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Араданская ОШ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Новополтавская СШ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Нижнеусинская НШ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Танзыбейский детский сад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Новоозерновская ОШ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42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Разъезженская СШ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42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Жеблахтинская СШ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42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Семенниковская СОШ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42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Салбинская СОШ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42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Григорьевская  СШ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42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Верхнеусинская СШ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42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Нижнесуэтукский  детский сад 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42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Ойский детский сад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50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Ермаковский детский сад №4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58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Ермаковский детский сад №1 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67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Ермаковский детский сад №2 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75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156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Ермаковский детский сад №3 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75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3791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Ермаковский детский сад №5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75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780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балл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ctr"/>
                </a:tc>
              </a:tr>
              <a:tr h="780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47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3716" marR="3716" marT="3716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6620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52400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228600"/>
            <a:ext cx="6934200" cy="5313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algn="r" defTabSz="1249987"/>
            <a:r>
              <a:rPr lang="ru-RU" sz="2800" b="1" kern="0" dirty="0" smtClean="0">
                <a:solidFill>
                  <a:srgbClr val="000099"/>
                </a:solidFill>
              </a:rPr>
              <a:t>Качество </a:t>
            </a:r>
            <a:r>
              <a:rPr lang="ru-RU" sz="2800" b="1" kern="0" dirty="0">
                <a:solidFill>
                  <a:srgbClr val="000099"/>
                </a:solidFill>
              </a:rPr>
              <a:t>взаимодействия с семьей </a:t>
            </a:r>
            <a:r>
              <a:rPr lang="ru-RU" sz="2800" b="1" kern="0" dirty="0" smtClean="0">
                <a:solidFill>
                  <a:srgbClr val="000099"/>
                </a:solidFill>
              </a:rPr>
              <a:t>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600633"/>
              </p:ext>
            </p:extLst>
          </p:nvPr>
        </p:nvGraphicFramePr>
        <p:xfrm>
          <a:off x="495300" y="990600"/>
          <a:ext cx="8229600" cy="5651941"/>
        </p:xfrm>
        <a:graphic>
          <a:graphicData uri="http://schemas.openxmlformats.org/drawingml/2006/table">
            <a:tbl>
              <a:tblPr firstRow="1" firstCol="1" bandRow="1"/>
              <a:tblGrid>
                <a:gridCol w="4899959"/>
                <a:gridCol w="1199837"/>
                <a:gridCol w="2129804"/>
              </a:tblGrid>
              <a:tr h="14861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Критерии 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% выполнения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«Проблемные точки»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61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- доля родителей, участвующих в образовательной деятельности ДОО (образовательные проекты, мастер-классы, спортивные праздники, родительские собрания и пр.)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74%</a:t>
                      </a:r>
                      <a:r>
                        <a:rPr lang="ru-RU" sz="1400" b="1" kern="1800" dirty="0">
                          <a:solidFill>
                            <a:schemeClr val="tx1"/>
                          </a:solidFill>
                          <a:effectLst/>
                          <a:latin typeface="Helvetica Neue"/>
                          <a:ea typeface="Times New Roman"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Низкие результаты: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Ермаковский д/с №1,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Нижнесуэтукский д/с,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Танзыбейский д/с,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Новополтавская СШ, </a:t>
                      </a: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Григорьевская СШ,</a:t>
                      </a: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Мигнинская СШ,</a:t>
                      </a: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Нижнеусинская НШ,</a:t>
                      </a: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Верхнеусинская СШ, Новоозерновская ОШ, </a:t>
                      </a: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Семенниковская СОШ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4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- доля родителей, удовлетворённых качеством дошкольного образования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92%</a:t>
                      </a:r>
                      <a:r>
                        <a:rPr lang="ru-RU" sz="1400" b="1" kern="1800">
                          <a:solidFill>
                            <a:schemeClr val="tx1"/>
                          </a:solidFill>
                          <a:effectLst/>
                          <a:latin typeface="Helvetica Neue"/>
                          <a:ea typeface="Times New Roman"/>
                        </a:rPr>
                        <a:t>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Низкие результаты: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Танзыбейский д/с, </a:t>
                      </a: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Мигнинская СШ,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Семенниковская СОШ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8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- доля  населения, удовлетворенного качеством оказания муниципальной услуги по предоставлению дошкольного образования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89%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Helvetica Neue"/>
                          <a:ea typeface="Times New Roman"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Низкие результаты: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Танзыбейский д/с, </a:t>
                      </a: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Мигнинская СШ,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 Новоозерновская ОШ,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Семенниковская СОШ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6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- количество консультаций, оказанных родителям (законным представителям)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3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- количество проведенных мероприятий, организованных для повышения родительского образования  по воспитанию детей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6877" marR="66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459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52400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52400"/>
            <a:ext cx="8534400" cy="5313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algn="ctr" defTabSz="1249987"/>
            <a:r>
              <a:rPr lang="ru-RU" sz="2800" b="1" kern="0" dirty="0" smtClean="0">
                <a:solidFill>
                  <a:srgbClr val="000099"/>
                </a:solidFill>
              </a:rPr>
              <a:t>Качество МСОКДО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001633"/>
              </p:ext>
            </p:extLst>
          </p:nvPr>
        </p:nvGraphicFramePr>
        <p:xfrm>
          <a:off x="187037" y="759912"/>
          <a:ext cx="8762999" cy="5980737"/>
        </p:xfrm>
        <a:graphic>
          <a:graphicData uri="http://schemas.openxmlformats.org/drawingml/2006/table">
            <a:tbl>
              <a:tblPr firstRow="1" firstCol="1" bandRow="1"/>
              <a:tblGrid>
                <a:gridCol w="2006819"/>
                <a:gridCol w="922421"/>
                <a:gridCol w="921770"/>
                <a:gridCol w="830049"/>
                <a:gridCol w="830049"/>
                <a:gridCol w="1014142"/>
                <a:gridCol w="802727"/>
                <a:gridCol w="845661"/>
                <a:gridCol w="589361"/>
              </a:tblGrid>
              <a:tr h="999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учреждения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Качество ОП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Качество содержания образовательной деятельности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Качество образовательных условий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Качество взаимодействия с семьей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Обеспечение здоровья, безопасности и качества услуг по присмотру и уходу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Качество дошкольного образования для детей с ОВЗ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Качество управления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Ермаковский детский сад №2 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92%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99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Ермаковский детский сад №3 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92%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99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Ермаковский детский сад №5 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92%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99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Ермаковский детский сад №4 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86%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Ермаковский детский сад №1 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97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Верхнеусинская СШ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100%</a:t>
                      </a: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Нижнесуэтукский детский сад 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Ойский  детский сад 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Салбинская СОШ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Разъезженская СШ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Григорьевская СШ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Араданская ОШ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Жеблахтинская СШ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Танзыбейский детский сад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Новополтавская СШ 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Мигнинская СШ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Нижнеусинская НШ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Новоозерновская ОШ 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Семенниковская СОШ 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90%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Arial Rounded MT Bold" panose="020F0704030504030204" pitchFamily="34" charset="0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819" marR="50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729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52400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-39705885"/>
            <a:ext cx="73152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планирования </a:t>
            </a: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обеспечить научно обоснованный подход к педагогическому процессу и такую его организацию, которая позволила бы вести систематическую работу со всеми воспитанниками и обеспечивала индивидуально-личностный подход к ребенку.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планирования: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выполнения ООП в Организации.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Организация целостного, непрерывного, содержательного педагогического процесса.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Осуществление воспитательного воздействия на детей систематически и последовательно.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52400" y="762000"/>
            <a:ext cx="8607330" cy="6000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Необходимо:</a:t>
            </a:r>
            <a:endParaRPr kumimoji="0" lang="ru-RU" sz="33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500" dirty="0" smtClean="0">
                <a:latin typeface="Times New Roman"/>
                <a:ea typeface="Calibri"/>
                <a:cs typeface="Times New Roman"/>
              </a:rPr>
              <a:t>заполнить «Дорожную </a:t>
            </a:r>
            <a:r>
              <a:rPr lang="ru-RU" sz="3500" dirty="0">
                <a:latin typeface="Times New Roman"/>
                <a:ea typeface="Calibri"/>
                <a:cs typeface="Times New Roman"/>
              </a:rPr>
              <a:t>карту о механизмах управления качеством дошкольного </a:t>
            </a:r>
            <a:r>
              <a:rPr lang="ru-RU" sz="3500" dirty="0" smtClean="0">
                <a:latin typeface="Times New Roman"/>
                <a:ea typeface="Calibri"/>
                <a:cs typeface="Times New Roman"/>
              </a:rPr>
              <a:t>образования»;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5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3500" dirty="0">
                <a:latin typeface="Times New Roman"/>
                <a:ea typeface="Calibri"/>
                <a:cs typeface="Times New Roman"/>
              </a:rPr>
              <a:t>мае </a:t>
            </a:r>
            <a:r>
              <a:rPr lang="ru-RU" sz="3500" dirty="0" smtClean="0">
                <a:latin typeface="Times New Roman"/>
                <a:ea typeface="Calibri"/>
                <a:cs typeface="Times New Roman"/>
              </a:rPr>
              <a:t>сделать </a:t>
            </a:r>
            <a:r>
              <a:rPr lang="ru-RU" sz="3500" dirty="0">
                <a:latin typeface="Times New Roman"/>
                <a:ea typeface="Calibri"/>
                <a:cs typeface="Times New Roman"/>
              </a:rPr>
              <a:t>отчет о </a:t>
            </a:r>
            <a:r>
              <a:rPr lang="ru-RU" sz="3500" dirty="0" smtClean="0">
                <a:latin typeface="Times New Roman"/>
                <a:ea typeface="Calibri"/>
                <a:cs typeface="Times New Roman"/>
              </a:rPr>
              <a:t>выполнении; </a:t>
            </a:r>
            <a:endParaRPr lang="ru-RU" sz="35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500" dirty="0" smtClean="0">
                <a:latin typeface="Times New Roman"/>
                <a:ea typeface="Calibri"/>
                <a:cs typeface="Times New Roman"/>
              </a:rPr>
              <a:t>ВСОКО</a:t>
            </a:r>
            <a:r>
              <a:rPr lang="ru-RU" sz="3500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3500" dirty="0" smtClean="0">
                <a:latin typeface="Times New Roman"/>
                <a:ea typeface="Calibri"/>
                <a:cs typeface="Times New Roman"/>
              </a:rPr>
              <a:t>отчет;</a:t>
            </a:r>
            <a:endParaRPr lang="ru-RU" sz="35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500" dirty="0" smtClean="0">
                <a:latin typeface="Times New Roman"/>
                <a:ea typeface="Calibri"/>
                <a:cs typeface="Times New Roman"/>
              </a:rPr>
              <a:t>Усилить работу по: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3500" dirty="0" smtClean="0">
                <a:latin typeface="Times New Roman"/>
                <a:ea typeface="Calibri"/>
                <a:cs typeface="Times New Roman"/>
              </a:rPr>
              <a:t>«Качеству </a:t>
            </a:r>
            <a:r>
              <a:rPr lang="ru-RU" sz="3500" dirty="0">
                <a:latin typeface="Times New Roman"/>
                <a:ea typeface="Calibri"/>
                <a:cs typeface="Times New Roman"/>
              </a:rPr>
              <a:t>образовательных условий в </a:t>
            </a:r>
            <a:r>
              <a:rPr lang="ru-RU" sz="3500" dirty="0" smtClean="0">
                <a:latin typeface="Times New Roman"/>
                <a:ea typeface="Calibri"/>
                <a:cs typeface="Times New Roman"/>
              </a:rPr>
              <a:t>ДОО», </a:t>
            </a:r>
            <a:r>
              <a:rPr lang="ru-RU" sz="3500" dirty="0">
                <a:latin typeface="Times New Roman"/>
                <a:ea typeface="Calibri"/>
                <a:cs typeface="Times New Roman"/>
              </a:rPr>
              <a:t>а именно кадровые </a:t>
            </a:r>
            <a:r>
              <a:rPr lang="ru-RU" sz="3500" dirty="0" smtClean="0">
                <a:latin typeface="Times New Roman"/>
                <a:ea typeface="Calibri"/>
                <a:cs typeface="Times New Roman"/>
              </a:rPr>
              <a:t>условия;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3500" dirty="0" smtClean="0">
                <a:latin typeface="Times New Roman"/>
                <a:ea typeface="Calibri"/>
                <a:cs typeface="Times New Roman"/>
              </a:rPr>
              <a:t>«Качеству </a:t>
            </a:r>
            <a:r>
              <a:rPr lang="ru-RU" sz="3500" dirty="0">
                <a:latin typeface="Times New Roman"/>
                <a:ea typeface="Calibri"/>
                <a:cs typeface="Times New Roman"/>
              </a:rPr>
              <a:t>взаимодействия с </a:t>
            </a:r>
            <a:r>
              <a:rPr lang="ru-RU" sz="3500" dirty="0" smtClean="0">
                <a:latin typeface="Times New Roman"/>
                <a:ea typeface="Calibri"/>
                <a:cs typeface="Times New Roman"/>
              </a:rPr>
              <a:t>семьей». </a:t>
            </a:r>
            <a:endParaRPr lang="ru-RU" sz="3500" dirty="0"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96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2590800" cy="187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85800" y="235266"/>
            <a:ext cx="61960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От качества планирования зависит эффективность </a:t>
            </a:r>
            <a:r>
              <a:rPr lang="ru-RU" sz="2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воспитательно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-образовательной </a:t>
            </a: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6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187738"/>
            <a:ext cx="9144000" cy="5664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95600" y="152400"/>
            <a:ext cx="3872279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kern="0" dirty="0" smtClean="0">
                <a:solidFill>
                  <a:srgbClr val="000099"/>
                </a:solidFill>
              </a:rPr>
              <a:t>Практикум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Попробуй спланируй»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9233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64275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52400"/>
            <a:ext cx="8534400" cy="962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algn="ctr" defTabSz="1249987"/>
            <a:r>
              <a:rPr lang="ru-RU" sz="2800" b="1" kern="0" noProof="0" dirty="0" smtClean="0">
                <a:solidFill>
                  <a:srgbClr val="000099"/>
                </a:solidFill>
              </a:rPr>
              <a:t>Исполнение муниципального задания </a:t>
            </a:r>
          </a:p>
          <a:p>
            <a:pPr lvl="0" algn="ctr" defTabSz="1249987"/>
            <a:r>
              <a:rPr lang="ru-RU" sz="2800" b="1" kern="0" noProof="0" dirty="0" smtClean="0">
                <a:solidFill>
                  <a:srgbClr val="000099"/>
                </a:solidFill>
              </a:rPr>
              <a:t>за 1 и 2 квартал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485196"/>
              </p:ext>
            </p:extLst>
          </p:nvPr>
        </p:nvGraphicFramePr>
        <p:xfrm>
          <a:off x="92034" y="1600200"/>
          <a:ext cx="8850085" cy="4525964"/>
        </p:xfrm>
        <a:graphic>
          <a:graphicData uri="http://schemas.openxmlformats.org/drawingml/2006/table">
            <a:tbl>
              <a:tblPr firstRow="1" firstCol="1" bandRow="1"/>
              <a:tblGrid>
                <a:gridCol w="468085"/>
                <a:gridCol w="381000"/>
                <a:gridCol w="381000"/>
                <a:gridCol w="381000"/>
                <a:gridCol w="381000"/>
                <a:gridCol w="457200"/>
                <a:gridCol w="304800"/>
                <a:gridCol w="413127"/>
                <a:gridCol w="435133"/>
                <a:gridCol w="467321"/>
                <a:gridCol w="475369"/>
                <a:gridCol w="439730"/>
                <a:gridCol w="474219"/>
                <a:gridCol w="376501"/>
                <a:gridCol w="378225"/>
                <a:gridCol w="391447"/>
                <a:gridCol w="482842"/>
                <a:gridCol w="459849"/>
                <a:gridCol w="497211"/>
                <a:gridCol w="440881"/>
                <a:gridCol w="364145"/>
              </a:tblGrid>
              <a:tr h="13668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Ермаковский детский сад №1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Ермаковский детский сад №2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Ермаковский детский сад №3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Ермаковский детский сад №4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Ермаковский детский сад №5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Ойский детский сад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Нижнесуэтукский детский сад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Танзыбейский детский сад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4"/>
                        </a:rPr>
                        <a:t>Нижнеусинская НШ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4"/>
                        </a:rPr>
                        <a:t>Верхнеусинская СШ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Григорьевская СШ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Новополтавская СШ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Араданская ОШ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Салбинская СОШ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Мигнинская СШ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Семенниковская СОШ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Жеблахтинская СШ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Новоозерновская ОШ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Разъезженская СШ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 району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Январь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Февраль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7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Март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Апрель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7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Июнь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Июль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9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9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25" marR="54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242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64275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355" y="387378"/>
            <a:ext cx="8534400" cy="5313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algn="ctr" defTabSz="1249987"/>
            <a:r>
              <a:rPr lang="ru-RU" sz="2800" b="1" kern="0" noProof="0" dirty="0" smtClean="0">
                <a:solidFill>
                  <a:srgbClr val="000099"/>
                </a:solidFill>
              </a:rPr>
              <a:t>ФОП ДО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8239" y="2206181"/>
            <a:ext cx="8272893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на создание единого образовательного пространства для воспитания и развития дошкольников;</a:t>
            </a:r>
            <a:endParaRPr lang="ru-RU" sz="2400" dirty="0">
              <a:ea typeface="Calibri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поддержку эмоционального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благополучия ребенка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образовательной среде детского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сада;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развитие инициативности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дошкольников через образовательную среду и развивающее взаимодействие педагога с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детьми;</a:t>
            </a:r>
            <a:endParaRPr lang="ru-RU" sz="2400" dirty="0" smtClean="0">
              <a:ea typeface="Calibri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ф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ормирование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единого образовательного пространства «Детский сад – семья».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07" y="387378"/>
            <a:ext cx="118629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761" y="152400"/>
            <a:ext cx="33432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95600" y="1301974"/>
            <a:ext cx="228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Направлена: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05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64275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355" y="121722"/>
            <a:ext cx="8534400" cy="5313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algn="ctr" defTabSz="1249987"/>
            <a:r>
              <a:rPr lang="ru-RU" sz="2800" b="1" kern="0" noProof="0" dirty="0" smtClean="0">
                <a:solidFill>
                  <a:srgbClr val="000099"/>
                </a:solidFill>
              </a:rPr>
              <a:t>ФОП ДО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056620"/>
            <a:ext cx="8671955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Заменили возрастные группы на этапы по году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рождения </a:t>
            </a:r>
            <a:r>
              <a:rPr lang="ru-RU" sz="2400" u="sng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2"/>
              </a:rPr>
              <a:t>(нормативы </a:t>
            </a:r>
            <a:r>
              <a:rPr lang="ru-RU" sz="2400" u="sng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2"/>
              </a:rPr>
              <a:t>для каждого дошкольного </a:t>
            </a:r>
            <a:r>
              <a:rPr lang="ru-RU" sz="2400" u="sng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2"/>
              </a:rPr>
              <a:t>возраста</a:t>
            </a:r>
            <a:r>
              <a:rPr lang="ru-RU" sz="2400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Добавили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список литературы, музыки и 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мультфильмов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3"/>
              </a:rPr>
              <a:t>(рекомендуется </a:t>
            </a:r>
            <a:r>
              <a:rPr lang="ru-RU" sz="2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3"/>
              </a:rPr>
              <a:t>смотреть и обсуждать с </a:t>
            </a:r>
            <a:r>
              <a:rPr lang="ru-RU" sz="2400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3"/>
              </a:rPr>
              <a:t>детьми);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Дали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перечень основных государственных и народных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праздников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4"/>
              </a:rPr>
              <a:t>(рекомендуется </a:t>
            </a:r>
            <a:r>
              <a:rPr lang="ru-RU" sz="2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4"/>
              </a:rPr>
              <a:t>включать в план воспитательной </a:t>
            </a:r>
            <a:r>
              <a:rPr lang="ru-RU" sz="2400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hlinkClick r:id="rId4"/>
              </a:rPr>
              <a:t>работы);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Прописали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требования к работе с особыми категориями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детей;</a:t>
            </a:r>
            <a:endParaRPr lang="ru-RU" sz="24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Указали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требования к образовательному процессу и режиму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Расширили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и конкретизировали нормативы и требования для каждого возраста.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93571" y="533400"/>
            <a:ext cx="20999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Изменения: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10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64275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645" y="1361703"/>
            <a:ext cx="9036000" cy="430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04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64275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537" y="685800"/>
            <a:ext cx="9000000" cy="518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698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9357" y="1361193"/>
            <a:ext cx="27941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Управление на основе данных обеспечивает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6" descr="Стратегия развития предприятия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16" y="2738969"/>
            <a:ext cx="3171825" cy="316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14800" y="1219200"/>
            <a:ext cx="4800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ru-RU" dirty="0" smtClean="0">
                <a:solidFill>
                  <a:prstClr val="black"/>
                </a:solidFill>
                <a:cs typeface="Times New Roman" pitchFamily="18" charset="0"/>
              </a:rPr>
              <a:t>– повышение </a:t>
            </a: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качества управленческой деятельности за счет ее </a:t>
            </a:r>
            <a:r>
              <a:rPr lang="ru-RU" b="1" dirty="0">
                <a:solidFill>
                  <a:prstClr val="black"/>
                </a:solidFill>
                <a:cs typeface="Times New Roman" pitchFamily="18" charset="0"/>
              </a:rPr>
              <a:t>целенаправленности и адресности; </a:t>
            </a:r>
          </a:p>
          <a:p>
            <a:pPr lvl="0" eaLnBrk="0" hangingPunct="0">
              <a:defRPr/>
            </a:pP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– </a:t>
            </a:r>
            <a:r>
              <a:rPr lang="ru-RU" b="1" dirty="0">
                <a:solidFill>
                  <a:prstClr val="black"/>
                </a:solidFill>
                <a:cs typeface="Times New Roman" pitchFamily="18" charset="0"/>
              </a:rPr>
              <a:t>устранение дефицитов </a:t>
            </a: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и предотвращение их возникновения; </a:t>
            </a:r>
          </a:p>
          <a:p>
            <a:pPr lvl="0" eaLnBrk="0" hangingPunct="0">
              <a:defRPr/>
            </a:pP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– повышение качества реализации </a:t>
            </a:r>
            <a:r>
              <a:rPr lang="ru-RU" b="1" dirty="0">
                <a:solidFill>
                  <a:prstClr val="black"/>
                </a:solidFill>
                <a:cs typeface="Times New Roman" pitchFamily="18" charset="0"/>
              </a:rPr>
              <a:t>образовательных программ; </a:t>
            </a:r>
          </a:p>
          <a:p>
            <a:pPr lvl="0" eaLnBrk="0" hangingPunct="0">
              <a:defRPr/>
            </a:pP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– </a:t>
            </a:r>
            <a:r>
              <a:rPr lang="ru-RU" b="1" dirty="0">
                <a:solidFill>
                  <a:prstClr val="black"/>
                </a:solidFill>
                <a:cs typeface="Times New Roman" pitchFamily="18" charset="0"/>
              </a:rPr>
              <a:t>определение факторов</a:t>
            </a: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, негативно сказывающихся на </a:t>
            </a:r>
            <a:r>
              <a:rPr lang="ru-RU" dirty="0" smtClean="0">
                <a:solidFill>
                  <a:prstClr val="black"/>
                </a:solidFill>
                <a:cs typeface="Times New Roman" pitchFamily="18" charset="0"/>
              </a:rPr>
              <a:t>муниципальной </a:t>
            </a: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системе образования; </a:t>
            </a:r>
          </a:p>
          <a:p>
            <a:pPr lvl="0" eaLnBrk="0" hangingPunct="0">
              <a:defRPr/>
            </a:pP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– выявление </a:t>
            </a:r>
            <a:r>
              <a:rPr lang="ru-RU" b="1" dirty="0">
                <a:solidFill>
                  <a:prstClr val="black"/>
                </a:solidFill>
                <a:cs typeface="Times New Roman" pitchFamily="18" charset="0"/>
              </a:rPr>
              <a:t>лучших управленческих практик, </a:t>
            </a: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их трансляция и тиражирование; </a:t>
            </a:r>
          </a:p>
          <a:p>
            <a:pPr lvl="0" eaLnBrk="0" hangingPunct="0">
              <a:defRPr/>
            </a:pP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– определение </a:t>
            </a:r>
            <a:r>
              <a:rPr lang="ru-RU" b="1" dirty="0">
                <a:solidFill>
                  <a:prstClr val="black"/>
                </a:solidFill>
                <a:cs typeface="Times New Roman" pitchFamily="18" charset="0"/>
              </a:rPr>
              <a:t>слабых сторон </a:t>
            </a: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ранее осуществляемой управленческой деятельности и формирование </a:t>
            </a:r>
            <a:r>
              <a:rPr lang="ru-RU" b="1" dirty="0">
                <a:solidFill>
                  <a:prstClr val="black"/>
                </a:solidFill>
                <a:cs typeface="Times New Roman" pitchFamily="18" charset="0"/>
              </a:rPr>
              <a:t>новой модели управления</a:t>
            </a: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;</a:t>
            </a:r>
          </a:p>
          <a:p>
            <a:pPr lvl="0" eaLnBrk="0" hangingPunct="0">
              <a:defRPr/>
            </a:pP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 – </a:t>
            </a:r>
            <a:r>
              <a:rPr lang="ru-RU" b="1" dirty="0">
                <a:solidFill>
                  <a:prstClr val="black"/>
                </a:solidFill>
                <a:cs typeface="Times New Roman" pitchFamily="18" charset="0"/>
              </a:rPr>
              <a:t>измерение эффективности результатов </a:t>
            </a:r>
            <a:r>
              <a:rPr lang="ru-RU" dirty="0">
                <a:solidFill>
                  <a:prstClr val="black"/>
                </a:solidFill>
                <a:cs typeface="Times New Roman" pitchFamily="18" charset="0"/>
              </a:rPr>
              <a:t>реализуемой управленческой деятельности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0516" y="180800"/>
            <a:ext cx="8378684" cy="962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algn="ctr" defTabSz="1249987"/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</a:rPr>
              <a:t>Муниципальная </a:t>
            </a:r>
            <a:r>
              <a:rPr lang="ru-RU" sz="2800" b="1" kern="0" dirty="0" smtClean="0">
                <a:solidFill>
                  <a:srgbClr val="000099"/>
                </a:solidFill>
              </a:rPr>
              <a:t>система </a:t>
            </a:r>
            <a:r>
              <a:rPr lang="ru-RU" sz="2800" b="1" kern="0" dirty="0">
                <a:solidFill>
                  <a:srgbClr val="000099"/>
                </a:solidFill>
              </a:rPr>
              <a:t>оценки качества дошкольного образования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1465171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990600"/>
            <a:ext cx="7810500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83237" y="152400"/>
            <a:ext cx="6897016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kern="0" dirty="0" smtClean="0">
                <a:solidFill>
                  <a:srgbClr val="000099"/>
                </a:solidFill>
              </a:rPr>
              <a:t>Практикум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«Что изменилось с внедрением ФОП ДО»</a:t>
            </a:r>
            <a:endParaRPr lang="ru-RU" sz="2800" b="1" dirty="0">
              <a:solidFill>
                <a:prstClr val="black"/>
              </a:solidFill>
              <a:ea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048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52400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280258" y="533400"/>
            <a:ext cx="6629400" cy="579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Будущее должно быть заложено в настоящем.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Это называется планом. </a:t>
            </a:r>
          </a:p>
          <a:p>
            <a:pPr lvl="0" algn="r">
              <a:buNone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Без него ничто в мире не может быть хорошим.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                                          </a:t>
            </a:r>
          </a:p>
          <a:p>
            <a:pPr lvl="0" algn="r">
              <a:buNone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Лихтенберг </a:t>
            </a:r>
            <a:r>
              <a:rPr lang="ru-RU" sz="2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Георг Кристоф, </a:t>
            </a:r>
            <a:endParaRPr lang="ru-RU" sz="2400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>
              <a:buNone/>
            </a:pPr>
            <a:r>
              <a:rPr lang="ru-RU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немецкий </a:t>
            </a:r>
            <a:r>
              <a:rPr lang="ru-RU" sz="2400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учёный, философ и публицист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958" y="4495800"/>
            <a:ext cx="2451100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4493" y="1676400"/>
            <a:ext cx="1890713" cy="478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495800"/>
            <a:ext cx="279876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79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571875"/>
            <a:ext cx="8786813" cy="27146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</a:t>
            </a:r>
            <a:endParaRPr lang="ru-RU" sz="2800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22538" y="1537792"/>
            <a:ext cx="842392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algn="just" fontAlgn="base">
              <a:spcBef>
                <a:spcPct val="0"/>
              </a:spcBef>
              <a:spcAft>
                <a:spcPts val="1200"/>
              </a:spcAft>
              <a:buFontTx/>
              <a:buAutoNum type="arabicPeriod"/>
            </a:pP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Объективная оценка уровня своей работы в момент планирования;</a:t>
            </a:r>
          </a:p>
          <a:p>
            <a:pPr indent="228600" algn="just" fontAlgn="base">
              <a:spcBef>
                <a:spcPct val="0"/>
              </a:spcBef>
              <a:spcAft>
                <a:spcPts val="1200"/>
              </a:spcAft>
              <a:buFontTx/>
              <a:buAutoNum type="arabicPeriod"/>
            </a:pP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Четкое представление результатов работы, которые должны быть достигнуты к концу планируемого периода;</a:t>
            </a:r>
          </a:p>
          <a:p>
            <a:pPr indent="228600" algn="just" fontAlgn="base">
              <a:spcBef>
                <a:spcPct val="0"/>
              </a:spcBef>
              <a:spcAft>
                <a:spcPts val="1200"/>
              </a:spcAft>
              <a:buFontTx/>
              <a:buAutoNum type="arabicPeriod"/>
            </a:pP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Выбор оптимальных путей, средств, методов, помогающих добиться поставленных целей, а значит получить планируемый результат;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4. Учет специфических особенностей возрастных групп и конкретного педагогического коллектива, реальной обстановки и условий, в которых осуществляется образовательная деятельность, а также профессиональной компетентности педагогов.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" y="0"/>
            <a:ext cx="1317625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23528" y="4904601"/>
            <a:ext cx="856895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Думайте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бумаге. 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Каждая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минута, затраченная на планирование, экономит 10 минут при осуществлении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плана»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Брайан Трейси,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американский </a:t>
            </a:r>
            <a:r>
              <a:rPr lang="ru-RU" sz="2400" i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писатель, бизнес-тренер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399" y="260988"/>
            <a:ext cx="8242465" cy="12391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algn="ctr" defTabSz="1249987"/>
            <a:r>
              <a:rPr lang="ru-RU" sz="2800" b="1" kern="0" dirty="0" smtClean="0">
                <a:solidFill>
                  <a:srgbClr val="000099"/>
                </a:solidFill>
              </a:rPr>
              <a:t>Условия</a:t>
            </a:r>
            <a:r>
              <a:rPr lang="ru-RU" sz="2800" b="1" kern="0" dirty="0">
                <a:solidFill>
                  <a:srgbClr val="000099"/>
                </a:solidFill>
              </a:rPr>
              <a:t>, которые необходимо соблюдать </a:t>
            </a:r>
            <a:endParaRPr lang="ru-RU" sz="2800" b="1" kern="0" dirty="0" smtClean="0">
              <a:solidFill>
                <a:srgbClr val="000099"/>
              </a:solidFill>
            </a:endParaRPr>
          </a:p>
          <a:p>
            <a:pPr lvl="0" algn="ctr" defTabSz="1249987"/>
            <a:r>
              <a:rPr lang="ru-RU" sz="2800" b="1" kern="0" dirty="0" smtClean="0">
                <a:solidFill>
                  <a:srgbClr val="000099"/>
                </a:solidFill>
              </a:rPr>
              <a:t>при </a:t>
            </a:r>
            <a:r>
              <a:rPr lang="ru-RU" sz="2800" b="1" kern="0" dirty="0">
                <a:solidFill>
                  <a:srgbClr val="000099"/>
                </a:solidFill>
              </a:rPr>
              <a:t>планировании</a:t>
            </a:r>
          </a:p>
          <a:p>
            <a:pPr lvl="0" algn="ctr" defTabSz="1249987"/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207142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3236" y="457200"/>
            <a:ext cx="8746177" cy="18239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defTabSz="1249987"/>
            <a:r>
              <a:rPr lang="ru-RU" sz="2800" b="1" kern="0" dirty="0" smtClean="0">
                <a:solidFill>
                  <a:srgbClr val="000099"/>
                </a:solidFill>
              </a:rPr>
              <a:t>         Как планировать </a:t>
            </a:r>
          </a:p>
          <a:p>
            <a:pPr lvl="0" defTabSz="1249987"/>
            <a:r>
              <a:rPr lang="ru-RU" sz="2800" b="1" kern="0" dirty="0">
                <a:solidFill>
                  <a:srgbClr val="000099"/>
                </a:solidFill>
              </a:rPr>
              <a:t> </a:t>
            </a:r>
            <a:r>
              <a:rPr lang="ru-RU" sz="2800" b="1" kern="0" dirty="0" smtClean="0">
                <a:solidFill>
                  <a:srgbClr val="000099"/>
                </a:solidFill>
              </a:rPr>
              <a:t>        взаимодействие </a:t>
            </a:r>
          </a:p>
          <a:p>
            <a:pPr lvl="0" defTabSz="1249987"/>
            <a:r>
              <a:rPr lang="ru-RU" sz="2800" b="1" kern="0" dirty="0" smtClean="0">
                <a:solidFill>
                  <a:srgbClr val="000099"/>
                </a:solidFill>
              </a:rPr>
              <a:t>            с </a:t>
            </a:r>
            <a:r>
              <a:rPr lang="ru-RU" sz="2800" b="1" kern="0" dirty="0">
                <a:solidFill>
                  <a:srgbClr val="000099"/>
                </a:solidFill>
              </a:rPr>
              <a:t>родителями </a:t>
            </a:r>
          </a:p>
          <a:p>
            <a:pPr lvl="0" algn="ctr" defTabSz="1249987"/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0634" y="2536087"/>
            <a:ext cx="8458200" cy="346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обеспечить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психолого-педагогическую поддержку семей и повысить компетентность родителей в вопросах развития и образования, охраны и укрепления здоровья детей; ­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 вовлечь родителей в образовательную деятельность дошкольной организации; ­ 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поддержать их образовательные инициативы; ­ 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оказать им консультативную поддержку; ­ 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информировать о целях дошкольного образования. 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4191000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006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752600"/>
            <a:ext cx="5853113" cy="44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3236" y="457200"/>
            <a:ext cx="8746177" cy="13930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marL="0" marR="0" lvl="0" indent="0" algn="ctr" defTabSz="1249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</a:rPr>
              <a:t>         Как планировать </a:t>
            </a:r>
          </a:p>
          <a:p>
            <a:pPr marL="0" marR="0" lvl="0" indent="0" algn="ctr" defTabSz="1249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</a:rPr>
              <a:t>         </a:t>
            </a:r>
            <a:r>
              <a:rPr lang="ru-RU" sz="2800" b="1" kern="0" dirty="0" smtClean="0">
                <a:solidFill>
                  <a:srgbClr val="000099"/>
                </a:solidFill>
              </a:rPr>
              <a:t>работу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</a:rPr>
              <a:t> с кадрами</a:t>
            </a:r>
          </a:p>
          <a:p>
            <a:pPr marL="0" marR="0" lvl="0" indent="0" algn="ctr" defTabSz="1249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73945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88480" y="152400"/>
            <a:ext cx="4886531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kern="0" dirty="0" smtClean="0">
                <a:solidFill>
                  <a:srgbClr val="000099"/>
                </a:solidFill>
              </a:rPr>
              <a:t>Мозговой штурм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«Совместный план действий»</a:t>
            </a:r>
            <a:endParaRPr lang="ru-RU" sz="2800" b="1" dirty="0">
              <a:solidFill>
                <a:prstClr val="black"/>
              </a:solidFill>
              <a:ea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192074"/>
            <a:ext cx="9144000" cy="5661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389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57" y="580901"/>
            <a:ext cx="8516729" cy="54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74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0825" y="309034"/>
            <a:ext cx="2808288" cy="6239933"/>
          </a:xfrm>
          <a:prstGeom prst="roundRect">
            <a:avLst>
              <a:gd name="adj" fmla="val 6976"/>
            </a:avLst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95288" y="645584"/>
            <a:ext cx="2519362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altLang="ru-RU" sz="2400" dirty="0" smtClean="0">
              <a:solidFill>
                <a:prstClr val="black"/>
              </a:solidFill>
              <a:latin typeface="Calibri"/>
            </a:endParaRPr>
          </a:p>
          <a:p>
            <a:pPr>
              <a:defRPr/>
            </a:pPr>
            <a:endParaRPr lang="ru-RU" altLang="ru-RU" sz="2400" dirty="0">
              <a:solidFill>
                <a:prstClr val="black"/>
              </a:solidFill>
              <a:latin typeface="Calibri"/>
            </a:endParaRPr>
          </a:p>
          <a:p>
            <a:pPr>
              <a:defRPr/>
            </a:pPr>
            <a:r>
              <a:rPr lang="ru-RU" altLang="ru-RU" sz="2400" dirty="0" smtClean="0">
                <a:solidFill>
                  <a:prstClr val="black"/>
                </a:solidFill>
                <a:latin typeface="Calibri"/>
              </a:rPr>
              <a:t>Система оценки качества дошкольного образования – </a:t>
            </a:r>
          </a:p>
          <a:p>
            <a:pPr>
              <a:defRPr/>
            </a:pPr>
            <a:endParaRPr lang="ru-RU" altLang="ru-RU" sz="2400" dirty="0" smtClean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r>
              <a:rPr lang="ru-RU" altLang="ru-RU" sz="3600" u="sng" dirty="0" smtClean="0">
                <a:solidFill>
                  <a:prstClr val="black"/>
                </a:solidFill>
                <a:latin typeface="Calibri"/>
              </a:rPr>
              <a:t>что</a:t>
            </a:r>
            <a:r>
              <a:rPr lang="ru-RU" altLang="ru-RU" sz="2400" u="sng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ru-RU" altLang="ru-RU" sz="2400" dirty="0" smtClean="0">
                <a:solidFill>
                  <a:prstClr val="black"/>
                </a:solidFill>
                <a:latin typeface="Calibri"/>
              </a:rPr>
              <a:t>оцениваем и </a:t>
            </a:r>
            <a:r>
              <a:rPr lang="ru-RU" altLang="ru-RU" sz="3600" u="sng" dirty="0" smtClean="0">
                <a:solidFill>
                  <a:prstClr val="black"/>
                </a:solidFill>
                <a:latin typeface="Calibri"/>
              </a:rPr>
              <a:t>почему</a:t>
            </a:r>
            <a:r>
              <a:rPr lang="ru-RU" altLang="ru-RU" sz="2400" u="sng" dirty="0" smtClean="0">
                <a:solidFill>
                  <a:prstClr val="black"/>
                </a:solidFill>
                <a:latin typeface="Calibri"/>
              </a:rPr>
              <a:t>?</a:t>
            </a:r>
            <a:r>
              <a:rPr lang="ru-RU" altLang="ru-RU" sz="2400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ru-RU" altLang="ru-RU" sz="2400" dirty="0" smtClean="0">
                <a:solidFill>
                  <a:prstClr val="black"/>
                </a:solidFill>
                <a:latin typeface="Calibri"/>
              </a:rPr>
            </a:br>
            <a:endParaRPr lang="ru-RU" altLang="ru-RU" sz="2400" dirty="0" smtClean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2" descr="X:\!CRM\90062\Раб. мат\123\1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57800" y="113217"/>
            <a:ext cx="3406298" cy="2900495"/>
          </a:xfrm>
          <a:prstGeom prst="roundRect">
            <a:avLst>
              <a:gd name="adj" fmla="val 5386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3276600" y="2362200"/>
            <a:ext cx="554355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Ребенка?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Нет! 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Ребенка 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не оцениваем, а ценим </a:t>
            </a:r>
          </a:p>
          <a:p>
            <a:pPr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</a:t>
            </a:r>
            <a:r>
              <a:rPr lang="ru-RU" sz="2400" kern="0" dirty="0" smtClean="0">
                <a:solidFill>
                  <a:prstClr val="black"/>
                </a:solidFill>
              </a:rPr>
              <a:t>Александр </a:t>
            </a:r>
            <a:r>
              <a:rPr lang="ru-RU" sz="2400" kern="0" dirty="0">
                <a:solidFill>
                  <a:prstClr val="black"/>
                </a:solidFill>
              </a:rPr>
              <a:t>Григорьевич</a:t>
            </a:r>
          </a:p>
          <a:p>
            <a:pPr lvl="0">
              <a:defRPr/>
            </a:pPr>
            <a:r>
              <a:rPr lang="ru-RU" sz="2400" kern="0" dirty="0" err="1" smtClean="0">
                <a:solidFill>
                  <a:prstClr val="black"/>
                </a:solidFill>
              </a:rPr>
              <a:t>Асмолов</a:t>
            </a:r>
            <a:r>
              <a:rPr lang="ru-RU" sz="2400" kern="0" dirty="0" smtClean="0">
                <a:solidFill>
                  <a:prstClr val="black"/>
                </a:solidFill>
              </a:rPr>
              <a:t>, психолог</a:t>
            </a:r>
            <a:r>
              <a:rPr lang="ru-RU" sz="2400" kern="0" dirty="0">
                <a:solidFill>
                  <a:prstClr val="black"/>
                </a:solidFill>
              </a:rPr>
              <a:t>, педагог, публицист</a:t>
            </a:r>
            <a:r>
              <a:rPr lang="ru-RU" sz="2400" kern="0" dirty="0" smtClean="0">
                <a:solidFill>
                  <a:prstClr val="black"/>
                </a:solidFill>
              </a:rPr>
              <a:t>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prstClr val="black"/>
                </a:solidFill>
              </a:rPr>
              <a:t>  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 Условия для развития детей?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Да! 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Система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мониторинга качества дошкольного образования –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оценка качества условий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для развития детей </a:t>
            </a:r>
          </a:p>
        </p:txBody>
      </p:sp>
    </p:spTree>
    <p:extLst>
      <p:ext uri="{BB962C8B-B14F-4D97-AF65-F5344CB8AC3E}">
        <p14:creationId xmlns:p14="http://schemas.microsoft.com/office/powerpoint/2010/main" val="357986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309636"/>
              </p:ext>
            </p:extLst>
          </p:nvPr>
        </p:nvGraphicFramePr>
        <p:xfrm>
          <a:off x="266699" y="1066800"/>
          <a:ext cx="8610601" cy="4101084"/>
        </p:xfrm>
        <a:graphic>
          <a:graphicData uri="http://schemas.openxmlformats.org/drawingml/2006/table">
            <a:tbl>
              <a:tblPr firstRow="1" firstCol="1" bandRow="1"/>
              <a:tblGrid>
                <a:gridCol w="2998386"/>
                <a:gridCol w="1768767"/>
                <a:gridCol w="1633647"/>
                <a:gridCol w="2209801"/>
              </a:tblGrid>
              <a:tr h="1835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 </a:t>
                      </a:r>
                      <a:endParaRPr lang="ru-RU" sz="18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выполнения</a:t>
                      </a:r>
                      <a:endParaRPr lang="ru-RU" sz="1800" b="1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Оценка </a:t>
                      </a:r>
                      <a:endParaRPr lang="ru-RU" sz="1800" b="1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«Проблемные точки»</a:t>
                      </a:r>
                      <a:endParaRPr lang="ru-RU" sz="18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455">
                <a:tc>
                  <a:txBody>
                    <a:bodyPr/>
                    <a:lstStyle/>
                    <a:p>
                      <a:pPr indent="698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Наличие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 </a:t>
                      </a: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ДО, разработанной и утвержденной в ДОО.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698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74% 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Показатель полностью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подтвержден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размещена сайте: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Нижнеусинская НШ, Новополтавская СШ,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Салбинская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СОШ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Размещена старая ООП: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Верхнеусинская СШ (2020 г), Мигнинская СШ (2021 г.)</a:t>
                      </a: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7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Соответствие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698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ДО, требованиям ФГОС ДО к структуре и содержанию образовательных программ дошкольного образования.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9852" marR="59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71600" y="274691"/>
            <a:ext cx="64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0" dirty="0" smtClean="0">
                <a:solidFill>
                  <a:srgbClr val="000099"/>
                </a:solidFill>
              </a:rPr>
              <a:t>Качество образовательной программы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7619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" y="274691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 smtClean="0">
                <a:solidFill>
                  <a:srgbClr val="000099"/>
                </a:solidFill>
              </a:rPr>
              <a:t>Качество содержания </a:t>
            </a:r>
            <a:r>
              <a:rPr lang="ru-RU" sz="2800" b="1" kern="0" dirty="0">
                <a:solidFill>
                  <a:srgbClr val="000099"/>
                </a:solidFill>
              </a:rPr>
              <a:t>образовательной деятельности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267629"/>
              </p:ext>
            </p:extLst>
          </p:nvPr>
        </p:nvGraphicFramePr>
        <p:xfrm>
          <a:off x="304800" y="803227"/>
          <a:ext cx="8686800" cy="5678424"/>
        </p:xfrm>
        <a:graphic>
          <a:graphicData uri="http://schemas.openxmlformats.org/drawingml/2006/table">
            <a:tbl>
              <a:tblPr firstRow="1" firstCol="1" bandRow="1"/>
              <a:tblGrid>
                <a:gridCol w="4655868"/>
                <a:gridCol w="2430732"/>
                <a:gridCol w="16002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 </a:t>
                      </a:r>
                      <a:endParaRPr lang="ru-RU" sz="18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Оценка </a:t>
                      </a:r>
                      <a:endParaRPr lang="ru-RU" sz="1800" b="1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«Проблемные точки»</a:t>
                      </a:r>
                      <a:endParaRPr lang="ru-RU" sz="18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Наличие в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 </a:t>
                      </a: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 содержания по образовательным областям: «Социально-коммуникативное развитие», «Познавательное развитие», «Речевое развитие», «Художественно-эстетическое развитие», «Физическое развитие».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 всех ДОО в ОП ДО включены целевой, содержательный, организационный разделы, в которых отражены две взаимосвязанных и взаимодополняющих части: обязательная часть и части, формируемая участниками образовательных отношений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Наличие системы мониторинга динамики развития воспитанников.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Проводится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мониторинг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6230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" y="274691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 smtClean="0">
                <a:solidFill>
                  <a:srgbClr val="000099"/>
                </a:solidFill>
              </a:rPr>
              <a:t>Качество управления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063478"/>
              </p:ext>
            </p:extLst>
          </p:nvPr>
        </p:nvGraphicFramePr>
        <p:xfrm>
          <a:off x="533400" y="1295400"/>
          <a:ext cx="8305800" cy="4732020"/>
        </p:xfrm>
        <a:graphic>
          <a:graphicData uri="http://schemas.openxmlformats.org/drawingml/2006/table">
            <a:tbl>
              <a:tblPr firstRow="1" firstCol="1" bandRow="1"/>
              <a:tblGrid>
                <a:gridCol w="5223941"/>
                <a:gridCol w="1141906"/>
                <a:gridCol w="193995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 </a:t>
                      </a:r>
                      <a:endParaRPr lang="ru-RU" sz="18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выполнения</a:t>
                      </a:r>
                      <a:endParaRPr lang="ru-RU" sz="1800" b="1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«Проблемные точки»</a:t>
                      </a:r>
                      <a:endParaRPr lang="ru-RU" sz="18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Положение о ВСОКО  соответствует  актуальной нормативно-правовым документам Российской  Федерации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проводится ежегодный анализ о результатах ВСОКО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проводится ежегодный анализ работы за учебный год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отчет о реализации дорожной карты о механизмах управления качеством дошкольного образования размещен на официальном сайте ДОО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программа развития ДОО разрабатывается на основе результатов  ВСОКО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436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4226" y="76200"/>
            <a:ext cx="868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>
                <a:solidFill>
                  <a:srgbClr val="000099"/>
                </a:solidFill>
              </a:rPr>
              <a:t>Обеспечение здоровья, безопасности </a:t>
            </a:r>
            <a:endParaRPr lang="ru-RU" sz="2800" b="1" kern="0" dirty="0" smtClean="0">
              <a:solidFill>
                <a:srgbClr val="000099"/>
              </a:solidFill>
            </a:endParaRPr>
          </a:p>
          <a:p>
            <a:pPr algn="ctr"/>
            <a:r>
              <a:rPr lang="ru-RU" sz="2800" b="1" kern="0" dirty="0" smtClean="0">
                <a:solidFill>
                  <a:srgbClr val="000099"/>
                </a:solidFill>
              </a:rPr>
              <a:t>и </a:t>
            </a:r>
            <a:r>
              <a:rPr lang="ru-RU" sz="2800" b="1" kern="0" dirty="0">
                <a:solidFill>
                  <a:srgbClr val="000099"/>
                </a:solidFill>
              </a:rPr>
              <a:t>качества услуг по присмотру и уходу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217415"/>
              </p:ext>
            </p:extLst>
          </p:nvPr>
        </p:nvGraphicFramePr>
        <p:xfrm>
          <a:off x="76201" y="1143000"/>
          <a:ext cx="9067799" cy="5443924"/>
        </p:xfrm>
        <a:graphic>
          <a:graphicData uri="http://schemas.openxmlformats.org/drawingml/2006/table">
            <a:tbl>
              <a:tblPr firstRow="1" firstCol="1" bandRow="1"/>
              <a:tblGrid>
                <a:gridCol w="5181599"/>
                <a:gridCol w="1143000"/>
                <a:gridCol w="2743200"/>
              </a:tblGrid>
              <a:tr h="4102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 </a:t>
                      </a:r>
                      <a:endParaRPr lang="ru-RU" sz="14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выполнения</a:t>
                      </a:r>
                      <a:endParaRPr lang="ru-RU" sz="1400" b="1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«Проблемные точки»</a:t>
                      </a:r>
                      <a:endParaRPr lang="ru-RU" sz="14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проводится мониторинг показателей   физического развития воспитанников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89%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проводится:</a:t>
                      </a: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Мигнинская СШ, 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Араданская ОШ, т.к. нет инструктора по ФК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созданы и обеспечиваются санитарно-гигиенические условия для воспитанников (отсутствуют невыполненные предписания органов надзора)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84%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выполнены предписания: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Нижнесуэтукский д/с, Танзыбейский д/с, Новополтавская СШ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проводятся мероприятия по сохранению и укреплению здоровья воспитанников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5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организованно медицинское обслуживание детей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79%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Отсутствует медсестра: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Нижнеусинская НШ, Новоозерновская ОШ, Жеблахтинская СШ, Семенниковская СОШ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обеспечивается безопасность внутреннего помещения ДОО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в ДОО разработаны локальные нормативные акты, регулирующие комплексную безопасность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обеспечивается безопасность территории ДОО  для прогулок на свежем воздухе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осуществляется контроль за произошедшими несчастными случаями в ДОО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в ДОО разработаны нормативно-правовые акты, регулирующие выполнение норм хозяйственно-бытового обслуживания и процедур ухода за воспитанниками (Правила внутреннего распорядка, режим работы, режим дня и пр.)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4593" marR="44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223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" y="274691"/>
            <a:ext cx="868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 smtClean="0">
                <a:solidFill>
                  <a:srgbClr val="000099"/>
                </a:solidFill>
              </a:rPr>
              <a:t>Качество </a:t>
            </a:r>
            <a:r>
              <a:rPr lang="ru-RU" sz="2800" b="1" kern="0" dirty="0">
                <a:solidFill>
                  <a:srgbClr val="000099"/>
                </a:solidFill>
              </a:rPr>
              <a:t>дошкольного образования </a:t>
            </a:r>
            <a:endParaRPr lang="ru-RU" sz="2800" b="1" kern="0" dirty="0" smtClean="0">
              <a:solidFill>
                <a:srgbClr val="000099"/>
              </a:solidFill>
            </a:endParaRPr>
          </a:p>
          <a:p>
            <a:pPr algn="ctr"/>
            <a:r>
              <a:rPr lang="ru-RU" sz="2800" b="1" kern="0" dirty="0" smtClean="0">
                <a:solidFill>
                  <a:srgbClr val="000099"/>
                </a:solidFill>
              </a:rPr>
              <a:t>для </a:t>
            </a:r>
            <a:r>
              <a:rPr lang="ru-RU" sz="2800" b="1" kern="0" dirty="0">
                <a:solidFill>
                  <a:srgbClr val="000099"/>
                </a:solidFill>
              </a:rPr>
              <a:t>детей с ОВЗ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095290"/>
              </p:ext>
            </p:extLst>
          </p:nvPr>
        </p:nvGraphicFramePr>
        <p:xfrm>
          <a:off x="228599" y="1262445"/>
          <a:ext cx="8686802" cy="5362956"/>
        </p:xfrm>
        <a:graphic>
          <a:graphicData uri="http://schemas.openxmlformats.org/drawingml/2006/table">
            <a:tbl>
              <a:tblPr firstRow="1" firstCol="1" bandRow="1"/>
              <a:tblGrid>
                <a:gridCol w="4953001"/>
                <a:gridCol w="1219200"/>
                <a:gridCol w="2514601"/>
              </a:tblGrid>
              <a:tr h="241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 </a:t>
                      </a:r>
                      <a:endParaRPr lang="ru-RU" sz="17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выполнения</a:t>
                      </a:r>
                      <a:endParaRPr lang="ru-RU" sz="17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«Проблемные точки»</a:t>
                      </a:r>
                      <a:endParaRPr lang="ru-RU" sz="17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наличие условий для коррекции </a:t>
                      </a:r>
                      <a:endParaRPr lang="ru-RU" sz="17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нарушений развития и социальной  адаптации для детей с ОВЗ</a:t>
                      </a:r>
                      <a:endParaRPr lang="ru-RU" sz="17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42%</a:t>
                      </a:r>
                      <a:endParaRPr lang="ru-RU" sz="1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Посещают дети с ОВЗ:</a:t>
                      </a:r>
                      <a:r>
                        <a:rPr lang="ru-RU" sz="17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Ермаковский д/с №1, Ермаковский д/с №2,</a:t>
                      </a:r>
                      <a:r>
                        <a:rPr lang="ru-RU" sz="1700" dirty="0">
                          <a:effectLst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Ермаковский д/с №3,</a:t>
                      </a:r>
                      <a:r>
                        <a:rPr lang="ru-RU" sz="1700" dirty="0">
                          <a:effectLst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Ермаковский д/с №4,</a:t>
                      </a:r>
                      <a:r>
                        <a:rPr lang="ru-RU" sz="1700" dirty="0">
                          <a:effectLst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Ермаковский д/с №5,</a:t>
                      </a:r>
                      <a:endParaRPr lang="ru-RU" sz="17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Нижнесуэтукский д/с,</a:t>
                      </a:r>
                      <a:endParaRPr lang="ru-RU" sz="17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Верхнеусинская СШ</a:t>
                      </a:r>
                      <a:endParaRPr lang="ru-RU" sz="17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наличие разработанных и утвержденных   АООП ДО, структура  и содержание  которые соответствует ФГОС ДО</a:t>
                      </a:r>
                      <a:endParaRPr lang="ru-RU" sz="1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37%</a:t>
                      </a:r>
                      <a:endParaRPr lang="ru-RU" sz="1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Размещена 2020 г.</a:t>
                      </a:r>
                      <a:endParaRPr lang="ru-RU" sz="170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Верхнеусинская СШ</a:t>
                      </a:r>
                      <a:endParaRPr lang="ru-RU" sz="1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наличие педагогических работников, имеющих соответствующую  квалификацию для проведения  коррекционно - развивающей работы с детьми с ОВЗ и детьми - инвалидами</a:t>
                      </a:r>
                      <a:endParaRPr lang="ru-RU" sz="1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42%</a:t>
                      </a:r>
                      <a:endParaRPr lang="ru-RU" sz="17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Где имеются дети ОВЗ работают необходимые специалисты</a:t>
                      </a:r>
                      <a:endParaRPr lang="ru-RU" sz="17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804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19200" y="152400"/>
            <a:ext cx="7162800" cy="762000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76426" y="152400"/>
            <a:ext cx="6934200" cy="5313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9727" tIns="49727" rIns="49727" bIns="49727" numCol="1" spcCol="33402" rtlCol="0" anchor="t">
            <a:spAutoFit/>
          </a:bodyPr>
          <a:lstStyle/>
          <a:p>
            <a:pPr lvl="0" algn="r" defTabSz="1249987"/>
            <a:r>
              <a:rPr lang="ru-RU" sz="2800" b="1" kern="0" dirty="0" smtClean="0">
                <a:solidFill>
                  <a:srgbClr val="000099"/>
                </a:solidFill>
              </a:rPr>
              <a:t>Качество образовательных условий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B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500077"/>
              </p:ext>
            </p:extLst>
          </p:nvPr>
        </p:nvGraphicFramePr>
        <p:xfrm>
          <a:off x="184053" y="990600"/>
          <a:ext cx="8894135" cy="5682620"/>
        </p:xfrm>
        <a:graphic>
          <a:graphicData uri="http://schemas.openxmlformats.org/drawingml/2006/table">
            <a:tbl>
              <a:tblPr firstRow="1" firstCol="1" bandRow="1"/>
              <a:tblGrid>
                <a:gridCol w="4823938"/>
                <a:gridCol w="979862"/>
                <a:gridCol w="3090335"/>
              </a:tblGrid>
              <a:tr h="36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Критерии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% выполнения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«Проблемные точки»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Кадровые условия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обеспеченность ДОО педагогическими кадрами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обеспеченность ДОО учебно-вспомогательным персоналом (помощниками воспитателей)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наличие первой квалификационной категории у педагогических работников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Много педагогов аттестованы на «соответствие занимаемой должности»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наличие высшей квалификационной категории у педагогических работников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своевременность повышения квалификации педагогов и руководителя ДОО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наличие у педагогических работников высшего образования (по профилю деятельности)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58%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Педагоги имеют среднее специальное образование, некоторые учатся в 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ВУЗе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наличие программ наставничества;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наличие педагогов ДОУ, представивших результаты  своего опыта, лучшие практики для педагогических сообществ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Ермаковский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д/с №1 – 2 чел, </a:t>
                      </a:r>
                      <a:endParaRPr lang="ru-RU" sz="11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Ермаковский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д/с №2 – 4 чел, </a:t>
                      </a:r>
                      <a:endParaRPr lang="ru-RU" sz="11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Ермаковский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д/с №4 – 2 чел., </a:t>
                      </a:r>
                      <a:endParaRPr lang="ru-RU" sz="11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Ермаковский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д/с №5 – 1 чел, Нижнесуэтукский д/с – 2 чел, </a:t>
                      </a:r>
                      <a:endParaRPr lang="ru-RU" sz="11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Ойский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д/с – 1 чел,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Григорьевская СШ – 1 чел,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Верхнеусинская СШ – 1 чел,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Разъезженская СШ – 2 чел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наличие педагогов ДОУ, представивших лучшие практики для педагогических сообществ (РАОП)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 Развивающая предметно-пространственная</a:t>
                      </a:r>
                      <a:r>
                        <a:rPr lang="ru-RU" sz="1100" b="1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100%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3. Психолого-педагогические условия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023" marR="61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</TotalTime>
  <Words>2242</Words>
  <Application>Microsoft Office PowerPoint</Application>
  <PresentationFormat>Экран (4:3)</PresentationFormat>
  <Paragraphs>912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Office Theme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 </vt:lpstr>
      <vt:lpstr> </vt:lpstr>
      <vt:lpstr> </vt:lpstr>
      <vt:lpstr>Презентация PowerPoint</vt:lpstr>
      <vt:lpstr> </vt:lpstr>
      <vt:lpstr> </vt:lpstr>
      <vt:lpstr> </vt:lpstr>
      <vt:lpstr> </vt:lpstr>
      <vt:lpstr>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Вариативные  формы, методы, средства реализации образовательной программы ДОО</dc:title>
  <dc:creator>user</dc:creator>
  <cp:lastModifiedBy>Филипьева</cp:lastModifiedBy>
  <cp:revision>66</cp:revision>
  <cp:lastPrinted>2016-11-17T02:08:35Z</cp:lastPrinted>
  <dcterms:created xsi:type="dcterms:W3CDTF">2016-02-14T01:35:22Z</dcterms:created>
  <dcterms:modified xsi:type="dcterms:W3CDTF">2024-08-29T03:05:27Z</dcterms:modified>
</cp:coreProperties>
</file>