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73" r:id="rId3"/>
    <p:sldId id="281" r:id="rId4"/>
    <p:sldId id="282" r:id="rId5"/>
    <p:sldId id="274" r:id="rId6"/>
    <p:sldId id="283" r:id="rId7"/>
    <p:sldId id="284" r:id="rId8"/>
    <p:sldId id="285" r:id="rId9"/>
    <p:sldId id="286" r:id="rId10"/>
    <p:sldId id="287" r:id="rId11"/>
    <p:sldId id="288" r:id="rId12"/>
    <p:sldId id="278" r:id="rId13"/>
    <p:sldId id="261" r:id="rId14"/>
    <p:sldId id="257" r:id="rId15"/>
    <p:sldId id="275"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30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2255F3-D79A-4D1F-A6D7-336BD2BEAD8E}" type="doc">
      <dgm:prSet loTypeId="urn:microsoft.com/office/officeart/2005/8/layout/venn1" loCatId="relationship" qsTypeId="urn:microsoft.com/office/officeart/2005/8/quickstyle/simple1" qsCatId="simple" csTypeId="urn:microsoft.com/office/officeart/2005/8/colors/colorful4" csCatId="colorful" phldr="1"/>
      <dgm:spPr/>
      <dgm:t>
        <a:bodyPr/>
        <a:lstStyle/>
        <a:p>
          <a:endParaRPr lang="ru-RU"/>
        </a:p>
      </dgm:t>
    </dgm:pt>
    <dgm:pt modelId="{61F6D827-4B55-48D4-AA09-35A39C05510E}">
      <dgm:prSet/>
      <dgm:spPr/>
      <dgm:t>
        <a:bodyPr/>
        <a:lstStyle/>
        <a:p>
          <a:pPr rtl="0"/>
          <a:r>
            <a:rPr lang="ru-RU" b="1" dirty="0" smtClean="0"/>
            <a:t>Муниципальный план по проведению профориентационных мероприятий для обучающихся по на 2024-25 уч. год в Ермаковском районе</a:t>
          </a:r>
          <a:endParaRPr lang="ru-RU" dirty="0"/>
        </a:p>
      </dgm:t>
    </dgm:pt>
    <dgm:pt modelId="{E936C15F-7732-4A21-BF78-16C1668F0A34}" type="parTrans" cxnId="{2753C3DD-94B3-41B6-A825-55E5D1D0BE4B}">
      <dgm:prSet/>
      <dgm:spPr/>
      <dgm:t>
        <a:bodyPr/>
        <a:lstStyle/>
        <a:p>
          <a:endParaRPr lang="ru-RU"/>
        </a:p>
      </dgm:t>
    </dgm:pt>
    <dgm:pt modelId="{184AC5F1-F83E-4AAB-B9CF-FE31114913EE}" type="sibTrans" cxnId="{2753C3DD-94B3-41B6-A825-55E5D1D0BE4B}">
      <dgm:prSet/>
      <dgm:spPr/>
      <dgm:t>
        <a:bodyPr/>
        <a:lstStyle/>
        <a:p>
          <a:endParaRPr lang="ru-RU"/>
        </a:p>
      </dgm:t>
    </dgm:pt>
    <dgm:pt modelId="{EB293983-B867-4077-8743-7C8587C9DAFF}">
      <dgm:prSet/>
      <dgm:spPr/>
      <dgm:t>
        <a:bodyPr/>
        <a:lstStyle/>
        <a:p>
          <a:pPr rtl="0"/>
          <a:r>
            <a:rPr lang="ru-RU" dirty="0" smtClean="0"/>
            <a:t>Региональный план по профориентации 2024-2025</a:t>
          </a:r>
          <a:endParaRPr lang="ru-RU" dirty="0"/>
        </a:p>
      </dgm:t>
    </dgm:pt>
    <dgm:pt modelId="{A4ACD89C-D252-402F-B2FC-E26730DC80BF}" type="parTrans" cxnId="{24F02F16-8603-4E84-91C4-67BB8D064CDC}">
      <dgm:prSet/>
      <dgm:spPr/>
      <dgm:t>
        <a:bodyPr/>
        <a:lstStyle/>
        <a:p>
          <a:endParaRPr lang="ru-RU"/>
        </a:p>
      </dgm:t>
    </dgm:pt>
    <dgm:pt modelId="{0CCA25B5-3EF1-42EC-977D-329A6007146E}" type="sibTrans" cxnId="{24F02F16-8603-4E84-91C4-67BB8D064CDC}">
      <dgm:prSet/>
      <dgm:spPr/>
      <dgm:t>
        <a:bodyPr/>
        <a:lstStyle/>
        <a:p>
          <a:endParaRPr lang="ru-RU"/>
        </a:p>
      </dgm:t>
    </dgm:pt>
    <dgm:pt modelId="{049E139D-BD36-4F3D-8FD8-5CE76F84D2FD}">
      <dgm:prSet/>
      <dgm:spPr/>
      <dgm:t>
        <a:bodyPr/>
        <a:lstStyle/>
        <a:p>
          <a:pPr rtl="0"/>
          <a:r>
            <a:rPr lang="ru-RU" b="1" dirty="0" smtClean="0"/>
            <a:t>Муниципальный ежемесячный план</a:t>
          </a:r>
          <a:endParaRPr lang="ru-RU" dirty="0"/>
        </a:p>
      </dgm:t>
    </dgm:pt>
    <dgm:pt modelId="{DA8F04FC-3F58-42DF-9C5A-05F5FF48DBBB}" type="parTrans" cxnId="{9EB4D1F8-458A-4A6B-8ED0-67507F7B4312}">
      <dgm:prSet/>
      <dgm:spPr/>
      <dgm:t>
        <a:bodyPr/>
        <a:lstStyle/>
        <a:p>
          <a:endParaRPr lang="ru-RU"/>
        </a:p>
      </dgm:t>
    </dgm:pt>
    <dgm:pt modelId="{9B8A1795-FB62-4355-8A9A-B804BB054041}" type="sibTrans" cxnId="{9EB4D1F8-458A-4A6B-8ED0-67507F7B4312}">
      <dgm:prSet/>
      <dgm:spPr/>
      <dgm:t>
        <a:bodyPr/>
        <a:lstStyle/>
        <a:p>
          <a:endParaRPr lang="ru-RU"/>
        </a:p>
      </dgm:t>
    </dgm:pt>
    <dgm:pt modelId="{86513706-C2D6-4938-8AAB-994928FEDC2A}">
      <dgm:prSet/>
      <dgm:spPr/>
      <dgm:t>
        <a:bodyPr/>
        <a:lstStyle/>
        <a:p>
          <a:pPr rtl="0"/>
          <a:r>
            <a:rPr lang="ru-RU" dirty="0" smtClean="0"/>
            <a:t>Календарный план профориентационной деятельности в школе</a:t>
          </a:r>
          <a:endParaRPr lang="ru-RU" dirty="0"/>
        </a:p>
      </dgm:t>
    </dgm:pt>
    <dgm:pt modelId="{C90BD34F-A9D5-4E57-80BB-BE3646F02D0F}" type="parTrans" cxnId="{BAE5B6E1-242A-4496-BDD6-7C93F4F64B91}">
      <dgm:prSet/>
      <dgm:spPr/>
      <dgm:t>
        <a:bodyPr/>
        <a:lstStyle/>
        <a:p>
          <a:endParaRPr lang="ru-RU"/>
        </a:p>
      </dgm:t>
    </dgm:pt>
    <dgm:pt modelId="{3829E7BD-ABFF-4A6D-B641-D840A16230DB}" type="sibTrans" cxnId="{BAE5B6E1-242A-4496-BDD6-7C93F4F64B91}">
      <dgm:prSet/>
      <dgm:spPr/>
      <dgm:t>
        <a:bodyPr/>
        <a:lstStyle/>
        <a:p>
          <a:endParaRPr lang="ru-RU"/>
        </a:p>
      </dgm:t>
    </dgm:pt>
    <dgm:pt modelId="{1CC90326-C077-453A-9D49-ED6312EA4839}" type="pres">
      <dgm:prSet presAssocID="{3F2255F3-D79A-4D1F-A6D7-336BD2BEAD8E}" presName="compositeShape" presStyleCnt="0">
        <dgm:presLayoutVars>
          <dgm:chMax val="7"/>
          <dgm:dir/>
          <dgm:resizeHandles val="exact"/>
        </dgm:presLayoutVars>
      </dgm:prSet>
      <dgm:spPr/>
      <dgm:t>
        <a:bodyPr/>
        <a:lstStyle/>
        <a:p>
          <a:endParaRPr lang="ru-RU"/>
        </a:p>
      </dgm:t>
    </dgm:pt>
    <dgm:pt modelId="{9B7C6502-ABED-4875-9017-9C462011EDE3}" type="pres">
      <dgm:prSet presAssocID="{EB293983-B867-4077-8743-7C8587C9DAFF}" presName="circ1" presStyleLbl="vennNode1" presStyleIdx="0" presStyleCnt="4"/>
      <dgm:spPr/>
      <dgm:t>
        <a:bodyPr/>
        <a:lstStyle/>
        <a:p>
          <a:endParaRPr lang="ru-RU"/>
        </a:p>
      </dgm:t>
    </dgm:pt>
    <dgm:pt modelId="{B0643AD8-EB27-4006-ABE8-43E00218BBB5}" type="pres">
      <dgm:prSet presAssocID="{EB293983-B867-4077-8743-7C8587C9DAFF}" presName="circ1Tx" presStyleLbl="revTx" presStyleIdx="0" presStyleCnt="0">
        <dgm:presLayoutVars>
          <dgm:chMax val="0"/>
          <dgm:chPref val="0"/>
          <dgm:bulletEnabled val="1"/>
        </dgm:presLayoutVars>
      </dgm:prSet>
      <dgm:spPr/>
      <dgm:t>
        <a:bodyPr/>
        <a:lstStyle/>
        <a:p>
          <a:endParaRPr lang="ru-RU"/>
        </a:p>
      </dgm:t>
    </dgm:pt>
    <dgm:pt modelId="{CDBA5E6F-06CA-4D08-9BC4-887BEBE82E25}" type="pres">
      <dgm:prSet presAssocID="{61F6D827-4B55-48D4-AA09-35A39C05510E}" presName="circ2" presStyleLbl="vennNode1" presStyleIdx="1" presStyleCnt="4"/>
      <dgm:spPr/>
      <dgm:t>
        <a:bodyPr/>
        <a:lstStyle/>
        <a:p>
          <a:endParaRPr lang="ru-RU"/>
        </a:p>
      </dgm:t>
    </dgm:pt>
    <dgm:pt modelId="{29F1E1EE-1298-4261-AA8E-C09D3F6AC164}" type="pres">
      <dgm:prSet presAssocID="{61F6D827-4B55-48D4-AA09-35A39C05510E}" presName="circ2Tx" presStyleLbl="revTx" presStyleIdx="0" presStyleCnt="0">
        <dgm:presLayoutVars>
          <dgm:chMax val="0"/>
          <dgm:chPref val="0"/>
          <dgm:bulletEnabled val="1"/>
        </dgm:presLayoutVars>
      </dgm:prSet>
      <dgm:spPr/>
      <dgm:t>
        <a:bodyPr/>
        <a:lstStyle/>
        <a:p>
          <a:endParaRPr lang="ru-RU"/>
        </a:p>
      </dgm:t>
    </dgm:pt>
    <dgm:pt modelId="{9BDE3CE9-322E-4DAD-9F47-7071E4D1D882}" type="pres">
      <dgm:prSet presAssocID="{86513706-C2D6-4938-8AAB-994928FEDC2A}" presName="circ3" presStyleLbl="vennNode1" presStyleIdx="2" presStyleCnt="4"/>
      <dgm:spPr/>
      <dgm:t>
        <a:bodyPr/>
        <a:lstStyle/>
        <a:p>
          <a:endParaRPr lang="ru-RU"/>
        </a:p>
      </dgm:t>
    </dgm:pt>
    <dgm:pt modelId="{E1323508-3966-45C5-9B86-AA126E69E5EB}" type="pres">
      <dgm:prSet presAssocID="{86513706-C2D6-4938-8AAB-994928FEDC2A}" presName="circ3Tx" presStyleLbl="revTx" presStyleIdx="0" presStyleCnt="0">
        <dgm:presLayoutVars>
          <dgm:chMax val="0"/>
          <dgm:chPref val="0"/>
          <dgm:bulletEnabled val="1"/>
        </dgm:presLayoutVars>
      </dgm:prSet>
      <dgm:spPr/>
      <dgm:t>
        <a:bodyPr/>
        <a:lstStyle/>
        <a:p>
          <a:endParaRPr lang="ru-RU"/>
        </a:p>
      </dgm:t>
    </dgm:pt>
    <dgm:pt modelId="{010847F6-9434-4C84-B993-424AF2EB3AD2}" type="pres">
      <dgm:prSet presAssocID="{049E139D-BD36-4F3D-8FD8-5CE76F84D2FD}" presName="circ4" presStyleLbl="vennNode1" presStyleIdx="3" presStyleCnt="4"/>
      <dgm:spPr/>
      <dgm:t>
        <a:bodyPr/>
        <a:lstStyle/>
        <a:p>
          <a:endParaRPr lang="ru-RU"/>
        </a:p>
      </dgm:t>
    </dgm:pt>
    <dgm:pt modelId="{ACFEE050-57AE-4E61-9CE2-779E1E246D3B}" type="pres">
      <dgm:prSet presAssocID="{049E139D-BD36-4F3D-8FD8-5CE76F84D2FD}" presName="circ4Tx" presStyleLbl="revTx" presStyleIdx="0" presStyleCnt="0">
        <dgm:presLayoutVars>
          <dgm:chMax val="0"/>
          <dgm:chPref val="0"/>
          <dgm:bulletEnabled val="1"/>
        </dgm:presLayoutVars>
      </dgm:prSet>
      <dgm:spPr/>
      <dgm:t>
        <a:bodyPr/>
        <a:lstStyle/>
        <a:p>
          <a:endParaRPr lang="ru-RU"/>
        </a:p>
      </dgm:t>
    </dgm:pt>
  </dgm:ptLst>
  <dgm:cxnLst>
    <dgm:cxn modelId="{BAE5B6E1-242A-4496-BDD6-7C93F4F64B91}" srcId="{3F2255F3-D79A-4D1F-A6D7-336BD2BEAD8E}" destId="{86513706-C2D6-4938-8AAB-994928FEDC2A}" srcOrd="2" destOrd="0" parTransId="{C90BD34F-A9D5-4E57-80BB-BE3646F02D0F}" sibTransId="{3829E7BD-ABFF-4A6D-B641-D840A16230DB}"/>
    <dgm:cxn modelId="{C3B923D1-666D-4B80-962F-7130BE899565}" type="presOf" srcId="{EB293983-B867-4077-8743-7C8587C9DAFF}" destId="{B0643AD8-EB27-4006-ABE8-43E00218BBB5}" srcOrd="0" destOrd="0" presId="urn:microsoft.com/office/officeart/2005/8/layout/venn1"/>
    <dgm:cxn modelId="{E8FFCA23-DFD8-4385-8871-B3821C1E3028}" type="presOf" srcId="{3F2255F3-D79A-4D1F-A6D7-336BD2BEAD8E}" destId="{1CC90326-C077-453A-9D49-ED6312EA4839}" srcOrd="0" destOrd="0" presId="urn:microsoft.com/office/officeart/2005/8/layout/venn1"/>
    <dgm:cxn modelId="{D03C7420-9D3F-4CE0-A904-D58D04F7F23E}" type="presOf" srcId="{61F6D827-4B55-48D4-AA09-35A39C05510E}" destId="{29F1E1EE-1298-4261-AA8E-C09D3F6AC164}" srcOrd="0" destOrd="0" presId="urn:microsoft.com/office/officeart/2005/8/layout/venn1"/>
    <dgm:cxn modelId="{24F02F16-8603-4E84-91C4-67BB8D064CDC}" srcId="{3F2255F3-D79A-4D1F-A6D7-336BD2BEAD8E}" destId="{EB293983-B867-4077-8743-7C8587C9DAFF}" srcOrd="0" destOrd="0" parTransId="{A4ACD89C-D252-402F-B2FC-E26730DC80BF}" sibTransId="{0CCA25B5-3EF1-42EC-977D-329A6007146E}"/>
    <dgm:cxn modelId="{2753C3DD-94B3-41B6-A825-55E5D1D0BE4B}" srcId="{3F2255F3-D79A-4D1F-A6D7-336BD2BEAD8E}" destId="{61F6D827-4B55-48D4-AA09-35A39C05510E}" srcOrd="1" destOrd="0" parTransId="{E936C15F-7732-4A21-BF78-16C1668F0A34}" sibTransId="{184AC5F1-F83E-4AAB-B9CF-FE31114913EE}"/>
    <dgm:cxn modelId="{7F8CCE8A-B488-4FEF-8F1A-C0EF3893D5B2}" type="presOf" srcId="{049E139D-BD36-4F3D-8FD8-5CE76F84D2FD}" destId="{ACFEE050-57AE-4E61-9CE2-779E1E246D3B}" srcOrd="0" destOrd="0" presId="urn:microsoft.com/office/officeart/2005/8/layout/venn1"/>
    <dgm:cxn modelId="{F3EB2FD8-0BC3-4EA2-B278-545FD5CE7EC0}" type="presOf" srcId="{86513706-C2D6-4938-8AAB-994928FEDC2A}" destId="{E1323508-3966-45C5-9B86-AA126E69E5EB}" srcOrd="0" destOrd="0" presId="urn:microsoft.com/office/officeart/2005/8/layout/venn1"/>
    <dgm:cxn modelId="{359001CE-0523-4ADF-A4E1-C4415399F25B}" type="presOf" srcId="{049E139D-BD36-4F3D-8FD8-5CE76F84D2FD}" destId="{010847F6-9434-4C84-B993-424AF2EB3AD2}" srcOrd="1" destOrd="0" presId="urn:microsoft.com/office/officeart/2005/8/layout/venn1"/>
    <dgm:cxn modelId="{9EB4D1F8-458A-4A6B-8ED0-67507F7B4312}" srcId="{3F2255F3-D79A-4D1F-A6D7-336BD2BEAD8E}" destId="{049E139D-BD36-4F3D-8FD8-5CE76F84D2FD}" srcOrd="3" destOrd="0" parTransId="{DA8F04FC-3F58-42DF-9C5A-05F5FF48DBBB}" sibTransId="{9B8A1795-FB62-4355-8A9A-B804BB054041}"/>
    <dgm:cxn modelId="{DD2404C9-B697-4367-BD40-AB03804515C9}" type="presOf" srcId="{EB293983-B867-4077-8743-7C8587C9DAFF}" destId="{9B7C6502-ABED-4875-9017-9C462011EDE3}" srcOrd="1" destOrd="0" presId="urn:microsoft.com/office/officeart/2005/8/layout/venn1"/>
    <dgm:cxn modelId="{B27B78C2-9C7A-404E-B34D-A66B328123F6}" type="presOf" srcId="{61F6D827-4B55-48D4-AA09-35A39C05510E}" destId="{CDBA5E6F-06CA-4D08-9BC4-887BEBE82E25}" srcOrd="1" destOrd="0" presId="urn:microsoft.com/office/officeart/2005/8/layout/venn1"/>
    <dgm:cxn modelId="{D58E5713-DFC3-47D9-8505-43FE1DFAB44F}" type="presOf" srcId="{86513706-C2D6-4938-8AAB-994928FEDC2A}" destId="{9BDE3CE9-322E-4DAD-9F47-7071E4D1D882}" srcOrd="1" destOrd="0" presId="urn:microsoft.com/office/officeart/2005/8/layout/venn1"/>
    <dgm:cxn modelId="{FF4C2D43-F491-4C47-B108-DF257C84C38D}" type="presParOf" srcId="{1CC90326-C077-453A-9D49-ED6312EA4839}" destId="{9B7C6502-ABED-4875-9017-9C462011EDE3}" srcOrd="0" destOrd="0" presId="urn:microsoft.com/office/officeart/2005/8/layout/venn1"/>
    <dgm:cxn modelId="{3C4DDDD7-7770-4178-BD18-9DD1578D4E5B}" type="presParOf" srcId="{1CC90326-C077-453A-9D49-ED6312EA4839}" destId="{B0643AD8-EB27-4006-ABE8-43E00218BBB5}" srcOrd="1" destOrd="0" presId="urn:microsoft.com/office/officeart/2005/8/layout/venn1"/>
    <dgm:cxn modelId="{02ADE07C-A376-425A-92DB-0A7CA5B73714}" type="presParOf" srcId="{1CC90326-C077-453A-9D49-ED6312EA4839}" destId="{CDBA5E6F-06CA-4D08-9BC4-887BEBE82E25}" srcOrd="2" destOrd="0" presId="urn:microsoft.com/office/officeart/2005/8/layout/venn1"/>
    <dgm:cxn modelId="{D91ABA78-4D57-438E-A528-B5DFE0CFDA26}" type="presParOf" srcId="{1CC90326-C077-453A-9D49-ED6312EA4839}" destId="{29F1E1EE-1298-4261-AA8E-C09D3F6AC164}" srcOrd="3" destOrd="0" presId="urn:microsoft.com/office/officeart/2005/8/layout/venn1"/>
    <dgm:cxn modelId="{0375A084-C4A2-4490-9F9C-F7C3B15B14BF}" type="presParOf" srcId="{1CC90326-C077-453A-9D49-ED6312EA4839}" destId="{9BDE3CE9-322E-4DAD-9F47-7071E4D1D882}" srcOrd="4" destOrd="0" presId="urn:microsoft.com/office/officeart/2005/8/layout/venn1"/>
    <dgm:cxn modelId="{787FD8CE-9CB4-45F2-923F-06F1462E3D4D}" type="presParOf" srcId="{1CC90326-C077-453A-9D49-ED6312EA4839}" destId="{E1323508-3966-45C5-9B86-AA126E69E5EB}" srcOrd="5" destOrd="0" presId="urn:microsoft.com/office/officeart/2005/8/layout/venn1"/>
    <dgm:cxn modelId="{7920E947-9688-4057-BF14-9F603123D52C}" type="presParOf" srcId="{1CC90326-C077-453A-9D49-ED6312EA4839}" destId="{010847F6-9434-4C84-B993-424AF2EB3AD2}" srcOrd="6" destOrd="0" presId="urn:microsoft.com/office/officeart/2005/8/layout/venn1"/>
    <dgm:cxn modelId="{F7188941-F5FF-487B-8129-34F8F66F8F72}" type="presParOf" srcId="{1CC90326-C077-453A-9D49-ED6312EA4839}" destId="{ACFEE050-57AE-4E61-9CE2-779E1E246D3B}"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7C6502-ABED-4875-9017-9C462011EDE3}">
      <dsp:nvSpPr>
        <dsp:cNvPr id="0" name=""/>
        <dsp:cNvSpPr/>
      </dsp:nvSpPr>
      <dsp:spPr>
        <a:xfrm>
          <a:off x="2668801" y="62646"/>
          <a:ext cx="3257641" cy="3257641"/>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44500" rtl="0">
            <a:lnSpc>
              <a:spcPct val="90000"/>
            </a:lnSpc>
            <a:spcBef>
              <a:spcPct val="0"/>
            </a:spcBef>
            <a:spcAft>
              <a:spcPct val="35000"/>
            </a:spcAft>
          </a:pPr>
          <a:r>
            <a:rPr lang="ru-RU" sz="1000" kern="1200" dirty="0" smtClean="0"/>
            <a:t>Региональный план по профориентации 2024-2025</a:t>
          </a:r>
          <a:endParaRPr lang="ru-RU" sz="1000" kern="1200" dirty="0"/>
        </a:p>
      </dsp:txBody>
      <dsp:txXfrm>
        <a:off x="3044682" y="501175"/>
        <a:ext cx="2505878" cy="1033674"/>
      </dsp:txXfrm>
    </dsp:sp>
    <dsp:sp modelId="{CDBA5E6F-06CA-4D08-9BC4-887BEBE82E25}">
      <dsp:nvSpPr>
        <dsp:cNvPr id="0" name=""/>
        <dsp:cNvSpPr/>
      </dsp:nvSpPr>
      <dsp:spPr>
        <a:xfrm>
          <a:off x="4109681" y="1503527"/>
          <a:ext cx="3257641" cy="3257641"/>
        </a:xfrm>
        <a:prstGeom prst="ellipse">
          <a:avLst/>
        </a:prstGeom>
        <a:solidFill>
          <a:schemeClr val="accent4">
            <a:alpha val="50000"/>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44500" rtl="0">
            <a:lnSpc>
              <a:spcPct val="90000"/>
            </a:lnSpc>
            <a:spcBef>
              <a:spcPct val="0"/>
            </a:spcBef>
            <a:spcAft>
              <a:spcPct val="35000"/>
            </a:spcAft>
          </a:pPr>
          <a:r>
            <a:rPr lang="ru-RU" sz="1000" b="1" kern="1200" dirty="0" smtClean="0"/>
            <a:t>Муниципальный план по проведению профориентационных мероприятий для обучающихся по на 2024-25 уч. год в Ермаковском районе</a:t>
          </a:r>
          <a:endParaRPr lang="ru-RU" sz="1000" kern="1200" dirty="0"/>
        </a:p>
      </dsp:txBody>
      <dsp:txXfrm>
        <a:off x="5863796" y="1879408"/>
        <a:ext cx="1252939" cy="2505878"/>
      </dsp:txXfrm>
    </dsp:sp>
    <dsp:sp modelId="{9BDE3CE9-322E-4DAD-9F47-7071E4D1D882}">
      <dsp:nvSpPr>
        <dsp:cNvPr id="0" name=""/>
        <dsp:cNvSpPr/>
      </dsp:nvSpPr>
      <dsp:spPr>
        <a:xfrm>
          <a:off x="2668801" y="2944407"/>
          <a:ext cx="3257641" cy="3257641"/>
        </a:xfrm>
        <a:prstGeom prst="ellipse">
          <a:avLst/>
        </a:prstGeom>
        <a:solidFill>
          <a:schemeClr val="accent4">
            <a:alpha val="50000"/>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44500" rtl="0">
            <a:lnSpc>
              <a:spcPct val="90000"/>
            </a:lnSpc>
            <a:spcBef>
              <a:spcPct val="0"/>
            </a:spcBef>
            <a:spcAft>
              <a:spcPct val="35000"/>
            </a:spcAft>
          </a:pPr>
          <a:r>
            <a:rPr lang="ru-RU" sz="1000" kern="1200" dirty="0" smtClean="0"/>
            <a:t>Календарный план профориентационной деятельности в школе</a:t>
          </a:r>
          <a:endParaRPr lang="ru-RU" sz="1000" kern="1200" dirty="0"/>
        </a:p>
      </dsp:txBody>
      <dsp:txXfrm>
        <a:off x="3044682" y="4729845"/>
        <a:ext cx="2505878" cy="1033674"/>
      </dsp:txXfrm>
    </dsp:sp>
    <dsp:sp modelId="{010847F6-9434-4C84-B993-424AF2EB3AD2}">
      <dsp:nvSpPr>
        <dsp:cNvPr id="0" name=""/>
        <dsp:cNvSpPr/>
      </dsp:nvSpPr>
      <dsp:spPr>
        <a:xfrm>
          <a:off x="1227920" y="1503527"/>
          <a:ext cx="3257641" cy="3257641"/>
        </a:xfrm>
        <a:prstGeom prst="ellipse">
          <a:avLst/>
        </a:prstGeom>
        <a:solidFill>
          <a:schemeClr val="accent4">
            <a:alpha val="50000"/>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44500" rtl="0">
            <a:lnSpc>
              <a:spcPct val="90000"/>
            </a:lnSpc>
            <a:spcBef>
              <a:spcPct val="0"/>
            </a:spcBef>
            <a:spcAft>
              <a:spcPct val="35000"/>
            </a:spcAft>
          </a:pPr>
          <a:r>
            <a:rPr lang="ru-RU" sz="1000" b="1" kern="1200" dirty="0" smtClean="0"/>
            <a:t>Муниципальный ежемесячный план</a:t>
          </a:r>
          <a:endParaRPr lang="ru-RU" sz="1000" kern="1200" dirty="0"/>
        </a:p>
      </dsp:txBody>
      <dsp:txXfrm>
        <a:off x="1478508" y="1879408"/>
        <a:ext cx="1252939" cy="250587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27.08.2024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27.08.2024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27.08.2024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967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27.08.2024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27.08.2024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27.08.2024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27.08.2024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27.08.2024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27.08.2024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27.08.2024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27.08.2024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27.08.2024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 Id="rId6" Type="http://schemas.openxmlformats.org/officeDocument/2006/relationships/hyperlink" Target="https://bvbinfo.ru/" TargetMode="External"/><Relationship Id="rId5" Type="http://schemas.openxmlformats.org/officeDocument/2006/relationships/hyperlink" Target="https://myschool.edu.ru/" TargetMode="External"/><Relationship Id="rId4" Type="http://schemas.openxmlformats.org/officeDocument/2006/relationships/hyperlink" Target="https://edsoo.ru/"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hyperlink" Target="https://clck.ru/3CmgNV"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611561" y="311150"/>
            <a:ext cx="8208912" cy="58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lnSpc>
                <a:spcPts val="3363"/>
              </a:lnSpc>
              <a:spcAft>
                <a:spcPts val="838"/>
              </a:spcAft>
            </a:pPr>
            <a:r>
              <a:rPr lang="ru-RU" altLang="ru-RU" sz="2400" b="1" dirty="0">
                <a:solidFill>
                  <a:srgbClr val="002060"/>
                </a:solidFill>
              </a:rPr>
              <a:t>Показатели проекта «Школа </a:t>
            </a:r>
            <a:r>
              <a:rPr lang="ru-RU" altLang="ru-RU" sz="2400" b="1" dirty="0" err="1">
                <a:solidFill>
                  <a:srgbClr val="002060"/>
                </a:solidFill>
              </a:rPr>
              <a:t>Минпросвещения</a:t>
            </a:r>
            <a:r>
              <a:rPr lang="ru-RU" altLang="ru-RU" sz="2400" b="1" dirty="0">
                <a:solidFill>
                  <a:srgbClr val="002060"/>
                </a:solidFill>
              </a:rPr>
              <a:t> России»</a:t>
            </a:r>
          </a:p>
          <a:p>
            <a:pPr algn="just" eaLnBrk="1" hangingPunct="1">
              <a:lnSpc>
                <a:spcPts val="2400"/>
              </a:lnSpc>
            </a:pPr>
            <a:r>
              <a:rPr lang="ru-RU" altLang="ru-RU" dirty="0">
                <a:solidFill>
                  <a:srgbClr val="C00000"/>
                </a:solidFill>
                <a:latin typeface="Times New Roman" pitchFamily="18" charset="0"/>
              </a:rPr>
              <a:t>5.1.    Реализация утвержденного календарного плана профориентационной деятельности в школе (в соответствии с календарным планом профориентационной деятельности, разработанным в субъекте РФ) («критический показатель»)</a:t>
            </a:r>
          </a:p>
          <a:p>
            <a:pPr algn="just" eaLnBrk="1" hangingPunct="1">
              <a:lnSpc>
                <a:spcPts val="2400"/>
              </a:lnSpc>
            </a:pPr>
            <a:r>
              <a:rPr lang="ru-RU" altLang="ru-RU" dirty="0">
                <a:latin typeface="Times New Roman" pitchFamily="18" charset="0"/>
              </a:rPr>
              <a:t>5.2.    Определение ответственного за реализацию профориентационной деятельности (в должности не ниже заместителя директора)</a:t>
            </a:r>
          </a:p>
          <a:p>
            <a:pPr algn="just" eaLnBrk="1" hangingPunct="1">
              <a:lnSpc>
                <a:spcPts val="2400"/>
              </a:lnSpc>
            </a:pPr>
            <a:r>
              <a:rPr lang="ru-RU" altLang="ru-RU" dirty="0">
                <a:latin typeface="Times New Roman" pitchFamily="18" charset="0"/>
              </a:rPr>
              <a:t>5.3.    Наличие соглашений с региональными предприятиями/организациями, оказывающими содействие в реализации профориентационных мероприятий</a:t>
            </a:r>
          </a:p>
          <a:p>
            <a:pPr algn="just" eaLnBrk="1" hangingPunct="1">
              <a:lnSpc>
                <a:spcPts val="2400"/>
              </a:lnSpc>
            </a:pPr>
            <a:r>
              <a:rPr lang="ru-RU" altLang="ru-RU" dirty="0">
                <a:latin typeface="Times New Roman" pitchFamily="18" charset="0"/>
              </a:rPr>
              <a:t>5.4.    Наличие профильных предпрофессиональных классов (инженерные, медицинские, космические, </a:t>
            </a:r>
            <a:r>
              <a:rPr lang="en-US" altLang="ru-RU" dirty="0">
                <a:latin typeface="Times New Roman" pitchFamily="18" charset="0"/>
              </a:rPr>
              <a:t>IT, </a:t>
            </a:r>
            <a:r>
              <a:rPr lang="ru-RU" altLang="ru-RU" dirty="0">
                <a:latin typeface="Times New Roman" pitchFamily="18" charset="0"/>
              </a:rPr>
              <a:t>педагогические, предпринимательские и др.)</a:t>
            </a:r>
          </a:p>
          <a:p>
            <a:pPr algn="just" eaLnBrk="1" hangingPunct="1">
              <a:lnSpc>
                <a:spcPts val="2400"/>
              </a:lnSpc>
            </a:pPr>
            <a:r>
              <a:rPr lang="ru-RU" altLang="ru-RU" dirty="0">
                <a:latin typeface="Times New Roman" pitchFamily="18" charset="0"/>
              </a:rPr>
              <a:t>5.5.    Наличие и использование дополнительных материалов по профориентации, в том числе мультимедийных, в учебных предметах общеобразовательного цикла</a:t>
            </a:r>
          </a:p>
          <a:p>
            <a:pPr algn="just" eaLnBrk="1" hangingPunct="1">
              <a:lnSpc>
                <a:spcPts val="2400"/>
              </a:lnSpc>
            </a:pPr>
            <a:r>
              <a:rPr lang="ru-RU" altLang="ru-RU" dirty="0">
                <a:latin typeface="Times New Roman" pitchFamily="18" charset="0"/>
              </a:rPr>
              <a:t>5.6.    Посещение обучающимися экскурсий на предприятиях</a:t>
            </a:r>
          </a:p>
          <a:p>
            <a:pPr algn="just" eaLnBrk="1" hangingPunct="1">
              <a:lnSpc>
                <a:spcPts val="2400"/>
              </a:lnSpc>
            </a:pPr>
            <a:r>
              <a:rPr lang="ru-RU" altLang="ru-RU" dirty="0">
                <a:latin typeface="Times New Roman" pitchFamily="18" charset="0"/>
              </a:rPr>
              <a:t>5.7.    Участие обучающихся в моделирующих профессиональных пробах (онлайн) и тестированиях</a:t>
            </a:r>
          </a:p>
          <a:p>
            <a:pPr algn="just" eaLnBrk="1" hangingPunct="1">
              <a:lnSpc>
                <a:spcPts val="2400"/>
              </a:lnSpc>
            </a:pPr>
            <a:r>
              <a:rPr lang="ru-RU" altLang="ru-RU" dirty="0">
                <a:latin typeface="Times New Roman" pitchFamily="18" charset="0"/>
              </a:rPr>
              <a:t>5.8.    Посещение обучающимися экскурсий в организациях СПО и ВО</a:t>
            </a:r>
          </a:p>
          <a:p>
            <a:pPr algn="just" eaLnBrk="1" hangingPunct="1">
              <a:lnSpc>
                <a:spcPts val="2400"/>
              </a:lnSpc>
            </a:pPr>
            <a:r>
              <a:rPr lang="ru-RU" altLang="ru-RU" dirty="0">
                <a:latin typeface="Times New Roman" pitchFamily="18" charset="0"/>
              </a:rPr>
              <a:t>5.9.    ...</a:t>
            </a:r>
          </a:p>
        </p:txBody>
      </p:sp>
    </p:spTree>
    <p:extLst>
      <p:ext uri="{BB962C8B-B14F-4D97-AF65-F5344CB8AC3E}">
        <p14:creationId xmlns:p14="http://schemas.microsoft.com/office/powerpoint/2010/main" val="3948099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3841" y="2362200"/>
            <a:ext cx="2215753"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85273" y="4770438"/>
            <a:ext cx="2177653"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05156" y="2895600"/>
            <a:ext cx="198882" cy="1545336"/>
          </a:xfrm>
          <a:prstGeom prst="rect">
            <a:avLst/>
          </a:prstGeom>
          <a:solidFill>
            <a:srgbClr val="5A9BD5"/>
          </a:solidFill>
        </p:spPr>
        <p:txBody>
          <a:bodyPr vert="vert270" wrap="none" lIns="0" tIns="0" rIns="0" bIns="0"/>
          <a:lstStyle/>
          <a:p>
            <a:pPr eaLnBrk="1" fontAlgn="auto" hangingPunct="1">
              <a:spcBef>
                <a:spcPts val="0"/>
              </a:spcBef>
              <a:spcAft>
                <a:spcPts val="0"/>
              </a:spcAft>
              <a:defRPr/>
            </a:pPr>
            <a:r>
              <a:rPr lang="en-US" sz="2700">
                <a:latin typeface="Calibri"/>
              </a:rPr>
              <a:t>8-9 </a:t>
            </a:r>
            <a:r>
              <a:rPr lang="ru" sz="2700">
                <a:latin typeface="Calibri"/>
              </a:rPr>
              <a:t>КЛАСС</a:t>
            </a:r>
          </a:p>
        </p:txBody>
      </p:sp>
      <p:sp>
        <p:nvSpPr>
          <p:cNvPr id="12293" name="Rectangle 4"/>
          <p:cNvSpPr>
            <a:spLocks noChangeArrowheads="1"/>
          </p:cNvSpPr>
          <p:nvPr/>
        </p:nvSpPr>
        <p:spPr bwMode="auto">
          <a:xfrm>
            <a:off x="887016" y="320676"/>
            <a:ext cx="7650956"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ru-RU" altLang="ru-RU" sz="2800" dirty="0" err="1">
                <a:solidFill>
                  <a:srgbClr val="002060"/>
                </a:solidFill>
              </a:rPr>
              <a:t>Профориентационное</a:t>
            </a:r>
            <a:r>
              <a:rPr lang="ru-RU" altLang="ru-RU" sz="2800" dirty="0">
                <a:solidFill>
                  <a:srgbClr val="002060"/>
                </a:solidFill>
              </a:rPr>
              <a:t> занятие «Пробую профессию»</a:t>
            </a:r>
          </a:p>
        </p:txBody>
      </p:sp>
      <p:sp>
        <p:nvSpPr>
          <p:cNvPr id="12294" name="Rectangle 5"/>
          <p:cNvSpPr>
            <a:spLocks noChangeArrowheads="1"/>
          </p:cNvSpPr>
          <p:nvPr/>
        </p:nvSpPr>
        <p:spPr bwMode="auto">
          <a:xfrm>
            <a:off x="951310" y="1315243"/>
            <a:ext cx="3399234"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2850"/>
              </a:lnSpc>
            </a:pPr>
            <a:r>
              <a:rPr lang="ru-RU" altLang="ru-RU" sz="2300" dirty="0"/>
              <a:t>Моделирующие онлайн-пробы с использованием ресурсов платформ «Билет в будущее», ФГИС «Моя школа», «Единое содержание общего образования»</a:t>
            </a:r>
          </a:p>
        </p:txBody>
      </p:sp>
      <p:sp>
        <p:nvSpPr>
          <p:cNvPr id="7" name="Rectangle 6"/>
          <p:cNvSpPr/>
          <p:nvPr/>
        </p:nvSpPr>
        <p:spPr>
          <a:xfrm>
            <a:off x="951309" y="4254017"/>
            <a:ext cx="3202781" cy="1712913"/>
          </a:xfrm>
          <a:prstGeom prst="rect">
            <a:avLst/>
          </a:prstGeom>
        </p:spPr>
        <p:txBody>
          <a:bodyPr lIns="0" tIns="0" rIns="0" bIns="0"/>
          <a:lstStyle/>
          <a:p>
            <a:pPr algn="just" eaLnBrk="1" fontAlgn="auto" hangingPunct="1">
              <a:lnSpc>
                <a:spcPts val="2880"/>
              </a:lnSpc>
              <a:spcBef>
                <a:spcPts val="0"/>
              </a:spcBef>
              <a:spcAft>
                <a:spcPts val="0"/>
              </a:spcAft>
              <a:defRPr/>
            </a:pPr>
            <a:r>
              <a:rPr lang="ru" sz="2400" b="1" i="1" dirty="0">
                <a:solidFill>
                  <a:srgbClr val="2A5999"/>
                </a:solidFill>
                <a:latin typeface="Calibri"/>
              </a:rPr>
              <a:t>Виртуальные лабораторные и практические работы:</a:t>
            </a:r>
          </a:p>
          <a:p>
            <a:pPr marL="228600" eaLnBrk="1" fontAlgn="auto" hangingPunct="1">
              <a:lnSpc>
                <a:spcPts val="2880"/>
              </a:lnSpc>
              <a:spcBef>
                <a:spcPts val="0"/>
              </a:spcBef>
              <a:spcAft>
                <a:spcPts val="0"/>
              </a:spcAft>
              <a:defRPr/>
            </a:pPr>
            <a:r>
              <a:rPr lang="ru" sz="2300" i="1" dirty="0">
                <a:solidFill>
                  <a:srgbClr val="2A5999"/>
                </a:solidFill>
                <a:latin typeface="Calibri"/>
              </a:rPr>
              <a:t>Физика</a:t>
            </a:r>
          </a:p>
          <a:p>
            <a:pPr marL="228600" eaLnBrk="1" fontAlgn="auto" hangingPunct="1">
              <a:lnSpc>
                <a:spcPts val="2880"/>
              </a:lnSpc>
              <a:spcBef>
                <a:spcPts val="0"/>
              </a:spcBef>
              <a:spcAft>
                <a:spcPts val="0"/>
              </a:spcAft>
              <a:defRPr/>
            </a:pPr>
            <a:r>
              <a:rPr lang="ru" sz="2300" i="1" dirty="0">
                <a:solidFill>
                  <a:srgbClr val="2A5999"/>
                </a:solidFill>
                <a:latin typeface="Calibri"/>
              </a:rPr>
              <a:t>Химия</a:t>
            </a:r>
          </a:p>
          <a:p>
            <a:pPr marL="228600" eaLnBrk="1" fontAlgn="auto" hangingPunct="1">
              <a:lnSpc>
                <a:spcPts val="2880"/>
              </a:lnSpc>
              <a:spcBef>
                <a:spcPts val="0"/>
              </a:spcBef>
              <a:spcAft>
                <a:spcPts val="0"/>
              </a:spcAft>
              <a:defRPr/>
            </a:pPr>
            <a:r>
              <a:rPr lang="ru" sz="2300" i="1" dirty="0">
                <a:solidFill>
                  <a:srgbClr val="2A5999"/>
                </a:solidFill>
                <a:latin typeface="Calibri"/>
              </a:rPr>
              <a:t>Биология</a:t>
            </a:r>
          </a:p>
        </p:txBody>
      </p:sp>
      <p:sp>
        <p:nvSpPr>
          <p:cNvPr id="9" name="Rectangle 8"/>
          <p:cNvSpPr/>
          <p:nvPr/>
        </p:nvSpPr>
        <p:spPr>
          <a:xfrm>
            <a:off x="5851922" y="1258888"/>
            <a:ext cx="2365772" cy="938212"/>
          </a:xfrm>
          <a:prstGeom prst="rect">
            <a:avLst/>
          </a:prstGeom>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lnSpc>
                <a:spcPts val="1675"/>
              </a:lnSpc>
              <a:spcAft>
                <a:spcPts val="213"/>
              </a:spcAft>
            </a:pPr>
            <a:r>
              <a:rPr lang="ru-RU" altLang="ru-RU" sz="1500" dirty="0" smtClean="0">
                <a:solidFill>
                  <a:srgbClr val="2B2C2F"/>
                </a:solidFill>
                <a:latin typeface="Microsoft Sans Serif" pitchFamily="34" charset="0"/>
              </a:rPr>
              <a:t>ЕДИНОЕ </a:t>
            </a:r>
            <a:r>
              <a:rPr lang="ru-RU" altLang="ru-RU" sz="1500" dirty="0">
                <a:solidFill>
                  <a:srgbClr val="2B2C2F"/>
                </a:solidFill>
                <a:latin typeface="Microsoft Sans Serif" pitchFamily="34" charset="0"/>
              </a:rPr>
              <a:t>СОДЕРЖАНИЕ </a:t>
            </a:r>
            <a:r>
              <a:rPr lang="ru-RU" altLang="ru-RU" sz="1500" dirty="0" smtClean="0">
                <a:solidFill>
                  <a:srgbClr val="2B2C2F"/>
                </a:solidFill>
                <a:latin typeface="Microsoft Sans Serif" pitchFamily="34" charset="0"/>
              </a:rPr>
              <a:t>ОБЩЕГО </a:t>
            </a:r>
            <a:r>
              <a:rPr lang="ru-RU" altLang="ru-RU" sz="1500" dirty="0">
                <a:solidFill>
                  <a:srgbClr val="2B2C2F"/>
                </a:solidFill>
                <a:latin typeface="Microsoft Sans Serif" pitchFamily="34" charset="0"/>
              </a:rPr>
              <a:t>ОБРАЗОВАНИЯ</a:t>
            </a:r>
          </a:p>
          <a:p>
            <a:pPr algn="just" eaLnBrk="1" hangingPunct="1">
              <a:spcAft>
                <a:spcPts val="213"/>
              </a:spcAft>
            </a:pPr>
            <a:r>
              <a:rPr lang="ru-RU" altLang="ru-RU" sz="1000" dirty="0" smtClean="0">
                <a:solidFill>
                  <a:srgbClr val="2B2C2F"/>
                </a:solidFill>
                <a:latin typeface="Times New Roman" pitchFamily="18" charset="0"/>
              </a:rPr>
              <a:t>\</a:t>
            </a:r>
            <a:endParaRPr lang="ru-RU" altLang="ru-RU" sz="1000" i="1" dirty="0">
              <a:solidFill>
                <a:srgbClr val="2B2C2F"/>
              </a:solidFill>
              <a:latin typeface="Times New Roman" pitchFamily="18" charset="0"/>
            </a:endParaRPr>
          </a:p>
          <a:p>
            <a:pPr algn="ctr" eaLnBrk="1" hangingPunct="1"/>
            <a:r>
              <a:rPr lang="en-US" altLang="ru-RU" dirty="0">
                <a:hlinkClick r:id="rId4"/>
              </a:rPr>
              <a:t>https://edsoo.ru/</a:t>
            </a:r>
          </a:p>
        </p:txBody>
      </p:sp>
      <p:sp>
        <p:nvSpPr>
          <p:cNvPr id="12298" name="Rectangle 9"/>
          <p:cNvSpPr>
            <a:spLocks noChangeArrowheads="1"/>
          </p:cNvSpPr>
          <p:nvPr/>
        </p:nvSpPr>
        <p:spPr bwMode="auto">
          <a:xfrm>
            <a:off x="6142435" y="4316414"/>
            <a:ext cx="1776413"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ru-RU">
                <a:hlinkClick r:id="rId5"/>
              </a:rPr>
              <a:t>https://myschool.edu.ru/</a:t>
            </a:r>
          </a:p>
        </p:txBody>
      </p:sp>
      <p:sp>
        <p:nvSpPr>
          <p:cNvPr id="12299" name="Rectangle 10"/>
          <p:cNvSpPr>
            <a:spLocks noChangeArrowheads="1"/>
          </p:cNvSpPr>
          <p:nvPr/>
        </p:nvSpPr>
        <p:spPr bwMode="auto">
          <a:xfrm>
            <a:off x="6405562" y="6443664"/>
            <a:ext cx="1329929"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ru-RU">
                <a:hlinkClick r:id="rId6"/>
              </a:rPr>
              <a:t>https://bvbinfo.ru/</a:t>
            </a:r>
          </a:p>
        </p:txBody>
      </p:sp>
    </p:spTree>
    <p:extLst>
      <p:ext uri="{BB962C8B-B14F-4D97-AF65-F5344CB8AC3E}">
        <p14:creationId xmlns:p14="http://schemas.microsoft.com/office/powerpoint/2010/main" val="2073007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156" y="2529840"/>
            <a:ext cx="198882" cy="1898904"/>
          </a:xfrm>
          <a:prstGeom prst="rect">
            <a:avLst/>
          </a:prstGeom>
          <a:solidFill>
            <a:srgbClr val="5A9BD5"/>
          </a:solidFill>
        </p:spPr>
        <p:txBody>
          <a:bodyPr vert="vert270" wrap="none" lIns="0" tIns="0" rIns="0" bIns="0"/>
          <a:lstStyle/>
          <a:p>
            <a:pPr eaLnBrk="1" fontAlgn="auto" hangingPunct="1">
              <a:spcBef>
                <a:spcPts val="0"/>
              </a:spcBef>
              <a:spcAft>
                <a:spcPts val="0"/>
              </a:spcAft>
              <a:defRPr/>
            </a:pPr>
            <a:r>
              <a:rPr lang="en-US" sz="2700">
                <a:latin typeface="Calibri"/>
              </a:rPr>
              <a:t>10-11 </a:t>
            </a:r>
            <a:r>
              <a:rPr lang="ru" sz="2700">
                <a:latin typeface="Calibri"/>
              </a:rPr>
              <a:t>КЛАСС</a:t>
            </a:r>
          </a:p>
        </p:txBody>
      </p:sp>
      <p:sp>
        <p:nvSpPr>
          <p:cNvPr id="13315" name="Rectangle 2"/>
          <p:cNvSpPr>
            <a:spLocks noChangeArrowheads="1"/>
          </p:cNvSpPr>
          <p:nvPr/>
        </p:nvSpPr>
        <p:spPr bwMode="auto">
          <a:xfrm>
            <a:off x="1128713" y="411163"/>
            <a:ext cx="645676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ru-RU" altLang="ru-RU" sz="3200" dirty="0">
                <a:solidFill>
                  <a:srgbClr val="002060"/>
                </a:solidFill>
              </a:rPr>
              <a:t>Решение кейс-заданий от партнеров</a:t>
            </a:r>
          </a:p>
        </p:txBody>
      </p:sp>
      <p:sp>
        <p:nvSpPr>
          <p:cNvPr id="13316" name="Rectangle 3"/>
          <p:cNvSpPr>
            <a:spLocks noChangeArrowheads="1"/>
          </p:cNvSpPr>
          <p:nvPr/>
        </p:nvSpPr>
        <p:spPr bwMode="auto">
          <a:xfrm>
            <a:off x="623888" y="1570038"/>
            <a:ext cx="3696891" cy="240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eaLnBrk="1" hangingPunct="1">
              <a:spcAft>
                <a:spcPts val="1050"/>
              </a:spcAft>
            </a:pPr>
            <a:r>
              <a:rPr lang="ru-RU" altLang="ru-RU" i="1" dirty="0">
                <a:solidFill>
                  <a:srgbClr val="A4A5A6"/>
                </a:solidFill>
              </a:rPr>
              <a:t>(Формат конкурса «Большая перемена»)</a:t>
            </a:r>
          </a:p>
          <a:p>
            <a:pPr algn="just" eaLnBrk="1" hangingPunct="1">
              <a:lnSpc>
                <a:spcPts val="2163"/>
              </a:lnSpc>
            </a:pPr>
            <a:r>
              <a:rPr lang="ru-RU" altLang="ru-RU" sz="1900" b="1" dirty="0"/>
              <a:t>Кейс состоит из 4 основных этапов:</a:t>
            </a:r>
          </a:p>
          <a:p>
            <a:pPr eaLnBrk="1" hangingPunct="1">
              <a:lnSpc>
                <a:spcPts val="2163"/>
              </a:lnSpc>
            </a:pPr>
            <a:r>
              <a:rPr lang="ru-RU" altLang="ru-RU" sz="1900" b="1" dirty="0"/>
              <a:t>•    Аналитика - анализ проблемы, сбор основной информации по заданной проблеме</a:t>
            </a:r>
          </a:p>
          <a:p>
            <a:pPr algn="just" eaLnBrk="1" hangingPunct="1">
              <a:lnSpc>
                <a:spcPts val="2163"/>
              </a:lnSpc>
            </a:pPr>
            <a:r>
              <a:rPr lang="ru-RU" altLang="ru-RU" sz="1900" b="1" dirty="0"/>
              <a:t>•    Генерация идей</a:t>
            </a:r>
          </a:p>
          <a:p>
            <a:pPr algn="just" eaLnBrk="1" hangingPunct="1">
              <a:lnSpc>
                <a:spcPts val="2163"/>
              </a:lnSpc>
            </a:pPr>
            <a:r>
              <a:rPr lang="ru-RU" altLang="ru-RU" sz="1900" b="1" dirty="0"/>
              <a:t>•    Разработка основной части кейса</a:t>
            </a:r>
          </a:p>
          <a:p>
            <a:pPr algn="just" eaLnBrk="1" hangingPunct="1">
              <a:lnSpc>
                <a:spcPts val="2163"/>
              </a:lnSpc>
              <a:spcAft>
                <a:spcPts val="7775"/>
              </a:spcAft>
            </a:pPr>
            <a:r>
              <a:rPr lang="ru-RU" altLang="ru-RU" sz="1900" b="1" dirty="0"/>
              <a:t>•    Готовый продукт - презентация</a:t>
            </a:r>
          </a:p>
        </p:txBody>
      </p:sp>
      <p:sp>
        <p:nvSpPr>
          <p:cNvPr id="13317" name="Rectangle 4"/>
          <p:cNvSpPr>
            <a:spLocks noChangeArrowheads="1"/>
          </p:cNvSpPr>
          <p:nvPr/>
        </p:nvSpPr>
        <p:spPr bwMode="auto">
          <a:xfrm>
            <a:off x="4773217" y="1570038"/>
            <a:ext cx="1078706"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ru-RU" altLang="ru-RU" sz="1000" b="1" dirty="0">
                <a:solidFill>
                  <a:srgbClr val="2B2C2F"/>
                </a:solidFill>
              </a:rPr>
              <a:t>Каждый голос важен</a:t>
            </a:r>
          </a:p>
        </p:txBody>
      </p:sp>
      <p:sp>
        <p:nvSpPr>
          <p:cNvPr id="6" name="Rectangle 5"/>
          <p:cNvSpPr/>
          <p:nvPr/>
        </p:nvSpPr>
        <p:spPr>
          <a:xfrm>
            <a:off x="4572000" y="1866519"/>
            <a:ext cx="4184427" cy="3074649"/>
          </a:xfrm>
          <a:prstGeom prst="rect">
            <a:avLst/>
          </a:prstGeom>
          <a:effectLst>
            <a:outerShdw blurRad="50800" dist="38100" dir="18900000" algn="b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lIns="0" tIns="0" rIns="0" bIns="0"/>
          <a:lstStyle/>
          <a:p>
            <a:pPr eaLnBrk="1" fontAlgn="auto" hangingPunct="1">
              <a:spcBef>
                <a:spcPts val="0"/>
              </a:spcBef>
              <a:spcAft>
                <a:spcPts val="420"/>
              </a:spcAft>
              <a:defRPr/>
            </a:pPr>
            <a:r>
              <a:rPr lang="ru" sz="1000" dirty="0">
                <a:solidFill>
                  <a:schemeClr val="tx1"/>
                </a:solidFill>
                <a:latin typeface="Calibri"/>
              </a:rPr>
              <a:t>Задача кейса</a:t>
            </a:r>
          </a:p>
          <a:p>
            <a:pPr eaLnBrk="1" fontAlgn="auto" hangingPunct="1">
              <a:lnSpc>
                <a:spcPts val="864"/>
              </a:lnSpc>
              <a:spcBef>
                <a:spcPts val="0"/>
              </a:spcBef>
              <a:spcAft>
                <a:spcPts val="420"/>
              </a:spcAft>
              <a:defRPr/>
            </a:pPr>
            <a:r>
              <a:rPr lang="ru" sz="750" spc="-50" dirty="0">
                <a:solidFill>
                  <a:schemeClr val="tx1"/>
                </a:solidFill>
                <a:latin typeface="Calibri"/>
              </a:rPr>
              <a:t>При благоустройстве города важна учитывать множество разных показателей, но самым важным валяется мнение жителей города. Каждый горожанин имеет свои желания и потребности в зависимости от возраста, места проживания и личных предпочтений. Жители могут вовлекаться на этапах выбора объекта благоустройства, разработки концепции или реализации проекта. На данный момент существует множество форматов вовлечения, но многие из них занимают много времени, требуют больших денежных затрат или вовлечения множества сотрудников (например, при проведении голосования трем сотрудникам сложно опросить 200 тысяч жителей!. Современные исследования направлены на поиск новых удобных форматов изучения мнения жителей и вовлечения их в разработку новых городских проектов.</a:t>
            </a:r>
          </a:p>
          <a:p>
            <a:pPr eaLnBrk="1" fontAlgn="auto" hangingPunct="1">
              <a:spcBef>
                <a:spcPts val="0"/>
              </a:spcBef>
              <a:spcAft>
                <a:spcPts val="420"/>
              </a:spcAft>
              <a:defRPr/>
            </a:pPr>
            <a:r>
              <a:rPr lang="ru" sz="1000" b="1" dirty="0">
                <a:solidFill>
                  <a:schemeClr val="tx1"/>
                </a:solidFill>
                <a:latin typeface="Calibri"/>
              </a:rPr>
              <a:t>Твоя задача</a:t>
            </a:r>
          </a:p>
          <a:p>
            <a:pPr eaLnBrk="1" fontAlgn="auto" hangingPunct="1">
              <a:lnSpc>
                <a:spcPts val="864"/>
              </a:lnSpc>
              <a:spcBef>
                <a:spcPts val="0"/>
              </a:spcBef>
              <a:spcAft>
                <a:spcPts val="0"/>
              </a:spcAft>
              <a:defRPr/>
            </a:pPr>
            <a:r>
              <a:rPr lang="ru" sz="750" spc="-50" dirty="0">
                <a:solidFill>
                  <a:schemeClr val="tx1"/>
                </a:solidFill>
                <a:latin typeface="Calibri"/>
              </a:rPr>
              <a:t>Проанализировать существующие форматы взаимодействия с населением и предложить свою концепцию оптимизации процесса, чтобы при благоустройстве парков, улиц, площадей и набережных учитывалось мнение всех жителей твоего города или поселения.</a:t>
            </a:r>
          </a:p>
          <a:p>
            <a:pPr eaLnBrk="1" fontAlgn="auto" hangingPunct="1">
              <a:lnSpc>
                <a:spcPts val="864"/>
              </a:lnSpc>
              <a:spcBef>
                <a:spcPts val="0"/>
              </a:spcBef>
              <a:spcAft>
                <a:spcPts val="0"/>
              </a:spcAft>
              <a:defRPr/>
            </a:pPr>
            <a:r>
              <a:rPr lang="ru" sz="750" spc="-50" dirty="0">
                <a:solidFill>
                  <a:schemeClr val="tx1"/>
                </a:solidFill>
                <a:latin typeface="Calibri"/>
              </a:rPr>
              <a:t>Мы будем ждать, что в своей концепции ты представишь общее описание; схемы взаимодействий между всеми участниками принципы функционирования твоего решения и его техническую реализацию, визуальные, текстовые или аудиореференсы, каналы коммуникации с целевой аудиторией; ключевое сообщение твоей концепции; общую коммуникационную стратегию информирования и продвижения.</a:t>
            </a:r>
          </a:p>
          <a:p>
            <a:pPr eaLnBrk="1" fontAlgn="auto" hangingPunct="1">
              <a:lnSpc>
                <a:spcPts val="1704"/>
              </a:lnSpc>
              <a:spcBef>
                <a:spcPts val="0"/>
              </a:spcBef>
              <a:spcAft>
                <a:spcPts val="0"/>
              </a:spcAft>
              <a:defRPr/>
            </a:pPr>
            <a:r>
              <a:rPr lang="ru" sz="750" spc="-50" dirty="0">
                <a:solidFill>
                  <a:schemeClr val="tx1"/>
                </a:solidFill>
                <a:latin typeface="Calibri"/>
              </a:rPr>
              <a:t>Помни, что для каждой целевой группы подходит свой канал коммуникации, тон сообщений форма и стилистика. </a:t>
            </a:r>
            <a:r>
              <a:rPr lang="ru" sz="1000" dirty="0">
                <a:solidFill>
                  <a:schemeClr val="tx1"/>
                </a:solidFill>
                <a:latin typeface="Calibri"/>
              </a:rPr>
              <a:t>Погрузись в тему</a:t>
            </a:r>
          </a:p>
          <a:p>
            <a:pPr eaLnBrk="1" fontAlgn="auto" hangingPunct="1">
              <a:lnSpc>
                <a:spcPts val="888"/>
              </a:lnSpc>
              <a:spcBef>
                <a:spcPts val="0"/>
              </a:spcBef>
              <a:spcAft>
                <a:spcPts val="0"/>
              </a:spcAft>
              <a:defRPr/>
            </a:pPr>
            <a:r>
              <a:rPr lang="ru" sz="750" spc="-50" dirty="0">
                <a:solidFill>
                  <a:schemeClr val="tx1"/>
                </a:solidFill>
                <a:latin typeface="Calibri"/>
              </a:rPr>
              <a:t>Проанализируй существующие форматы вовлечения граждан в процесс благоустройства города; опиши их преимущества и недостатки; изучи мировой опыт в дачном вопросе; проведи анализ жителей твоего города или населенного пункта,</a:t>
            </a:r>
          </a:p>
        </p:txBody>
      </p:sp>
      <p:sp>
        <p:nvSpPr>
          <p:cNvPr id="13319" name="Rectangle 6"/>
          <p:cNvSpPr>
            <a:spLocks noChangeArrowheads="1"/>
          </p:cNvSpPr>
          <p:nvPr/>
        </p:nvSpPr>
        <p:spPr bwMode="auto">
          <a:xfrm>
            <a:off x="562763" y="5456239"/>
            <a:ext cx="666631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eaLnBrk="1" hangingPunct="1">
              <a:spcBef>
                <a:spcPts val="7775"/>
              </a:spcBef>
            </a:pPr>
            <a:r>
              <a:rPr lang="ru-RU" altLang="ru-RU" sz="1600" i="1" dirty="0"/>
              <a:t>Возможность участия с решением кейса в </a:t>
            </a:r>
            <a:r>
              <a:rPr lang="ru-RU" altLang="ru-RU" sz="1600" i="1" dirty="0" smtClean="0"/>
              <a:t>интеллектуальных </a:t>
            </a:r>
            <a:r>
              <a:rPr lang="ru-RU" altLang="ru-RU" sz="1600" i="1" dirty="0"/>
              <a:t>конкурсах разного уровня</a:t>
            </a:r>
          </a:p>
        </p:txBody>
      </p:sp>
    </p:spTree>
    <p:extLst>
      <p:ext uri="{BB962C8B-B14F-4D97-AF65-F5344CB8AC3E}">
        <p14:creationId xmlns:p14="http://schemas.microsoft.com/office/powerpoint/2010/main" val="1441838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10843" y="1772816"/>
            <a:ext cx="8391906" cy="4824536"/>
          </a:xfrm>
          <a:prstGeom prst="rect">
            <a:avLst/>
          </a:prstGeom>
        </p:spPr>
        <p:txBody>
          <a:bodyPr lIns="0" tIns="0" rIns="0" bIns="0">
            <a:noAutofit/>
          </a:bodyPr>
          <a:lstStyle/>
          <a:p>
            <a:pPr marL="88900" indent="0" algn="just">
              <a:lnSpc>
                <a:spcPts val="2880"/>
              </a:lnSpc>
              <a:spcBef>
                <a:spcPts val="2520"/>
              </a:spcBef>
            </a:pPr>
            <a:endParaRPr lang="ru" sz="1400" dirty="0">
              <a:latin typeface="Calibri"/>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780358405"/>
              </p:ext>
            </p:extLst>
          </p:nvPr>
        </p:nvGraphicFramePr>
        <p:xfrm>
          <a:off x="410310" y="692696"/>
          <a:ext cx="8192971" cy="5616623"/>
        </p:xfrm>
        <a:graphic>
          <a:graphicData uri="http://schemas.openxmlformats.org/drawingml/2006/table">
            <a:tbl>
              <a:tblPr firstRow="1" firstCol="1" lastRow="1" lastCol="1" bandRow="1" bandCol="1">
                <a:tableStyleId>{3B4B98B0-60AC-42C2-AFA5-B58CD77FA1E5}</a:tableStyleId>
              </a:tblPr>
              <a:tblGrid>
                <a:gridCol w="8192971"/>
              </a:tblGrid>
              <a:tr h="1306003">
                <a:tc>
                  <a:txBody>
                    <a:bodyPr/>
                    <a:lstStyle/>
                    <a:p>
                      <a:pPr marL="67945" marR="61595" algn="just">
                        <a:spcAft>
                          <a:spcPts val="0"/>
                        </a:spcAft>
                        <a:tabLst>
                          <a:tab pos="1597025" algn="l"/>
                        </a:tabLst>
                      </a:pPr>
                      <a:r>
                        <a:rPr lang="ru-RU" sz="1800" dirty="0">
                          <a:effectLst/>
                        </a:rPr>
                        <a:t>Организация	</a:t>
                      </a:r>
                      <a:r>
                        <a:rPr lang="ru-RU" sz="1800" spc="-5" dirty="0">
                          <a:effectLst/>
                        </a:rPr>
                        <a:t>участия</a:t>
                      </a:r>
                      <a:r>
                        <a:rPr lang="ru-RU" sz="1800" spc="-290" dirty="0">
                          <a:effectLst/>
                        </a:rPr>
                        <a:t> </a:t>
                      </a:r>
                      <a:r>
                        <a:rPr lang="ru-RU" sz="1800" dirty="0">
                          <a:effectLst/>
                        </a:rPr>
                        <a:t>школьников</a:t>
                      </a:r>
                      <a:r>
                        <a:rPr lang="ru-RU" sz="1800" spc="5" dirty="0">
                          <a:effectLst/>
                        </a:rPr>
                        <a:t> </a:t>
                      </a:r>
                      <a:r>
                        <a:rPr lang="ru-RU" sz="1800" dirty="0">
                          <a:effectLst/>
                        </a:rPr>
                        <a:t>6-11</a:t>
                      </a:r>
                      <a:r>
                        <a:rPr lang="ru-RU" sz="1800" spc="5" dirty="0">
                          <a:effectLst/>
                        </a:rPr>
                        <a:t> </a:t>
                      </a:r>
                      <a:r>
                        <a:rPr lang="ru-RU" sz="1800" dirty="0">
                          <a:effectLst/>
                        </a:rPr>
                        <a:t>классов</a:t>
                      </a:r>
                      <a:r>
                        <a:rPr lang="ru-RU" sz="1800" spc="5" dirty="0">
                          <a:effectLst/>
                        </a:rPr>
                        <a:t> </a:t>
                      </a:r>
                      <a:r>
                        <a:rPr lang="ru-RU" sz="1800" dirty="0">
                          <a:effectLst/>
                        </a:rPr>
                        <a:t>в</a:t>
                      </a:r>
                      <a:r>
                        <a:rPr lang="ru-RU" sz="1800" spc="5" dirty="0">
                          <a:effectLst/>
                        </a:rPr>
                        <a:t> </a:t>
                      </a:r>
                      <a:r>
                        <a:rPr lang="ru-RU" sz="1800" dirty="0">
                          <a:effectLst/>
                        </a:rPr>
                        <a:t>проекте</a:t>
                      </a:r>
                      <a:r>
                        <a:rPr lang="ru-RU" sz="1800" spc="15" dirty="0">
                          <a:effectLst/>
                        </a:rPr>
                        <a:t> </a:t>
                      </a:r>
                      <a:r>
                        <a:rPr lang="ru-RU" sz="1800" dirty="0">
                          <a:effectLst/>
                        </a:rPr>
                        <a:t>«Билет</a:t>
                      </a:r>
                      <a:r>
                        <a:rPr lang="ru-RU" sz="1800" spc="-5" dirty="0">
                          <a:effectLst/>
                        </a:rPr>
                        <a:t> </a:t>
                      </a:r>
                      <a:r>
                        <a:rPr lang="ru-RU" sz="1800" dirty="0">
                          <a:effectLst/>
                        </a:rPr>
                        <a:t>в</a:t>
                      </a:r>
                      <a:r>
                        <a:rPr lang="ru-RU" sz="1800" spc="-10" dirty="0">
                          <a:effectLst/>
                        </a:rPr>
                        <a:t> </a:t>
                      </a:r>
                      <a:r>
                        <a:rPr lang="ru-RU" sz="1800" dirty="0">
                          <a:effectLst/>
                        </a:rPr>
                        <a:t>будущее» (регистрация, верификация, диагностика, мероприятия проекта)</a:t>
                      </a:r>
                      <a:endParaRPr lang="ru-RU" sz="1800" dirty="0">
                        <a:effectLst/>
                        <a:latin typeface="Times New Roman"/>
                        <a:ea typeface="Times New Roman"/>
                        <a:cs typeface="Times New Roman"/>
                      </a:endParaRPr>
                    </a:p>
                  </a:txBody>
                  <a:tcPr marL="0" marR="0" marT="0" marB="0"/>
                </a:tc>
              </a:tr>
              <a:tr h="757124">
                <a:tc>
                  <a:txBody>
                    <a:bodyPr/>
                    <a:lstStyle/>
                    <a:p>
                      <a:pPr marL="67945" marR="60960">
                        <a:spcAft>
                          <a:spcPts val="0"/>
                        </a:spcAft>
                        <a:tabLst>
                          <a:tab pos="1195070" algn="l"/>
                          <a:tab pos="1592580" algn="l"/>
                        </a:tabLst>
                      </a:pPr>
                      <a:r>
                        <a:rPr lang="ru-RU" sz="1800" dirty="0">
                          <a:effectLst/>
                        </a:rPr>
                        <a:t>Организация		</a:t>
                      </a:r>
                      <a:r>
                        <a:rPr lang="ru-RU" sz="1800" spc="-5" dirty="0">
                          <a:effectLst/>
                        </a:rPr>
                        <a:t>участия</a:t>
                      </a:r>
                      <a:r>
                        <a:rPr lang="ru-RU" sz="1800" spc="-285" dirty="0">
                          <a:effectLst/>
                        </a:rPr>
                        <a:t> </a:t>
                      </a:r>
                      <a:r>
                        <a:rPr lang="ru-RU" sz="1800" dirty="0">
                          <a:effectLst/>
                        </a:rPr>
                        <a:t>школьников	в	</a:t>
                      </a:r>
                      <a:r>
                        <a:rPr lang="ru-RU" sz="1800" spc="-5" dirty="0">
                          <a:effectLst/>
                        </a:rPr>
                        <a:t>проекте</a:t>
                      </a:r>
                      <a:endParaRPr lang="ru-RU" sz="1800" dirty="0">
                        <a:effectLst/>
                      </a:endParaRPr>
                    </a:p>
                    <a:p>
                      <a:pPr marL="67945">
                        <a:spcAft>
                          <a:spcPts val="0"/>
                        </a:spcAft>
                      </a:pPr>
                      <a:r>
                        <a:rPr lang="ru-RU" sz="1800" dirty="0">
                          <a:effectLst/>
                        </a:rPr>
                        <a:t>«</a:t>
                      </a:r>
                      <a:r>
                        <a:rPr lang="ru-RU" sz="1800" dirty="0" err="1" smtClean="0">
                          <a:effectLst/>
                        </a:rPr>
                        <a:t>ПРОеКТОриЯ</a:t>
                      </a:r>
                      <a:r>
                        <a:rPr lang="ru-RU" sz="1800" dirty="0" smtClean="0">
                          <a:effectLst/>
                        </a:rPr>
                        <a:t>»</a:t>
                      </a:r>
                      <a:endParaRPr lang="ru-RU" sz="1800" dirty="0">
                        <a:effectLst/>
                        <a:latin typeface="Times New Roman"/>
                        <a:ea typeface="Times New Roman"/>
                        <a:cs typeface="Times New Roman"/>
                      </a:endParaRPr>
                    </a:p>
                  </a:txBody>
                  <a:tcPr marL="0" marR="0" marT="0" marB="0"/>
                </a:tc>
              </a:tr>
              <a:tr h="435333">
                <a:tc>
                  <a:txBody>
                    <a:bodyPr/>
                    <a:lstStyle/>
                    <a:p>
                      <a:pPr marL="67945" marR="60960">
                        <a:spcAft>
                          <a:spcPts val="0"/>
                        </a:spcAft>
                        <a:tabLst>
                          <a:tab pos="1195070" algn="l"/>
                          <a:tab pos="1592580" algn="l"/>
                        </a:tabLst>
                      </a:pPr>
                      <a:r>
                        <a:rPr lang="ru-RU" sz="1800" dirty="0" smtClean="0">
                          <a:solidFill>
                            <a:srgbClr val="C00000"/>
                          </a:solidFill>
                          <a:effectLst/>
                        </a:rPr>
                        <a:t>Профориентационные </a:t>
                      </a:r>
                      <a:r>
                        <a:rPr lang="ru-RU" sz="1800" dirty="0">
                          <a:solidFill>
                            <a:srgbClr val="C00000"/>
                          </a:solidFill>
                          <a:effectLst/>
                        </a:rPr>
                        <a:t>занятия «Моя Россия – мои горизонты»</a:t>
                      </a:r>
                      <a:endParaRPr lang="ru-RU" sz="1800" dirty="0">
                        <a:solidFill>
                          <a:srgbClr val="C00000"/>
                        </a:solidFill>
                        <a:effectLst/>
                        <a:latin typeface="Times New Roman"/>
                        <a:ea typeface="Times New Roman"/>
                        <a:cs typeface="Times New Roman"/>
                      </a:endParaRPr>
                    </a:p>
                  </a:txBody>
                  <a:tcPr marL="0" marR="0" marT="0" marB="0"/>
                </a:tc>
              </a:tr>
              <a:tr h="870668">
                <a:tc>
                  <a:txBody>
                    <a:bodyPr/>
                    <a:lstStyle/>
                    <a:p>
                      <a:pPr marL="67945" marR="60960">
                        <a:spcAft>
                          <a:spcPts val="0"/>
                        </a:spcAft>
                        <a:tabLst>
                          <a:tab pos="1195070" algn="l"/>
                          <a:tab pos="1592580" algn="l"/>
                        </a:tabLst>
                      </a:pPr>
                      <a:r>
                        <a:rPr lang="ru-RU" sz="1800" dirty="0">
                          <a:solidFill>
                            <a:srgbClr val="00B050"/>
                          </a:solidFill>
                          <a:effectLst/>
                        </a:rPr>
                        <a:t>Участие в инновационном проекте</a:t>
                      </a:r>
                    </a:p>
                    <a:p>
                      <a:pPr marL="67945" marR="60960">
                        <a:spcAft>
                          <a:spcPts val="0"/>
                        </a:spcAft>
                        <a:tabLst>
                          <a:tab pos="1195070" algn="l"/>
                          <a:tab pos="1592580" algn="l"/>
                        </a:tabLst>
                      </a:pPr>
                      <a:r>
                        <a:rPr lang="ru-RU" sz="1800" dirty="0">
                          <a:solidFill>
                            <a:srgbClr val="00B050"/>
                          </a:solidFill>
                          <a:effectLst/>
                        </a:rPr>
                        <a:t>«Профориентационный </a:t>
                      </a:r>
                      <a:r>
                        <a:rPr lang="ru-RU" sz="1800" dirty="0" err="1">
                          <a:solidFill>
                            <a:srgbClr val="00B050"/>
                          </a:solidFill>
                          <a:effectLst/>
                        </a:rPr>
                        <a:t>нетворкинг</a:t>
                      </a:r>
                      <a:r>
                        <a:rPr lang="ru-RU" sz="1800" dirty="0">
                          <a:solidFill>
                            <a:srgbClr val="00B050"/>
                          </a:solidFill>
                          <a:effectLst/>
                        </a:rPr>
                        <a:t>»</a:t>
                      </a:r>
                      <a:endParaRPr lang="ru-RU" sz="1800" dirty="0">
                        <a:solidFill>
                          <a:srgbClr val="00B050"/>
                        </a:solidFill>
                        <a:effectLst/>
                        <a:latin typeface="Times New Roman"/>
                        <a:ea typeface="Times New Roman"/>
                        <a:cs typeface="Times New Roman"/>
                      </a:endParaRPr>
                    </a:p>
                  </a:txBody>
                  <a:tcPr marL="0" marR="0" marT="0" marB="0"/>
                </a:tc>
              </a:tr>
              <a:tr h="1225669">
                <a:tc>
                  <a:txBody>
                    <a:bodyPr/>
                    <a:lstStyle/>
                    <a:p>
                      <a:pPr marL="67945" marR="60960">
                        <a:spcAft>
                          <a:spcPts val="0"/>
                        </a:spcAft>
                        <a:tabLst>
                          <a:tab pos="1195070" algn="l"/>
                          <a:tab pos="1592580" algn="l"/>
                        </a:tabLst>
                      </a:pPr>
                      <a:r>
                        <a:rPr lang="ru-RU" sz="1800" dirty="0">
                          <a:effectLst/>
                        </a:rPr>
                        <a:t>Районный «Фестиваль профессий»  с приглашением представителей ВУЗов, </a:t>
                      </a:r>
                      <a:r>
                        <a:rPr lang="ru-RU" sz="1800" dirty="0" err="1">
                          <a:effectLst/>
                        </a:rPr>
                        <a:t>ССУЗов</a:t>
                      </a:r>
                      <a:r>
                        <a:rPr lang="ru-RU" sz="1800" dirty="0">
                          <a:effectLst/>
                        </a:rPr>
                        <a:t>, представителей различных профессий, организацией работы площадки в формате «родитель-ребенок-работодатель»</a:t>
                      </a:r>
                      <a:endParaRPr lang="ru-RU" sz="1800" dirty="0">
                        <a:effectLst/>
                        <a:latin typeface="Times New Roman"/>
                        <a:ea typeface="Times New Roman"/>
                        <a:cs typeface="Times New Roman"/>
                      </a:endParaRPr>
                    </a:p>
                  </a:txBody>
                  <a:tcPr marL="0" marR="0" marT="0" marB="0"/>
                </a:tc>
              </a:tr>
              <a:tr h="1021826">
                <a:tc>
                  <a:txBody>
                    <a:bodyPr/>
                    <a:lstStyle/>
                    <a:p>
                      <a:pPr marL="67945">
                        <a:lnSpc>
                          <a:spcPts val="1345"/>
                        </a:lnSpc>
                        <a:spcAft>
                          <a:spcPts val="0"/>
                        </a:spcAft>
                        <a:tabLst>
                          <a:tab pos="1149985" algn="l"/>
                          <a:tab pos="1946275" algn="l"/>
                        </a:tabLst>
                      </a:pPr>
                      <a:endParaRPr lang="ru-RU" sz="1800" dirty="0" smtClean="0">
                        <a:effectLst/>
                      </a:endParaRPr>
                    </a:p>
                    <a:p>
                      <a:pPr marL="67945">
                        <a:lnSpc>
                          <a:spcPts val="1345"/>
                        </a:lnSpc>
                        <a:spcAft>
                          <a:spcPts val="0"/>
                        </a:spcAft>
                        <a:tabLst>
                          <a:tab pos="1149985" algn="l"/>
                          <a:tab pos="1946275" algn="l"/>
                        </a:tabLst>
                      </a:pPr>
                      <a:r>
                        <a:rPr lang="ru-RU" sz="1800" dirty="0" smtClean="0">
                          <a:effectLst/>
                        </a:rPr>
                        <a:t>Всероссийское </a:t>
                      </a:r>
                      <a:r>
                        <a:rPr lang="ru-RU" sz="1800" dirty="0">
                          <a:effectLst/>
                        </a:rPr>
                        <a:t>родительское </a:t>
                      </a:r>
                      <a:r>
                        <a:rPr lang="ru-RU" sz="1800" dirty="0" smtClean="0">
                          <a:effectLst/>
                        </a:rPr>
                        <a:t>собрание «Выбор </a:t>
                      </a:r>
                      <a:r>
                        <a:rPr lang="ru-RU" sz="1800" dirty="0">
                          <a:effectLst/>
                        </a:rPr>
                        <a:t>профессии – выбор будущего»</a:t>
                      </a:r>
                      <a:endParaRPr lang="ru-RU" sz="1800" dirty="0">
                        <a:effectLst/>
                        <a:latin typeface="Times New Roman"/>
                        <a:ea typeface="Times New Roman"/>
                        <a:cs typeface="Times New Roman"/>
                      </a:endParaRPr>
                    </a:p>
                  </a:txBody>
                  <a:tcPr marL="0" marR="0" marT="0" marB="0"/>
                </a:tc>
              </a:tr>
            </a:tbl>
          </a:graphicData>
        </a:graphic>
      </p:graphicFrame>
    </p:spTree>
    <p:extLst>
      <p:ext uri="{BB962C8B-B14F-4D97-AF65-F5344CB8AC3E}">
        <p14:creationId xmlns:p14="http://schemas.microsoft.com/office/powerpoint/2010/main" val="3028380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3768" y="1008832"/>
            <a:ext cx="6419056" cy="1786210"/>
          </a:xfrm>
        </p:spPr>
        <p:txBody>
          <a:bodyPr>
            <a:noAutofit/>
          </a:bodyPr>
          <a:lstStyle/>
          <a:p>
            <a:r>
              <a:rPr lang="ru-RU" sz="2800" dirty="0"/>
              <a:t>ПРОФОРИЕНТАЦИОННЫЙ НЕТВОРКИНГ</a:t>
            </a:r>
            <a:br>
              <a:rPr lang="ru-RU" sz="2800" dirty="0"/>
            </a:br>
            <a:r>
              <a:rPr lang="ru-RU" sz="2800" dirty="0"/>
              <a:t>«РЕБЕНОК-РОДИТЕЛЬ-РАБОТОДАТЕЛЬ»</a:t>
            </a:r>
          </a:p>
        </p:txBody>
      </p:sp>
      <p:sp>
        <p:nvSpPr>
          <p:cNvPr id="3" name="Объект 2"/>
          <p:cNvSpPr>
            <a:spLocks noGrp="1"/>
          </p:cNvSpPr>
          <p:nvPr>
            <p:ph idx="1"/>
          </p:nvPr>
        </p:nvSpPr>
        <p:spPr>
          <a:xfrm>
            <a:off x="4067944" y="2636912"/>
            <a:ext cx="4680520" cy="3816424"/>
          </a:xfrm>
        </p:spPr>
        <p:txBody>
          <a:bodyPr>
            <a:normAutofit fontScale="85000" lnSpcReduction="20000"/>
          </a:bodyPr>
          <a:lstStyle/>
          <a:p>
            <a:pPr marL="0" indent="0">
              <a:buNone/>
            </a:pPr>
            <a:r>
              <a:rPr lang="ru-RU" dirty="0">
                <a:latin typeface="Montserrat Medium"/>
              </a:rPr>
              <a:t>создание </a:t>
            </a:r>
            <a:r>
              <a:rPr lang="ru-RU" dirty="0" smtClean="0">
                <a:latin typeface="Montserrat Medium"/>
              </a:rPr>
              <a:t>на </a:t>
            </a:r>
            <a:r>
              <a:rPr lang="ru-RU" dirty="0">
                <a:latin typeface="Montserrat Medium"/>
              </a:rPr>
              <a:t>принципах социального партнерства постоянно действующих площадок для организации коммуникации, взаимодействия основных участников профориентационного процесса в контуре «Ребенок – Родитель – Работодатель».</a:t>
            </a:r>
            <a:endParaRPr lang="ru-RU" dirty="0"/>
          </a:p>
        </p:txBody>
      </p:sp>
      <p:pic>
        <p:nvPicPr>
          <p:cNvPr id="6146" name="Picture 2" descr="C:\Users\Svetlana Braun\Downloads\networkin.jpg"/>
          <p:cNvPicPr>
            <a:picLocks noChangeAspect="1" noChangeArrowheads="1"/>
          </p:cNvPicPr>
          <p:nvPr/>
        </p:nvPicPr>
        <p:blipFill rotWithShape="1">
          <a:blip r:embed="rId2">
            <a:extLst>
              <a:ext uri="{28A0092B-C50C-407E-A947-70E740481C1C}">
                <a14:useLocalDpi xmlns:a14="http://schemas.microsoft.com/office/drawing/2010/main" val="0"/>
              </a:ext>
            </a:extLst>
          </a:blip>
          <a:srcRect l="21769" r="22679"/>
          <a:stretch/>
        </p:blipFill>
        <p:spPr bwMode="auto">
          <a:xfrm>
            <a:off x="302958" y="2996952"/>
            <a:ext cx="3785556" cy="227144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1847850"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a:extLst>
              <a:ext uri="{FF2B5EF4-FFF2-40B4-BE49-F238E27FC236}">
                <a16:creationId xmlns:lc="http://schemas.openxmlformats.org/drawingml/2006/lockedCanvas" xmlns="" xmlns:a16="http://schemas.microsoft.com/office/drawing/2014/main" id="{E0825D63-7EDB-4346-5AEC-C2B59D2511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5736" y="26753"/>
            <a:ext cx="1963386" cy="982079"/>
          </a:xfrm>
          <a:prstGeom prst="rect">
            <a:avLst/>
          </a:prstGeom>
        </p:spPr>
      </p:pic>
    </p:spTree>
    <p:extLst>
      <p:ext uri="{BB962C8B-B14F-4D97-AF65-F5344CB8AC3E}">
        <p14:creationId xmlns:p14="http://schemas.microsoft.com/office/powerpoint/2010/main" val="1558061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577483"/>
          </a:xfrm>
        </p:spPr>
        <p:txBody>
          <a:bodyPr>
            <a:normAutofit lnSpcReduction="10000"/>
          </a:bodyPr>
          <a:lstStyle/>
          <a:p>
            <a:pPr marL="0" indent="0">
              <a:buNone/>
            </a:pPr>
            <a:r>
              <a:rPr lang="ru-RU" b="1" dirty="0" smtClean="0">
                <a:solidFill>
                  <a:srgbClr val="FF0000"/>
                </a:solidFill>
              </a:rPr>
              <a:t>!!!! Информационное сопровождение</a:t>
            </a:r>
          </a:p>
          <a:p>
            <a:pPr marL="0" indent="0">
              <a:buNone/>
            </a:pPr>
            <a:r>
              <a:rPr lang="ru-RU" b="1" dirty="0" smtClean="0"/>
              <a:t>Сайт</a:t>
            </a:r>
          </a:p>
          <a:p>
            <a:pPr marL="0" indent="0">
              <a:buNone/>
            </a:pPr>
            <a:r>
              <a:rPr lang="ru-RU" b="1" dirty="0" err="1" smtClean="0"/>
              <a:t>Госпаблик</a:t>
            </a:r>
            <a:r>
              <a:rPr lang="ru-RU" b="1" dirty="0" smtClean="0"/>
              <a:t> </a:t>
            </a:r>
          </a:p>
          <a:p>
            <a:pPr marL="0" indent="0">
              <a:buNone/>
            </a:pPr>
            <a:r>
              <a:rPr lang="ru-RU" b="1" dirty="0" err="1" smtClean="0"/>
              <a:t>Сферум</a:t>
            </a:r>
            <a:endParaRPr lang="ru-RU" b="1" dirty="0" smtClean="0"/>
          </a:p>
          <a:p>
            <a:pPr marL="0" indent="0">
              <a:buNone/>
            </a:pPr>
            <a:r>
              <a:rPr lang="ru-RU" b="1" dirty="0" smtClean="0"/>
              <a:t>Родительские собрания/другие форматы встреч</a:t>
            </a:r>
          </a:p>
          <a:p>
            <a:pPr marL="0" indent="0">
              <a:buNone/>
            </a:pPr>
            <a:r>
              <a:rPr lang="ru-RU" b="1" dirty="0" smtClean="0"/>
              <a:t>Другие информационные каналы /родители</a:t>
            </a:r>
          </a:p>
          <a:p>
            <a:pPr marL="0" indent="0">
              <a:buNone/>
            </a:pPr>
            <a:r>
              <a:rPr lang="ru-RU" b="1" dirty="0" smtClean="0">
                <a:solidFill>
                  <a:srgbClr val="FF0000"/>
                </a:solidFill>
              </a:rPr>
              <a:t>!!! Обязательное включение классных руководителей</a:t>
            </a:r>
          </a:p>
          <a:p>
            <a:pPr marL="0" indent="0">
              <a:buNone/>
            </a:pPr>
            <a:r>
              <a:rPr lang="ru-RU" b="1" dirty="0" smtClean="0">
                <a:solidFill>
                  <a:srgbClr val="FF0000"/>
                </a:solidFill>
              </a:rPr>
              <a:t>Ссылки</a:t>
            </a:r>
          </a:p>
          <a:p>
            <a:pPr marL="0" indent="0">
              <a:buNone/>
            </a:pPr>
            <a:endParaRPr lang="ru-RU" dirty="0">
              <a:solidFill>
                <a:srgbClr val="FF0000"/>
              </a:solidFill>
            </a:endParaRPr>
          </a:p>
          <a:p>
            <a:endParaRPr lang="ru-RU" dirty="0"/>
          </a:p>
        </p:txBody>
      </p:sp>
    </p:spTree>
    <p:extLst>
      <p:ext uri="{BB962C8B-B14F-4D97-AF65-F5344CB8AC3E}">
        <p14:creationId xmlns:p14="http://schemas.microsoft.com/office/powerpoint/2010/main" val="1830691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solidFill>
                  <a:schemeClr val="accent1">
                    <a:lumMod val="75000"/>
                  </a:schemeClr>
                </a:solidFill>
              </a:rPr>
              <a:t>Задачи</a:t>
            </a:r>
            <a:endParaRPr lang="ru-RU" dirty="0">
              <a:solidFill>
                <a:schemeClr val="accent1">
                  <a:lumMod val="75000"/>
                </a:schemeClr>
              </a:solidFill>
            </a:endParaRPr>
          </a:p>
        </p:txBody>
      </p:sp>
      <p:sp>
        <p:nvSpPr>
          <p:cNvPr id="3" name="Объект 2"/>
          <p:cNvSpPr>
            <a:spLocks noGrp="1"/>
          </p:cNvSpPr>
          <p:nvPr>
            <p:ph idx="1"/>
          </p:nvPr>
        </p:nvSpPr>
        <p:spPr/>
        <p:txBody>
          <a:bodyPr>
            <a:normAutofit fontScale="92500" lnSpcReduction="20000"/>
          </a:bodyPr>
          <a:lstStyle/>
          <a:p>
            <a:r>
              <a:rPr lang="ru-RU" dirty="0" smtClean="0"/>
              <a:t>организация </a:t>
            </a:r>
            <a:r>
              <a:rPr lang="ru-RU" dirty="0"/>
              <a:t>содержательного, практико-ориентированного профориентационного </a:t>
            </a:r>
            <a:r>
              <a:rPr lang="ru-RU" dirty="0" smtClean="0"/>
              <a:t>пространства и его нормативное обустройство;</a:t>
            </a:r>
          </a:p>
          <a:p>
            <a:r>
              <a:rPr lang="ru-RU" dirty="0" smtClean="0"/>
              <a:t>работа </a:t>
            </a:r>
            <a:r>
              <a:rPr lang="ru-RU" dirty="0"/>
              <a:t>в </a:t>
            </a:r>
            <a:r>
              <a:rPr lang="ru-RU" dirty="0" smtClean="0"/>
              <a:t>проектах “</a:t>
            </a:r>
            <a:r>
              <a:rPr lang="ru-RU" dirty="0"/>
              <a:t>Билет в будущее” и “Проектория</a:t>
            </a:r>
            <a:r>
              <a:rPr lang="ru-RU" dirty="0" smtClean="0"/>
              <a:t>”, “</a:t>
            </a:r>
            <a:r>
              <a:rPr lang="ru-RU" dirty="0"/>
              <a:t>Профориентационный </a:t>
            </a:r>
            <a:r>
              <a:rPr lang="ru-RU" dirty="0" err="1"/>
              <a:t>нетворкинг</a:t>
            </a:r>
            <a:r>
              <a:rPr lang="ru-RU" dirty="0" smtClean="0"/>
              <a:t>”;</a:t>
            </a:r>
          </a:p>
          <a:p>
            <a:r>
              <a:rPr lang="ru-RU" dirty="0" smtClean="0"/>
              <a:t>создание условий для </a:t>
            </a:r>
            <a:r>
              <a:rPr lang="ru-RU" dirty="0"/>
              <a:t>повышения квалификации педагогов, которые осуществляют профориентационную </a:t>
            </a:r>
            <a:r>
              <a:rPr lang="ru-RU" dirty="0" smtClean="0"/>
              <a:t>работу (педагоги-навигаторы, классные руководители)</a:t>
            </a:r>
            <a:endParaRPr lang="ru-RU" dirty="0"/>
          </a:p>
        </p:txBody>
      </p:sp>
    </p:spTree>
    <p:extLst>
      <p:ext uri="{BB962C8B-B14F-4D97-AF65-F5344CB8AC3E}">
        <p14:creationId xmlns:p14="http://schemas.microsoft.com/office/powerpoint/2010/main" val="3899509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9778" y="298704"/>
            <a:ext cx="4924044" cy="414528"/>
          </a:xfrm>
          <a:prstGeom prst="rect">
            <a:avLst/>
          </a:prstGeom>
        </p:spPr>
        <p:txBody>
          <a:bodyPr wrap="none" lIns="0" tIns="0" rIns="0" bIns="0">
            <a:noAutofit/>
          </a:bodyPr>
          <a:lstStyle/>
          <a:p>
            <a:pPr indent="0">
              <a:spcAft>
                <a:spcPts val="2520"/>
              </a:spcAft>
            </a:pPr>
            <a:r>
              <a:rPr lang="ru" b="1" spc="-50" dirty="0" smtClean="0">
                <a:solidFill>
                  <a:srgbClr val="003399"/>
                </a:solidFill>
                <a:latin typeface="Verdana"/>
              </a:rPr>
              <a:t>Анализ показателей школы Минпросвещения. </a:t>
            </a:r>
            <a:endParaRPr lang="ru" b="1" spc="-50" dirty="0">
              <a:solidFill>
                <a:srgbClr val="003399"/>
              </a:solidFill>
              <a:latin typeface="Verdana"/>
            </a:endParaRPr>
          </a:p>
          <a:p>
            <a:pPr indent="0">
              <a:spcAft>
                <a:spcPts val="2520"/>
              </a:spcAft>
            </a:pPr>
            <a:r>
              <a:rPr lang="ru" b="1" spc="-50" dirty="0" smtClean="0">
                <a:solidFill>
                  <a:srgbClr val="003399"/>
                </a:solidFill>
                <a:latin typeface="Verdana"/>
              </a:rPr>
              <a:t>Проблемны по направлению профориентация. </a:t>
            </a:r>
            <a:endParaRPr lang="ru" b="1" spc="-50" dirty="0">
              <a:solidFill>
                <a:srgbClr val="003399"/>
              </a:solidFill>
              <a:latin typeface="Verdana"/>
            </a:endParaRPr>
          </a:p>
        </p:txBody>
      </p:sp>
      <p:sp>
        <p:nvSpPr>
          <p:cNvPr id="3" name="Прямоугольник 2"/>
          <p:cNvSpPr/>
          <p:nvPr/>
        </p:nvSpPr>
        <p:spPr>
          <a:xfrm>
            <a:off x="310843" y="1556792"/>
            <a:ext cx="8391906" cy="4536504"/>
          </a:xfrm>
          <a:prstGeom prst="rect">
            <a:avLst/>
          </a:prstGeom>
        </p:spPr>
        <p:txBody>
          <a:bodyPr lIns="0" tIns="0" rIns="0" bIns="0">
            <a:noAutofit/>
          </a:bodyPr>
          <a:lstStyle/>
          <a:p>
            <a:pPr marL="374650" indent="-285750" algn="just">
              <a:buFont typeface="Arial" panose="020B0604020202020204" pitchFamily="34" charset="0"/>
              <a:buChar char="•"/>
            </a:pPr>
            <a:r>
              <a:rPr lang="ru-RU" sz="1700" dirty="0">
                <a:solidFill>
                  <a:srgbClr val="FF0000"/>
                </a:solidFill>
                <a:latin typeface="Arial" panose="020B0604020202020204" pitchFamily="34" charset="0"/>
                <a:cs typeface="Arial" panose="020B0604020202020204" pitchFamily="34" charset="0"/>
              </a:rPr>
              <a:t>Наличие соглашений с региональными предприятиями/организациями, оказывающими содействие в реализации профориентационных </a:t>
            </a:r>
            <a:r>
              <a:rPr lang="ru-RU" sz="1700" dirty="0" smtClean="0">
                <a:solidFill>
                  <a:srgbClr val="FF0000"/>
                </a:solidFill>
                <a:latin typeface="Arial" panose="020B0604020202020204" pitchFamily="34" charset="0"/>
                <a:cs typeface="Arial" panose="020B0604020202020204" pitchFamily="34" charset="0"/>
              </a:rPr>
              <a:t>мероприятий</a:t>
            </a:r>
          </a:p>
          <a:p>
            <a:pPr marL="374650" indent="-285750" algn="just">
              <a:buFont typeface="Arial" panose="020B0604020202020204" pitchFamily="34" charset="0"/>
              <a:buChar char="•"/>
            </a:pPr>
            <a:r>
              <a:rPr lang="ru-RU" sz="1700" dirty="0">
                <a:solidFill>
                  <a:srgbClr val="FF0000"/>
                </a:solidFill>
                <a:latin typeface="Arial" panose="020B0604020202020204" pitchFamily="34" charset="0"/>
                <a:cs typeface="Arial" panose="020B0604020202020204" pitchFamily="34" charset="0"/>
              </a:rPr>
              <a:t>Наличие профильных предпрофессиональных классов (инженерные, медицинские, космические, IT, педагогические, предпринимательские и др</a:t>
            </a:r>
            <a:r>
              <a:rPr lang="ru-RU" sz="1700" dirty="0" smtClean="0">
                <a:solidFill>
                  <a:srgbClr val="FF0000"/>
                </a:solidFill>
                <a:latin typeface="Arial" panose="020B0604020202020204" pitchFamily="34" charset="0"/>
                <a:cs typeface="Arial" panose="020B0604020202020204" pitchFamily="34" charset="0"/>
              </a:rPr>
              <a:t>.)</a:t>
            </a:r>
          </a:p>
          <a:p>
            <a:pPr marL="374650" indent="-285750" algn="just">
              <a:buFont typeface="Arial" panose="020B0604020202020204" pitchFamily="34" charset="0"/>
              <a:buChar char="•"/>
            </a:pPr>
            <a:r>
              <a:rPr lang="ru-RU" sz="1700" dirty="0">
                <a:latin typeface="Arial" panose="020B0604020202020204" pitchFamily="34" charset="0"/>
                <a:cs typeface="Arial" panose="020B0604020202020204" pitchFamily="34" charset="0"/>
              </a:rPr>
              <a:t>Посещение обучающимися экскурсий на </a:t>
            </a:r>
            <a:r>
              <a:rPr lang="ru-RU" sz="1700" dirty="0" smtClean="0">
                <a:latin typeface="Arial" panose="020B0604020202020204" pitchFamily="34" charset="0"/>
                <a:cs typeface="Arial" panose="020B0604020202020204" pitchFamily="34" charset="0"/>
              </a:rPr>
              <a:t>предприятиях</a:t>
            </a:r>
          </a:p>
          <a:p>
            <a:pPr marL="374650" indent="-285750" algn="just">
              <a:buFont typeface="Arial" panose="020B0604020202020204" pitchFamily="34" charset="0"/>
              <a:buChar char="•"/>
            </a:pPr>
            <a:r>
              <a:rPr lang="ru-RU" sz="1700" dirty="0">
                <a:latin typeface="Arial" panose="020B0604020202020204" pitchFamily="34" charset="0"/>
                <a:cs typeface="Arial" panose="020B0604020202020204" pitchFamily="34" charset="0"/>
              </a:rPr>
              <a:t>Участие обучающихся в моделирующих профессиональных пробах (онлайн) и </a:t>
            </a:r>
            <a:r>
              <a:rPr lang="ru-RU" sz="1700" dirty="0" smtClean="0">
                <a:latin typeface="Arial" panose="020B0604020202020204" pitchFamily="34" charset="0"/>
                <a:cs typeface="Arial" panose="020B0604020202020204" pitchFamily="34" charset="0"/>
              </a:rPr>
              <a:t>тестированиях</a:t>
            </a:r>
          </a:p>
          <a:p>
            <a:pPr marL="374650" indent="-285750" algn="just">
              <a:buFont typeface="Arial" panose="020B0604020202020204" pitchFamily="34" charset="0"/>
              <a:buChar char="•"/>
            </a:pPr>
            <a:r>
              <a:rPr lang="ru-RU" sz="1700" dirty="0">
                <a:latin typeface="Arial" panose="020B0604020202020204" pitchFamily="34" charset="0"/>
                <a:cs typeface="Arial" panose="020B0604020202020204" pitchFamily="34" charset="0"/>
              </a:rPr>
              <a:t>Посещение обучающимися экскурсий в организациях СПО и </a:t>
            </a:r>
            <a:r>
              <a:rPr lang="ru-RU" sz="1700" dirty="0" smtClean="0">
                <a:latin typeface="Arial" panose="020B0604020202020204" pitchFamily="34" charset="0"/>
                <a:cs typeface="Arial" panose="020B0604020202020204" pitchFamily="34" charset="0"/>
              </a:rPr>
              <a:t>ВО</a:t>
            </a:r>
          </a:p>
          <a:p>
            <a:pPr marL="374650" indent="-285750" algn="just">
              <a:buFont typeface="Arial" panose="020B0604020202020204" pitchFamily="34" charset="0"/>
              <a:buChar char="•"/>
            </a:pPr>
            <a:r>
              <a:rPr lang="ru-RU" sz="1700" dirty="0">
                <a:solidFill>
                  <a:srgbClr val="FF0000"/>
                </a:solidFill>
                <a:latin typeface="Arial" panose="020B0604020202020204" pitchFamily="34" charset="0"/>
                <a:cs typeface="Arial" panose="020B0604020202020204" pitchFamily="34" charset="0"/>
              </a:rPr>
              <a:t>Посещение обучающимися профессиональных проб на региональных </a:t>
            </a:r>
            <a:r>
              <a:rPr lang="ru-RU" sz="1700" dirty="0" smtClean="0">
                <a:solidFill>
                  <a:srgbClr val="FF0000"/>
                </a:solidFill>
                <a:latin typeface="Arial" panose="020B0604020202020204" pitchFamily="34" charset="0"/>
                <a:cs typeface="Arial" panose="020B0604020202020204" pitchFamily="34" charset="0"/>
              </a:rPr>
              <a:t>площадках</a:t>
            </a:r>
          </a:p>
          <a:p>
            <a:pPr marL="374650" indent="-285750" algn="just">
              <a:buFont typeface="Arial" panose="020B0604020202020204" pitchFamily="34" charset="0"/>
              <a:buChar char="•"/>
            </a:pPr>
            <a:r>
              <a:rPr lang="ru-RU" sz="1700" dirty="0">
                <a:latin typeface="Arial" panose="020B0604020202020204" pitchFamily="34" charset="0"/>
                <a:cs typeface="Arial" panose="020B0604020202020204" pitchFamily="34" charset="0"/>
              </a:rPr>
              <a:t>Посещение обучающимися занятий по программам дополнительного образования, в том числе кружков, секций и др., направленных на </a:t>
            </a:r>
            <a:r>
              <a:rPr lang="ru-RU" sz="1700" dirty="0" smtClean="0">
                <a:latin typeface="Arial" panose="020B0604020202020204" pitchFamily="34" charset="0"/>
                <a:cs typeface="Arial" panose="020B0604020202020204" pitchFamily="34" charset="0"/>
              </a:rPr>
              <a:t>профориентацию</a:t>
            </a:r>
          </a:p>
          <a:p>
            <a:pPr marL="374650" indent="-285750" algn="just">
              <a:buFont typeface="Arial" panose="020B0604020202020204" pitchFamily="34" charset="0"/>
              <a:buChar char="•"/>
            </a:pPr>
            <a:r>
              <a:rPr lang="ru-RU" sz="1700" dirty="0" smtClean="0">
                <a:latin typeface="Arial" panose="020B0604020202020204" pitchFamily="34" charset="0"/>
                <a:cs typeface="Arial" panose="020B0604020202020204" pitchFamily="34" charset="0"/>
              </a:rPr>
              <a:t>Участие </a:t>
            </a:r>
            <a:r>
              <a:rPr lang="ru-RU" sz="1700" dirty="0">
                <a:latin typeface="Arial" panose="020B0604020202020204" pitchFamily="34" charset="0"/>
                <a:cs typeface="Arial" panose="020B0604020202020204" pitchFamily="34" charset="0"/>
              </a:rPr>
              <a:t>обучающихся 6‒11 классов в мероприятиях проекта Билет в </a:t>
            </a:r>
            <a:r>
              <a:rPr lang="ru-RU" sz="1700" dirty="0" smtClean="0">
                <a:latin typeface="Arial" panose="020B0604020202020204" pitchFamily="34" charset="0"/>
                <a:cs typeface="Arial" panose="020B0604020202020204" pitchFamily="34" charset="0"/>
              </a:rPr>
              <a:t>будущее</a:t>
            </a:r>
          </a:p>
          <a:p>
            <a:pPr marL="374650" indent="-285750" algn="just">
              <a:buFont typeface="Arial" panose="020B0604020202020204" pitchFamily="34" charset="0"/>
              <a:buChar char="•"/>
            </a:pPr>
            <a:r>
              <a:rPr lang="ru-RU" sz="1700" dirty="0">
                <a:solidFill>
                  <a:srgbClr val="FF0000"/>
                </a:solidFill>
                <a:latin typeface="Arial" panose="020B0604020202020204" pitchFamily="34" charset="0"/>
                <a:cs typeface="Arial" panose="020B0604020202020204" pitchFamily="34" charset="0"/>
              </a:rPr>
              <a:t>Участие обучающихся в чемпионатах по профессиональному мастерству, в том числе для обучающихся с инвалидностью, с ОВЗ, включая фестиваль Знакомство с профессией в рамках чемпионатов </a:t>
            </a:r>
            <a:r>
              <a:rPr lang="ru-RU" sz="1700" dirty="0" err="1">
                <a:solidFill>
                  <a:srgbClr val="FF0000"/>
                </a:solidFill>
                <a:latin typeface="Arial" panose="020B0604020202020204" pitchFamily="34" charset="0"/>
                <a:cs typeface="Arial" panose="020B0604020202020204" pitchFamily="34" charset="0"/>
              </a:rPr>
              <a:t>Абилимпикс</a:t>
            </a:r>
            <a:endParaRPr lang="ru" sz="17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1737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971600" y="306697"/>
            <a:ext cx="527327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spcAft>
                <a:spcPts val="1888"/>
              </a:spcAft>
            </a:pPr>
            <a:r>
              <a:rPr lang="ru-RU" altLang="ru-RU" sz="2700" b="1" dirty="0">
                <a:solidFill>
                  <a:srgbClr val="002060"/>
                </a:solidFill>
              </a:rPr>
              <a:t>Содержание разделов перечня мероприятий</a:t>
            </a:r>
          </a:p>
        </p:txBody>
      </p:sp>
      <p:graphicFrame>
        <p:nvGraphicFramePr>
          <p:cNvPr id="3" name="Table 2"/>
          <p:cNvGraphicFramePr>
            <a:graphicFrameLocks noGrp="1"/>
          </p:cNvGraphicFramePr>
          <p:nvPr>
            <p:extLst>
              <p:ext uri="{D42A27DB-BD31-4B8C-83A1-F6EECF244321}">
                <p14:modId xmlns:p14="http://schemas.microsoft.com/office/powerpoint/2010/main" val="1370219765"/>
              </p:ext>
            </p:extLst>
          </p:nvPr>
        </p:nvGraphicFramePr>
        <p:xfrm>
          <a:off x="395536" y="930277"/>
          <a:ext cx="8305553" cy="5778465"/>
        </p:xfrm>
        <a:graphic>
          <a:graphicData uri="http://schemas.openxmlformats.org/drawingml/2006/table">
            <a:tbl>
              <a:tblPr>
                <a:tableStyleId>{284E427A-3D55-4303-BF80-6455036E1DE7}</a:tableStyleId>
              </a:tblPr>
              <a:tblGrid>
                <a:gridCol w="4295488">
                  <a:extLst>
                    <a:ext uri="{9D8B030D-6E8A-4147-A177-3AD203B41FA5}">
                      <a16:colId xmlns:a16="http://schemas.microsoft.com/office/drawing/2014/main" xmlns="" val="20000"/>
                    </a:ext>
                  </a:extLst>
                </a:gridCol>
                <a:gridCol w="4010065">
                  <a:extLst>
                    <a:ext uri="{9D8B030D-6E8A-4147-A177-3AD203B41FA5}">
                      <a16:colId xmlns:a16="http://schemas.microsoft.com/office/drawing/2014/main" xmlns="" val="20001"/>
                    </a:ext>
                  </a:extLst>
                </a:gridCol>
              </a:tblGrid>
              <a:tr h="211724">
                <a:tc>
                  <a:txBody>
                    <a:bodyPr/>
                    <a:lstStyle/>
                    <a:p>
                      <a:pPr indent="0" algn="ctr"/>
                      <a:r>
                        <a:rPr lang="ru" sz="1200" b="1" dirty="0"/>
                        <a:t>Название раздела плана</a:t>
                      </a:r>
                      <a:endParaRPr lang="ru" sz="1200" b="1" dirty="0">
                        <a:latin typeface="Calibri"/>
                      </a:endParaRPr>
                    </a:p>
                  </a:txBody>
                  <a:tcPr marL="0" marR="0" marT="0" marB="0" anchor="b"/>
                </a:tc>
                <a:tc>
                  <a:txBody>
                    <a:bodyPr/>
                    <a:lstStyle/>
                    <a:p>
                      <a:pPr indent="0" algn="ctr"/>
                      <a:r>
                        <a:rPr lang="ru" sz="1200" b="1" dirty="0"/>
                        <a:t>Содержание раздела</a:t>
                      </a:r>
                      <a:endParaRPr lang="ru" sz="1200" b="1" dirty="0">
                        <a:latin typeface="Calibri"/>
                      </a:endParaRPr>
                    </a:p>
                  </a:txBody>
                  <a:tcPr marL="0" marR="0" marT="0" marB="0" anchor="b"/>
                </a:tc>
                <a:extLst>
                  <a:ext uri="{0D108BD9-81ED-4DB2-BD59-A6C34878D82A}">
                    <a16:rowId xmlns:a16="http://schemas.microsoft.com/office/drawing/2014/main" xmlns="" val="10000"/>
                  </a:ext>
                </a:extLst>
              </a:tr>
              <a:tr h="663283">
                <a:tc>
                  <a:txBody>
                    <a:bodyPr/>
                    <a:lstStyle/>
                    <a:p>
                      <a:pPr marL="241300" indent="0">
                        <a:lnSpc>
                          <a:spcPts val="1776"/>
                        </a:lnSpc>
                      </a:pPr>
                      <a:r>
                        <a:rPr lang="ru" sz="1200"/>
                        <a:t>Участие обучающихся в интеллектуальных состязаниях профориентационной направленности</a:t>
                      </a:r>
                      <a:endParaRPr lang="ru" sz="1200">
                        <a:latin typeface="Calibri"/>
                      </a:endParaRPr>
                    </a:p>
                  </a:txBody>
                  <a:tcPr marL="0" marR="0" marT="0" marB="0"/>
                </a:tc>
                <a:tc>
                  <a:txBody>
                    <a:bodyPr/>
                    <a:lstStyle/>
                    <a:p>
                      <a:pPr indent="0">
                        <a:lnSpc>
                          <a:spcPts val="1824"/>
                        </a:lnSpc>
                      </a:pPr>
                      <a:r>
                        <a:rPr lang="ru" sz="1200"/>
                        <a:t>Высший пилотаж, Чемпионат по профмастерству, Викторины, Олимпиады, квесты, кейсы, конкурсы научных работ</a:t>
                      </a:r>
                      <a:endParaRPr lang="ru" sz="1200">
                        <a:latin typeface="Calibri"/>
                      </a:endParaRPr>
                    </a:p>
                  </a:txBody>
                  <a:tcPr marL="0" marR="0" marT="0" marB="0"/>
                </a:tc>
                <a:extLst>
                  <a:ext uri="{0D108BD9-81ED-4DB2-BD59-A6C34878D82A}">
                    <a16:rowId xmlns:a16="http://schemas.microsoft.com/office/drawing/2014/main" xmlns="" val="10001"/>
                  </a:ext>
                </a:extLst>
              </a:tr>
              <a:tr h="663283">
                <a:tc>
                  <a:txBody>
                    <a:bodyPr/>
                    <a:lstStyle/>
                    <a:p>
                      <a:pPr marL="241300" indent="0">
                        <a:lnSpc>
                          <a:spcPts val="1800"/>
                        </a:lnSpc>
                      </a:pPr>
                      <a:r>
                        <a:rPr lang="ru" sz="1200" dirty="0"/>
                        <a:t>Информирование о региональном рынке труда и перспективах экономического развития края</a:t>
                      </a:r>
                      <a:endParaRPr lang="ru" sz="1200" dirty="0">
                        <a:latin typeface="Calibri"/>
                      </a:endParaRPr>
                    </a:p>
                  </a:txBody>
                  <a:tcPr marL="0" marR="0" marT="0" marB="0"/>
                </a:tc>
                <a:tc>
                  <a:txBody>
                    <a:bodyPr/>
                    <a:lstStyle/>
                    <a:p>
                      <a:pPr indent="0">
                        <a:lnSpc>
                          <a:spcPts val="1800"/>
                        </a:lnSpc>
                      </a:pPr>
                      <a:r>
                        <a:rPr lang="ru" sz="1200"/>
                        <a:t>Дни открытых дверей, единый день профориентации, мероприятия по информированию о рынке труда, мероприятия с центрами занятости, ярмарки профессий</a:t>
                      </a:r>
                      <a:endParaRPr lang="ru" sz="1200">
                        <a:latin typeface="Calibri"/>
                      </a:endParaRPr>
                    </a:p>
                  </a:txBody>
                  <a:tcPr marL="0" marR="0" marT="0" marB="0" anchor="b"/>
                </a:tc>
                <a:extLst>
                  <a:ext uri="{0D108BD9-81ED-4DB2-BD59-A6C34878D82A}">
                    <a16:rowId xmlns:a16="http://schemas.microsoft.com/office/drawing/2014/main" xmlns="" val="10002"/>
                  </a:ext>
                </a:extLst>
              </a:tr>
              <a:tr h="663283">
                <a:tc>
                  <a:txBody>
                    <a:bodyPr/>
                    <a:lstStyle/>
                    <a:p>
                      <a:pPr marL="241300" indent="0">
                        <a:lnSpc>
                          <a:spcPts val="1800"/>
                        </a:lnSpc>
                      </a:pPr>
                      <a:r>
                        <a:rPr lang="ru" sz="1200" dirty="0"/>
                        <a:t>Участие обучающихся в мероприятиях, направленных на формирование позитивного отношения к профессиональнотрудовой деятельности</a:t>
                      </a:r>
                      <a:endParaRPr lang="ru" sz="1200" dirty="0">
                        <a:latin typeface="Calibri"/>
                      </a:endParaRPr>
                    </a:p>
                  </a:txBody>
                  <a:tcPr marL="0" marR="0" marT="0" marB="0" anchor="b"/>
                </a:tc>
                <a:tc>
                  <a:txBody>
                    <a:bodyPr/>
                    <a:lstStyle/>
                    <a:p>
                      <a:pPr indent="0">
                        <a:lnSpc>
                          <a:spcPts val="1800"/>
                        </a:lnSpc>
                      </a:pPr>
                      <a:r>
                        <a:rPr lang="ru" sz="1200"/>
                        <a:t>Билет в будущее, «Проектория», Точки роста, профрпробы, экскурсии, лектории, форумы, школа-симпозиум, летние школы и смены, фестивали,</a:t>
                      </a:r>
                      <a:endParaRPr lang="ru" sz="1200">
                        <a:latin typeface="Calibri"/>
                      </a:endParaRPr>
                    </a:p>
                  </a:txBody>
                  <a:tcPr marL="0" marR="0" marT="0" marB="0" anchor="b"/>
                </a:tc>
                <a:extLst>
                  <a:ext uri="{0D108BD9-81ED-4DB2-BD59-A6C34878D82A}">
                    <a16:rowId xmlns:a16="http://schemas.microsoft.com/office/drawing/2014/main" xmlns="" val="10003"/>
                  </a:ext>
                </a:extLst>
              </a:tr>
              <a:tr h="663283">
                <a:tc>
                  <a:txBody>
                    <a:bodyPr/>
                    <a:lstStyle/>
                    <a:p>
                      <a:pPr marL="241300" indent="0">
                        <a:lnSpc>
                          <a:spcPts val="1800"/>
                        </a:lnSpc>
                      </a:pPr>
                      <a:r>
                        <a:rPr lang="ru" sz="1200"/>
                        <a:t>Информирование родителей (законных представителей) по вопросам профессиональной ориентации обучающихся (в том числе обучающихся с ОВЗ и детей инвалидов)</a:t>
                      </a:r>
                      <a:endParaRPr lang="ru" sz="1200">
                        <a:latin typeface="Calibri"/>
                      </a:endParaRPr>
                    </a:p>
                  </a:txBody>
                  <a:tcPr marL="0" marR="0" marT="0" marB="0" anchor="b"/>
                </a:tc>
                <a:tc>
                  <a:txBody>
                    <a:bodyPr/>
                    <a:lstStyle/>
                    <a:p>
                      <a:pPr indent="0"/>
                      <a:r>
                        <a:rPr lang="ru" sz="1200"/>
                        <a:t>Родительские собрания, мероприятия для родителей</a:t>
                      </a:r>
                      <a:endParaRPr lang="ru" sz="1200">
                        <a:latin typeface="Calibri"/>
                      </a:endParaRPr>
                    </a:p>
                  </a:txBody>
                  <a:tcPr marL="0" marR="0" marT="0" marB="0"/>
                </a:tc>
                <a:extLst>
                  <a:ext uri="{0D108BD9-81ED-4DB2-BD59-A6C34878D82A}">
                    <a16:rowId xmlns:a16="http://schemas.microsoft.com/office/drawing/2014/main" xmlns="" val="10004"/>
                  </a:ext>
                </a:extLst>
              </a:tr>
              <a:tr h="663283">
                <a:tc>
                  <a:txBody>
                    <a:bodyPr/>
                    <a:lstStyle/>
                    <a:p>
                      <a:pPr marL="241300" indent="0">
                        <a:lnSpc>
                          <a:spcPts val="1776"/>
                        </a:lnSpc>
                      </a:pPr>
                      <a:r>
                        <a:rPr lang="ru" sz="1200" dirty="0"/>
                        <a:t>Формирование профессионального самоопределения и профессиональной ориентации обучающихся с ОВЗ и детей инвалидов</a:t>
                      </a:r>
                      <a:endParaRPr lang="ru" sz="1200" dirty="0">
                        <a:latin typeface="Calibri"/>
                      </a:endParaRPr>
                    </a:p>
                  </a:txBody>
                  <a:tcPr marL="0" marR="0" marT="0" marB="0" anchor="b"/>
                </a:tc>
                <a:tc>
                  <a:txBody>
                    <a:bodyPr/>
                    <a:lstStyle/>
                    <a:p>
                      <a:pPr indent="0">
                        <a:lnSpc>
                          <a:spcPts val="1800"/>
                        </a:lnSpc>
                      </a:pPr>
                      <a:r>
                        <a:rPr lang="ru" sz="1200"/>
                        <a:t>Абилимпикс, мероприятия для обучающихся с ОВЗ и детей инвалидов</a:t>
                      </a:r>
                      <a:endParaRPr lang="ru" sz="1200">
                        <a:latin typeface="Calibri"/>
                      </a:endParaRPr>
                    </a:p>
                  </a:txBody>
                  <a:tcPr marL="0" marR="0" marT="0" marB="0"/>
                </a:tc>
                <a:extLst>
                  <a:ext uri="{0D108BD9-81ED-4DB2-BD59-A6C34878D82A}">
                    <a16:rowId xmlns:a16="http://schemas.microsoft.com/office/drawing/2014/main" xmlns="" val="10005"/>
                  </a:ext>
                </a:extLst>
              </a:tr>
              <a:tr h="442189">
                <a:tc>
                  <a:txBody>
                    <a:bodyPr/>
                    <a:lstStyle/>
                    <a:p>
                      <a:pPr marL="241300" indent="0">
                        <a:lnSpc>
                          <a:spcPts val="1800"/>
                        </a:lnSpc>
                      </a:pPr>
                      <a:r>
                        <a:rPr lang="ru" sz="1200"/>
                        <a:t>Реализация сетевых программ по профориентации совместно с ОО ПОО и ОО ВО</a:t>
                      </a:r>
                      <a:endParaRPr lang="ru" sz="1200">
                        <a:latin typeface="Calibri"/>
                      </a:endParaRPr>
                    </a:p>
                  </a:txBody>
                  <a:tcPr marL="0" marR="0" marT="0" marB="0"/>
                </a:tc>
                <a:tc>
                  <a:txBody>
                    <a:bodyPr/>
                    <a:lstStyle/>
                    <a:p>
                      <a:pPr indent="0"/>
                      <a:r>
                        <a:rPr lang="ru" sz="1200"/>
                        <a:t>Сетевые программы, Профессионалитет</a:t>
                      </a:r>
                      <a:endParaRPr lang="ru" sz="1200">
                        <a:latin typeface="Calibri"/>
                      </a:endParaRPr>
                    </a:p>
                  </a:txBody>
                  <a:tcPr marL="0" marR="0" marT="0" marB="0"/>
                </a:tc>
                <a:extLst>
                  <a:ext uri="{0D108BD9-81ED-4DB2-BD59-A6C34878D82A}">
                    <a16:rowId xmlns:a16="http://schemas.microsoft.com/office/drawing/2014/main" xmlns="" val="10006"/>
                  </a:ext>
                </a:extLst>
              </a:tr>
              <a:tr h="442189">
                <a:tc>
                  <a:txBody>
                    <a:bodyPr/>
                    <a:lstStyle/>
                    <a:p>
                      <a:pPr marL="241300" indent="0">
                        <a:lnSpc>
                          <a:spcPts val="1800"/>
                        </a:lnSpc>
                      </a:pPr>
                      <a:r>
                        <a:rPr lang="ru" sz="1200"/>
                        <a:t>Психологическое и тьюторское сопровождение выбора профессии обучающимися образовательных организаций</a:t>
                      </a:r>
                      <a:endParaRPr lang="ru" sz="1200">
                        <a:latin typeface="Calibri"/>
                      </a:endParaRPr>
                    </a:p>
                  </a:txBody>
                  <a:tcPr marL="0" marR="0" marT="0" marB="0" anchor="b"/>
                </a:tc>
                <a:tc>
                  <a:txBody>
                    <a:bodyPr/>
                    <a:lstStyle/>
                    <a:p>
                      <a:pPr indent="0">
                        <a:lnSpc>
                          <a:spcPts val="1800"/>
                        </a:lnSpc>
                      </a:pPr>
                      <a:r>
                        <a:rPr lang="ru" sz="1200"/>
                        <a:t>Профессиональное профориентационное тестирование и консультирование обучающихся школ, классные часы</a:t>
                      </a:r>
                      <a:endParaRPr lang="ru" sz="1200">
                        <a:latin typeface="Calibri"/>
                      </a:endParaRPr>
                    </a:p>
                  </a:txBody>
                  <a:tcPr marL="0" marR="0" marT="0" marB="0" anchor="b"/>
                </a:tc>
                <a:extLst>
                  <a:ext uri="{0D108BD9-81ED-4DB2-BD59-A6C34878D82A}">
                    <a16:rowId xmlns:a16="http://schemas.microsoft.com/office/drawing/2014/main" xmlns="" val="10007"/>
                  </a:ext>
                </a:extLst>
              </a:tr>
              <a:tr h="663283">
                <a:tc>
                  <a:txBody>
                    <a:bodyPr/>
                    <a:lstStyle/>
                    <a:p>
                      <a:pPr marL="241300" indent="0">
                        <a:lnSpc>
                          <a:spcPts val="1824"/>
                        </a:lnSpc>
                      </a:pPr>
                      <a:r>
                        <a:rPr lang="ru" sz="1200"/>
                        <a:t>Сопровождение педагогов, ответственных за ведение комплексной работы по профориентационной деятельности в ОО</a:t>
                      </a:r>
                      <a:endParaRPr lang="ru" sz="1200">
                        <a:latin typeface="Calibri"/>
                      </a:endParaRPr>
                    </a:p>
                  </a:txBody>
                  <a:tcPr marL="0" marR="0" marT="0" marB="0" anchor="b"/>
                </a:tc>
                <a:tc>
                  <a:txBody>
                    <a:bodyPr/>
                    <a:lstStyle/>
                    <a:p>
                      <a:pPr indent="0">
                        <a:lnSpc>
                          <a:spcPts val="1800"/>
                        </a:lnSpc>
                      </a:pPr>
                      <a:r>
                        <a:rPr lang="ru" sz="1200"/>
                        <a:t>Курсы для педагогов и их консультирование по вопросам профориентации обучающихся</a:t>
                      </a:r>
                      <a:endParaRPr lang="ru" sz="1200">
                        <a:latin typeface="Calibri"/>
                      </a:endParaRPr>
                    </a:p>
                  </a:txBody>
                  <a:tcPr marL="0" marR="0" marT="0" marB="0" anchor="b"/>
                </a:tc>
                <a:extLst>
                  <a:ext uri="{0D108BD9-81ED-4DB2-BD59-A6C34878D82A}">
                    <a16:rowId xmlns:a16="http://schemas.microsoft.com/office/drawing/2014/main" xmlns="" val="10008"/>
                  </a:ext>
                </a:extLst>
              </a:tr>
              <a:tr h="663283">
                <a:tc>
                  <a:txBody>
                    <a:bodyPr/>
                    <a:lstStyle/>
                    <a:p>
                      <a:pPr marL="241300" indent="0">
                        <a:lnSpc>
                          <a:spcPts val="1800"/>
                        </a:lnSpc>
                      </a:pPr>
                      <a:r>
                        <a:rPr lang="ru" sz="1200"/>
                        <a:t>Выявление лучшего опыта и моделей профориентационной работы в Красноярском крае</a:t>
                      </a:r>
                      <a:endParaRPr lang="ru" sz="1200">
                        <a:latin typeface="Calibri"/>
                      </a:endParaRPr>
                    </a:p>
                  </a:txBody>
                  <a:tcPr marL="0" marR="0" marT="0" marB="0" anchor="b"/>
                </a:tc>
                <a:tc>
                  <a:txBody>
                    <a:bodyPr/>
                    <a:lstStyle/>
                    <a:p>
                      <a:pPr indent="0">
                        <a:lnSpc>
                          <a:spcPts val="1800"/>
                        </a:lnSpc>
                      </a:pPr>
                      <a:r>
                        <a:rPr lang="ru" sz="1200" dirty="0"/>
                        <a:t>Конкурсы по выявлению профориентационных практик, семинары и вебинары по выявлению и сопровождению практик</a:t>
                      </a:r>
                      <a:endParaRPr lang="ru" sz="1200" dirty="0">
                        <a:latin typeface="Calibri"/>
                      </a:endParaRPr>
                    </a:p>
                  </a:txBody>
                  <a:tcPr marL="0" marR="0" marT="0" marB="0" anchor="b"/>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426956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55650"/>
            <a:ext cx="422672" cy="610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6307" y="890588"/>
            <a:ext cx="2361010"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78994" y="868364"/>
            <a:ext cx="3709988" cy="592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03332" y="966789"/>
            <a:ext cx="1289447" cy="17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Rectangle 5"/>
          <p:cNvSpPr>
            <a:spLocks noChangeArrowheads="1"/>
          </p:cNvSpPr>
          <p:nvPr/>
        </p:nvSpPr>
        <p:spPr bwMode="auto">
          <a:xfrm>
            <a:off x="2708673" y="215900"/>
            <a:ext cx="1550194"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ru-RU" altLang="ru-RU" sz="2700" b="1"/>
              <a:t>Форма плана</a:t>
            </a:r>
          </a:p>
        </p:txBody>
      </p:sp>
      <p:sp>
        <p:nvSpPr>
          <p:cNvPr id="7175" name="Rectangle 6"/>
          <p:cNvSpPr>
            <a:spLocks noChangeArrowheads="1"/>
          </p:cNvSpPr>
          <p:nvPr/>
        </p:nvSpPr>
        <p:spPr bwMode="auto">
          <a:xfrm>
            <a:off x="7386638" y="2803526"/>
            <a:ext cx="167044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spcBef>
                <a:spcPts val="625"/>
              </a:spcBef>
              <a:spcAft>
                <a:spcPts val="1263"/>
              </a:spcAft>
            </a:pPr>
            <a:r>
              <a:rPr lang="en-US" altLang="ru-RU" dirty="0">
                <a:hlinkClick r:id="rId6"/>
              </a:rPr>
              <a:t>https://clck.ru/3CmgNV</a:t>
            </a:r>
          </a:p>
        </p:txBody>
      </p:sp>
      <p:sp>
        <p:nvSpPr>
          <p:cNvPr id="7176" name="Rectangle 7"/>
          <p:cNvSpPr>
            <a:spLocks noChangeArrowheads="1"/>
          </p:cNvSpPr>
          <p:nvPr/>
        </p:nvSpPr>
        <p:spPr bwMode="auto">
          <a:xfrm>
            <a:off x="7504510" y="3224213"/>
            <a:ext cx="1510903"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lnSpc>
                <a:spcPts val="1900"/>
              </a:lnSpc>
              <a:spcBef>
                <a:spcPts val="1263"/>
              </a:spcBef>
            </a:pPr>
            <a:r>
              <a:rPr lang="ru-RU" altLang="ru-RU" sz="1600">
                <a:solidFill>
                  <a:srgbClr val="7F6000"/>
                </a:solidFill>
              </a:rPr>
              <a:t>Региональный план по профориентации </a:t>
            </a:r>
            <a:r>
              <a:rPr lang="en-US" altLang="ru-RU" sz="1600">
                <a:solidFill>
                  <a:srgbClr val="7F6000"/>
                </a:solidFill>
              </a:rPr>
              <a:t>2024¬2025</a:t>
            </a:r>
            <a:r>
              <a:rPr lang="ru-RU" altLang="ru-RU" sz="1600">
                <a:solidFill>
                  <a:srgbClr val="7F6000"/>
                </a:solidFill>
              </a:rPr>
              <a:t> (файл для скачивания)</a:t>
            </a:r>
          </a:p>
        </p:txBody>
      </p:sp>
    </p:spTree>
    <p:extLst>
      <p:ext uri="{BB962C8B-B14F-4D97-AF65-F5344CB8AC3E}">
        <p14:creationId xmlns:p14="http://schemas.microsoft.com/office/powerpoint/2010/main" val="1785621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p14="http://schemas.microsoft.com/office/powerpoint/2010/main" val="2453244726"/>
              </p:ext>
            </p:extLst>
          </p:nvPr>
        </p:nvGraphicFramePr>
        <p:xfrm>
          <a:off x="1547664" y="332656"/>
          <a:ext cx="8595244"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310843" y="1772816"/>
            <a:ext cx="8391906" cy="4824536"/>
          </a:xfrm>
          <a:prstGeom prst="rect">
            <a:avLst/>
          </a:prstGeom>
        </p:spPr>
        <p:txBody>
          <a:bodyPr lIns="0" tIns="0" rIns="0" bIns="0">
            <a:noAutofit/>
          </a:bodyPr>
          <a:lstStyle/>
          <a:p>
            <a:pPr marL="88900" indent="0" algn="just">
              <a:lnSpc>
                <a:spcPts val="2880"/>
              </a:lnSpc>
              <a:spcBef>
                <a:spcPts val="2520"/>
              </a:spcBef>
            </a:pPr>
            <a:endParaRPr lang="ru" sz="1400" dirty="0">
              <a:latin typeface="Calibri"/>
            </a:endParaRPr>
          </a:p>
        </p:txBody>
      </p:sp>
      <p:sp>
        <p:nvSpPr>
          <p:cNvPr id="2" name="Скругленный прямоугольник 1"/>
          <p:cNvSpPr/>
          <p:nvPr/>
        </p:nvSpPr>
        <p:spPr>
          <a:xfrm>
            <a:off x="395536" y="548680"/>
            <a:ext cx="1152128" cy="5544616"/>
          </a:xfrm>
          <a:prstGeom prst="roundRect">
            <a:avLst/>
          </a:prstGeom>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ru-RU" sz="3200" dirty="0" smtClean="0"/>
              <a:t>Мотивирующий мониторинг</a:t>
            </a:r>
            <a:endParaRPr lang="ru-RU" sz="3200" dirty="0"/>
          </a:p>
        </p:txBody>
      </p:sp>
    </p:spTree>
    <p:extLst>
      <p:ext uri="{BB962C8B-B14F-4D97-AF65-F5344CB8AC3E}">
        <p14:creationId xmlns:p14="http://schemas.microsoft.com/office/powerpoint/2010/main" val="3570709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700087" y="255589"/>
            <a:ext cx="7054454"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4300"/>
              </a:lnSpc>
            </a:pPr>
            <a:r>
              <a:rPr lang="ru-RU" altLang="ru-RU" sz="2800" dirty="0">
                <a:solidFill>
                  <a:srgbClr val="002060"/>
                </a:solidFill>
              </a:rPr>
              <a:t>Региональный компонент для углубленного знакомства обучающихся с возможностями своего региона</a:t>
            </a:r>
          </a:p>
        </p:txBody>
      </p:sp>
      <p:sp>
        <p:nvSpPr>
          <p:cNvPr id="8195" name="Rectangle 2"/>
          <p:cNvSpPr>
            <a:spLocks noChangeArrowheads="1"/>
          </p:cNvSpPr>
          <p:nvPr/>
        </p:nvSpPr>
        <p:spPr bwMode="auto">
          <a:xfrm>
            <a:off x="690563" y="2015199"/>
            <a:ext cx="4350544"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2163"/>
              </a:lnSpc>
              <a:spcAft>
                <a:spcPts val="7138"/>
              </a:spcAft>
            </a:pPr>
            <a:r>
              <a:rPr lang="ru-RU" altLang="ru-RU" dirty="0"/>
              <a:t>Часть занятий (не более 17 академических часов из 34) может включать региональный компонент с целью индивидуализации профориентации и для углубленного знакомства обучающихся с возможностями своего региона в сфере профессионального самоопределения. Регион разрабатывает занятия самостоятельно.</a:t>
            </a:r>
          </a:p>
        </p:txBody>
      </p:sp>
      <p:sp>
        <p:nvSpPr>
          <p:cNvPr id="4" name="Rectangle 3"/>
          <p:cNvSpPr/>
          <p:nvPr/>
        </p:nvSpPr>
        <p:spPr>
          <a:xfrm>
            <a:off x="2244921" y="4437112"/>
            <a:ext cx="3673079" cy="1341438"/>
          </a:xfrm>
          <a:prstGeom prst="rect">
            <a:avLst/>
          </a:prstGeom>
        </p:spPr>
        <p:txBody>
          <a:bodyPr lIns="0" tIns="0" rIns="0" bIns="0"/>
          <a:lstStyle>
            <a:lvl1pPr marL="304800" indent="-292100">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2163"/>
              </a:lnSpc>
              <a:spcBef>
                <a:spcPts val="7138"/>
              </a:spcBef>
            </a:pPr>
            <a:r>
              <a:rPr lang="ru-RU" altLang="ru-RU" dirty="0"/>
              <a:t>&gt;    Рынок труда и развитие экономики региона, потребность в кадрах</a:t>
            </a:r>
          </a:p>
          <a:p>
            <a:pPr algn="just" eaLnBrk="1" hangingPunct="1">
              <a:lnSpc>
                <a:spcPts val="2163"/>
              </a:lnSpc>
            </a:pPr>
            <a:r>
              <a:rPr lang="ru-RU" altLang="ru-RU" dirty="0"/>
              <a:t>&gt;    Мотивация на образование и работу в регионе</a:t>
            </a:r>
          </a:p>
          <a:p>
            <a:pPr algn="just" eaLnBrk="1" hangingPunct="1">
              <a:lnSpc>
                <a:spcPts val="2163"/>
              </a:lnSpc>
            </a:pPr>
            <a:r>
              <a:rPr lang="ru-RU" altLang="ru-RU" dirty="0"/>
              <a:t>&gt;    Региональная образовательная среда</a:t>
            </a:r>
          </a:p>
          <a:p>
            <a:pPr algn="just" eaLnBrk="1" hangingPunct="1">
              <a:lnSpc>
                <a:spcPts val="2163"/>
              </a:lnSpc>
            </a:pPr>
            <a:r>
              <a:rPr lang="ru-RU" altLang="ru-RU" dirty="0"/>
              <a:t>&gt;    Отрасли и профессии региона</a:t>
            </a:r>
          </a:p>
        </p:txBody>
      </p:sp>
      <p:sp>
        <p:nvSpPr>
          <p:cNvPr id="8197" name="Rectangle 4"/>
          <p:cNvSpPr>
            <a:spLocks noChangeArrowheads="1"/>
          </p:cNvSpPr>
          <p:nvPr/>
        </p:nvSpPr>
        <p:spPr bwMode="auto">
          <a:xfrm>
            <a:off x="6372200" y="1916832"/>
            <a:ext cx="2376264"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2163"/>
              </a:lnSpc>
            </a:pPr>
            <a:r>
              <a:rPr lang="ru-RU" altLang="ru-RU" b="1" i="1" dirty="0">
                <a:solidFill>
                  <a:srgbClr val="243C63"/>
                </a:solidFill>
              </a:rPr>
              <a:t>Первое занятие 17 октября 2024</a:t>
            </a:r>
          </a:p>
          <a:p>
            <a:pPr eaLnBrk="1" hangingPunct="1">
              <a:lnSpc>
                <a:spcPts val="2163"/>
              </a:lnSpc>
            </a:pPr>
            <a:r>
              <a:rPr lang="ru-RU" altLang="ru-RU" i="1" dirty="0">
                <a:solidFill>
                  <a:srgbClr val="243C63"/>
                </a:solidFill>
              </a:rPr>
              <a:t>в соответствии с примерной рабочей программой курса внеурочной деятельности «Билет в будущее» («Россия -мои горизонты»)</a:t>
            </a:r>
          </a:p>
        </p:txBody>
      </p:sp>
    </p:spTree>
    <p:extLst>
      <p:ext uri="{BB962C8B-B14F-4D97-AF65-F5344CB8AC3E}">
        <p14:creationId xmlns:p14="http://schemas.microsoft.com/office/powerpoint/2010/main" val="1797362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755775"/>
            <a:ext cx="422672" cy="510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8687" y="1819275"/>
            <a:ext cx="14859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3"/>
          <p:cNvSpPr>
            <a:spLocks noChangeArrowheads="1"/>
          </p:cNvSpPr>
          <p:nvPr/>
        </p:nvSpPr>
        <p:spPr bwMode="auto">
          <a:xfrm>
            <a:off x="869156" y="444500"/>
            <a:ext cx="1709738"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ru-RU" altLang="ru-RU" sz="4200"/>
              <a:t>Партнеры</a:t>
            </a:r>
          </a:p>
        </p:txBody>
      </p:sp>
      <p:sp>
        <p:nvSpPr>
          <p:cNvPr id="5" name="Rectangle 4"/>
          <p:cNvSpPr/>
          <p:nvPr/>
        </p:nvSpPr>
        <p:spPr>
          <a:xfrm>
            <a:off x="678657" y="3325813"/>
            <a:ext cx="1984772" cy="596900"/>
          </a:xfrm>
          <a:prstGeom prst="rect">
            <a:avLst/>
          </a:prstGeom>
        </p:spPr>
        <p:txBody>
          <a:bodyPr lIns="0" tIns="0" rIns="0" bIns="0"/>
          <a:lstStyle/>
          <a:p>
            <a:pPr marL="203200" indent="-203200" eaLnBrk="1" fontAlgn="auto" hangingPunct="1">
              <a:lnSpc>
                <a:spcPts val="1680"/>
              </a:lnSpc>
              <a:spcBef>
                <a:spcPts val="0"/>
              </a:spcBef>
              <a:spcAft>
                <a:spcPts val="0"/>
              </a:spcAft>
              <a:defRPr/>
            </a:pPr>
            <a:r>
              <a:rPr lang="ru" sz="2100" spc="-50">
                <a:solidFill>
                  <a:srgbClr val="2A5999"/>
                </a:solidFill>
                <a:latin typeface="Calibri"/>
              </a:rPr>
              <a:t>союз </a:t>
            </a:r>
            <a:r>
              <a:rPr lang="ru" sz="1400">
                <a:solidFill>
                  <a:srgbClr val="2A5999"/>
                </a:solidFill>
                <a:latin typeface="Microsoft Sans Serif"/>
              </a:rPr>
              <a:t>ПРОМЫШЛЕННИКОВ И ПРЕДПРИНИМАТЕЛЕЙ </a:t>
            </a:r>
            <a:r>
              <a:rPr lang="ru" sz="1400">
                <a:solidFill>
                  <a:srgbClr val="E22930"/>
                </a:solidFill>
                <a:latin typeface="Microsoft Sans Serif"/>
              </a:rPr>
              <a:t>КРАСНОЯРСКОГО КРАЯ</a:t>
            </a:r>
          </a:p>
        </p:txBody>
      </p:sp>
      <p:sp>
        <p:nvSpPr>
          <p:cNvPr id="9222" name="Rectangle 5"/>
          <p:cNvSpPr>
            <a:spLocks noChangeArrowheads="1"/>
          </p:cNvSpPr>
          <p:nvPr/>
        </p:nvSpPr>
        <p:spPr bwMode="auto">
          <a:xfrm>
            <a:off x="3364707" y="393700"/>
            <a:ext cx="242768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2400"/>
              </a:lnSpc>
            </a:pPr>
            <a:r>
              <a:rPr lang="ru-RU" altLang="ru-RU" sz="1900" b="1"/>
              <a:t>Золотодобывающая и перерабатывающая отрасль:</a:t>
            </a:r>
          </a:p>
          <a:p>
            <a:pPr eaLnBrk="1" hangingPunct="1">
              <a:lnSpc>
                <a:spcPts val="2400"/>
              </a:lnSpc>
            </a:pPr>
            <a:r>
              <a:rPr lang="ru-RU" altLang="ru-RU" sz="1900" i="1"/>
              <a:t>Полюс</a:t>
            </a:r>
          </a:p>
          <a:p>
            <a:pPr eaLnBrk="1" hangingPunct="1">
              <a:lnSpc>
                <a:spcPts val="2400"/>
              </a:lnSpc>
              <a:spcAft>
                <a:spcPts val="1475"/>
              </a:spcAft>
            </a:pPr>
            <a:r>
              <a:rPr lang="ru-RU" altLang="ru-RU" sz="1900" i="1"/>
              <a:t>Красцветмет</a:t>
            </a:r>
          </a:p>
          <a:p>
            <a:pPr eaLnBrk="1" hangingPunct="1">
              <a:lnSpc>
                <a:spcPts val="2400"/>
              </a:lnSpc>
            </a:pPr>
            <a:r>
              <a:rPr lang="ru-RU" altLang="ru-RU" sz="1900" b="1"/>
              <a:t>Металлургия:</a:t>
            </a:r>
          </a:p>
          <a:p>
            <a:pPr eaLnBrk="1" hangingPunct="1">
              <a:lnSpc>
                <a:spcPts val="2400"/>
              </a:lnSpc>
            </a:pPr>
            <a:r>
              <a:rPr lang="ru-RU" altLang="ru-RU" sz="1900" i="1"/>
              <a:t>Норникель</a:t>
            </a:r>
          </a:p>
          <a:p>
            <a:pPr eaLnBrk="1" hangingPunct="1">
              <a:lnSpc>
                <a:spcPts val="2400"/>
              </a:lnSpc>
              <a:spcAft>
                <a:spcPts val="1475"/>
              </a:spcAft>
            </a:pPr>
            <a:r>
              <a:rPr lang="ru-RU" altLang="ru-RU" sz="1900" i="1"/>
              <a:t>Русал</a:t>
            </a:r>
          </a:p>
          <a:p>
            <a:pPr eaLnBrk="1" hangingPunct="1">
              <a:lnSpc>
                <a:spcPts val="2400"/>
              </a:lnSpc>
            </a:pPr>
            <a:r>
              <a:rPr lang="ru-RU" altLang="ru-RU" sz="1900" b="1"/>
              <a:t>Энергетика:</a:t>
            </a:r>
          </a:p>
          <a:p>
            <a:pPr eaLnBrk="1" hangingPunct="1">
              <a:lnSpc>
                <a:spcPts val="2400"/>
              </a:lnSpc>
            </a:pPr>
            <a:r>
              <a:rPr lang="ru-RU" altLang="ru-RU" sz="1900" i="1"/>
              <a:t>РУСГИДРО</a:t>
            </a:r>
          </a:p>
          <a:p>
            <a:pPr eaLnBrk="1" hangingPunct="1">
              <a:lnSpc>
                <a:spcPts val="2400"/>
              </a:lnSpc>
              <a:spcAft>
                <a:spcPts val="1475"/>
              </a:spcAft>
            </a:pPr>
            <a:r>
              <a:rPr lang="ru-RU" altLang="ru-RU" sz="1900" i="1"/>
              <a:t>ЕВРОСИБЭНЕРГО</a:t>
            </a:r>
          </a:p>
          <a:p>
            <a:pPr eaLnBrk="1" hangingPunct="1">
              <a:spcAft>
                <a:spcPts val="625"/>
              </a:spcAft>
            </a:pPr>
            <a:r>
              <a:rPr lang="ru-RU" altLang="ru-RU" sz="1900" b="1"/>
              <a:t>Угледобыча:</a:t>
            </a:r>
          </a:p>
          <a:p>
            <a:pPr eaLnBrk="1" hangingPunct="1">
              <a:spcAft>
                <a:spcPts val="2313"/>
              </a:spcAft>
            </a:pPr>
            <a:r>
              <a:rPr lang="ru-RU" altLang="ru-RU" sz="1900" i="1"/>
              <a:t>СУЭК</a:t>
            </a:r>
          </a:p>
          <a:p>
            <a:pPr eaLnBrk="1" hangingPunct="1">
              <a:spcAft>
                <a:spcPts val="625"/>
              </a:spcAft>
            </a:pPr>
            <a:r>
              <a:rPr lang="ru-RU" altLang="ru-RU" sz="1900" b="1"/>
              <a:t>Нефтегазовая отрасль:</a:t>
            </a:r>
          </a:p>
          <a:p>
            <a:pPr eaLnBrk="1" hangingPunct="1"/>
            <a:r>
              <a:rPr lang="ru-RU" altLang="ru-RU" sz="1900" i="1"/>
              <a:t>ВАНКОР</a:t>
            </a:r>
          </a:p>
        </p:txBody>
      </p:sp>
      <p:sp>
        <p:nvSpPr>
          <p:cNvPr id="9223" name="Rectangle 6"/>
          <p:cNvSpPr>
            <a:spLocks noChangeArrowheads="1"/>
          </p:cNvSpPr>
          <p:nvPr/>
        </p:nvSpPr>
        <p:spPr bwMode="auto">
          <a:xfrm>
            <a:off x="6217444" y="407988"/>
            <a:ext cx="2834879" cy="603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spcAft>
                <a:spcPts val="625"/>
              </a:spcAft>
            </a:pPr>
            <a:r>
              <a:rPr lang="ru-RU" altLang="ru-RU" sz="1900" b="1"/>
              <a:t>Химическая отрасль:</a:t>
            </a:r>
          </a:p>
          <a:p>
            <a:pPr eaLnBrk="1" hangingPunct="1">
              <a:spcAft>
                <a:spcPts val="2313"/>
              </a:spcAft>
            </a:pPr>
            <a:r>
              <a:rPr lang="ru-RU" altLang="ru-RU" sz="1900" i="1"/>
              <a:t>Ачинский НПЗ</a:t>
            </a:r>
          </a:p>
          <a:p>
            <a:pPr eaLnBrk="1" hangingPunct="1">
              <a:spcAft>
                <a:spcPts val="625"/>
              </a:spcAft>
            </a:pPr>
            <a:r>
              <a:rPr lang="ru-RU" altLang="ru-RU" sz="1900" b="1"/>
              <a:t>Космическая отрасль</a:t>
            </a:r>
          </a:p>
          <a:p>
            <a:pPr eaLnBrk="1" hangingPunct="1">
              <a:spcAft>
                <a:spcPts val="2313"/>
              </a:spcAft>
            </a:pPr>
            <a:r>
              <a:rPr lang="ru-RU" altLang="ru-RU" sz="1900" i="1"/>
              <a:t>ИСС Решетнева</a:t>
            </a:r>
          </a:p>
          <a:p>
            <a:pPr eaLnBrk="1" hangingPunct="1">
              <a:lnSpc>
                <a:spcPts val="2400"/>
              </a:lnSpc>
            </a:pPr>
            <a:r>
              <a:rPr lang="ru-RU" altLang="ru-RU" sz="1900" b="1"/>
              <a:t>Машиностроение:</a:t>
            </a:r>
          </a:p>
          <a:p>
            <a:pPr eaLnBrk="1" hangingPunct="1">
              <a:lnSpc>
                <a:spcPts val="2400"/>
              </a:lnSpc>
            </a:pPr>
            <a:r>
              <a:rPr lang="ru-RU" altLang="ru-RU" sz="1900" i="1"/>
              <a:t>КрасМаш</a:t>
            </a:r>
          </a:p>
          <a:p>
            <a:pPr eaLnBrk="1" hangingPunct="1">
              <a:lnSpc>
                <a:spcPts val="2400"/>
              </a:lnSpc>
            </a:pPr>
            <a:r>
              <a:rPr lang="ru-RU" altLang="ru-RU" sz="1900" i="1"/>
              <a:t>Север</a:t>
            </a:r>
          </a:p>
          <a:p>
            <a:pPr eaLnBrk="1" hangingPunct="1">
              <a:spcAft>
                <a:spcPts val="625"/>
              </a:spcAft>
            </a:pPr>
            <a:r>
              <a:rPr lang="ru-RU" altLang="ru-RU" sz="1900" b="1"/>
              <a:t>Лесное хозяйство:</a:t>
            </a:r>
          </a:p>
          <a:p>
            <a:pPr eaLnBrk="1" hangingPunct="1">
              <a:spcAft>
                <a:spcPts val="2313"/>
              </a:spcAft>
            </a:pPr>
            <a:r>
              <a:rPr lang="ru-RU" altLang="ru-RU" sz="1900" i="1"/>
              <a:t>Сегежа груп - Лесосибирский ЛДК</a:t>
            </a:r>
          </a:p>
          <a:p>
            <a:pPr eaLnBrk="1" hangingPunct="1">
              <a:lnSpc>
                <a:spcPts val="2400"/>
              </a:lnSpc>
            </a:pPr>
            <a:r>
              <a:rPr lang="ru-RU" altLang="ru-RU" sz="1900" b="1"/>
              <a:t>Сельское хозяйство:</a:t>
            </a:r>
          </a:p>
          <a:p>
            <a:pPr eaLnBrk="1" hangingPunct="1">
              <a:lnSpc>
                <a:spcPts val="2400"/>
              </a:lnSpc>
            </a:pPr>
            <a:r>
              <a:rPr lang="ru-RU" altLang="ru-RU" sz="1900" b="1"/>
              <a:t>Искра</a:t>
            </a:r>
          </a:p>
          <a:p>
            <a:pPr eaLnBrk="1" hangingPunct="1">
              <a:lnSpc>
                <a:spcPts val="2400"/>
              </a:lnSpc>
              <a:spcAft>
                <a:spcPts val="1475"/>
              </a:spcAft>
            </a:pPr>
            <a:r>
              <a:rPr lang="ru-RU" altLang="ru-RU" sz="1900" i="1"/>
              <a:t>Бархатовская птицефабрика</a:t>
            </a:r>
          </a:p>
          <a:p>
            <a:pPr eaLnBrk="1" hangingPunct="1">
              <a:lnSpc>
                <a:spcPts val="2400"/>
              </a:lnSpc>
            </a:pPr>
            <a:r>
              <a:rPr lang="ru-RU" altLang="ru-RU" sz="1900" b="1"/>
              <a:t>Транспортная отрасль:</a:t>
            </a:r>
          </a:p>
          <a:p>
            <a:pPr eaLnBrk="1" hangingPunct="1">
              <a:lnSpc>
                <a:spcPts val="2400"/>
              </a:lnSpc>
            </a:pPr>
            <a:r>
              <a:rPr lang="ru-RU" altLang="ru-RU" sz="1900" i="1"/>
              <a:t>РЖД</a:t>
            </a:r>
          </a:p>
          <a:p>
            <a:pPr eaLnBrk="1" hangingPunct="1">
              <a:lnSpc>
                <a:spcPts val="2400"/>
              </a:lnSpc>
            </a:pPr>
            <a:r>
              <a:rPr lang="ru-RU" altLang="ru-RU" sz="1900" i="1"/>
              <a:t>Аэропорт Красноярск</a:t>
            </a:r>
          </a:p>
        </p:txBody>
      </p:sp>
    </p:spTree>
    <p:extLst>
      <p:ext uri="{BB962C8B-B14F-4D97-AF65-F5344CB8AC3E}">
        <p14:creationId xmlns:p14="http://schemas.microsoft.com/office/powerpoint/2010/main" val="734810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866" y="1816608"/>
            <a:ext cx="265176" cy="3566160"/>
          </a:xfrm>
          <a:prstGeom prst="rect">
            <a:avLst/>
          </a:prstGeom>
          <a:solidFill>
            <a:srgbClr val="5A9BD5"/>
          </a:solidFill>
        </p:spPr>
        <p:txBody>
          <a:bodyPr vert="vert270" wrap="none" lIns="0" tIns="0" rIns="0" bIns="0"/>
          <a:lstStyle/>
          <a:p>
            <a:pPr eaLnBrk="1" fontAlgn="auto" hangingPunct="1">
              <a:spcBef>
                <a:spcPts val="0"/>
              </a:spcBef>
              <a:spcAft>
                <a:spcPts val="0"/>
              </a:spcAft>
              <a:defRPr/>
            </a:pPr>
            <a:r>
              <a:rPr lang="ru" sz="2700">
                <a:latin typeface="Calibri"/>
              </a:rPr>
              <a:t>2024/2025 учебный год</a:t>
            </a:r>
          </a:p>
        </p:txBody>
      </p:sp>
      <p:sp>
        <p:nvSpPr>
          <p:cNvPr id="10243" name="Rectangle 2"/>
          <p:cNvSpPr>
            <a:spLocks noChangeArrowheads="1"/>
          </p:cNvSpPr>
          <p:nvPr/>
        </p:nvSpPr>
        <p:spPr bwMode="auto">
          <a:xfrm>
            <a:off x="839391" y="201614"/>
            <a:ext cx="7685484"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ru-RU" altLang="ru-RU" sz="2800" dirty="0">
                <a:solidFill>
                  <a:srgbClr val="002060"/>
                </a:solidFill>
              </a:rPr>
              <a:t>Структура курса (региональный компонент)</a:t>
            </a:r>
          </a:p>
        </p:txBody>
      </p:sp>
      <p:sp>
        <p:nvSpPr>
          <p:cNvPr id="10244" name="Rectangle 3"/>
          <p:cNvSpPr>
            <a:spLocks noChangeArrowheads="1"/>
          </p:cNvSpPr>
          <p:nvPr/>
        </p:nvSpPr>
        <p:spPr bwMode="auto">
          <a:xfrm>
            <a:off x="722677" y="861981"/>
            <a:ext cx="236445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lnSpc>
                <a:spcPts val="2163"/>
              </a:lnSpc>
            </a:pPr>
            <a:r>
              <a:rPr lang="ru-RU" altLang="ru-RU" sz="1600" i="1" dirty="0"/>
              <a:t>Знакомство с отраслью/предприятием</a:t>
            </a:r>
          </a:p>
        </p:txBody>
      </p:sp>
      <p:sp>
        <p:nvSpPr>
          <p:cNvPr id="10245" name="Rectangle 4"/>
          <p:cNvSpPr>
            <a:spLocks noChangeArrowheads="1"/>
          </p:cNvSpPr>
          <p:nvPr/>
        </p:nvSpPr>
        <p:spPr bwMode="auto">
          <a:xfrm>
            <a:off x="3347864" y="841376"/>
            <a:ext cx="2752899"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lnSpc>
                <a:spcPts val="2163"/>
              </a:lnSpc>
            </a:pPr>
            <a:r>
              <a:rPr lang="ru-RU" altLang="ru-RU" sz="1600" i="1" dirty="0" err="1"/>
              <a:t>Профориентационное</a:t>
            </a:r>
            <a:r>
              <a:rPr lang="ru-RU" altLang="ru-RU" sz="1600" i="1" dirty="0"/>
              <a:t> занятие «Пробую профессию»</a:t>
            </a:r>
          </a:p>
        </p:txBody>
      </p:sp>
      <p:sp>
        <p:nvSpPr>
          <p:cNvPr id="10246" name="Rectangle 5"/>
          <p:cNvSpPr>
            <a:spLocks noChangeArrowheads="1"/>
          </p:cNvSpPr>
          <p:nvPr/>
        </p:nvSpPr>
        <p:spPr bwMode="auto">
          <a:xfrm>
            <a:off x="6372200" y="841376"/>
            <a:ext cx="215505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lnSpc>
                <a:spcPts val="2163"/>
              </a:lnSpc>
            </a:pPr>
            <a:r>
              <a:rPr lang="ru-RU" altLang="ru-RU" sz="1600" i="1" dirty="0"/>
              <a:t>Решение кейс-заданий от партнеров</a:t>
            </a:r>
          </a:p>
        </p:txBody>
      </p:sp>
      <p:graphicFrame>
        <p:nvGraphicFramePr>
          <p:cNvPr id="7" name="Table 6"/>
          <p:cNvGraphicFramePr>
            <a:graphicFrameLocks noGrp="1"/>
          </p:cNvGraphicFramePr>
          <p:nvPr>
            <p:extLst>
              <p:ext uri="{D42A27DB-BD31-4B8C-83A1-F6EECF244321}">
                <p14:modId xmlns:p14="http://schemas.microsoft.com/office/powerpoint/2010/main" val="2750438034"/>
              </p:ext>
            </p:extLst>
          </p:nvPr>
        </p:nvGraphicFramePr>
        <p:xfrm>
          <a:off x="936866" y="1385188"/>
          <a:ext cx="1880442" cy="3808421"/>
        </p:xfrm>
        <a:graphic>
          <a:graphicData uri="http://schemas.openxmlformats.org/drawingml/2006/table">
            <a:tbl>
              <a:tblPr/>
              <a:tblGrid>
                <a:gridCol w="720936"/>
                <a:gridCol w="609792"/>
                <a:gridCol w="549714"/>
              </a:tblGrid>
              <a:tr h="165100">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8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6 класс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152400">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7 класс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796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Дата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Тема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Тема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17.10.2024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24.10.2024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31.10.2024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9550">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07.11.2024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chemeClr val="tx1"/>
                          </a:solidFill>
                          <a:effectLst/>
                          <a:latin typeface="Calibri" pitchFamily="34" charset="0"/>
                        </a:rPr>
                        <a:t>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796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21.11.2024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843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18.12.2024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09.01.2025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16.01.2025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27.02.2025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9</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9</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06.03.2025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796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20.03.2025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27.03.2025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03.04.2025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17.04.2025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303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24.04.2025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chemeClr val="tx1"/>
                          </a:solidFill>
                          <a:effectLst/>
                          <a:latin typeface="Calibri" pitchFamily="34" charset="0"/>
                        </a:rPr>
                        <a:t>17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329" name="Rectangle 7"/>
          <p:cNvSpPr>
            <a:spLocks noChangeArrowheads="1"/>
          </p:cNvSpPr>
          <p:nvPr/>
        </p:nvSpPr>
        <p:spPr bwMode="auto">
          <a:xfrm>
            <a:off x="646001" y="5398962"/>
            <a:ext cx="2461022"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1675"/>
              </a:lnSpc>
            </a:pPr>
            <a:r>
              <a:rPr lang="ru-RU" altLang="ru-RU" sz="1400" i="1" dirty="0"/>
              <a:t>особенности отрасли и ее значение для экономики и развития региона, основные профессии в ней, основные стереотипы и предубеждения о работе в отрасли;</a:t>
            </a:r>
          </a:p>
        </p:txBody>
      </p:sp>
      <p:graphicFrame>
        <p:nvGraphicFramePr>
          <p:cNvPr id="9" name="Table 8"/>
          <p:cNvGraphicFramePr>
            <a:graphicFrameLocks noGrp="1"/>
          </p:cNvGraphicFramePr>
          <p:nvPr>
            <p:extLst>
              <p:ext uri="{D42A27DB-BD31-4B8C-83A1-F6EECF244321}">
                <p14:modId xmlns:p14="http://schemas.microsoft.com/office/powerpoint/2010/main" val="4103492815"/>
              </p:ext>
            </p:extLst>
          </p:nvPr>
        </p:nvGraphicFramePr>
        <p:xfrm>
          <a:off x="3760738" y="1367581"/>
          <a:ext cx="1842790" cy="3781434"/>
        </p:xfrm>
        <a:graphic>
          <a:graphicData uri="http://schemas.openxmlformats.org/drawingml/2006/table">
            <a:tbl>
              <a:tblPr/>
              <a:tblGrid>
                <a:gridCol w="706501"/>
                <a:gridCol w="596111"/>
                <a:gridCol w="540178"/>
              </a:tblGrid>
              <a:tr h="161925">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8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8 класс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152400">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chemeClr val="tx1"/>
                          </a:solidFill>
                          <a:effectLst/>
                          <a:latin typeface="Calibri" pitchFamily="34" charset="0"/>
                        </a:rPr>
                        <a:t>9 класс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796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Дата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Тема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Тема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17.10.2024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843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24.10.2024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31.10.2024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796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07.11.2024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21.11.2024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843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18.12.2024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09.01.2025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16.01.2025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27.02.2025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9</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9</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06.03.2025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20.03.2025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27.03.2025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03.04.2025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17.04.2025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303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24.04.2025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chemeClr val="tx1"/>
                          </a:solidFill>
                          <a:effectLst/>
                          <a:latin typeface="Calibri" pitchFamily="34" charset="0"/>
                        </a:rPr>
                        <a:t>17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412" name="Rectangle 9"/>
          <p:cNvSpPr>
            <a:spLocks noChangeArrowheads="1"/>
          </p:cNvSpPr>
          <p:nvPr/>
        </p:nvSpPr>
        <p:spPr bwMode="auto">
          <a:xfrm>
            <a:off x="3438438" y="5292599"/>
            <a:ext cx="257175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1675"/>
              </a:lnSpc>
            </a:pPr>
            <a:r>
              <a:rPr lang="ru-RU" altLang="ru-RU" sz="1400" i="1" dirty="0"/>
              <a:t>отрасль с точки зрения трудоустройства, ключевые (государственные и частные) работодатели региона и наиболее востребованные и перспективные профессии в отрасли;</a:t>
            </a:r>
          </a:p>
        </p:txBody>
      </p:sp>
      <p:graphicFrame>
        <p:nvGraphicFramePr>
          <p:cNvPr id="11" name="Table 10"/>
          <p:cNvGraphicFramePr>
            <a:graphicFrameLocks noGrp="1"/>
          </p:cNvGraphicFramePr>
          <p:nvPr>
            <p:extLst>
              <p:ext uri="{D42A27DB-BD31-4B8C-83A1-F6EECF244321}">
                <p14:modId xmlns:p14="http://schemas.microsoft.com/office/powerpoint/2010/main" val="1408132963"/>
              </p:ext>
            </p:extLst>
          </p:nvPr>
        </p:nvGraphicFramePr>
        <p:xfrm>
          <a:off x="6300192" y="1360456"/>
          <a:ext cx="2068142" cy="3763966"/>
        </p:xfrm>
        <a:graphic>
          <a:graphicData uri="http://schemas.openxmlformats.org/drawingml/2006/table">
            <a:tbl>
              <a:tblPr/>
              <a:tblGrid>
                <a:gridCol w="776179"/>
                <a:gridCol w="662673"/>
                <a:gridCol w="629290"/>
              </a:tblGrid>
              <a:tr h="161925">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8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 класс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101600">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10160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11 класс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796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Дата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Тема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Тема</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ts val="425"/>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17.10.2024</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24.10.2024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9</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798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ts val="425"/>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31.10.2024</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07.11.2024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48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ts val="425"/>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21.11.2024</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18.12.2024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11</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1638">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ts val="425"/>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09.01.2025</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16.01.2025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12</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48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ts val="425"/>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27.02.2025</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06.03.2025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48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ts val="425"/>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13.03.2025</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20.03.2025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chemeClr val="tx1"/>
                          </a:solidFill>
                          <a:effectLst/>
                          <a:latin typeface="Calibri" pitchFamily="34" charset="0"/>
                        </a:rPr>
                        <a:t>6</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9600">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ts val="1588"/>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27.03.2025</a:t>
                      </a:r>
                    </a:p>
                    <a:p>
                      <a:pPr marL="0" marR="0" lvl="0" indent="0" algn="l" defTabSz="914400" rtl="0" eaLnBrk="1" fontAlgn="base" latinLnBrk="0" hangingPunct="1">
                        <a:lnSpc>
                          <a:spcPts val="1588"/>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03.04.2025</a:t>
                      </a:r>
                    </a:p>
                    <a:p>
                      <a:pPr marL="0" marR="0" lvl="0" indent="0" algn="l" defTabSz="914400" rtl="0" eaLnBrk="1" fontAlgn="base" latinLnBrk="0" hangingPunct="1">
                        <a:lnSpc>
                          <a:spcPts val="1588"/>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10.04.2025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17.04.2025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16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8275">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000" b="0" i="0" u="none" strike="noStrike" cap="none" normalizeH="0" baseline="0" smtClean="0">
                          <a:ln>
                            <a:noFill/>
                          </a:ln>
                          <a:solidFill>
                            <a:schemeClr val="tx1"/>
                          </a:solidFill>
                          <a:effectLst/>
                          <a:latin typeface="Calibri" pitchFamily="34" charset="0"/>
                        </a:rPr>
                        <a:t>24.04.2025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8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defRPr sz="2400">
                          <a:solidFill>
                            <a:schemeClr val="tx1"/>
                          </a:solidFill>
                          <a:latin typeface="Calibri" pitchFamily="34" charset="0"/>
                        </a:defRPr>
                      </a:lvl1pPr>
                      <a:lvl2pPr marL="742950" indent="-285750">
                        <a:lnSpc>
                          <a:spcPct val="90000"/>
                        </a:lnSpc>
                        <a:spcBef>
                          <a:spcPts val="500"/>
                        </a:spcBef>
                        <a:buFont typeface="Arial" charset="0"/>
                        <a:defRPr sz="2000">
                          <a:solidFill>
                            <a:schemeClr val="tx1"/>
                          </a:solidFill>
                          <a:latin typeface="Calibri" pitchFamily="34" charset="0"/>
                        </a:defRPr>
                      </a:lvl2pPr>
                      <a:lvl3pPr marL="1143000" indent="-228600">
                        <a:lnSpc>
                          <a:spcPct val="90000"/>
                        </a:lnSpc>
                        <a:spcBef>
                          <a:spcPts val="500"/>
                        </a:spcBef>
                        <a:buFont typeface="Arial" charset="0"/>
                        <a:defRPr>
                          <a:solidFill>
                            <a:schemeClr val="tx1"/>
                          </a:solidFill>
                          <a:latin typeface="Calibri" pitchFamily="34" charset="0"/>
                        </a:defRPr>
                      </a:lvl3pPr>
                      <a:lvl4pPr marL="1600200" indent="-228600">
                        <a:lnSpc>
                          <a:spcPct val="90000"/>
                        </a:lnSpc>
                        <a:spcBef>
                          <a:spcPts val="500"/>
                        </a:spcBef>
                        <a:buFont typeface="Arial" charset="0"/>
                        <a:defRPr sz="1600">
                          <a:solidFill>
                            <a:schemeClr val="tx1"/>
                          </a:solidFill>
                          <a:latin typeface="Calibri" pitchFamily="34" charset="0"/>
                        </a:defRPr>
                      </a:lvl4pPr>
                      <a:lvl5pPr marL="2057400" indent="-228600">
                        <a:lnSpc>
                          <a:spcPct val="90000"/>
                        </a:lnSpc>
                        <a:spcBef>
                          <a:spcPts val="500"/>
                        </a:spcBef>
                        <a:buFont typeface="Arial" charset="0"/>
                        <a:defRPr sz="1600">
                          <a:solidFill>
                            <a:schemeClr val="tx1"/>
                          </a:solidFill>
                          <a:latin typeface="Calibri" pitchFamily="34" charset="0"/>
                        </a:defRPr>
                      </a:lvl5pPr>
                      <a:lvl6pPr marL="2514600" indent="-228600" fontAlgn="base">
                        <a:lnSpc>
                          <a:spcPct val="90000"/>
                        </a:lnSpc>
                        <a:spcBef>
                          <a:spcPts val="500"/>
                        </a:spcBef>
                        <a:spcAft>
                          <a:spcPct val="0"/>
                        </a:spcAft>
                        <a:buFont typeface="Arial" charset="0"/>
                        <a:defRPr sz="1600">
                          <a:solidFill>
                            <a:schemeClr val="tx1"/>
                          </a:solidFill>
                          <a:latin typeface="Calibri" pitchFamily="34" charset="0"/>
                        </a:defRPr>
                      </a:lvl6pPr>
                      <a:lvl7pPr marL="2971800" indent="-228600" fontAlgn="base">
                        <a:lnSpc>
                          <a:spcPct val="90000"/>
                        </a:lnSpc>
                        <a:spcBef>
                          <a:spcPts val="500"/>
                        </a:spcBef>
                        <a:spcAft>
                          <a:spcPct val="0"/>
                        </a:spcAft>
                        <a:buFont typeface="Arial" charset="0"/>
                        <a:defRPr sz="1600">
                          <a:solidFill>
                            <a:schemeClr val="tx1"/>
                          </a:solidFill>
                          <a:latin typeface="Calibri" pitchFamily="34" charset="0"/>
                        </a:defRPr>
                      </a:lvl7pPr>
                      <a:lvl8pPr marL="3429000" indent="-228600" fontAlgn="base">
                        <a:lnSpc>
                          <a:spcPct val="90000"/>
                        </a:lnSpc>
                        <a:spcBef>
                          <a:spcPts val="500"/>
                        </a:spcBef>
                        <a:spcAft>
                          <a:spcPct val="0"/>
                        </a:spcAft>
                        <a:buFont typeface="Arial" charset="0"/>
                        <a:defRPr sz="1600">
                          <a:solidFill>
                            <a:schemeClr val="tx1"/>
                          </a:solidFill>
                          <a:latin typeface="Calibri" pitchFamily="34" charset="0"/>
                        </a:defRPr>
                      </a:lvl8pPr>
                      <a:lvl9pPr marL="3886200" indent="-228600" fontAlgn="base">
                        <a:lnSpc>
                          <a:spcPct val="90000"/>
                        </a:lnSpc>
                        <a:spcBef>
                          <a:spcPts val="500"/>
                        </a:spcBef>
                        <a:spcAft>
                          <a:spcPct val="0"/>
                        </a:spcAft>
                        <a:buFont typeface="Arial" charset="0"/>
                        <a:defRPr sz="16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8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463" name="Rectangle 11"/>
          <p:cNvSpPr>
            <a:spLocks noChangeArrowheads="1"/>
          </p:cNvSpPr>
          <p:nvPr/>
        </p:nvSpPr>
        <p:spPr bwMode="auto">
          <a:xfrm>
            <a:off x="6178736" y="5185442"/>
            <a:ext cx="2541984"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lnSpc>
                <a:spcPts val="1675"/>
              </a:lnSpc>
            </a:pPr>
            <a:r>
              <a:rPr lang="ru-RU" altLang="ru-RU" sz="1400" i="1" dirty="0"/>
              <a:t>представление о возможностях профессионального образования в регионе по профессиям и специальностям, соответствующим отрасли, современное состояние и перспективы развития отрасли в регионе.</a:t>
            </a:r>
          </a:p>
        </p:txBody>
      </p:sp>
    </p:spTree>
    <p:extLst>
      <p:ext uri="{BB962C8B-B14F-4D97-AF65-F5344CB8AC3E}">
        <p14:creationId xmlns:p14="http://schemas.microsoft.com/office/powerpoint/2010/main" val="1611401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55650"/>
            <a:ext cx="2608660" cy="610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94910" y="893764"/>
            <a:ext cx="2150269" cy="39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94910" y="4876800"/>
            <a:ext cx="2150269"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05156" y="2895600"/>
            <a:ext cx="198882" cy="1542288"/>
          </a:xfrm>
          <a:prstGeom prst="rect">
            <a:avLst/>
          </a:prstGeom>
          <a:solidFill>
            <a:srgbClr val="5A9BD5"/>
          </a:solidFill>
        </p:spPr>
        <p:txBody>
          <a:bodyPr vert="vert270" wrap="none" lIns="0" tIns="0" rIns="0" bIns="0"/>
          <a:lstStyle/>
          <a:p>
            <a:pPr eaLnBrk="1" fontAlgn="auto" hangingPunct="1">
              <a:spcBef>
                <a:spcPts val="0"/>
              </a:spcBef>
              <a:spcAft>
                <a:spcPts val="0"/>
              </a:spcAft>
              <a:defRPr/>
            </a:pPr>
            <a:r>
              <a:rPr lang="en-US" sz="2700">
                <a:latin typeface="Calibri"/>
              </a:rPr>
              <a:t>6-7 </a:t>
            </a:r>
            <a:r>
              <a:rPr lang="ru" sz="2700">
                <a:latin typeface="Calibri"/>
              </a:rPr>
              <a:t>КЛАСС</a:t>
            </a:r>
          </a:p>
        </p:txBody>
      </p:sp>
      <p:sp>
        <p:nvSpPr>
          <p:cNvPr id="11270" name="Rectangle 5"/>
          <p:cNvSpPr>
            <a:spLocks noChangeArrowheads="1"/>
          </p:cNvSpPr>
          <p:nvPr/>
        </p:nvSpPr>
        <p:spPr bwMode="auto">
          <a:xfrm>
            <a:off x="467544" y="40663"/>
            <a:ext cx="681871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spcAft>
                <a:spcPts val="7563"/>
              </a:spcAft>
            </a:pPr>
            <a:r>
              <a:rPr lang="ru-RU" altLang="ru-RU" sz="4000" dirty="0">
                <a:solidFill>
                  <a:srgbClr val="002060"/>
                </a:solidFill>
              </a:rPr>
              <a:t>Знакомство с отраслью/предприятием</a:t>
            </a:r>
          </a:p>
        </p:txBody>
      </p:sp>
      <p:sp>
        <p:nvSpPr>
          <p:cNvPr id="7" name="Rectangle 6"/>
          <p:cNvSpPr/>
          <p:nvPr/>
        </p:nvSpPr>
        <p:spPr>
          <a:xfrm>
            <a:off x="2845594" y="1928813"/>
            <a:ext cx="3627835" cy="3832225"/>
          </a:xfrm>
          <a:prstGeom prst="rect">
            <a:avLst/>
          </a:prstGeom>
        </p:spPr>
        <p:txBody>
          <a:bodyPr lIns="0" tIns="0" rIns="0" bIns="0"/>
          <a:lstStyle/>
          <a:p>
            <a:pPr algn="just" eaLnBrk="1" fontAlgn="auto" hangingPunct="1">
              <a:lnSpc>
                <a:spcPts val="3144"/>
              </a:lnSpc>
              <a:spcBef>
                <a:spcPts val="7560"/>
              </a:spcBef>
              <a:spcAft>
                <a:spcPts val="0"/>
              </a:spcAft>
              <a:defRPr/>
            </a:pPr>
            <a:r>
              <a:rPr lang="ru" sz="1900" b="1">
                <a:latin typeface="Calibri"/>
              </a:rPr>
              <a:t>•    Видеоролик от партнера</a:t>
            </a:r>
          </a:p>
          <a:p>
            <a:pPr algn="ctr" eaLnBrk="1" fontAlgn="auto" hangingPunct="1">
              <a:lnSpc>
                <a:spcPts val="3144"/>
              </a:lnSpc>
              <a:spcBef>
                <a:spcPts val="0"/>
              </a:spcBef>
              <a:spcAft>
                <a:spcPts val="0"/>
              </a:spcAft>
              <a:defRPr/>
            </a:pPr>
            <a:r>
              <a:rPr lang="ru">
                <a:solidFill>
                  <a:srgbClr val="C00000"/>
                </a:solidFill>
                <a:latin typeface="Calibri"/>
              </a:rPr>
              <a:t>(основание содержательной работы) </a:t>
            </a:r>
            <a:r>
              <a:rPr lang="ru" i="1">
                <a:latin typeface="Calibri"/>
              </a:rPr>
              <a:t>Обсуждение ролика,</a:t>
            </a:r>
          </a:p>
          <a:p>
            <a:pPr algn="ctr" eaLnBrk="1" fontAlgn="auto" hangingPunct="1">
              <a:lnSpc>
                <a:spcPts val="3216"/>
              </a:lnSpc>
              <a:spcBef>
                <a:spcPts val="0"/>
              </a:spcBef>
              <a:spcAft>
                <a:spcPts val="0"/>
              </a:spcAft>
              <a:defRPr/>
            </a:pPr>
            <a:r>
              <a:rPr lang="ru" i="1">
                <a:latin typeface="Calibri"/>
              </a:rPr>
              <a:t>Вопросы на выявление уровня осведомленности </a:t>
            </a:r>
            <a:r>
              <a:rPr lang="ru" sz="950" b="1" i="1">
                <a:latin typeface="Calibri"/>
              </a:rPr>
              <a:t>•</a:t>
            </a:r>
            <a:r>
              <a:rPr lang="ru" sz="1900" b="1">
                <a:latin typeface="Calibri"/>
              </a:rPr>
              <a:t> Расширение знаний об отрасли </a:t>
            </a:r>
            <a:r>
              <a:rPr lang="ru" i="1">
                <a:latin typeface="Calibri"/>
              </a:rPr>
              <a:t>Факты, Профессии, Продукты</a:t>
            </a:r>
          </a:p>
          <a:p>
            <a:pPr algn="just" eaLnBrk="1" fontAlgn="auto" hangingPunct="1">
              <a:lnSpc>
                <a:spcPts val="3216"/>
              </a:lnSpc>
              <a:spcBef>
                <a:spcPts val="0"/>
              </a:spcBef>
              <a:spcAft>
                <a:spcPts val="0"/>
              </a:spcAft>
              <a:defRPr/>
            </a:pPr>
            <a:r>
              <a:rPr lang="ru" sz="1900" b="1">
                <a:latin typeface="Calibri"/>
              </a:rPr>
              <a:t>•    Кому подойдёт работа?</a:t>
            </a:r>
          </a:p>
          <a:p>
            <a:pPr algn="ctr" eaLnBrk="1" fontAlgn="auto" hangingPunct="1">
              <a:lnSpc>
                <a:spcPts val="3216"/>
              </a:lnSpc>
              <a:spcBef>
                <a:spcPts val="0"/>
              </a:spcBef>
              <a:spcAft>
                <a:spcPts val="0"/>
              </a:spcAft>
              <a:defRPr/>
            </a:pPr>
            <a:r>
              <a:rPr lang="ru" i="1">
                <a:latin typeface="Calibri"/>
              </a:rPr>
              <a:t>Школьные предметы,</a:t>
            </a:r>
          </a:p>
          <a:p>
            <a:pPr algn="ctr" eaLnBrk="1" fontAlgn="auto" hangingPunct="1">
              <a:spcBef>
                <a:spcPts val="0"/>
              </a:spcBef>
              <a:spcAft>
                <a:spcPts val="1260"/>
              </a:spcAft>
              <a:defRPr/>
            </a:pPr>
            <a:r>
              <a:rPr lang="ru" i="1">
                <a:latin typeface="Calibri"/>
              </a:rPr>
              <a:t>Условия работы,</a:t>
            </a:r>
          </a:p>
          <a:p>
            <a:pPr algn="ctr" eaLnBrk="1" fontAlgn="auto" hangingPunct="1">
              <a:spcBef>
                <a:spcPts val="0"/>
              </a:spcBef>
              <a:spcAft>
                <a:spcPts val="0"/>
              </a:spcAft>
              <a:defRPr/>
            </a:pPr>
            <a:r>
              <a:rPr lang="ru" i="1">
                <a:latin typeface="Calibri"/>
              </a:rPr>
              <a:t>Личные качества</a:t>
            </a:r>
          </a:p>
        </p:txBody>
      </p:sp>
    </p:spTree>
    <p:extLst>
      <p:ext uri="{BB962C8B-B14F-4D97-AF65-F5344CB8AC3E}">
        <p14:creationId xmlns:p14="http://schemas.microsoft.com/office/powerpoint/2010/main" val="115150779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1788</TotalTime>
  <Words>1522</Words>
  <Application>Microsoft Office PowerPoint</Application>
  <PresentationFormat>Экран (4:3)</PresentationFormat>
  <Paragraphs>307</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ПРОФОРИЕНТАЦИОННЫЙ НЕТВОРКИНГ «РЕБЕНОК-РОДИТЕЛЬ-РАБОТОДАТЕЛЬ»</vt:lpstr>
      <vt:lpstr>Презентация PowerPoint</vt:lpstr>
      <vt:lpstr>Задачи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МБУ Ермаковский ИМЦ</dc:creator>
  <cp:lastModifiedBy>Пользователь Windows</cp:lastModifiedBy>
  <cp:revision>25</cp:revision>
  <dcterms:created xsi:type="dcterms:W3CDTF">2024-08-13T07:35:51Z</dcterms:created>
  <dcterms:modified xsi:type="dcterms:W3CDTF">2024-08-27T10:38:53Z</dcterms:modified>
</cp:coreProperties>
</file>