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2"/>
  </p:notesMasterIdLst>
  <p:sldIdLst>
    <p:sldId id="256" r:id="rId2"/>
    <p:sldId id="276" r:id="rId3"/>
    <p:sldId id="319" r:id="rId4"/>
    <p:sldId id="275" r:id="rId5"/>
    <p:sldId id="315" r:id="rId6"/>
    <p:sldId id="314" r:id="rId7"/>
    <p:sldId id="316" r:id="rId8"/>
    <p:sldId id="317" r:id="rId9"/>
    <p:sldId id="318" r:id="rId10"/>
    <p:sldId id="313" r:id="rId11"/>
  </p:sldIdLst>
  <p:sldSz cx="9144000" cy="5143500" type="screen16x9"/>
  <p:notesSz cx="7559675" cy="10691813"/>
  <p:defaultTextStyle>
    <a:defPPr>
      <a:defRPr lang="en-GB"/>
    </a:defPPr>
    <a:lvl1pPr algn="l" defTabSz="3635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601663" indent="-230188" algn="l" defTabSz="3635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25513" indent="-184150" algn="l" defTabSz="3635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295400" indent="-184150" algn="l" defTabSz="3635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665288" indent="-184150" algn="l" defTabSz="36353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>
        <p:scale>
          <a:sx n="58" d="100"/>
          <a:sy n="58" d="100"/>
        </p:scale>
        <p:origin x="-3060" y="-1404"/>
      </p:cViewPr>
      <p:guideLst>
        <p:guide orient="horz" pos="1470"/>
        <p:guide pos="261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93713" y="1027113"/>
            <a:ext cx="6565900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19700" cy="4100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192173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635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3635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3635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3635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3635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1851431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21718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92004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62290" algn="l" defTabSz="74057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86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4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05980"/>
            <a:ext cx="27432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80772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06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07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2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410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200153"/>
            <a:ext cx="5410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79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24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0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50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68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40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64B2-7636-42B6-8BAC-DC06C0B000F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342A-2B56-4829-8072-FCA27B1AB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19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hyperlink" Target="&#1089;&#1083;&#1086;&#1074;&#1072;&#1088;&#1100;/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645527" y="4664076"/>
            <a:ext cx="41275" cy="31750"/>
          </a:xfrm>
        </p:spPr>
        <p:txBody>
          <a:bodyPr>
            <a:normAutofit fontScale="25000" lnSpcReduction="20000"/>
          </a:bodyPr>
          <a:lstStyle/>
          <a:p>
            <a:pPr marL="406400" indent="-344488" eaLnBrk="1">
              <a:buClrTx/>
              <a:buSzPct val="75000"/>
              <a:tabLst>
                <a:tab pos="406400" algn="l"/>
                <a:tab pos="492125" algn="l"/>
                <a:tab pos="855663" algn="l"/>
                <a:tab pos="1219200" algn="l"/>
                <a:tab pos="1582738" algn="l"/>
                <a:tab pos="1946275" algn="l"/>
                <a:tab pos="2311400" algn="l"/>
                <a:tab pos="2674938" algn="l"/>
                <a:tab pos="3038475" algn="l"/>
                <a:tab pos="3402013" algn="l"/>
                <a:tab pos="3767138" algn="l"/>
                <a:tab pos="4130675" algn="l"/>
                <a:tab pos="4494213" algn="l"/>
                <a:tab pos="4857750" algn="l"/>
                <a:tab pos="5221288" algn="l"/>
                <a:tab pos="5586413" algn="l"/>
                <a:tab pos="5949950" algn="l"/>
                <a:tab pos="6313488" algn="l"/>
                <a:tab pos="6677025" algn="l"/>
                <a:tab pos="7040563" algn="l"/>
                <a:tab pos="7405688" algn="l"/>
              </a:tabLst>
            </a:pPr>
            <a:endParaRPr lang="ru-RU" sz="1900" smtClean="0">
              <a:ea typeface="Lucida Sans Unicode" pitchFamily="34" charset="0"/>
            </a:endParaRPr>
          </a:p>
          <a:p>
            <a:pPr marL="406400" indent="-344488" eaLnBrk="1">
              <a:buClrTx/>
              <a:buSzPct val="75000"/>
              <a:tabLst>
                <a:tab pos="406400" algn="l"/>
                <a:tab pos="492125" algn="l"/>
                <a:tab pos="855663" algn="l"/>
                <a:tab pos="1219200" algn="l"/>
                <a:tab pos="1582738" algn="l"/>
                <a:tab pos="1946275" algn="l"/>
                <a:tab pos="2311400" algn="l"/>
                <a:tab pos="2674938" algn="l"/>
                <a:tab pos="3038475" algn="l"/>
                <a:tab pos="3402013" algn="l"/>
                <a:tab pos="3767138" algn="l"/>
                <a:tab pos="4130675" algn="l"/>
                <a:tab pos="4494213" algn="l"/>
                <a:tab pos="4857750" algn="l"/>
                <a:tab pos="5221288" algn="l"/>
                <a:tab pos="5586413" algn="l"/>
                <a:tab pos="5949950" algn="l"/>
                <a:tab pos="6313488" algn="l"/>
                <a:tab pos="6677025" algn="l"/>
                <a:tab pos="7040563" algn="l"/>
                <a:tab pos="7405688" algn="l"/>
              </a:tabLst>
            </a:pPr>
            <a:endParaRPr lang="ru-RU" sz="1900" smtClean="0">
              <a:ea typeface="Lucida Sans Unicode" pitchFamily="34" charset="0"/>
            </a:endParaRPr>
          </a:p>
          <a:p>
            <a:pPr marL="406400" indent="-344488" eaLnBrk="1">
              <a:buClrTx/>
              <a:buSzPct val="75000"/>
              <a:tabLst>
                <a:tab pos="406400" algn="l"/>
                <a:tab pos="492125" algn="l"/>
                <a:tab pos="855663" algn="l"/>
                <a:tab pos="1219200" algn="l"/>
                <a:tab pos="1582738" algn="l"/>
                <a:tab pos="1946275" algn="l"/>
                <a:tab pos="2311400" algn="l"/>
                <a:tab pos="2674938" algn="l"/>
                <a:tab pos="3038475" algn="l"/>
                <a:tab pos="3402013" algn="l"/>
                <a:tab pos="3767138" algn="l"/>
                <a:tab pos="4130675" algn="l"/>
                <a:tab pos="4494213" algn="l"/>
                <a:tab pos="4857750" algn="l"/>
                <a:tab pos="5221288" algn="l"/>
                <a:tab pos="5586413" algn="l"/>
                <a:tab pos="5949950" algn="l"/>
                <a:tab pos="6313488" algn="l"/>
                <a:tab pos="6677025" algn="l"/>
                <a:tab pos="7040563" algn="l"/>
                <a:tab pos="7405688" algn="l"/>
              </a:tabLst>
            </a:pPr>
            <a:endParaRPr lang="ru-RU" sz="1900" smtClean="0">
              <a:ea typeface="Lucida Sans Unicode" pitchFamily="34" charset="0"/>
            </a:endParaRPr>
          </a:p>
          <a:p>
            <a:pPr marL="406400" indent="-344488" eaLnBrk="1">
              <a:buClrTx/>
              <a:buSzPct val="75000"/>
              <a:tabLst>
                <a:tab pos="406400" algn="l"/>
                <a:tab pos="492125" algn="l"/>
                <a:tab pos="855663" algn="l"/>
                <a:tab pos="1219200" algn="l"/>
                <a:tab pos="1582738" algn="l"/>
                <a:tab pos="1946275" algn="l"/>
                <a:tab pos="2311400" algn="l"/>
                <a:tab pos="2674938" algn="l"/>
                <a:tab pos="3038475" algn="l"/>
                <a:tab pos="3402013" algn="l"/>
                <a:tab pos="3767138" algn="l"/>
                <a:tab pos="4130675" algn="l"/>
                <a:tab pos="4494213" algn="l"/>
                <a:tab pos="4857750" algn="l"/>
                <a:tab pos="5221288" algn="l"/>
                <a:tab pos="5586413" algn="l"/>
                <a:tab pos="5949950" algn="l"/>
                <a:tab pos="6313488" algn="l"/>
                <a:tab pos="6677025" algn="l"/>
                <a:tab pos="7040563" algn="l"/>
                <a:tab pos="7405688" algn="l"/>
              </a:tabLst>
            </a:pPr>
            <a:endParaRPr lang="ru-RU" sz="1900" smtClean="0">
              <a:ea typeface="Lucida Sans Unicode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0457" y="58555"/>
            <a:ext cx="1672241" cy="6260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86000" y="2267949"/>
            <a:ext cx="4572000" cy="6076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11 ноября – 14 декабря</a:t>
            </a:r>
            <a:br>
              <a:rPr lang="ru-RU" b="1" dirty="0"/>
            </a:br>
            <a:r>
              <a:rPr lang="ru-RU" b="1" dirty="0"/>
              <a:t>2024 года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="" xmlns:a16="http://schemas.microsoft.com/office/drawing/2014/main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6228184" y="58555"/>
            <a:ext cx="3222043" cy="5963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 smtClean="0">
                <a:latin typeface="+mn-lt"/>
              </a:rPr>
              <a:t>11 ноября – 14 декабря</a:t>
            </a:r>
            <a:br>
              <a:rPr lang="ru-RU" sz="1600" b="1" dirty="0" smtClean="0">
                <a:latin typeface="+mn-lt"/>
              </a:rPr>
            </a:br>
            <a:r>
              <a:rPr lang="ru-RU" sz="1600" b="1" dirty="0" smtClean="0">
                <a:latin typeface="+mn-lt"/>
              </a:rPr>
              <a:t>2024 года</a:t>
            </a:r>
            <a:endParaRPr lang="ru-RU" sz="1600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1059582"/>
            <a:ext cx="5832648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ОТ  БАЗОВЫХ РЕЗУЛЬТАТОВ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К РЕЗУЛЬТАТАМ ВЫСОКИХ ДОСТИЖЕНИЙ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2519" y="2571750"/>
            <a:ext cx="3029130" cy="57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Астанина Юлия Олеговна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2519" y="3004368"/>
            <a:ext cx="2929648" cy="3213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Учитель начальных классов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0BF23A50-A040-420D-A71B-E4210FCF265A}"/>
              </a:ext>
            </a:extLst>
          </p:cNvPr>
          <p:cNvSpPr/>
          <p:nvPr/>
        </p:nvSpPr>
        <p:spPr>
          <a:xfrm>
            <a:off x="-24543" y="3723878"/>
            <a:ext cx="9143999" cy="1068977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Тема: «Методика работы со словарными словами в начальной школе». 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371600" y="914400"/>
            <a:ext cx="6934200" cy="35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sz="1900" b="1" u="sng">
                <a:solidFill>
                  <a:srgbClr val="663300"/>
                </a:solidFill>
              </a:rPr>
              <a:t>.</a:t>
            </a:r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4038600" y="1485901"/>
            <a:ext cx="184150" cy="35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endParaRPr lang="ru-RU" sz="1900" b="1">
              <a:solidFill>
                <a:srgbClr val="006600"/>
              </a:solidFill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461244" y="1512818"/>
            <a:ext cx="6221511" cy="65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sz="4000" b="1" u="sng" dirty="0">
                <a:solidFill>
                  <a:schemeClr val="tx1"/>
                </a:solidFill>
              </a:rPr>
              <a:t>Спасибо за </a:t>
            </a:r>
            <a:r>
              <a:rPr lang="ru-RU" sz="4000" b="1" u="sng" dirty="0" smtClean="0">
                <a:solidFill>
                  <a:schemeClr val="tx1"/>
                </a:solidFill>
              </a:rPr>
              <a:t>внимание!</a:t>
            </a:r>
            <a:endParaRPr lang="ru-RU" sz="4000" b="1" u="sng" dirty="0">
              <a:solidFill>
                <a:schemeClr val="tx1"/>
              </a:solidFill>
            </a:endParaRPr>
          </a:p>
        </p:txBody>
      </p:sp>
      <p:pic>
        <p:nvPicPr>
          <p:cNvPr id="8197" name="Picture 18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1694" y="2931790"/>
            <a:ext cx="2360612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E080124-93FD-4E8C-80D0-644A5303F4D6}"/>
              </a:ext>
            </a:extLst>
          </p:cNvPr>
          <p:cNvSpPr/>
          <p:nvPr/>
        </p:nvSpPr>
        <p:spPr>
          <a:xfrm flipV="1">
            <a:off x="0" y="4908922"/>
            <a:ext cx="9144000" cy="234578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179512" y="165530"/>
            <a:ext cx="8784976" cy="959191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75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/>
                <a:ea typeface="Times New Roman"/>
              </a:rPr>
              <a:t>Работа над словарными словами позволяет решать следующие задачи:</a:t>
            </a:r>
            <a:endParaRPr lang="ru-RU" sz="2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491630"/>
            <a:ext cx="8784976" cy="312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- закреплять и систематизировать знания, способствующие формированию грамотного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                        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письма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</a:p>
          <a:p>
            <a:pPr>
              <a:spcAft>
                <a:spcPts val="75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- учить нахождению способов запоминания словарных слов;</a:t>
            </a:r>
          </a:p>
          <a:p>
            <a:pPr>
              <a:spcAft>
                <a:spcPts val="75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- расширять словарный запас учащихся;</a:t>
            </a:r>
          </a:p>
          <a:p>
            <a:pPr>
              <a:spcAft>
                <a:spcPts val="75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- развивать умение строить предложения и текст;</a:t>
            </a:r>
          </a:p>
          <a:p>
            <a:pPr>
              <a:spcAft>
                <a:spcPts val="75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активизировать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познавательную деятельность учащихся путем использования ТСО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75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 межпредметных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связей;</a:t>
            </a:r>
          </a:p>
          <a:p>
            <a:pPr>
              <a:spcAft>
                <a:spcPts val="75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- развивать орфографическую зоркость;</a:t>
            </a:r>
          </a:p>
          <a:p>
            <a:pPr>
              <a:spcAft>
                <a:spcPts val="75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- развивать логические умения 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навыки.</a:t>
            </a:r>
            <a:endParaRPr lang="ru-RU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2\Desktop\Просто о сложном Астанина Ю.О\_20240211_1512070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2" y="1124721"/>
            <a:ext cx="2792413" cy="383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C:\Users\user2\Downloads\IMG_20240211_18101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56102" y="1255640"/>
            <a:ext cx="3999987" cy="35751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2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1881714" y="165530"/>
            <a:ext cx="4948775" cy="888393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Все словарные слова делю на тематические группы</a:t>
            </a:r>
            <a:r>
              <a:rPr lang="ru-RU" sz="1200" dirty="0">
                <a:solidFill>
                  <a:srgbClr val="E74C38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492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028"/>
          <p:cNvSpPr txBox="1">
            <a:spLocks noChangeArrowheads="1"/>
          </p:cNvSpPr>
          <p:nvPr/>
        </p:nvSpPr>
        <p:spPr bwMode="auto">
          <a:xfrm flipV="1">
            <a:off x="7772400" y="4075113"/>
            <a:ext cx="1600200" cy="35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sz="1900">
                <a:solidFill>
                  <a:srgbClr val="660033"/>
                </a:solidFill>
              </a:rPr>
              <a:t>.</a:t>
            </a:r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5226050" y="3013075"/>
            <a:ext cx="1340656" cy="33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4057" tIns="37029" rIns="74057" bIns="37029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r>
              <a:rPr lang="ru-RU"/>
              <a:t>ВОРОБЕЙ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83546" y="3419646"/>
            <a:ext cx="3331193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ВОРОБЕЙ</a:t>
            </a:r>
          </a:p>
        </p:txBody>
      </p:sp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5226052" y="3013075"/>
            <a:ext cx="1107643" cy="33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4057" tIns="37029" rIns="74057" bIns="37029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r>
              <a:rPr lang="ru-RU"/>
              <a:t>СОРОКА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72889" y="2522757"/>
            <a:ext cx="2286112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СОРОКА</a:t>
            </a: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5875277" y="2522756"/>
            <a:ext cx="2380636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СНЕГИРЬ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01844" y="1457036"/>
            <a:ext cx="2155477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СИНИЦА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64648" y="2213465"/>
            <a:ext cx="1614705" cy="532727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ПЕТУХ</a:t>
            </a:r>
          </a:p>
        </p:txBody>
      </p:sp>
      <p:pic>
        <p:nvPicPr>
          <p:cNvPr id="3084" name="Picture 8" descr="C:\Program Files\Common Files\Microsoft Shared\Clipart\cagcat50\bs02064_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3143251"/>
            <a:ext cx="2133600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Овал 12"/>
          <p:cNvSpPr>
            <a:spLocks noChangeArrowheads="1"/>
          </p:cNvSpPr>
          <p:nvPr/>
        </p:nvSpPr>
        <p:spPr bwMode="auto">
          <a:xfrm>
            <a:off x="6334127" y="4252913"/>
            <a:ext cx="646113" cy="382587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4057" tIns="37029" rIns="74057" bIns="37029"/>
          <a:lstStyle/>
          <a:p>
            <a:endParaRPr lang="ru-RU" sz="1500"/>
          </a:p>
        </p:txBody>
      </p:sp>
      <p:sp>
        <p:nvSpPr>
          <p:cNvPr id="16" name="Прямоугольник 15"/>
          <p:cNvSpPr/>
          <p:nvPr/>
        </p:nvSpPr>
        <p:spPr>
          <a:xfrm>
            <a:off x="4701843" y="1457035"/>
            <a:ext cx="2155477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НИЦА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764648" y="2213463"/>
            <a:ext cx="1614705" cy="532727"/>
          </a:xfrm>
          <a:prstGeom prst="rect">
            <a:avLst/>
          </a:prstGeom>
          <a:noFill/>
        </p:spPr>
        <p:txBody>
          <a:bodyPr wrap="none"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ТУХ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76907" y="2531466"/>
            <a:ext cx="2286112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Р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КА</a:t>
            </a:r>
          </a:p>
        </p:txBody>
      </p:sp>
      <p:sp>
        <p:nvSpPr>
          <p:cNvPr id="19" name="Прямоугольник 18"/>
          <p:cNvSpPr/>
          <p:nvPr/>
        </p:nvSpPr>
        <p:spPr>
          <a:xfrm flipH="1">
            <a:off x="5875277" y="2532019"/>
            <a:ext cx="2380636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СН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Е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ГИРЬ</a:t>
            </a:r>
          </a:p>
        </p:txBody>
      </p:sp>
      <p:sp>
        <p:nvSpPr>
          <p:cNvPr id="22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2245702" y="195485"/>
            <a:ext cx="4734538" cy="1000651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« Птицы»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83545" y="3419646"/>
            <a:ext cx="3331193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В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О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Р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О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БЕЙ</a:t>
            </a:r>
          </a:p>
        </p:txBody>
      </p:sp>
      <p:sp>
        <p:nvSpPr>
          <p:cNvPr id="3092" name="Овал 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772400" y="4238625"/>
            <a:ext cx="484188" cy="382588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450813" y="2396766"/>
            <a:ext cx="242374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50813" y="2396766"/>
            <a:ext cx="242374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98122" y="1588853"/>
            <a:ext cx="209516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 Unicode MS" charset="0"/>
              </a:rPr>
              <a:t>ВоРоНА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Arial Unicode MS" charset="0"/>
            </a:endParaRPr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66574" y="1588853"/>
            <a:ext cx="2808652" cy="532727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В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О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Р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О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n-ea"/>
                <a:cs typeface="Arial Unicode MS" charset="0"/>
              </a:rPr>
              <a:t>НА</a:t>
            </a:r>
          </a:p>
        </p:txBody>
      </p:sp>
    </p:spTree>
  </p:cSld>
  <p:clrMapOvr>
    <a:masterClrMapping/>
  </p:clrMapOvr>
  <p:transition spd="slow" advClick="0">
    <p:split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1"/>
          <p:cNvSpPr txBox="1">
            <a:spLocks noChangeArrowheads="1"/>
          </p:cNvSpPr>
          <p:nvPr/>
        </p:nvSpPr>
        <p:spPr bwMode="auto">
          <a:xfrm>
            <a:off x="6781800" y="1428750"/>
            <a:ext cx="1828800" cy="44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ru-RU" sz="25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70227" y="1150938"/>
          <a:ext cx="5094287" cy="291623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24524"/>
                <a:gridCol w="424524"/>
                <a:gridCol w="424524"/>
                <a:gridCol w="424712"/>
                <a:gridCol w="424335"/>
                <a:gridCol w="424524"/>
                <a:gridCol w="424524"/>
                <a:gridCol w="424524"/>
                <a:gridCol w="424524"/>
                <a:gridCol w="424524"/>
                <a:gridCol w="424524"/>
                <a:gridCol w="424524"/>
              </a:tblGrid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9" marR="622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080137" y="1116235"/>
            <a:ext cx="457222" cy="475532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18825" y="111623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18825" y="141905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18825" y="173886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18825" y="208181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18825" y="237577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18825" y="271873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67952" y="237577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159857" y="237577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604007" y="237577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41564" y="237822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408415" y="237822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Ц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87776" y="237822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696800" y="174582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696800" y="205083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14080" y="237257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714080" y="268294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714080" y="301269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Б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714080" y="335564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711942" y="369859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Й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767952" y="111623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59857" y="111531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617080" y="112195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030898" y="111531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453560" y="112766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877111" y="111623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767952" y="174582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165086" y="174805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614553" y="174805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030898" y="174805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У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450993" y="174805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Х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466507" y="333738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С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923729" y="333582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334017" y="333738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743201" y="332934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Г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98870" y="333738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И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604007" y="332983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027747" y="332777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Ь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078696" y="141905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069697" y="173886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Т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865637" y="268294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К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884770" y="301269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865637" y="332777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6877111" y="364960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Б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069697" y="236749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Г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069697" y="268374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У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069697" y="301269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С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069697" y="335349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Ь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461602" y="111531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О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053272" y="206707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6027747" y="204979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5598127" y="141801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7317954" y="143615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743201" y="268294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159857" y="301164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П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334017" y="141160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3466507" y="236749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325848" y="301164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767952" y="204923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7710389" y="112314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7317954" y="301164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Р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6865637" y="204819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6887776" y="143615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041564" y="268374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027747" y="363351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4343389" y="363351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3918588" y="301269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В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3466507" y="363351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3445255" y="173886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7299884" y="236749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6030898" y="301164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4760579" y="140755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А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4325848" y="208181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Т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5195641" y="367225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Т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6043077" y="143615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Т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6875680" y="173886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7710389" y="1407549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4309664" y="111218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5586544" y="268374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6424295" y="301164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Е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465739" y="333582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Я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7299884" y="111218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Я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3467676" y="206707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Я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3078696" y="3649603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Я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4760579" y="364960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Я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4334017" y="237822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Я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6465739" y="363351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И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7295480" y="268438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И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3461366" y="143356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5174389" y="143356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7295480" y="3327777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3445255" y="300838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5598127" y="204923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4318079" y="174582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6441665" y="141905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Ч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7295480" y="1738866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6441665" y="204819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7316340" y="2069674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5175468" y="205083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441665" y="268438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7299884" y="364825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Н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467676" y="268787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Ь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4343389" y="2717970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Ь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5594901" y="3633512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Ь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5165086" y="268787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Б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5604007" y="3008385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Б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4743583" y="3012691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Б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3912208" y="3648258"/>
            <a:ext cx="457222" cy="489831"/>
          </a:xfrm>
          <a:prstGeom prst="rect">
            <a:avLst/>
          </a:prstGeom>
          <a:noFill/>
        </p:spPr>
        <p:txBody>
          <a:bodyPr lIns="74057" tIns="37029" rIns="74057" bIns="37029">
            <a:spAutoFit/>
          </a:bodyPr>
          <a:lstStyle/>
          <a:p>
            <a:pPr algn="ctr" defTabSz="363858">
              <a:buFont typeface="Times New Roman" pitchFamily="16" charset="0"/>
              <a:buNone/>
              <a:defRPr/>
            </a:pPr>
            <a:r>
              <a:rPr lang="ru-RU" sz="2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a typeface="+mn-ea"/>
                <a:cs typeface="Arial Unicode MS" charset="0"/>
              </a:rPr>
              <a:t>Б</a:t>
            </a:r>
          </a:p>
        </p:txBody>
      </p:sp>
      <p:sp>
        <p:nvSpPr>
          <p:cNvPr id="5364" name="Овал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85090" y="4240213"/>
            <a:ext cx="509587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74057" tIns="37029" rIns="74057" bIns="37029"/>
          <a:lstStyle/>
          <a:p>
            <a:endParaRPr lang="ru-RU" sz="1500"/>
          </a:p>
        </p:txBody>
      </p:sp>
      <p:sp>
        <p:nvSpPr>
          <p:cNvPr id="5365" name="Скругленный прямоугольник 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700463" y="4159250"/>
            <a:ext cx="1916112" cy="542925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449263"/>
            <a:r>
              <a:rPr lang="ru-RU" sz="2400" b="1" dirty="0"/>
              <a:t>СЛОВАРЬ</a:t>
            </a:r>
          </a:p>
        </p:txBody>
      </p:sp>
      <p:sp>
        <p:nvSpPr>
          <p:cNvPr id="5366" name="AutoShape 3" descr="https://poknok.art/uploads/posts/2022-12/thumbs/1671636015_26-poknok-art-p-voron-png-foto-33.png"/>
          <p:cNvSpPr>
            <a:spLocks noChangeAspect="1" noChangeArrowheads="1"/>
          </p:cNvSpPr>
          <p:nvPr/>
        </p:nvSpPr>
        <p:spPr bwMode="auto">
          <a:xfrm>
            <a:off x="155575" y="-127000"/>
            <a:ext cx="298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1989" name="Picture 5" descr="https://avatars.mds.yandex.net/i?id=eea492b64c7b50df68a7c6ea292315fa2167fa41-8288756-images-thumbs&amp;n=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925" y="1041401"/>
            <a:ext cx="12573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68" name="AutoShape 7" descr="https://img4.goodfon.ru/original/1024x768/d/8e/soroka-ptitsa-khvost-kliuv.jpg"/>
          <p:cNvSpPr>
            <a:spLocks noChangeAspect="1" noChangeArrowheads="1"/>
          </p:cNvSpPr>
          <p:nvPr/>
        </p:nvSpPr>
        <p:spPr bwMode="auto">
          <a:xfrm>
            <a:off x="307975" y="25401"/>
            <a:ext cx="298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69" name="AutoShape 9" descr="https://faunagid.ru/wp-content/uploads/2023/05/soroka-44.jpg"/>
          <p:cNvSpPr>
            <a:spLocks noChangeAspect="1" noChangeArrowheads="1"/>
          </p:cNvSpPr>
          <p:nvPr/>
        </p:nvSpPr>
        <p:spPr bwMode="auto">
          <a:xfrm>
            <a:off x="460375" y="177801"/>
            <a:ext cx="298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1995" name="Picture 11" descr="https://cdn.imgbb.ru/user/19/199480/53518f4fbd423423cb607b9a269af54a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19275" y="3308351"/>
            <a:ext cx="9350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7" name="Picture 13" descr="https://vsyamagik.ru/wp-content/uploads/2020/07/foto-vorobj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2113" y="1127126"/>
            <a:ext cx="1154112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72" name="AutoShape 15" descr="https://faunagid.ru/wp-content/uploads/2023/05/petuh-94.jpg"/>
          <p:cNvSpPr>
            <a:spLocks noChangeAspect="1" noChangeArrowheads="1"/>
          </p:cNvSpPr>
          <p:nvPr/>
        </p:nvSpPr>
        <p:spPr bwMode="auto">
          <a:xfrm>
            <a:off x="612775" y="330201"/>
            <a:ext cx="298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2000" name="Picture 16" descr="C:\Users\user2\Downloads\petuh-9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4015" y="2139950"/>
            <a:ext cx="1163637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01" name="Picture 17" descr="C:\Users\user2\Downloads\soroka-4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925" y="2109788"/>
            <a:ext cx="106838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75" name="AutoShape 19" descr="https://i.mycdn.me/i?r=BDGmhjfL9BzD6NIU04xipmtvwc_wYjjVkx1PxSLsR_5tACvakHEHd1464lheDz7V4IY"/>
          <p:cNvSpPr>
            <a:spLocks noChangeAspect="1" noChangeArrowheads="1"/>
          </p:cNvSpPr>
          <p:nvPr/>
        </p:nvSpPr>
        <p:spPr bwMode="auto">
          <a:xfrm>
            <a:off x="765175" y="482601"/>
            <a:ext cx="298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2004" name="Picture 20" descr="C:\Users\user2\Downloads\13263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925" y="3257551"/>
            <a:ext cx="1182688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1819275" y="114636"/>
            <a:ext cx="5236799" cy="875966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>
                <a:solidFill>
                  <a:schemeClr val="tx1"/>
                </a:solidFill>
                <a:latin typeface="Algerian" pitchFamily="82" charset="0"/>
              </a:rPr>
              <a:t>Ознакомление. ФИЛВОРД</a:t>
            </a:r>
          </a:p>
          <a:p>
            <a:pPr algn="ctr"/>
            <a:endParaRPr lang="ru-RU" sz="1200" dirty="0">
              <a:solidFill>
                <a:srgbClr val="E74C38"/>
              </a:solidFill>
            </a:endParaRPr>
          </a:p>
        </p:txBody>
      </p:sp>
    </p:spTree>
  </p:cSld>
  <p:clrMapOvr>
    <a:masterClrMapping/>
  </p:clrMapOvr>
  <p:transition spd="slow" advClick="0">
    <p:blinds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F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1"/>
          <p:cNvSpPr txBox="1">
            <a:spLocks noChangeArrowheads="1"/>
          </p:cNvSpPr>
          <p:nvPr/>
        </p:nvSpPr>
        <p:spPr bwMode="auto">
          <a:xfrm>
            <a:off x="6781800" y="1428750"/>
            <a:ext cx="1828800" cy="44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ru-RU" sz="250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6148" name="Picture 3" descr="C:\Users\user2\Desktop\Просто о сложном Астанина Ю.О\_20240211_150848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8502" y="1219473"/>
            <a:ext cx="2547938" cy="360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C:\Users\user2\Desktop\Просто о сложном Астанина Ю.О\_20240211_150256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1383280"/>
            <a:ext cx="2560638" cy="3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5" descr="C:\Users\user2\Desktop\Просто о сложном Астанина Ю.О\_20240211_1504540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203598"/>
            <a:ext cx="2570162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1287804" y="123478"/>
            <a:ext cx="6376550" cy="840682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>
                <a:solidFill>
                  <a:schemeClr val="tx1"/>
                </a:solidFill>
                <a:latin typeface="Algerian" pitchFamily="82" charset="0"/>
              </a:rPr>
              <a:t>Закрепление. РАБОЧИЕ ЛИСТЫ</a:t>
            </a:r>
          </a:p>
          <a:p>
            <a:pPr algn="ctr"/>
            <a:endParaRPr lang="ru-RU" sz="1200" dirty="0">
              <a:solidFill>
                <a:srgbClr val="E74C38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6781800" y="1428750"/>
            <a:ext cx="1828800" cy="44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ru-RU" sz="250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7172" name="Picture 1" descr="C:\Users\user2\Downloads\IMG_20240211_1652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" y="1428751"/>
            <a:ext cx="34417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C:\Users\user2\Desktop\Просто о сложном Астанина Ю.О\_20240211_150804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6966" y="1203597"/>
            <a:ext cx="2663825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1287804" y="123478"/>
            <a:ext cx="6376550" cy="840682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>
                <a:solidFill>
                  <a:schemeClr val="tx1"/>
                </a:solidFill>
                <a:latin typeface="Algerian" pitchFamily="82" charset="0"/>
              </a:rPr>
              <a:t>Закрепление. РАБОЧИЕ ЛИСТЫ</a:t>
            </a:r>
          </a:p>
          <a:p>
            <a:pPr algn="ctr"/>
            <a:endParaRPr lang="ru-RU" sz="1200" dirty="0">
              <a:solidFill>
                <a:srgbClr val="E74C38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6781800" y="1428750"/>
            <a:ext cx="1828800" cy="44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3" tIns="40817" rIns="81633" bIns="40817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36353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ru-RU" sz="25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5738" y="850960"/>
            <a:ext cx="6696744" cy="3441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Задание</a:t>
            </a:r>
            <a:r>
              <a:rPr lang="ru-RU" b="1" dirty="0">
                <a:solidFill>
                  <a:schemeClr val="tx1"/>
                </a:solidFill>
              </a:rPr>
              <a:t>: прочитай текст, вставь пропущенные буквы, подчеркни изученные орфограммы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Птицы зимой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 наступлением х</a:t>
            </a:r>
            <a:r>
              <a:rPr lang="ru-RU" dirty="0" smtClean="0">
                <a:solidFill>
                  <a:schemeClr val="tx1"/>
                </a:solidFill>
              </a:rPr>
              <a:t>..</a:t>
            </a:r>
            <a:r>
              <a:rPr lang="ru-RU" dirty="0" err="1" smtClean="0">
                <a:solidFill>
                  <a:schemeClr val="tx1"/>
                </a:solidFill>
              </a:rPr>
              <a:t>лодов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многие птицы </a:t>
            </a:r>
            <a:r>
              <a:rPr lang="ru-RU" dirty="0" err="1">
                <a:solidFill>
                  <a:schemeClr val="tx1"/>
                </a:solidFill>
              </a:rPr>
              <a:t>ул</a:t>
            </a:r>
            <a:r>
              <a:rPr lang="ru-RU" dirty="0" err="1" smtClean="0">
                <a:solidFill>
                  <a:schemeClr val="tx1"/>
                </a:solidFill>
              </a:rPr>
              <a:t>..тают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теплые </a:t>
            </a:r>
            <a:r>
              <a:rPr lang="ru-RU" dirty="0" err="1" smtClean="0">
                <a:solidFill>
                  <a:schemeClr val="tx1"/>
                </a:solidFill>
              </a:rPr>
              <a:t>кр</a:t>
            </a:r>
            <a:r>
              <a:rPr lang="ru-RU" dirty="0" smtClean="0">
                <a:solidFill>
                  <a:schemeClr val="tx1"/>
                </a:solidFill>
              </a:rPr>
              <a:t>..</a:t>
            </a:r>
            <a:r>
              <a:rPr lang="ru-RU" dirty="0">
                <a:solidFill>
                  <a:schemeClr val="tx1"/>
                </a:solidFill>
              </a:rPr>
              <a:t>я. Но некоторые остаются з</a:t>
            </a:r>
            <a:r>
              <a:rPr lang="ru-RU" dirty="0" smtClean="0">
                <a:solidFill>
                  <a:schemeClr val="tx1"/>
                </a:solidFill>
              </a:rPr>
              <a:t>..</a:t>
            </a:r>
            <a:r>
              <a:rPr lang="ru-RU" dirty="0" err="1" smtClean="0">
                <a:solidFill>
                  <a:schemeClr val="tx1"/>
                </a:solidFill>
              </a:rPr>
              <a:t>мовать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месте с нами, например, </a:t>
            </a:r>
            <a:r>
              <a:rPr lang="ru-RU" dirty="0" err="1">
                <a:solidFill>
                  <a:schemeClr val="tx1"/>
                </a:solidFill>
              </a:rPr>
              <a:t>в.р.ны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smtClean="0">
                <a:solidFill>
                  <a:schemeClr val="tx1"/>
                </a:solidFill>
              </a:rPr>
              <a:t>в..</a:t>
            </a:r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..</a:t>
            </a:r>
            <a:r>
              <a:rPr lang="ru-RU" dirty="0" err="1" smtClean="0">
                <a:solidFill>
                  <a:schemeClr val="tx1"/>
                </a:solidFill>
              </a:rPr>
              <a:t>бьи</a:t>
            </a:r>
            <a:r>
              <a:rPr lang="ru-RU" dirty="0">
                <a:solidFill>
                  <a:schemeClr val="tx1"/>
                </a:solidFill>
              </a:rPr>
              <a:t>. К ним очень часто из леса прилетают с</a:t>
            </a:r>
            <a:r>
              <a:rPr lang="ru-RU" dirty="0" smtClean="0">
                <a:solidFill>
                  <a:schemeClr val="tx1"/>
                </a:solidFill>
              </a:rPr>
              <a:t>..</a:t>
            </a:r>
            <a:r>
              <a:rPr lang="ru-RU" dirty="0" err="1" smtClean="0">
                <a:solidFill>
                  <a:schemeClr val="tx1"/>
                </a:solidFill>
              </a:rPr>
              <a:t>ницы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  </a:t>
            </a:r>
            <a:r>
              <a:rPr lang="ru-RU" dirty="0" err="1">
                <a:solidFill>
                  <a:schemeClr val="tx1"/>
                </a:solidFill>
              </a:rPr>
              <a:t>сн</a:t>
            </a:r>
            <a:r>
              <a:rPr lang="ru-RU" dirty="0" smtClean="0">
                <a:solidFill>
                  <a:schemeClr val="tx1"/>
                </a:solidFill>
              </a:rPr>
              <a:t>..гири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З</a:t>
            </a:r>
            <a:r>
              <a:rPr lang="ru-RU" dirty="0" err="1" smtClean="0">
                <a:solidFill>
                  <a:schemeClr val="tx1"/>
                </a:solidFill>
              </a:rPr>
              <a:t>..мой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птицам необходим корм гораздо больше, чем в любое другое время года, но добыть его гораздо </a:t>
            </a:r>
            <a:r>
              <a:rPr lang="ru-RU" dirty="0" err="1">
                <a:solidFill>
                  <a:schemeClr val="tx1"/>
                </a:solidFill>
              </a:rPr>
              <a:t>сл</a:t>
            </a:r>
            <a:r>
              <a:rPr lang="ru-RU" dirty="0" err="1" smtClean="0">
                <a:solidFill>
                  <a:schemeClr val="tx1"/>
                </a:solidFill>
              </a:rPr>
              <a:t>..жнее</a:t>
            </a:r>
            <a:r>
              <a:rPr lang="ru-RU" dirty="0">
                <a:solidFill>
                  <a:schemeClr val="tx1"/>
                </a:solidFill>
              </a:rPr>
              <a:t>. Зимой нет насекомых и </a:t>
            </a:r>
            <a:r>
              <a:rPr lang="ru-RU" dirty="0" err="1">
                <a:solidFill>
                  <a:schemeClr val="tx1"/>
                </a:solidFill>
              </a:rPr>
              <a:t>яг</a:t>
            </a:r>
            <a:r>
              <a:rPr lang="ru-RU" dirty="0" smtClean="0">
                <a:solidFill>
                  <a:schemeClr val="tx1"/>
                </a:solidFill>
              </a:rPr>
              <a:t>..д</a:t>
            </a:r>
            <a:r>
              <a:rPr lang="ru-RU" dirty="0">
                <a:solidFill>
                  <a:schemeClr val="tx1"/>
                </a:solidFill>
              </a:rPr>
              <a:t>, которые просто так можно найти в </a:t>
            </a:r>
            <a:r>
              <a:rPr lang="ru-RU" dirty="0" err="1" smtClean="0">
                <a:solidFill>
                  <a:schemeClr val="tx1"/>
                </a:solidFill>
              </a:rPr>
              <a:t>л..</a:t>
            </a:r>
            <a:r>
              <a:rPr lang="ru-RU" dirty="0" err="1">
                <a:solidFill>
                  <a:schemeClr val="tx1"/>
                </a:solidFill>
              </a:rPr>
              <a:t>су</a:t>
            </a:r>
            <a:r>
              <a:rPr lang="ru-RU" dirty="0">
                <a:solidFill>
                  <a:schemeClr val="tx1"/>
                </a:solidFill>
              </a:rPr>
              <a:t> и городе, поэтому птицы часто кочуют с места на место в поисках пропитания.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5ADD8BC-5481-4D8E-93C0-7216E9BD2FA6}"/>
              </a:ext>
            </a:extLst>
          </p:cNvPr>
          <p:cNvSpPr/>
          <p:nvPr/>
        </p:nvSpPr>
        <p:spPr>
          <a:xfrm rot="16200000">
            <a:off x="-1473882" y="1473884"/>
            <a:ext cx="5143503" cy="2195736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>
                <a:solidFill>
                  <a:schemeClr val="tx1"/>
                </a:solidFill>
                <a:latin typeface="Algerian" pitchFamily="82" charset="0"/>
              </a:rPr>
              <a:t>Контроль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43262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E080124-93FD-4E8C-80D0-644A5303F4D6}"/>
              </a:ext>
            </a:extLst>
          </p:cNvPr>
          <p:cNvSpPr/>
          <p:nvPr/>
        </p:nvSpPr>
        <p:spPr>
          <a:xfrm>
            <a:off x="0" y="5015037"/>
            <a:ext cx="9144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AutoShape 2" descr="https://sun9-42.userapi.com/impg/Tl_R88207DVjtW6gg6l9VpFE6O4e9DeuEx5z0A/nUn2rNlV6a8.jpg?size=486x1080&amp;quality=95&amp;sign=5fd5194b15f9b7ddd1dd7cf0a6e3afab&amp;type=alb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575" y="160338"/>
            <a:ext cx="1237123" cy="274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https://sun9-17.userapi.com/impg/gPxTNodZ41dj9zbZedapeKA3XA3YEFy70RF09w/1rf0M2J0X5A.jpg?size=486x1080&amp;quality=95&amp;sign=8a8246da65e70e253d5ec90c4bacdb84&amp;type=albu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7" descr="https://sun9-17.userapi.com/impg/gPxTNodZ41dj9zbZedapeKA3XA3YEFy70RF09w/1rf0M2J0X5A.jpg?size=486x1080&amp;quality=95&amp;sign=8a8246da65e70e253d5ec90c4bacdb84&amp;type=albu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0405" y="293316"/>
            <a:ext cx="1237123" cy="274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9821" y="165258"/>
            <a:ext cx="1237122" cy="274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6943" y="270952"/>
            <a:ext cx="1640166" cy="274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6027" y="160337"/>
            <a:ext cx="1237123" cy="274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994" y="326645"/>
            <a:ext cx="1237123" cy="274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7109" y="160337"/>
            <a:ext cx="1239337" cy="275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9821" y="3075806"/>
            <a:ext cx="4078173" cy="1835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7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376</Words>
  <Application>Microsoft Office PowerPoint</Application>
  <PresentationFormat>Экран (16:9)</PresentationFormat>
  <Paragraphs>160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СКАЗКИ</dc:title>
  <dc:creator>kruglova</dc:creator>
  <cp:lastModifiedBy>Svetlana Svetlana</cp:lastModifiedBy>
  <cp:revision>58</cp:revision>
  <cp:lastPrinted>1601-01-01T00:00:00Z</cp:lastPrinted>
  <dcterms:created xsi:type="dcterms:W3CDTF">2009-04-16T05:32:32Z</dcterms:created>
  <dcterms:modified xsi:type="dcterms:W3CDTF">2024-11-15T08:49:04Z</dcterms:modified>
</cp:coreProperties>
</file>