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6" r:id="rId4"/>
    <p:sldId id="274" r:id="rId5"/>
    <p:sldId id="271" r:id="rId6"/>
    <p:sldId id="263" r:id="rId7"/>
    <p:sldId id="275" r:id="rId8"/>
    <p:sldId id="276" r:id="rId9"/>
    <p:sldId id="277" r:id="rId10"/>
    <p:sldId id="265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567"/>
    <a:srgbClr val="DF3E2D"/>
    <a:srgbClr val="F7CDC9"/>
    <a:srgbClr val="F3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B37C26-0136-4473-ADA6-ADB0E2970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0902B8-3C6A-4DD8-B35E-DB186E9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D61D08-16D9-40FF-AA2C-DE48E013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B073E8-589B-4B02-807E-D819497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DFB193-A3CB-47E9-9CDE-18214ED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CBEBE5-1C34-4674-B4DE-81D0EBA7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F8FB0E-FBC9-4475-9640-749155DA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9C9D5F-507B-44E2-9FF3-EAD663BA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949D55-C22B-4864-8ABF-9CC6FEAB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12F2DD3-07EB-4AE9-928B-494DB530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9AC230-BCC0-4E9A-9029-44734BDC1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299ABA-17C0-4F90-B372-87A8B98C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8FADE8-000B-49B1-BEDF-40C8436A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1CF18F-C023-4CAC-B58C-1BF36044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626036-9025-4C36-A490-459BF0D3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D2A47F-8F2D-4BB1-8104-997AC795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DF5D99-768F-4D95-8A28-AC60B16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C83EB1-031F-4C0A-AB50-D9778877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5B579D-6216-4AC9-BDFF-21468BF1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AC623-5DE6-4F51-9FC1-EECEB58F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B403C5-6791-484B-A21A-668194385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D5D99E-C4BD-485B-A6F1-ACD1947A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52E11F-D28F-4DF3-85FE-0F0D84C2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B5E116-8508-4708-BCB0-0B2206DA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12327-F5F3-47BC-B98B-B36B392C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AD7ED7-CD9B-4B02-A327-FD36E766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B7839F-A19B-4E6C-BE6A-C3774A5F9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2BB31F-3339-4F0A-85E5-E2301AD9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5E7BE7-B228-407E-AD3D-C18BDF0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E32740-C416-4EB6-ABBF-6EB74CF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DA19DA-196B-4EA6-BCE4-1E6059CD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D21CFC-A161-4C73-84A9-DFF05ECB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435478-8CBB-4F47-8113-63ADC9057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6582349-FFCA-4445-84A3-C01DD1FA8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1C7F355-4813-449B-8E3D-5BFEAB99A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F5D393B-2195-4C7F-81D7-2B29A1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C2EBB2C-433D-49C8-95A9-1B0CE8E5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6F07E42-F409-4727-9172-9E13D4B6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810CEB-E9CF-4E11-8C38-60D7335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EC0B4A-AC55-449A-94BE-9B53606A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FFFCBE4-8C54-4DFA-B0D5-9445CB0C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CAA386-0C03-4F25-9C59-91399B1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4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31D5D7-A0E8-4433-AD13-BC988033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5C0A9E-A1E6-4B93-A7D9-A3D76CB0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B2C761-7204-4C01-BC5B-42E0BC3A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FB24D-E63B-41E2-8E5A-7C69827C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DFBF85-D151-4B0C-AB19-E88AFCA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CAC5FE-F9FA-4FBA-B779-D645D8DAE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7B67535-5575-45E9-BFD9-AA7AF29C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6EBA2F-AD70-4F31-B150-C45C4248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7B7434-5856-4CA5-AE73-B66D2632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A9687-D99F-4C7E-AD1D-10657655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E1D6B85-DE5E-431F-A7D7-22E5D0F75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7DA436-81FC-41D4-902E-A432C87C7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052F74-8997-4874-B3CD-72582F4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D2B881-76E2-46DC-8A51-A39F72AD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98785B-9B08-4C02-B18E-D979EB9A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24390-AE18-48F9-A665-27FAB38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9F9352-692E-4EA3-B068-E327F194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BD36BC-E322-4C9F-9427-168D8F951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CE3E1C-6D7B-42CC-B624-B797EE1A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64D12F-F4FE-4F1C-A099-6E84F1507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4AAFF7-E0FD-4770-A426-29BB516FE5E9}"/>
              </a:ext>
            </a:extLst>
          </p:cNvPr>
          <p:cNvSpPr txBox="1"/>
          <p:nvPr/>
        </p:nvSpPr>
        <p:spPr>
          <a:xfrm>
            <a:off x="192056" y="3457873"/>
            <a:ext cx="368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Бирюкова Ирина Николаевна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93A5AD-E49E-44CA-A656-3475684EA1E8}"/>
              </a:ext>
            </a:extLst>
          </p:cNvPr>
          <p:cNvSpPr txBox="1"/>
          <p:nvPr/>
        </p:nvSpPr>
        <p:spPr>
          <a:xfrm>
            <a:off x="192055" y="3857983"/>
            <a:ext cx="4246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BF23A50-A040-420D-A71B-E4210FCF265A}"/>
              </a:ext>
            </a:extLst>
          </p:cNvPr>
          <p:cNvSpPr/>
          <p:nvPr/>
        </p:nvSpPr>
        <p:spPr>
          <a:xfrm>
            <a:off x="0" y="4684542"/>
            <a:ext cx="12192000" cy="1604779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78866D-A329-455F-831F-19B83508B5D2}"/>
              </a:ext>
            </a:extLst>
          </p:cNvPr>
          <p:cNvSpPr txBox="1"/>
          <p:nvPr/>
        </p:nvSpPr>
        <p:spPr>
          <a:xfrm>
            <a:off x="188602" y="4772626"/>
            <a:ext cx="11066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урочной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деятельности».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5F27B53-CB64-49F6-8C74-1BEAC1B760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19" y="150546"/>
            <a:ext cx="1725585" cy="658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104" y="38638"/>
            <a:ext cx="2007909" cy="75171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254237" y="1364654"/>
            <a:ext cx="9597334" cy="1072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9030879" y="159690"/>
            <a:ext cx="3057614" cy="658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ноября – 14 декабря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718457" y="10573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8775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государственном образовательном стандарте отмечается, что чтение в современном информационном обществе носит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Значение смыслового чтения для успешного освоения учебного материала учащимися состоит в том, что сформированный навык смыслового чтения является фундаментом всех УУД и предметных действий. Через смысловое чтение формируются все УУД: поиск, понимание, преобразование, интерпретация,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оценка.</a:t>
            </a:r>
          </a:p>
          <a:p>
            <a:pPr marL="0" indent="358775" algn="just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E080124-93FD-4E8C-80D0-644A5303F4D6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185" y="324302"/>
            <a:ext cx="847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AD55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– </a:t>
            </a:r>
            <a:r>
              <a:rPr lang="ru-RU" sz="2800" b="1" dirty="0" err="1" smtClean="0">
                <a:solidFill>
                  <a:srgbClr val="AD55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</a:t>
            </a:r>
            <a:r>
              <a:rPr lang="ru-RU" sz="2800" b="1" dirty="0" smtClean="0">
                <a:solidFill>
                  <a:srgbClr val="AD55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AD55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4" y="4133088"/>
            <a:ext cx="3604233" cy="2200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924" y="3334570"/>
            <a:ext cx="3633216" cy="2724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490" y="3519511"/>
            <a:ext cx="2189018" cy="284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8328" y="5141991"/>
            <a:ext cx="1981265" cy="14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2560320"/>
            <a:ext cx="10515600" cy="3374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8000" i="1" u="sng" dirty="0" smtClean="0">
                <a:solidFill>
                  <a:srgbClr val="AD5567"/>
                </a:solidFill>
              </a:rPr>
              <a:t>Спасибо за внимание!</a:t>
            </a:r>
            <a:endParaRPr lang="ru-RU" sz="8000" i="1" u="sng" dirty="0">
              <a:solidFill>
                <a:srgbClr val="AD5567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4526993" cy="16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xmlns="" id="{B1F9D483-2A11-4251-A053-6F1044BFE129}"/>
              </a:ext>
            </a:extLst>
          </p:cNvPr>
          <p:cNvSpPr/>
          <p:nvPr/>
        </p:nvSpPr>
        <p:spPr>
          <a:xfrm>
            <a:off x="659567" y="188859"/>
            <a:ext cx="10694233" cy="1295167"/>
          </a:xfrm>
          <a:prstGeom prst="roundRect">
            <a:avLst/>
          </a:prstGeom>
          <a:solidFill>
            <a:srgbClr val="AD5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E74C38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02190" cy="23084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перестают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мыслить, когда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перестают читать»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(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Дидро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развивает наше мышление, фантазию и критическое мышление. Когда мы читаем, мы погружаемся в историю или тему, учимся анализировать и интерпретировать информацию. Мы развиваем свой словарный запас и навыки письма, улучшая свою коммуникацию и выражение мыслей.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1682" y="3505854"/>
            <a:ext cx="4392118" cy="308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299026"/>
            <a:ext cx="49713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прежде всего умение работать с информацией. Про какого бы рода информацию мы ни говорили, всё упирается в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чтения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важнейший фактор, который в итоге влияет на процесс формирования функциональной грамотности. У каждого ребёнка эта дорога индивидуальна, и на ней есть свои сложности и препятствия. </a:t>
            </a:r>
          </a:p>
        </p:txBody>
      </p:sp>
    </p:spTree>
    <p:extLst>
      <p:ext uri="{BB962C8B-B14F-4D97-AF65-F5344CB8AC3E}">
        <p14:creationId xmlns:p14="http://schemas.microsoft.com/office/powerpoint/2010/main" val="12945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5ADD8BC-5481-4D8E-93C0-7216E9BD2FA6}"/>
              </a:ext>
            </a:extLst>
          </p:cNvPr>
          <p:cNvSpPr/>
          <p:nvPr/>
        </p:nvSpPr>
        <p:spPr>
          <a:xfrm rot="16200000">
            <a:off x="-1494183" y="1494182"/>
            <a:ext cx="6858001" cy="3869634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A02A60D-A1D0-4DDF-B26E-CE1AA09B5B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50702" cy="66385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Анализ:</a:t>
            </a:r>
          </a:p>
          <a:p>
            <a:pPr algn="ctr">
              <a:lnSpc>
                <a:spcPct val="100000"/>
              </a:lnSpc>
            </a:pPr>
            <a:endParaRPr lang="ru-RU" sz="6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6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ctr">
              <a:lnSpc>
                <a:spcPct val="100000"/>
              </a:lnSpc>
            </a:pP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algn="ctr"/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3E0EF8D9-923C-4083-B5E2-5FA97331C2A7}"/>
              </a:ext>
            </a:extLst>
          </p:cNvPr>
          <p:cNvSpPr txBox="1">
            <a:spLocks/>
          </p:cNvSpPr>
          <p:nvPr/>
        </p:nvSpPr>
        <p:spPr>
          <a:xfrm>
            <a:off x="4068417" y="543339"/>
            <a:ext cx="7285382" cy="581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78086" y="543339"/>
            <a:ext cx="7293428" cy="638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результаты КДР4, КДР6 за 2022-2023, 2023-2024 учебные года, мы пришли к выводу что необходимо повышать читательскую грамотность школьников.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>
              <a:lnSpc>
                <a:spcPct val="1150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«Читательская грамотность» в учебный план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условия, актуализирующие потребность в свободном, осмысленном, развивающем чтении с учетом изменившихся реалий существования текста как социокультурного и образовательного феномена.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8775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получат возможность использовать навыки смыслового чтения на уроках различных предметных областей, где есть необходимость работы с текстом для решения учебно-познавательных и учебно-практических задач; обогатить, углубить знания, расширить культурный кругозор. </a:t>
            </a:r>
          </a:p>
          <a:p>
            <a:pPr indent="358775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0283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" name="Picture 5" descr="C:\Users\Пользователь\Desktop\2024-11-13_10-05-3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3639"/>
            <a:ext cx="5621062" cy="40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233665"/>
            <a:ext cx="5951537" cy="42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1" y="188860"/>
            <a:ext cx="2242344" cy="83948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859" y="3334570"/>
            <a:ext cx="5791581" cy="32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2590800" y="463989"/>
            <a:ext cx="756557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интернет ресурсов.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школа, ФИПИ и др.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1" y="188860"/>
            <a:ext cx="2266260" cy="848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96" y="1742117"/>
            <a:ext cx="5230515" cy="4206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211" y="1890193"/>
            <a:ext cx="5170329" cy="392605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44BA7F5-DED7-46ED-9343-532910DFD90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Пользователь\Desktop\IMG_20241107_132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54" y="3191256"/>
            <a:ext cx="2592383" cy="34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MG_20241107_1322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81" y="104978"/>
            <a:ext cx="3955446" cy="297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977" y="3308755"/>
            <a:ext cx="4428625" cy="3342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530" y="104978"/>
            <a:ext cx="3954270" cy="29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A31407-DAA6-4BDC-9797-67E937D1233A}"/>
              </a:ext>
            </a:extLst>
          </p:cNvPr>
          <p:cNvSpPr/>
          <p:nvPr/>
        </p:nvSpPr>
        <p:spPr>
          <a:xfrm rot="16200000">
            <a:off x="8668570" y="3334570"/>
            <a:ext cx="6858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3286" y="228600"/>
            <a:ext cx="1169125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А.К.Дойл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«Голубой карбункул».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произведения и статья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газеты. Внимательно прочитайте текст и ответьте на вопросы.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день Рождества зашел я к Шерлоку Холмсу, чтобы поздравить его с праздником. Шерлок Холмс долго рылся в газетах, наконец, вытащил одну, разгладил ее, сложил пополам и прочитал следующее: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«КРАЖА ДРАГОЦЕННОСТЕЙ В ОТЕЛЕ „КОСМОПОЛИТЕН“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 лет, обвиняется в том, что 22 сего месяца похитил у графини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Моркар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шкатулки драгоценный камень, известный под названием «Голубой карбункул». Джеймс Райдер, служащий отеля, показал, что в день кражи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припаивал расшатанный прут каминной решетки в комнате графини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Моркар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Некоторое время Райдер находился в комнате с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Хорнером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потом его куда-то вызвали. Возвратившись, он увидел, что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исчез, бюро взломано и маленький сафьяновый футляр, в котором, как выяснилось впоследствии, графиня имела обыкновение держать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дагоценный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камень, валялся пустой на туалетном столике. Райдер сейчас же сообщил в полицию, и в тот же вечер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арестован, но камня не нашли ни при нем, ни у него дома. Кэтрин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Кыосек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горничная графини, показала, что, услышав отчаянный крик Райдера, она вбежала в комнату и тоже увидела пустой футляр. Полицейский инспектор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Бродстрит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округа «Б» сообщил, что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отчаянно сопротивлялся при аресте и горячо доказывал свою невиновность. Поскольку стало известно, что арестованный и прежде судился за кражу, судья отказался разбирать дело и передал его суду присяжных.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время высказывавший признаки сильнейшего волнения, упал в обморок и был вынесен из зала суда».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графиня хранила свой драгоценный камень? Выберите правильный ответ и запишите его в поле для ответов.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На туалетном столике;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 сафьяновом футляре;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 камине;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Носила с собой.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Ответ_________________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утверждает, что Джон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крал камень у графини, потому что его не было в комнате отеля. Дмитрий обвиняет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Хорнера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краже, потому что он отчаянно сопротивлялся при аресте и доказывал свою невиновность. Кто из ребят прав? Дайте ответ и объясните его, приводя примеры из текста.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Ответ___________________________________________________________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689" y="262013"/>
            <a:ext cx="9067853" cy="59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1" y="188860"/>
            <a:ext cx="2242344" cy="8394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1" y="5140708"/>
            <a:ext cx="2242344" cy="8394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519" y="1426672"/>
            <a:ext cx="1078993" cy="2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5429" y="272143"/>
            <a:ext cx="45937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в Великобритании (Англии)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Рождество в Великобритании отмечается 25 декабря.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празднества приходится на 24 декабря. Ужин в этот день носит название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Christmas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(Сочельник).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канун праздника возле главной ёлки страны на Трафальгарской площади благотворительные организации устраивают представления для взрослых и детей о рождении и жизни Иисуса Христа. Музыкальные коллективы и хоры исполняют рождественские гимны («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Christmas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carols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Лестер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главная ярмарка страны, на которой можно приобрести сувениры, подарки, декорации и полакомиться праздничными сладостями.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у англичан была традиция изготавливать и сжигать рождественское полено. Сейчас вместо полена англичане зажигают толстые рождественские свечи.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тесты № 1и 3, выберите газету, в которой было напечатана статья «КРАЖА ДРАГОЦЕННОСТЕЙ В ОТЕЛЕ „КОСМОПОЛИТЕН“» и объясните свой выбор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863" y="577997"/>
            <a:ext cx="6942137" cy="511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29200" y="5966009"/>
            <a:ext cx="643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9347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C490AA"/>
      </a:accent6>
      <a:hlink>
        <a:srgbClr val="FF000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1112</TotalTime>
  <Words>363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Чанкова Моника Алексеевна</dc:creator>
  <cp:lastModifiedBy>Svetlana Svetlana</cp:lastModifiedBy>
  <cp:revision>62</cp:revision>
  <dcterms:created xsi:type="dcterms:W3CDTF">2024-09-02T06:05:17Z</dcterms:created>
  <dcterms:modified xsi:type="dcterms:W3CDTF">2024-11-15T08:49:27Z</dcterms:modified>
</cp:coreProperties>
</file>