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3" r:id="rId4"/>
    <p:sldId id="265" r:id="rId5"/>
    <p:sldId id="267" r:id="rId6"/>
    <p:sldId id="270" r:id="rId7"/>
    <p:sldId id="271" r:id="rId8"/>
    <p:sldId id="27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5567"/>
    <a:srgbClr val="DF3E2D"/>
    <a:srgbClr val="F7CDC9"/>
    <a:srgbClr val="F3B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6" d="100"/>
          <a:sy n="56" d="100"/>
        </p:scale>
        <p:origin x="-1704" y="-8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4B37C26-0136-4473-ADA6-ADB0E2970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0902B8-3C6A-4DD8-B35E-DB186E93D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2D61D08-16D9-40FF-AA2C-DE48E013D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AB073E8-589B-4B02-807E-D81949714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39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DDFB193-A3CB-47E9-9CDE-18214ED4D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ECBEBE5-1C34-4674-B4DE-81D0EBA71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0F8FB0E-FBC9-4475-9640-749155DA9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C9C9D5F-507B-44E2-9FF3-EAD663BA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D949D55-C22B-4864-8ABF-9CC6FEAB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12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512F2DD3-07EB-4AE9-928B-494DB5304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B9AC230-BCC0-4E9A-9029-44734BDC1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1299ABA-17C0-4F90-B372-87A8B98C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08FADE8-000B-49B1-BEDF-40C8436A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71CF18F-C023-4CAC-B58C-1BF36044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62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626036-9025-4C36-A490-459BF0D3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BD2A47F-8F2D-4BB1-8104-997AC795F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6DF5D99-768F-4D95-8A28-AC60B16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1C83EB1-031F-4C0A-AB50-D9778877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E5B579D-6216-4AC9-BDFF-21468BF1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5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5AC623-5DE6-4F51-9FC1-EECEB58F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BB403C5-6791-484B-A21A-668194385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1D5D99E-C4BD-485B-A6F1-ACD1947A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252E11F-D28F-4DF3-85FE-0F0D84C25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0B5E116-8508-4708-BCB0-0B2206DA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65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612327-F5F3-47BC-B98B-B36B392C6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0AD7ED7-CD9B-4B02-A327-FD36E766C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2B7839F-A19B-4E6C-BE6A-C3774A5F9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72BB31F-3339-4F0A-85E5-E2301AD9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F5E7BE7-B228-407E-AD3D-C18BDF0C8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FE32740-C416-4EB6-ABBF-6EB74CF1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07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3DA19DA-196B-4EA6-BCE4-1E6059CD6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4D21CFC-A161-4C73-84A9-DFF05ECB9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3435478-8CBB-4F47-8113-63ADC905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D6582349-FFCA-4445-84A3-C01DD1FA8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71C7F355-4813-449B-8E3D-5BFEAB99A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8F5D393B-2195-4C7F-81D7-2B29A10F5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C2EBB2C-433D-49C8-95A9-1B0CE8E5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6F07E42-F409-4727-9172-9E13D4B61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10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810CEB-E9CF-4E11-8C38-60D733572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FEC0B4A-AC55-449A-94BE-9B53606A9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7FFFCBE4-8C54-4DFA-B0D5-9445CB0CB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5CAA386-0C03-4F25-9C59-91399B1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64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331D5D7-A0E8-4433-AD13-BC988033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F95C0A9E-A1E6-4B93-A7D9-A3D76CB0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FB2C761-7204-4C01-BC5B-42E0BC3AB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14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53FB24D-E63B-41E2-8E5A-7C69827C2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0DFBF85-D151-4B0C-AB19-E88AFCA6C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ECAC5FE-F9FA-4FBA-B779-D645D8DAE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7B67535-5575-45E9-BFD9-AA7AF29C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C6EBA2F-AD70-4F31-B150-C45C4248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A7B7434-5856-4CA5-AE73-B66D26321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72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1A9687-D99F-4C7E-AD1D-10657655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E1D6B85-DE5E-431F-A7D7-22E5D0F75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27DA436-81FC-41D4-902E-A432C87C7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9052F74-8997-4874-B3CD-72582F4E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AD2B881-76E2-46DC-8A51-A39F72AD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C98785B-9B08-4C02-B18E-D979EB9A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06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E024390-AE18-48F9-A665-27FAB383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09F9352-692E-4EA3-B068-E327F1942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ABD36BC-E322-4C9F-9427-168D8F951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BB319-4003-45E6-ACCF-2C6F8D674C8B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4CE3E1C-6D7B-42CC-B624-B797EE1A7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464D12F-F4FE-4F1C-A099-6E84F1507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58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sportal.ru/shkola/literatura/library/2016/12/20/sravnenie-russkih-chastushek-i-angliyskih-limerikov" TargetMode="External"/><Relationship Id="rId2" Type="http://schemas.openxmlformats.org/officeDocument/2006/relationships/hyperlink" Target="https://nsportal.ru/node/755642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nsportal.ru/node/738750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nsportal.ru/node/254222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44AAFF7-E0FD-4770-A426-29BB516FE5E9}"/>
              </a:ext>
            </a:extLst>
          </p:cNvPr>
          <p:cNvSpPr txBox="1"/>
          <p:nvPr/>
        </p:nvSpPr>
        <p:spPr>
          <a:xfrm>
            <a:off x="7784304" y="4818912"/>
            <a:ext cx="424667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b="1" dirty="0" err="1" smtClean="0"/>
              <a:t>Елькина</a:t>
            </a:r>
            <a:r>
              <a:rPr lang="ru-RU" sz="2000" b="1" dirty="0" smtClean="0"/>
              <a:t> Наталья Михайловна</a:t>
            </a:r>
          </a:p>
          <a:p>
            <a:pPr algn="r"/>
            <a:r>
              <a:rPr lang="ru-RU" sz="2000" dirty="0" smtClean="0"/>
              <a:t>учитель </a:t>
            </a:r>
            <a:r>
              <a:rPr lang="ru-RU" sz="2000" dirty="0"/>
              <a:t>английского языка</a:t>
            </a:r>
            <a:r>
              <a:rPr lang="ru-RU" sz="2000" b="1" dirty="0" smtClean="0"/>
              <a:t>,</a:t>
            </a:r>
          </a:p>
          <a:p>
            <a:pPr algn="r"/>
            <a:r>
              <a:rPr lang="ru-RU" sz="2000" b="1" dirty="0" smtClean="0"/>
              <a:t> Череповская Светлана Анатольевна</a:t>
            </a:r>
          </a:p>
          <a:p>
            <a:pPr algn="r"/>
            <a:r>
              <a:rPr lang="ru-RU" sz="2000" dirty="0" smtClean="0"/>
              <a:t>учитель </a:t>
            </a:r>
            <a:r>
              <a:rPr lang="ru-RU" sz="2000" dirty="0"/>
              <a:t>русского языка и литературы</a:t>
            </a:r>
            <a:endParaRPr lang="ru-RU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93A5AD-E49E-44CA-A656-3475684EA1E8}"/>
              </a:ext>
            </a:extLst>
          </p:cNvPr>
          <p:cNvSpPr txBox="1"/>
          <p:nvPr/>
        </p:nvSpPr>
        <p:spPr>
          <a:xfrm>
            <a:off x="3567523" y="3649479"/>
            <a:ext cx="248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0BF23A50-A040-420D-A71B-E4210FCF265A}"/>
              </a:ext>
            </a:extLst>
          </p:cNvPr>
          <p:cNvSpPr/>
          <p:nvPr/>
        </p:nvSpPr>
        <p:spPr>
          <a:xfrm>
            <a:off x="128537" y="1615464"/>
            <a:ext cx="12192000" cy="2478084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D78866D-A329-455F-831F-19B83508B5D2}"/>
              </a:ext>
            </a:extLst>
          </p:cNvPr>
          <p:cNvSpPr txBox="1"/>
          <p:nvPr/>
        </p:nvSpPr>
        <p:spPr>
          <a:xfrm>
            <a:off x="72657" y="2151510"/>
            <a:ext cx="121193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«Межпредметные связи</a:t>
            </a:r>
          </a:p>
          <a:p>
            <a:r>
              <a:rPr lang="ru-RU" sz="3600" b="1" dirty="0" smtClean="0"/>
              <a:t> </a:t>
            </a:r>
            <a:r>
              <a:rPr lang="ru-RU" sz="3600" b="1" dirty="0"/>
              <a:t>как способ повышения образовательных </a:t>
            </a:r>
            <a:r>
              <a:rPr lang="ru-RU" sz="3600" b="1" dirty="0" smtClean="0"/>
              <a:t>результатов</a:t>
            </a:r>
          </a:p>
          <a:p>
            <a:r>
              <a:rPr lang="ru-RU" sz="3600" b="1" dirty="0" smtClean="0"/>
              <a:t> (интеграция </a:t>
            </a:r>
            <a:r>
              <a:rPr lang="ru-RU" sz="3600" b="1" dirty="0"/>
              <a:t>уроков русского языка и английского языка)</a:t>
            </a:r>
            <a:r>
              <a:rPr lang="ru-RU" sz="3600" dirty="0"/>
              <a:t>» 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95F27B53-CB64-49F6-8C74-1BEAC1B76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19" y="150546"/>
            <a:ext cx="1725585" cy="65866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104" y="38638"/>
            <a:ext cx="2007909" cy="751716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6304547" y="254307"/>
            <a:ext cx="5794410" cy="10720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latin typeface="+mn-lt"/>
              </a:rPr>
              <a:t>ОТ  БАЗОВЫХ РЕЗУЛЬТАТОВ</a:t>
            </a:r>
          </a:p>
          <a:p>
            <a:r>
              <a:rPr lang="ru-RU" sz="2400" dirty="0" smtClean="0">
                <a:latin typeface="+mn-lt"/>
              </a:rPr>
              <a:t> К РЕЗУЛЬТАТАМ ВЫСОКИХ ДОСТИЖЕНИЙ</a:t>
            </a:r>
            <a:endParaRPr lang="ru-RU" sz="2400" dirty="0">
              <a:latin typeface="+mn-lt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="" xmlns:a16="http://schemas.microsoft.com/office/drawing/2014/main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-45556" y="6205267"/>
            <a:ext cx="3057614" cy="6586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+mn-lt"/>
              </a:rPr>
              <a:t>11 ноября – 14 декабря</a:t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2024 года</a:t>
            </a:r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74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12">
            <a:extLst>
              <a:ext uri="{FF2B5EF4-FFF2-40B4-BE49-F238E27FC236}">
                <a16:creationId xmlns="" xmlns:a16="http://schemas.microsoft.com/office/drawing/2014/main" id="{B1F9D483-2A11-4251-A053-6F1044BFE129}"/>
              </a:ext>
            </a:extLst>
          </p:cNvPr>
          <p:cNvSpPr/>
          <p:nvPr/>
        </p:nvSpPr>
        <p:spPr>
          <a:xfrm>
            <a:off x="2755617" y="188860"/>
            <a:ext cx="6680765" cy="1135544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rgbClr val="E74C38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bg1"/>
                </a:solidFill>
                <a:latin typeface="+mn-lt"/>
              </a:rPr>
              <a:t>Актуальность.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формы "оживления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процесса объяснения материала и обратной связи,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активизировать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учащихся,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интерес 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занятиям.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-  обеспечат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быстроту запоминания, понимания и усвоения учебного материала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 : недостаточно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знаний по данному предмету, постоянно требуются знания из области русского языка, географии, истории, литературы, искусств и т.д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Решение - учитель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предметник.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Единомышленник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русского языка, и у нас получился тандем.</a:t>
            </a:r>
          </a:p>
        </p:txBody>
      </p:sp>
    </p:spTree>
    <p:extLst>
      <p:ext uri="{BB962C8B-B14F-4D97-AF65-F5344CB8AC3E}">
        <p14:creationId xmlns:p14="http://schemas.microsoft.com/office/powerpoint/2010/main" val="12945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3D344109-2063-4BD6-9B21-E022C3677860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9028128A-BDD2-4D02-BF3A-DBBC142F07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7AA31407-DAA6-4BDC-9797-67E937D1233A}"/>
              </a:ext>
            </a:extLst>
          </p:cNvPr>
          <p:cNvSpPr/>
          <p:nvPr/>
        </p:nvSpPr>
        <p:spPr>
          <a:xfrm rot="16200000">
            <a:off x="8763000" y="3240140"/>
            <a:ext cx="666914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21733" y="1284553"/>
            <a:ext cx="1154853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возможности в осуществлении межпредметных связей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открываются при использовании в учебном процессе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Способа</a:t>
            </a:r>
          </a:p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диалектического обучения.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СДО помогает учителю-предметнику реализовать свое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предназначение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формировании научного мировоззрения учащихся.</a:t>
            </a:r>
          </a:p>
          <a:p>
            <a:pPr algn="just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Сущность заключается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умении видеть и понимать единство мира в его многообразии (единство прямой и обратной связи)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17420" y="362635"/>
            <a:ext cx="945261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научного мировоззрения учащихся.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78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941070" y="67379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latin typeface="+mn-lt"/>
              </a:rPr>
              <a:t>Преимущество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интегрированных уроков</a:t>
            </a:r>
            <a:r>
              <a:rPr lang="ru-RU" dirty="0" smtClean="0">
                <a:latin typeface="+mn-lt"/>
              </a:rPr>
              <a:t> </a:t>
            </a:r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122045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3200" dirty="0"/>
              <a:t>Учащиеся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учатся видеть, понимать и объяснять многообразие связей в реальном мире;</a:t>
            </a:r>
          </a:p>
          <a:p>
            <a:pPr>
              <a:spcBef>
                <a:spcPts val="0"/>
              </a:spcBef>
            </a:pPr>
            <a:r>
              <a:rPr lang="ru-RU" sz="3200" dirty="0" smtClean="0"/>
              <a:t>выявляют </a:t>
            </a:r>
            <a:r>
              <a:rPr lang="ru-RU" sz="3200" dirty="0"/>
              <a:t>единство различных дисциплин в их многообразии. </a:t>
            </a:r>
            <a:endParaRPr lang="ru-RU" sz="3200" dirty="0" smtClean="0"/>
          </a:p>
          <a:p>
            <a:pPr>
              <a:spcBef>
                <a:spcPts val="0"/>
              </a:spcBef>
            </a:pPr>
            <a:r>
              <a:rPr lang="ru-RU" sz="3200" dirty="0"/>
              <a:t>о</a:t>
            </a:r>
            <a:r>
              <a:rPr lang="ru-RU" sz="3200" dirty="0" smtClean="0"/>
              <a:t>сознают </a:t>
            </a:r>
            <a:r>
              <a:rPr lang="ru-RU" sz="3200" dirty="0"/>
              <a:t>зависимость образного и понятийного мышления, представляющих единство противоположностей теоретического мышления.</a:t>
            </a:r>
          </a:p>
          <a:p>
            <a:pPr>
              <a:spcBef>
                <a:spcPts val="0"/>
              </a:spcBef>
            </a:pPr>
            <a:endParaRPr lang="ru-RU" sz="3200" dirty="0"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8E080124-93FD-4E8C-80D0-644A5303F4D6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28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1953263" y="306369"/>
            <a:ext cx="10515600" cy="6292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интегрированных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уроков</a:t>
            </a:r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193910" y="1023787"/>
            <a:ext cx="11629813" cy="445288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учителей, </a:t>
            </a:r>
          </a:p>
          <a:p>
            <a:pPr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 для учителей школы, района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края</a:t>
            </a:r>
          </a:p>
          <a:p>
            <a:pPr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районной практической конференции, </a:t>
            </a:r>
          </a:p>
          <a:p>
            <a:pPr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зональной научно-практической конференции, </a:t>
            </a:r>
          </a:p>
          <a:p>
            <a:pPr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сибирского образовательного форума, </a:t>
            </a:r>
          </a:p>
          <a:p>
            <a:pPr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краевых курсов повышения квалификации, </a:t>
            </a:r>
          </a:p>
          <a:p>
            <a:pPr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краевых семинаров, </a:t>
            </a:r>
          </a:p>
          <a:p>
            <a:pPr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конференции «Современная дидактика и качество образования».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Победители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Всероссийского педагогического конкурса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«Моя лучшая методическая разработка» 2022г..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Призеры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олимпиады по функциональной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грамотности. 2022г..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Авторские уроки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 в учебно-методические пособия КИПК и ПРО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pic>
        <p:nvPicPr>
          <p:cNvPr id="1026" name="Picture 2" descr="https://nsportal.ru/sites/default/files/styles/media_gallery_large/public/gallery/2023/04/23/urok.png?itok=LTtTChg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509" y="847522"/>
            <a:ext cx="2875491" cy="2567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nsportal.ru/sites/default/files/styles/media_gallery_thumbnail/public/gallery/2013/07/30/vystavka5.jpg?itok=Mx2fn8b9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622"/>
          <a:stretch/>
        </p:blipFill>
        <p:spPr bwMode="auto">
          <a:xfrm>
            <a:off x="924996" y="4354582"/>
            <a:ext cx="2550095" cy="2302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ome\Downloads\20241106_18493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183" y="4109047"/>
            <a:ext cx="2548466" cy="279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39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1394460" y="365125"/>
            <a:ext cx="995934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интегрированных уроков</a:t>
            </a:r>
            <a:endParaRPr lang="ru-RU" sz="8800" dirty="0"/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586740" y="1242695"/>
            <a:ext cx="1102614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/>
                <a:ea typeface="Times New Roman"/>
              </a:rPr>
              <a:t>О результативности </a:t>
            </a:r>
            <a:r>
              <a:rPr lang="ru-RU" sz="2400" dirty="0" smtClean="0">
                <a:latin typeface="Times New Roman"/>
                <a:ea typeface="Times New Roman"/>
              </a:rPr>
              <a:t>свидетельствуют </a:t>
            </a:r>
            <a:r>
              <a:rPr lang="ru-RU" sz="2400" dirty="0">
                <a:latin typeface="Times New Roman"/>
                <a:ea typeface="Times New Roman"/>
              </a:rPr>
              <a:t>данные внешней экспертизы: </a:t>
            </a:r>
            <a:r>
              <a:rPr lang="ru-RU" sz="2400" dirty="0" smtClean="0">
                <a:latin typeface="Times New Roman"/>
                <a:ea typeface="Times New Roman"/>
              </a:rPr>
              <a:t>ЕГЭ </a:t>
            </a:r>
            <a:r>
              <a:rPr lang="ru-RU" sz="2400" dirty="0">
                <a:latin typeface="Times New Roman"/>
                <a:ea typeface="Times New Roman"/>
              </a:rPr>
              <a:t>и ОГЭ. Все учащиеся успешно сдают ГИА - 100% успеваемость</a:t>
            </a:r>
            <a:r>
              <a:rPr lang="ru-RU" sz="2400" dirty="0" smtClean="0">
                <a:latin typeface="Times New Roman"/>
                <a:ea typeface="Times New Roman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/>
                <a:ea typeface="Times New Roman"/>
              </a:rPr>
              <a:t>Проводя </a:t>
            </a:r>
            <a:r>
              <a:rPr lang="ru-RU" sz="2400" dirty="0" smtClean="0">
                <a:latin typeface="Times New Roman"/>
                <a:ea typeface="Times New Roman"/>
              </a:rPr>
              <a:t>мониторинг, </a:t>
            </a:r>
            <a:r>
              <a:rPr lang="ru-RU" sz="2400" dirty="0">
                <a:latin typeface="Times New Roman"/>
                <a:ea typeface="Times New Roman"/>
              </a:rPr>
              <a:t>по которым были проведены интегрированные уроки, </a:t>
            </a:r>
            <a:r>
              <a:rPr lang="ru-RU" sz="2400" dirty="0" smtClean="0">
                <a:latin typeface="Times New Roman"/>
                <a:ea typeface="Times New Roman"/>
              </a:rPr>
              <a:t>темы усваиваются </a:t>
            </a:r>
            <a:r>
              <a:rPr lang="ru-RU" sz="2400" dirty="0">
                <a:latin typeface="Times New Roman"/>
                <a:ea typeface="Times New Roman"/>
              </a:rPr>
              <a:t>учащимися лучше, чем рассмотренные на традиционных уроках. Выполнение контрольных заданий по таким темам </a:t>
            </a:r>
            <a:r>
              <a:rPr lang="ru-RU" sz="2400" dirty="0" smtClean="0">
                <a:latin typeface="Times New Roman"/>
                <a:ea typeface="Times New Roman"/>
              </a:rPr>
              <a:t>- 100</a:t>
            </a:r>
            <a:r>
              <a:rPr lang="ru-RU" sz="2400" dirty="0">
                <a:latin typeface="Times New Roman"/>
                <a:ea typeface="Times New Roman"/>
              </a:rPr>
              <a:t>%, а качество колеблется от 60% до 97%. </a:t>
            </a:r>
            <a:endParaRPr lang="ru-RU" sz="2400" dirty="0" smtClean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>
                <a:latin typeface="Times New Roman"/>
                <a:ea typeface="Times New Roman"/>
                <a:hlinkClick r:id="rId2"/>
              </a:rPr>
              <a:t>Т</a:t>
            </a:r>
            <a:r>
              <a:rPr lang="ru-RU" sz="2400" dirty="0" smtClean="0">
                <a:latin typeface="Times New Roman"/>
                <a:ea typeface="Times New Roman"/>
                <a:hlinkClick r:id="rId2"/>
              </a:rPr>
              <a:t>ворческие </a:t>
            </a:r>
            <a:r>
              <a:rPr lang="ru-RU" sz="2400" dirty="0">
                <a:latin typeface="Times New Roman"/>
                <a:ea typeface="Times New Roman"/>
              </a:rPr>
              <a:t>и </a:t>
            </a:r>
            <a:r>
              <a:rPr lang="ru-RU" sz="2400" dirty="0">
                <a:latin typeface="Times New Roman"/>
                <a:ea typeface="Times New Roman"/>
                <a:hlinkClick r:id="rId3"/>
              </a:rPr>
              <a:t>исследовательские </a:t>
            </a:r>
            <a:r>
              <a:rPr lang="ru-RU" sz="2400" dirty="0" smtClean="0">
                <a:latin typeface="Times New Roman"/>
                <a:ea typeface="Times New Roman"/>
                <a:hlinkClick r:id="rId3"/>
              </a:rPr>
              <a:t>работы </a:t>
            </a:r>
            <a:r>
              <a:rPr lang="ru-RU" sz="2400" dirty="0" smtClean="0">
                <a:latin typeface="Times New Roman"/>
                <a:ea typeface="Times New Roman"/>
              </a:rPr>
              <a:t>- победители</a:t>
            </a:r>
            <a:r>
              <a:rPr lang="ru-RU" sz="2400" dirty="0">
                <a:latin typeface="Times New Roman"/>
                <a:ea typeface="Times New Roman"/>
              </a:rPr>
              <a:t>, </a:t>
            </a:r>
            <a:r>
              <a:rPr lang="ru-RU" sz="2400" dirty="0" smtClean="0">
                <a:latin typeface="Times New Roman"/>
                <a:ea typeface="Times New Roman"/>
              </a:rPr>
              <a:t>призеры </a:t>
            </a:r>
            <a:r>
              <a:rPr lang="ru-RU" sz="2400" dirty="0">
                <a:latin typeface="Times New Roman"/>
                <a:ea typeface="Times New Roman"/>
              </a:rPr>
              <a:t>и </a:t>
            </a:r>
            <a:r>
              <a:rPr lang="ru-RU" sz="2400" dirty="0" smtClean="0">
                <a:latin typeface="Times New Roman"/>
                <a:ea typeface="Times New Roman"/>
              </a:rPr>
              <a:t>лауреаты </a:t>
            </a:r>
            <a:r>
              <a:rPr lang="ru-RU" sz="2400" dirty="0">
                <a:latin typeface="Times New Roman"/>
                <a:ea typeface="Times New Roman"/>
              </a:rPr>
              <a:t>олимпиад и конкурсов различного  уровня. </a:t>
            </a:r>
            <a:endParaRPr lang="ru-RU" sz="2400" dirty="0" smtClean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sz="2400" dirty="0">
              <a:latin typeface="Times New Roman"/>
              <a:ea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i="1" dirty="0">
                <a:latin typeface="Times New Roman"/>
                <a:ea typeface="Times New Roman"/>
              </a:rPr>
              <a:t>И</a:t>
            </a:r>
            <a:r>
              <a:rPr lang="ru-RU" b="1" i="1" dirty="0" smtClean="0">
                <a:latin typeface="Times New Roman"/>
                <a:ea typeface="Times New Roman"/>
              </a:rPr>
              <a:t>нтегрированные </a:t>
            </a:r>
            <a:r>
              <a:rPr lang="ru-RU" b="1" i="1" dirty="0">
                <a:latin typeface="Times New Roman"/>
                <a:ea typeface="Times New Roman"/>
              </a:rPr>
              <a:t>уроки улучшают и облегчают процесс обучения, повышают интерес к учебе и стимулируют лучшее формирование учебных навыков и умений. 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5369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151467"/>
            <a:ext cx="10515600" cy="50254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Система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интегрированных уроков: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«Звуки и буквы». «Имя существительное». «Местоимение». «Наречие». «Предложение.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 в предложении».  «Способы передачи чужой речи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лгоритм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Контакт. Единство  цели.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Исследование теоретических вопросов.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Точки соприкосновения.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Цель урока.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Сборник понятий. Карточка №1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Система заданий.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Организационные форм урока с учётом диалектики труда.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Таблица сравнения двух языков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Сравнение . Карточка №2.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solidFill>
                <a:prstClr val="black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8E080124-93FD-4E8C-80D0-644A5303F4D6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66793" y="169029"/>
            <a:ext cx="61307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/>
              <a:t>Система интегрированных уроков</a:t>
            </a:r>
          </a:p>
        </p:txBody>
      </p:sp>
    </p:spTree>
    <p:extLst>
      <p:ext uri="{BB962C8B-B14F-4D97-AF65-F5344CB8AC3E}">
        <p14:creationId xmlns:p14="http://schemas.microsoft.com/office/powerpoint/2010/main" val="416075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2225887"/>
            <a:ext cx="10515600" cy="502549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Применение интегрированных уроков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дает возможность учителю не только реализовать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ФГОС,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и избавить учащихся от перегрузок, изнурительных скучных уроков, а также повысить  уровень языковой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интегрированной системы может в большей степени, чем традиционное предметное обучение, способствовать развитию широко эрудированного человека, обладающего целостным мировоззрением, способностью самостоятельно систематизировать имеющиеся у него знания и нетрадиционно подходить к решению различных проблем.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2400" dirty="0">
              <a:solidFill>
                <a:prstClr val="black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8E080124-93FD-4E8C-80D0-644A5303F4D6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76600" y="435131"/>
            <a:ext cx="8324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Выводы о результатах и значении интегрированного обучения </a:t>
            </a:r>
          </a:p>
        </p:txBody>
      </p:sp>
    </p:spTree>
    <p:extLst>
      <p:ext uri="{BB962C8B-B14F-4D97-AF65-F5344CB8AC3E}">
        <p14:creationId xmlns:p14="http://schemas.microsoft.com/office/powerpoint/2010/main" val="196401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954F72"/>
      </a:accent5>
      <a:accent6>
        <a:srgbClr val="C490AA"/>
      </a:accent6>
      <a:hlink>
        <a:srgbClr val="FF0000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313</TotalTime>
  <Words>514</Words>
  <Application>Microsoft Office PowerPoint</Application>
  <PresentationFormat>Произвольный</PresentationFormat>
  <Paragraphs>68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Чанкова Моника Алексеевна</dc:creator>
  <cp:lastModifiedBy>RePack by Diakov</cp:lastModifiedBy>
  <cp:revision>43</cp:revision>
  <dcterms:created xsi:type="dcterms:W3CDTF">2024-09-02T06:05:17Z</dcterms:created>
  <dcterms:modified xsi:type="dcterms:W3CDTF">2024-11-09T05:27:23Z</dcterms:modified>
</cp:coreProperties>
</file>