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6" r:id="rId4"/>
    <p:sldId id="263" r:id="rId5"/>
    <p:sldId id="265" r:id="rId6"/>
    <p:sldId id="267" r:id="rId7"/>
    <p:sldId id="269" r:id="rId8"/>
    <p:sldId id="270" r:id="rId9"/>
    <p:sldId id="26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D5567"/>
    <a:srgbClr val="DF3E2D"/>
    <a:srgbClr val="F7CDC9"/>
    <a:srgbClr val="F3B5A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4B37C26-0136-4473-ADA6-ADB0E2970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0902B8-3C6A-4DD8-B35E-DB186E93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2D61D08-16D9-40FF-AA2C-DE48E013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B073E8-589B-4B02-807E-D8194971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239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DFB193-A3CB-47E9-9CDE-18214ED4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ECBEBE5-1C34-4674-B4DE-81D0EBA71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F8FB0E-FBC9-4475-9640-749155DA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C9C9D5F-507B-44E2-9FF3-EAD663BA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949D55-C22B-4864-8ABF-9CC6FEAB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112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12F2DD3-07EB-4AE9-928B-494DB5304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B9AC230-BCC0-4E9A-9029-44734BDC1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1299ABA-17C0-4F90-B372-87A8B98C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08FADE8-000B-49B1-BEDF-40C8436A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71CF18F-C023-4CAC-B58C-1BF36044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762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626036-9025-4C36-A490-459BF0D3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D2A47F-8F2D-4BB1-8104-997AC795F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6DF5D99-768F-4D95-8A28-AC60B16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1C83EB1-031F-4C0A-AB50-D9778877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5B579D-6216-4AC9-BDFF-21468BF1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7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5AC623-5DE6-4F51-9FC1-EECEB58F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BB403C5-6791-484B-A21A-668194385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D5D99E-C4BD-485B-A6F1-ACD1947A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52E11F-D28F-4DF3-85FE-0F0D84C2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0B5E116-8508-4708-BCB0-0B2206DA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365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612327-F5F3-47BC-B98B-B36B392C6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0AD7ED7-CD9B-4B02-A327-FD36E766C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2B7839F-A19B-4E6C-BE6A-C3774A5F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72BB31F-3339-4F0A-85E5-E2301AD9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F5E7BE7-B228-407E-AD3D-C18BDF0C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FE32740-C416-4EB6-ABBF-6EB74CF1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907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DA19DA-196B-4EA6-BCE4-1E6059CD6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4D21CFC-A161-4C73-84A9-DFF05ECB9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3435478-8CBB-4F47-8113-63ADC905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D6582349-FFCA-4445-84A3-C01DD1FA8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1C7F355-4813-449B-8E3D-5BFEAB99A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F5D393B-2195-4C7F-81D7-2B29A10F5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C2EBB2C-433D-49C8-95A9-1B0CE8E5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C6F07E42-F409-4727-9172-9E13D4B6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71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810CEB-E9CF-4E11-8C38-60D733572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FEC0B4A-AC55-449A-94BE-9B53606A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FFFCBE4-8C54-4DFA-B0D5-9445CB0CB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5CAA386-0C03-4F25-9C59-91399B1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164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331D5D7-A0E8-4433-AD13-BC988033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95C0A9E-A1E6-4B93-A7D9-A3D76CB0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FB2C761-7204-4C01-BC5B-42E0BC3AB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914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3FB24D-E63B-41E2-8E5A-7C69827C2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DFBF85-D151-4B0C-AB19-E88AFCA6C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ECAC5FE-F9FA-4FBA-B779-D645D8DAE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7B67535-5575-45E9-BFD9-AA7AF29C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C6EBA2F-AD70-4F31-B150-C45C4248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A7B7434-5856-4CA5-AE73-B66D2632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372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1A9687-D99F-4C7E-AD1D-10657655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9E1D6B85-DE5E-431F-A7D7-22E5D0F75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27DA436-81FC-41D4-902E-A432C87C7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9052F74-8997-4874-B3CD-72582F4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AD2B881-76E2-46DC-8A51-A39F72AD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C98785B-9B08-4C02-B18E-D979EB9A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306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024390-AE18-48F9-A665-27FAB38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09F9352-692E-4EA3-B068-E327F1942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ABD36BC-E322-4C9F-9427-168D8F951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B319-4003-45E6-ACCF-2C6F8D674C8B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4CE3E1C-6D7B-42CC-B624-B797EE1A7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464D12F-F4FE-4F1C-A099-6E84F1507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249D-0F6C-45E5-8A62-7617E6F448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0358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44AAFF7-E0FD-4770-A426-29BB516FE5E9}"/>
              </a:ext>
            </a:extLst>
          </p:cNvPr>
          <p:cNvSpPr txBox="1"/>
          <p:nvPr/>
        </p:nvSpPr>
        <p:spPr>
          <a:xfrm>
            <a:off x="192056" y="3457873"/>
            <a:ext cx="36122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Филимонова Оксана Петровна</a:t>
            </a:r>
            <a:endParaRPr lang="ru-RU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193A5AD-E49E-44CA-A656-3475684EA1E8}"/>
              </a:ext>
            </a:extLst>
          </p:cNvPr>
          <p:cNvSpPr txBox="1"/>
          <p:nvPr/>
        </p:nvSpPr>
        <p:spPr>
          <a:xfrm>
            <a:off x="192056" y="4024613"/>
            <a:ext cx="3185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/>
              <a:t>Учитель начальных классов</a:t>
            </a:r>
            <a:endParaRPr lang="en-US" sz="2000" dirty="0" smtClean="0"/>
          </a:p>
          <a:p>
            <a:r>
              <a:rPr lang="ru-RU" sz="2000" dirty="0" smtClean="0"/>
              <a:t>МБОУ «Ивановская СШ»</a:t>
            </a:r>
            <a:endParaRPr lang="ru-RU" sz="20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BF23A50-A040-420D-A71B-E4210FCF265A}"/>
              </a:ext>
            </a:extLst>
          </p:cNvPr>
          <p:cNvSpPr/>
          <p:nvPr/>
        </p:nvSpPr>
        <p:spPr>
          <a:xfrm>
            <a:off x="0" y="4684542"/>
            <a:ext cx="12192000" cy="1604779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D78866D-A329-455F-831F-19B83508B5D2}"/>
              </a:ext>
            </a:extLst>
          </p:cNvPr>
          <p:cNvSpPr txBox="1"/>
          <p:nvPr/>
        </p:nvSpPr>
        <p:spPr>
          <a:xfrm>
            <a:off x="192056" y="5102210"/>
            <a:ext cx="11426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Изучение </a:t>
            </a:r>
            <a:r>
              <a:rPr lang="ru-RU" sz="3600" dirty="0" smtClean="0">
                <a:solidFill>
                  <a:schemeClr val="bg1"/>
                </a:solidFill>
              </a:rPr>
              <a:t> правил русского языка </a:t>
            </a:r>
            <a:r>
              <a:rPr lang="ru-RU" sz="3600" dirty="0" smtClean="0">
                <a:solidFill>
                  <a:schemeClr val="bg1"/>
                </a:solidFill>
              </a:rPr>
              <a:t>через лингвистическую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 сказку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95F27B53-CB64-49F6-8C74-1BEAC1B76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2519" y="150546"/>
            <a:ext cx="1725585" cy="65866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08104" y="38638"/>
            <a:ext cx="2007909" cy="751716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254238" y="1005426"/>
            <a:ext cx="8239026" cy="10720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latin typeface="+mn-lt"/>
              </a:rPr>
              <a:t>ОТ  БАЗОВЫХ РЕЗУЛЬТАТОВ</a:t>
            </a:r>
            <a:br>
              <a:rPr lang="ru-RU" sz="3600" dirty="0" smtClean="0">
                <a:latin typeface="+mn-lt"/>
              </a:rPr>
            </a:br>
            <a:r>
              <a:rPr lang="ru-RU" sz="3600" dirty="0" smtClean="0">
                <a:latin typeface="+mn-lt"/>
              </a:rPr>
              <a:t>К РЕЗУЛЬТАТАМ ВЫСОКИХ ДОСТИЖЕНИЙ</a:t>
            </a:r>
            <a:endParaRPr lang="ru-RU" sz="3600" dirty="0">
              <a:latin typeface="+mn-lt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xmlns="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9030879" y="159690"/>
            <a:ext cx="3057614" cy="6586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 smtClean="0">
                <a:latin typeface="+mn-lt"/>
              </a:rPr>
              <a:t>11 ноября – 14 декабря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2024 года</a:t>
            </a: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743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12">
            <a:extLst>
              <a:ext uri="{FF2B5EF4-FFF2-40B4-BE49-F238E27FC236}">
                <a16:creationId xmlns:a16="http://schemas.microsoft.com/office/drawing/2014/main" xmlns="" id="{B1F9D483-2A11-4251-A053-6F1044BFE129}"/>
              </a:ext>
            </a:extLst>
          </p:cNvPr>
          <p:cNvSpPr/>
          <p:nvPr/>
        </p:nvSpPr>
        <p:spPr>
          <a:xfrm>
            <a:off x="2755617" y="188860"/>
            <a:ext cx="6680765" cy="1135544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rgbClr val="E74C38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dirty="0" smtClean="0">
                <a:solidFill>
                  <a:schemeClr val="bg1"/>
                </a:solidFill>
                <a:latin typeface="+mn-lt"/>
              </a:rPr>
              <a:t> Лингвистическая или лингводидактическая 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  <a:latin typeface="+mn-lt"/>
              </a:rPr>
              <a:t>сказка </a:t>
            </a:r>
            <a:r>
              <a:rPr lang="ru-RU" dirty="0" smtClean="0">
                <a:solidFill>
                  <a:schemeClr val="bg1"/>
                </a:solidFill>
                <a:latin typeface="+mn-lt"/>
              </a:rPr>
              <a:t> 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09897" y="1515291"/>
            <a:ext cx="109336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Т.А. </a:t>
            </a:r>
            <a:r>
              <a:rPr lang="ru-RU" sz="2800" dirty="0" err="1" smtClean="0"/>
              <a:t>Ладыженская</a:t>
            </a:r>
            <a:r>
              <a:rPr lang="ru-RU" sz="2800" dirty="0" smtClean="0"/>
              <a:t>: «Лингвистическая сказка - речевой жанр, представляющий “своеобразный “симбиоз” поэзии и науки, эмоционального и рационального, созданный с целью воспитывающего обучения”.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29459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5ADD8BC-5481-4D8E-93C0-7216E9BD2FA6}"/>
              </a:ext>
            </a:extLst>
          </p:cNvPr>
          <p:cNvSpPr/>
          <p:nvPr/>
        </p:nvSpPr>
        <p:spPr>
          <a:xfrm rot="16200000">
            <a:off x="-1494183" y="1494182"/>
            <a:ext cx="6858001" cy="3869634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2A02A60D-A1D0-4DDF-B26E-CE1AA09B5BCF}"/>
              </a:ext>
            </a:extLst>
          </p:cNvPr>
          <p:cNvSpPr txBox="1">
            <a:spLocks/>
          </p:cNvSpPr>
          <p:nvPr/>
        </p:nvSpPr>
        <p:spPr>
          <a:xfrm>
            <a:off x="201706" y="3097610"/>
            <a:ext cx="3496235" cy="662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>
                <a:solidFill>
                  <a:schemeClr val="bg1"/>
                </a:solidFill>
                <a:latin typeface="+mn-lt"/>
              </a:rPr>
              <a:t>Особенности</a:t>
            </a:r>
          </a:p>
          <a:p>
            <a:pPr algn="ctr"/>
            <a:r>
              <a:rPr lang="ru-RU" sz="3600" dirty="0" smtClean="0">
                <a:solidFill>
                  <a:schemeClr val="bg1"/>
                </a:solidFill>
                <a:latin typeface="+mn-lt"/>
              </a:rPr>
              <a:t>лингвистической сказки</a:t>
            </a:r>
            <a:endParaRPr lang="ru-RU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3E0EF8D9-923C-4083-B5E2-5FA97331C2A7}"/>
              </a:ext>
            </a:extLst>
          </p:cNvPr>
          <p:cNvSpPr txBox="1">
            <a:spLocks/>
          </p:cNvSpPr>
          <p:nvPr/>
        </p:nvSpPr>
        <p:spPr>
          <a:xfrm>
            <a:off x="4068417" y="543339"/>
            <a:ext cx="7285382" cy="581770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303060" y="0"/>
            <a:ext cx="788894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Сюжет  построен на орфографических и других лингвистических правилах.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Композиция сказки может  включать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себя присказку, зачин, сказочное действие и концовку.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концовках речь идет о лингвистических понятиях, делается вывод, который, как правило, озвучивает основное правило.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казочное" определение должно "переводиться" на язык научный.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768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D344109-2063-4BD6-9B21-E022C3677860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56176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latin typeface="+mn-lt"/>
              </a:rPr>
              <a:t>Приемы работы с лингвистической сказкой</a:t>
            </a:r>
          </a:p>
          <a:p>
            <a:pPr algn="ctr"/>
            <a:r>
              <a:rPr lang="ru-RU" dirty="0" smtClean="0">
                <a:latin typeface="+mn-lt"/>
              </a:rPr>
              <a:t> </a:t>
            </a:r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028128A-BDD2-4D02-BF3A-DBBC142F07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759353" cy="65866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AA31407-DAA6-4BDC-9797-67E937D1233A}"/>
              </a:ext>
            </a:extLst>
          </p:cNvPr>
          <p:cNvSpPr/>
          <p:nvPr/>
        </p:nvSpPr>
        <p:spPr>
          <a:xfrm rot="16200000">
            <a:off x="8763000" y="3240140"/>
            <a:ext cx="666914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1169038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чтение учителем с фронтальным обсуждением;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самостоятельное чтение детьми и выполнение заданий по содержанию сказки,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направленных на формирование читательской грамотности;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инсценирование  сказки;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иллюстрирование сказки;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самостоятельное написание сказки.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6784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latin typeface="+mn-lt"/>
              </a:rPr>
              <a:t>Сказки, написанные обучающимися</a:t>
            </a:r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8E080124-93FD-4E8C-80D0-644A5303F4D6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388" y="3971108"/>
            <a:ext cx="4953337" cy="2236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63441" y="1255939"/>
            <a:ext cx="3043645" cy="2258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354367" y="1084217"/>
            <a:ext cx="2484311" cy="360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4762" y="1214845"/>
            <a:ext cx="2669028" cy="394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64128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350" y="201923"/>
            <a:ext cx="1759353" cy="658662"/>
          </a:xfrm>
          <a:prstGeom prst="rect">
            <a:avLst/>
          </a:prstGeo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441371" y="470263"/>
            <a:ext cx="29871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016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казка «Чужак»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2331" y="1305342"/>
            <a:ext cx="1084217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некотором царстве , в Водном государстве поселился чужак.  Никто не мог его вычислить. Позвали на помощь мудрую Воду.</a:t>
            </a: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Собрались у Воды родственники. Подводник с Водицей беседуют. Водолаз с Водопадом на солнышке греются. Водитель на гармошке наигрывает. Водомерка с Водорослями разыгралась. Водичка по камушкам на одной ножке скачет. Даже сам Водяной пожаловал. И все старуху Воду ждут.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Вышла мудрая Вода на крыльцо, глянула на гостей, сразу чужака приметила. Велела ему прочь идти, в свою семью. Пошёл чужак пригорюнился. Где ему родственников искать?</a:t>
            </a: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1.Кто  оказался чужаком среди родственников воды?</a:t>
            </a: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Запишите  </a:t>
            </a:r>
            <a:r>
              <a:rPr lang="ru-RU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ответ____________________________________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 Почему гости не сразу приметили чужака? (</a:t>
            </a:r>
            <a:r>
              <a:rPr lang="ru-RU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Обсудите в паре)</a:t>
            </a: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Помогите найти своих родственников этому слову.</a:t>
            </a: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Запишите </a:t>
            </a:r>
            <a:r>
              <a:rPr lang="ru-RU" sz="1400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слова-родственники._________________________________________</a:t>
            </a:r>
            <a:endParaRPr lang="ru-RU" sz="1400" i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4. Запишите  вывод: какие слова называются однокоренными или родственными?</a:t>
            </a: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________________________________________________________________________________________________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indent="401638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9392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1978" y="358346"/>
            <a:ext cx="1109636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Сказка об однородных членах предложения.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      В некотором царстве, в некотором государстве жили-были два брата-близнеца. Они были очень похожи и всегда в один голос отвечали на вопросы, которые им задавали. Все было хорошо, но они постоянно ссорились и всегда гуляли, отделившись друг от друга вредной запятой.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     Вот как-то собрались союзы А, НО, 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решили помирить братьев. Но как ни старались сделать это союзы А и НО, ничего у них не вышло. И лишь милому и доброму союзу И это удалось. Братья Однородные Члены улыбнулись друг другу, выгнали противную запятую и взялись за руки.</a:t>
            </a:r>
          </a:p>
          <a:p>
            <a:pPr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      С тех пор, когда близнецы гуляют с союзом И, они никогда не ссорятся и не разделяются запятой. Но стоит союзу И отлучиться, как запятая тут же возвращается. Даже союзы А и Но не в силах ее прогнать. Вот так и живут до сих пор братья Однородные Члены.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" y="512064"/>
            <a:ext cx="11183112" cy="610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Запишите ответы на вопросы.</a:t>
            </a:r>
            <a:endParaRPr lang="ru-RU" sz="20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Почему братья- близнецы часто гуляли, отделившись друг от друга запятой</a:t>
            </a:r>
            <a:r>
              <a:rPr lang="ru-RU" sz="20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?_________________________________________________________________________________________________________________________________________________________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решил помирить братьев?__________________________________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Каким союзам не удалось помирить братьев?______________________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каком случае братья Однородные Члены гуляют без вредной </a:t>
            </a:r>
            <a:r>
              <a:rPr lang="ru-RU" sz="20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зяпятой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?_____________________________________________________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каких случаях между братьями Однородными Членами стоит запятая?_____________________________________________________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Придумайте и запишите предложение, в котором  братья Однородные Члены соединены  запятой. </a:t>
            </a:r>
            <a:r>
              <a:rPr lang="ru-RU" sz="20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</a:t>
            </a:r>
            <a:endParaRPr lang="ru-RU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Придумайте и запишите предложение, в котором </a:t>
            </a:r>
            <a:r>
              <a:rPr lang="ru-RU" sz="2000" i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братья </a:t>
            </a:r>
            <a:r>
              <a:rPr lang="ru-RU" sz="2000" i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Однородные 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члены не разделены запятой</a:t>
            </a:r>
            <a:r>
              <a:rPr lang="ru-RU" sz="20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._________________________________________________________________________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350" y="201923"/>
            <a:ext cx="1759353" cy="65866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>
              <a:latin typeface="+mn-lt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183341" y="1479176"/>
            <a:ext cx="9695329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3600" dirty="0" smtClean="0">
                <a:solidFill>
                  <a:srgbClr val="01010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1010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ингвистические сказки помогают дать материал в доступной, интересной и образной форме, что способствует лучшему усвоению знаний, вызывает интерес к предмету,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rgbClr val="01010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создает ассоциативные связи, облегчающие запоминание правил.</a:t>
            </a:r>
            <a:r>
              <a:rPr lang="ru-RU" sz="3200" dirty="0" smtClean="0"/>
              <a:t>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93920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954F72"/>
      </a:accent5>
      <a:accent6>
        <a:srgbClr val="C490AA"/>
      </a:accent6>
      <a:hlink>
        <a:srgbClr val="FF0000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1726</TotalTime>
  <Words>602</Words>
  <Application>Microsoft Office PowerPoint</Application>
  <PresentationFormat>Произвольный</PresentationFormat>
  <Paragraphs>66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Чанкова Моника Алексеевна</dc:creator>
  <cp:lastModifiedBy>Мой ПК</cp:lastModifiedBy>
  <cp:revision>33</cp:revision>
  <dcterms:created xsi:type="dcterms:W3CDTF">2024-09-02T06:05:17Z</dcterms:created>
  <dcterms:modified xsi:type="dcterms:W3CDTF">2024-11-11T10:48:54Z</dcterms:modified>
</cp:coreProperties>
</file>